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Ex1.xml" ContentType="application/vnd.ms-office.chartex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4"/>
  </p:notesMasterIdLst>
  <p:sldIdLst>
    <p:sldId id="285" r:id="rId2"/>
    <p:sldId id="287" r:id="rId3"/>
    <p:sldId id="259" r:id="rId4"/>
    <p:sldId id="321" r:id="rId5"/>
    <p:sldId id="296" r:id="rId6"/>
    <p:sldId id="289" r:id="rId7"/>
    <p:sldId id="327" r:id="rId8"/>
    <p:sldId id="328" r:id="rId9"/>
    <p:sldId id="329" r:id="rId10"/>
    <p:sldId id="342" r:id="rId11"/>
    <p:sldId id="330" r:id="rId12"/>
    <p:sldId id="331" r:id="rId13"/>
    <p:sldId id="332" r:id="rId14"/>
    <p:sldId id="333" r:id="rId15"/>
    <p:sldId id="334" r:id="rId16"/>
    <p:sldId id="343" r:id="rId17"/>
    <p:sldId id="335" r:id="rId18"/>
    <p:sldId id="336" r:id="rId19"/>
    <p:sldId id="337" r:id="rId20"/>
    <p:sldId id="338" r:id="rId21"/>
    <p:sldId id="347" r:id="rId22"/>
    <p:sldId id="339" r:id="rId23"/>
    <p:sldId id="346" r:id="rId24"/>
    <p:sldId id="340" r:id="rId25"/>
    <p:sldId id="320" r:id="rId26"/>
    <p:sldId id="290" r:id="rId27"/>
    <p:sldId id="341" r:id="rId28"/>
    <p:sldId id="314" r:id="rId29"/>
    <p:sldId id="344" r:id="rId30"/>
    <p:sldId id="319" r:id="rId31"/>
    <p:sldId id="345" r:id="rId32"/>
    <p:sldId id="325" r:id="rId33"/>
  </p:sldIdLst>
  <p:sldSz cx="12192000" cy="6858000"/>
  <p:notesSz cx="6858000" cy="9144000"/>
  <p:embeddedFontLs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Calibri Light" panose="020F0302020204030204" pitchFamily="34" charset="0"/>
      <p:regular r:id="rId39"/>
      <p:italic r:id="rId40"/>
    </p:embeddedFont>
    <p:embeddedFont>
      <p:font typeface="Exo 2" pitchFamily="2" charset="-52"/>
      <p:regular r:id="rId41"/>
      <p:bold r:id="rId42"/>
      <p:italic r:id="rId43"/>
      <p:boldItalic r:id="rId44"/>
    </p:embeddedFont>
    <p:embeddedFont>
      <p:font typeface="Exo 2 Semi Bold" panose="020B0604020202020204" charset="-52"/>
      <p:bold r:id="rId45"/>
      <p:boldItalic r:id="rId46"/>
    </p:embeddedFont>
    <p:embeddedFont>
      <p:font typeface="Exo 2 SemiBold" pitchFamily="2" charset="-52"/>
      <p:bold r:id="rId47"/>
      <p:boldItalic r:id="rId48"/>
    </p:embeddedFont>
    <p:embeddedFont>
      <p:font typeface="Tahoma" panose="020B0604030504040204" pitchFamily="34" charset="0"/>
      <p:regular r:id="rId49"/>
      <p:bold r:id="rId50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FF"/>
    <a:srgbClr val="CCECFF"/>
    <a:srgbClr val="023098"/>
    <a:srgbClr val="FA80B9"/>
    <a:srgbClr val="8E5FA6"/>
    <a:srgbClr val="F3CE1E"/>
    <a:srgbClr val="FA8F2B"/>
    <a:srgbClr val="25A33C"/>
    <a:srgbClr val="0BC2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66" autoAdjust="0"/>
    <p:restoredTop sz="97745" autoAdjust="0"/>
  </p:normalViewPr>
  <p:slideViewPr>
    <p:cSldViewPr snapToGrid="0">
      <p:cViewPr varScale="1">
        <p:scale>
          <a:sx n="64" d="100"/>
          <a:sy n="64" d="100"/>
        </p:scale>
        <p:origin x="302" y="53"/>
      </p:cViewPr>
      <p:guideLst>
        <p:guide orient="horz" pos="2160"/>
        <p:guide pos="3840"/>
      </p:guideLst>
    </p:cSldViewPr>
  </p:slid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8.fntdata"/><Relationship Id="rId47" Type="http://schemas.openxmlformats.org/officeDocument/2006/relationships/font" Target="fonts/font13.fntdata"/><Relationship Id="rId50" Type="http://schemas.openxmlformats.org/officeDocument/2006/relationships/font" Target="fonts/font16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font" Target="fonts/font11.fntdata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0.fntdata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font" Target="fonts/font14.fntdata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46" Type="http://schemas.openxmlformats.org/officeDocument/2006/relationships/font" Target="fonts/font12.fntdata"/><Relationship Id="rId20" Type="http://schemas.openxmlformats.org/officeDocument/2006/relationships/slide" Target="slides/slide19.xml"/><Relationship Id="rId41" Type="http://schemas.openxmlformats.org/officeDocument/2006/relationships/font" Target="fonts/font7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49" Type="http://schemas.openxmlformats.org/officeDocument/2006/relationships/font" Target="fonts/font15.fntdata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Microsoft_Excel_Worksheet.xlsx"/></Relationships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Лист1!$A$2:$A$9</cx:f>
        <cx:lvl ptCount="8">
          <cx:pt idx="0">Росэлторг</cx:pt>
          <cx:pt idx="1">РТС-Тендер</cx:pt>
          <cx:pt idx="2">Сбербанк-АСТ</cx:pt>
          <cx:pt idx="3">НЭП-Фабрикант</cx:pt>
          <cx:pt idx="4">ZakazRF</cx:pt>
          <cx:pt idx="5">РАД</cx:pt>
          <cx:pt idx="6">ЭТП ГПБ</cx:pt>
          <cx:pt idx="7">ТЭК-Торг</cx:pt>
        </cx:lvl>
      </cx:strDim>
      <cx:numDim type="size">
        <cx:f>Лист1!$B$2:$B$9</cx:f>
        <cx:lvl ptCount="8" formatCode="Основной">
          <cx:pt idx="0">28.199999999999999</cx:pt>
          <cx:pt idx="1">27.600000000000001</cx:pt>
          <cx:pt idx="2">17.699999999999999</cx:pt>
          <cx:pt idx="3">5.7999999999999998</cx:pt>
          <cx:pt idx="4">5.7999999999999998</cx:pt>
          <cx:pt idx="5">5.7999999999999998</cx:pt>
          <cx:pt idx="6">4.4000000000000004</cx:pt>
          <cx:pt idx="7">4.5</cx:pt>
        </cx:lvl>
      </cx:numDim>
    </cx:data>
  </cx:chartData>
  <cx:chart>
    <cx:plotArea>
      <cx:plotAreaRegion>
        <cx:series layoutId="sunburst" uniqueId="{1D13D218-9CB6-4926-A2E8-085FBFE69060}">
          <cx:tx>
            <cx:txData>
              <cx:f>Лист1!$B$1</cx:f>
              <cx:v>Столбец1</cx:v>
            </cx:txData>
          </cx:tx>
          <cx:spPr>
            <a:ln>
              <a:solidFill>
                <a:schemeClr val="bg1"/>
              </a:solidFill>
            </a:ln>
            <a:effectLst/>
          </cx:spPr>
          <cx:dataPt idx="1">
            <cx:spPr>
              <a:solidFill>
                <a:srgbClr val="F14124"/>
              </a:solidFill>
            </cx:spPr>
          </cx:dataPt>
          <cx:dataPt idx="2">
            <cx:spPr>
              <a:solidFill>
                <a:srgbClr val="A7EA52"/>
              </a:solidFill>
            </cx:spPr>
          </cx:dataPt>
          <cx:dataPt idx="3">
            <cx:spPr>
              <a:solidFill>
                <a:srgbClr val="FA80B9"/>
              </a:solidFill>
            </cx:spPr>
          </cx:dataPt>
          <cx:dataPt idx="4">
            <cx:spPr>
              <a:solidFill>
                <a:srgbClr val="8E5FA6"/>
              </a:solidFill>
            </cx:spPr>
          </cx:dataPt>
          <cx:dataPt idx="5">
            <cx:spPr>
              <a:solidFill>
                <a:srgbClr val="5ECCF3"/>
              </a:solidFill>
            </cx:spPr>
          </cx:dataPt>
          <cx:dataPt idx="6">
            <cx:spPr>
              <a:solidFill>
                <a:srgbClr val="FFFF00"/>
              </a:solidFill>
            </cx:spPr>
          </cx:dataPt>
          <cx:dataPt idx="7">
            <cx:spPr>
              <a:solidFill>
                <a:srgbClr val="FF8021"/>
              </a:solidFill>
            </cx:spPr>
          </cx:dataPt>
          <cx:dataId val="0"/>
          <cx:layoutPr>
            <cx:parentLabelLayout val="overlapping"/>
          </cx:layoutPr>
        </cx:series>
      </cx:plotAreaRegion>
    </cx:plotArea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8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lt1"/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F1CDD1-BA87-4B2F-BBF6-DAD4BD3C18E0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3E05D9-7CE4-4422-B47A-E6179489CE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8326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3E05D9-7CE4-4422-B47A-E6179489CEF0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13859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3E05D9-7CE4-4422-B47A-E6179489CEF0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13565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3E05D9-7CE4-4422-B47A-E6179489CEF0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86711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2F0195-A6A1-4AF6-95B2-92F93427BB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AD9E84E-4497-4ECB-9BF7-98D0629808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A3907C0-DEDF-42C1-808C-616B83CFB0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3A9EC-1299-4A9E-8E82-2B136878C7C5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B6D42C3-9555-4CD4-B3F0-85D425EF5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04D1F97-231A-4C15-8550-B261EE96FA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2C3CD-63E5-46D7-A6FB-90062215D8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31046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68BD56-88CE-4BC8-A3AE-6FCEE393A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64A4352-45E6-4D95-90EC-375C185AE4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1A03039-AC2A-4631-A71B-7451102F3E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3A9EC-1299-4A9E-8E82-2B136878C7C5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0C7D71A-AF5C-4E48-8017-5AB1A6A77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7B15E84-A44A-4820-B8CB-4EFC35C8D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2C3CD-63E5-46D7-A6FB-90062215D8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9596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1BCF9FF-B67F-4B4F-884B-399D7ED4DB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34EDC1D-7AAB-4828-87C6-720BA95DCA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6DD0683-4248-4B63-981F-1D48336AD1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3A9EC-1299-4A9E-8E82-2B136878C7C5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9033FA3-2A56-4201-8D0C-B929FBBA2F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B6DEAFE-0EFA-4315-98D6-52EB53CCBE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2C3CD-63E5-46D7-A6FB-90062215D8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79794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Основной Градиен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000EDC5-37CE-42A9-9FA6-EC5F84C1FE3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0"/>
          <a:stretch/>
        </p:blipFill>
        <p:spPr>
          <a:xfrm>
            <a:off x="0" y="-11681"/>
            <a:ext cx="12192000" cy="687781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3E166C3-1FC2-45D0-B8F6-A0D83C19FD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42189" y="194203"/>
            <a:ext cx="1313354" cy="214912"/>
          </a:xfrm>
          <a:prstGeom prst="rect">
            <a:avLst/>
          </a:prstGeom>
        </p:spPr>
      </p:pic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AA29A308-8810-4BF3-B938-8F46EDB210A5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296323"/>
            <a:ext cx="7235952" cy="3396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1B30513-B9AB-4BB1-B381-1E2B3960A3C5}"/>
              </a:ext>
            </a:extLst>
          </p:cNvPr>
          <p:cNvSpPr/>
          <p:nvPr userDrawn="1"/>
        </p:nvSpPr>
        <p:spPr>
          <a:xfrm>
            <a:off x="7235952" y="182771"/>
            <a:ext cx="3102864" cy="22634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10000"/>
              </a:lnSpc>
            </a:pPr>
            <a:r>
              <a:rPr lang="ru-RU" altLang="en-US" sz="877" dirty="0">
                <a:latin typeface="Exo 2" pitchFamily="2" charset="-52"/>
                <a:cs typeface="+mn-lt"/>
              </a:rPr>
              <a:t>АО «Единая электронная торговая площадка» 2021 год</a:t>
            </a:r>
          </a:p>
        </p:txBody>
      </p:sp>
    </p:spTree>
    <p:extLst>
      <p:ext uri="{BB962C8B-B14F-4D97-AF65-F5344CB8AC3E}">
        <p14:creationId xmlns:p14="http://schemas.microsoft.com/office/powerpoint/2010/main" val="172475297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55626D-8D51-4FEC-BFB4-C461952DD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4721BFC-E7B0-467D-8CE3-9A00D46156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0C303E9-C9CA-4ED3-8450-980A86C1E5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3A9EC-1299-4A9E-8E82-2B136878C7C5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EBE0218-81D1-4ED2-99EB-8CA65C5ED4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24F3DB5-D104-45F3-A416-F7757435E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2C3CD-63E5-46D7-A6FB-90062215D8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3746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2B25FC-5364-4170-B2C2-152A1D87D6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646D037-11FC-4056-A42F-57F6A98553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01745FD-0BD8-4466-B59D-638FB9509C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3A9EC-1299-4A9E-8E82-2B136878C7C5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1BB124F-8038-4E38-BC40-3A4D96E86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BA4E6B6-84EB-42F1-AF78-CB11A79A37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2C3CD-63E5-46D7-A6FB-90062215D8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87362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BA9EEE-5E67-41F5-95B1-E5278DB08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6A6485-D87A-4E0F-ABC6-2331642367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9042104-E12A-48E3-B0EE-5A1C3C5FD1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0B4D56E-114E-4399-9A5D-086AEBF01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3A9EC-1299-4A9E-8E82-2B136878C7C5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66C9CF4-0D8B-4A4C-9BDE-58863DC17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28842FE-E399-44C3-8E92-E3E25D702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2C3CD-63E5-46D7-A6FB-90062215D8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1851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A8B517-0236-4A1B-A670-64B193F96D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2314E21-BA39-42F7-ACB7-9BE54D6A3B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85EF5F6-BA51-4222-8D0C-AC07C7E0AE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9B15057-FE25-43E8-874E-EB55478275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F9B9A56-3D20-41A6-8075-30274E3B3B6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0F90609-978E-480E-9BE7-B90D45FFB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3A9EC-1299-4A9E-8E82-2B136878C7C5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5A062CA-4AFA-4652-8680-668F6D35FB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1098CB0-2F0D-4D6B-8CA3-A1C2D04290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2C3CD-63E5-46D7-A6FB-90062215D8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2196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9AD84C-0329-4162-A515-4376914AF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54B5E31-57FC-4C0E-98B4-FAEA645268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3A9EC-1299-4A9E-8E82-2B136878C7C5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3ED3FA9-9C49-4FC7-9E23-543C47B8DB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7E3158A-EA55-4B87-AD0C-7466759484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2C3CD-63E5-46D7-A6FB-90062215D8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8129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CBFC65A-7160-4A5D-9DBE-20C357C56A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3A9EC-1299-4A9E-8E82-2B136878C7C5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482CF81-C7EA-47B5-8585-E67DD0DC75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7A9DDA8-63D9-4E12-A845-F6E868410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2C3CD-63E5-46D7-A6FB-90062215D8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4070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92FB60-C573-4A04-B97E-D71EDE802F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41B4A7B-B58A-474A-9517-35151A6C70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590469E-3803-4E04-9F04-1F62BE86CA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9A965FA-66B7-45EF-91D4-E5796A2014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3A9EC-1299-4A9E-8E82-2B136878C7C5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70453DF-04C1-4EF0-9EB2-FFBF6F04B8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0F638E0-A61D-440C-B92B-247260DA3E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2C3CD-63E5-46D7-A6FB-90062215D8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28760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B3B426-388D-4903-97D4-7DEF37E2A6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DE0D57A-B162-4647-A8EF-00E657B927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8B4970B-2AC7-4202-A610-64D2E74727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DB0BB90-DF6B-4421-87DA-FC0FEB635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3A9EC-1299-4A9E-8E82-2B136878C7C5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1FEA950-EB69-4ABD-958A-325EB8FE8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08F7DCC-8CE1-40FA-8DE8-F40371422B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2C3CD-63E5-46D7-A6FB-90062215D8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56337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4C0847-EB2C-460E-B96F-A354E8D15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3570B3E-32DD-4935-8A6B-C9DCAAC225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74D362-9BEE-4CC8-8AA2-2760F34840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23A9EC-1299-4A9E-8E82-2B136878C7C5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0B0912C-AD73-4CEF-AADA-9D29D1F067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5DC7AB9-23BF-4F07-AE4D-9E5D6DBA31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12C3CD-63E5-46D7-A6FB-90062215D8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04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3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3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.jpeg"/><Relationship Id="rId7" Type="http://schemas.openxmlformats.org/officeDocument/2006/relationships/image" Target="../media/image25.sv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4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2.png"/><Relationship Id="rId7" Type="http://schemas.openxmlformats.org/officeDocument/2006/relationships/image" Target="../media/image25.sv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47.png"/><Relationship Id="rId4" Type="http://schemas.openxmlformats.org/officeDocument/2006/relationships/image" Target="../media/image3.svg"/><Relationship Id="rId9" Type="http://schemas.openxmlformats.org/officeDocument/2006/relationships/image" Target="../media/image4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2.png"/><Relationship Id="rId7" Type="http://schemas.openxmlformats.org/officeDocument/2006/relationships/image" Target="../media/image2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3.svg"/><Relationship Id="rId9" Type="http://schemas.openxmlformats.org/officeDocument/2006/relationships/image" Target="../media/image5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3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3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3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6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3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7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13" Type="http://schemas.openxmlformats.org/officeDocument/2006/relationships/image" Target="../media/image14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3.svg"/><Relationship Id="rId2" Type="http://schemas.openxmlformats.org/officeDocument/2006/relationships/image" Target="../media/image4.jpeg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svg"/><Relationship Id="rId11" Type="http://schemas.openxmlformats.org/officeDocument/2006/relationships/image" Target="../media/image12.png"/><Relationship Id="rId5" Type="http://schemas.openxmlformats.org/officeDocument/2006/relationships/image" Target="../media/image8.png"/><Relationship Id="rId15" Type="http://schemas.openxmlformats.org/officeDocument/2006/relationships/image" Target="../media/image16.png"/><Relationship Id="rId10" Type="http://schemas.openxmlformats.org/officeDocument/2006/relationships/image" Target="../media/image3.svg"/><Relationship Id="rId4" Type="http://schemas.openxmlformats.org/officeDocument/2006/relationships/image" Target="../media/image7.svg"/><Relationship Id="rId9" Type="http://schemas.openxmlformats.org/officeDocument/2006/relationships/image" Target="../media/image2.png"/><Relationship Id="rId14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8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3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2.png"/><Relationship Id="rId7" Type="http://schemas.openxmlformats.org/officeDocument/2006/relationships/image" Target="../media/image5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3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2.png"/><Relationship Id="rId7" Type="http://schemas.openxmlformats.org/officeDocument/2006/relationships/image" Target="../media/image6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3.svg"/><Relationship Id="rId9" Type="http://schemas.openxmlformats.org/officeDocument/2006/relationships/image" Target="../media/image6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2.png"/><Relationship Id="rId7" Type="http://schemas.openxmlformats.org/officeDocument/2006/relationships/image" Target="../media/image6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3.sv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g"/><Relationship Id="rId3" Type="http://schemas.openxmlformats.org/officeDocument/2006/relationships/image" Target="../media/image2.png"/><Relationship Id="rId7" Type="http://schemas.openxmlformats.org/officeDocument/2006/relationships/image" Target="../media/image66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10" Type="http://schemas.openxmlformats.org/officeDocument/2006/relationships/image" Target="../media/image69.jpg"/><Relationship Id="rId4" Type="http://schemas.openxmlformats.org/officeDocument/2006/relationships/image" Target="../media/image3.svg"/><Relationship Id="rId9" Type="http://schemas.openxmlformats.org/officeDocument/2006/relationships/image" Target="../media/image68.jp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svg"/><Relationship Id="rId3" Type="http://schemas.openxmlformats.org/officeDocument/2006/relationships/image" Target="../media/image70.jpeg"/><Relationship Id="rId7" Type="http://schemas.openxmlformats.org/officeDocument/2006/relationships/image" Target="../media/image7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3.svg"/><Relationship Id="rId10" Type="http://schemas.openxmlformats.org/officeDocument/2006/relationships/image" Target="../media/image75.svg"/><Relationship Id="rId4" Type="http://schemas.openxmlformats.org/officeDocument/2006/relationships/image" Target="../media/image2.png"/><Relationship Id="rId9" Type="http://schemas.openxmlformats.org/officeDocument/2006/relationships/image" Target="../media/image7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25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g"/><Relationship Id="rId3" Type="http://schemas.openxmlformats.org/officeDocument/2006/relationships/image" Target="../media/image4.jpeg"/><Relationship Id="rId7" Type="http://schemas.openxmlformats.org/officeDocument/2006/relationships/image" Target="../media/image25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3.svg"/><Relationship Id="rId4" Type="http://schemas.openxmlformats.org/officeDocument/2006/relationships/image" Target="../media/image2.png"/><Relationship Id="rId9" Type="http://schemas.openxmlformats.org/officeDocument/2006/relationships/image" Target="../media/image77.jp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2.png"/><Relationship Id="rId7" Type="http://schemas.openxmlformats.org/officeDocument/2006/relationships/image" Target="../media/image7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3.sv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7.svg"/><Relationship Id="rId7" Type="http://schemas.openxmlformats.org/officeDocument/2006/relationships/image" Target="../media/image11.svg"/><Relationship Id="rId12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sv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svg"/><Relationship Id="rId14" Type="http://schemas.openxmlformats.org/officeDocument/2006/relationships/image" Target="../media/image8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3.sv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13" Type="http://schemas.openxmlformats.org/officeDocument/2006/relationships/image" Target="../media/image92.svg"/><Relationship Id="rId3" Type="http://schemas.openxmlformats.org/officeDocument/2006/relationships/image" Target="../media/image82.svg"/><Relationship Id="rId7" Type="http://schemas.openxmlformats.org/officeDocument/2006/relationships/image" Target="../media/image86.svg"/><Relationship Id="rId12" Type="http://schemas.openxmlformats.org/officeDocument/2006/relationships/image" Target="../media/image91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png"/><Relationship Id="rId11" Type="http://schemas.openxmlformats.org/officeDocument/2006/relationships/image" Target="../media/image90.svg"/><Relationship Id="rId5" Type="http://schemas.openxmlformats.org/officeDocument/2006/relationships/image" Target="../media/image84.svg"/><Relationship Id="rId15" Type="http://schemas.openxmlformats.org/officeDocument/2006/relationships/image" Target="../media/image94.svg"/><Relationship Id="rId10" Type="http://schemas.openxmlformats.org/officeDocument/2006/relationships/image" Target="../media/image89.png"/><Relationship Id="rId4" Type="http://schemas.openxmlformats.org/officeDocument/2006/relationships/image" Target="../media/image83.png"/><Relationship Id="rId9" Type="http://schemas.openxmlformats.org/officeDocument/2006/relationships/image" Target="../media/image88.svg"/><Relationship Id="rId14" Type="http://schemas.openxmlformats.org/officeDocument/2006/relationships/image" Target="../media/image93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13" Type="http://schemas.openxmlformats.org/officeDocument/2006/relationships/image" Target="../media/image104.svg"/><Relationship Id="rId3" Type="http://schemas.openxmlformats.org/officeDocument/2006/relationships/image" Target="../media/image3.svg"/><Relationship Id="rId7" Type="http://schemas.openxmlformats.org/officeDocument/2006/relationships/image" Target="../media/image98.svg"/><Relationship Id="rId12" Type="http://schemas.openxmlformats.org/officeDocument/2006/relationships/image" Target="../media/image103.png"/><Relationship Id="rId17" Type="http://schemas.openxmlformats.org/officeDocument/2006/relationships/image" Target="../media/image108.svg"/><Relationship Id="rId2" Type="http://schemas.openxmlformats.org/officeDocument/2006/relationships/image" Target="../media/image2.png"/><Relationship Id="rId16" Type="http://schemas.openxmlformats.org/officeDocument/2006/relationships/image" Target="../media/image10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7.png"/><Relationship Id="rId11" Type="http://schemas.openxmlformats.org/officeDocument/2006/relationships/image" Target="../media/image102.svg"/><Relationship Id="rId5" Type="http://schemas.openxmlformats.org/officeDocument/2006/relationships/image" Target="../media/image96.svg"/><Relationship Id="rId15" Type="http://schemas.openxmlformats.org/officeDocument/2006/relationships/image" Target="../media/image106.svg"/><Relationship Id="rId10" Type="http://schemas.openxmlformats.org/officeDocument/2006/relationships/image" Target="../media/image101.png"/><Relationship Id="rId4" Type="http://schemas.openxmlformats.org/officeDocument/2006/relationships/image" Target="../media/image95.png"/><Relationship Id="rId9" Type="http://schemas.openxmlformats.org/officeDocument/2006/relationships/image" Target="../media/image100.svg"/><Relationship Id="rId14" Type="http://schemas.openxmlformats.org/officeDocument/2006/relationships/image" Target="../media/image10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3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0.png"/><Relationship Id="rId5" Type="http://schemas.microsoft.com/office/2014/relationships/chartEx" Target="../charts/chartEx1.xml"/><Relationship Id="rId4" Type="http://schemas.openxmlformats.org/officeDocument/2006/relationships/image" Target="../media/image3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2.png"/><Relationship Id="rId7" Type="http://schemas.openxmlformats.org/officeDocument/2006/relationships/image" Target="../media/image2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10" Type="http://schemas.openxmlformats.org/officeDocument/2006/relationships/image" Target="../media/image25.svg"/><Relationship Id="rId4" Type="http://schemas.openxmlformats.org/officeDocument/2006/relationships/image" Target="../media/image3.svg"/><Relationship Id="rId9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.png"/><Relationship Id="rId7" Type="http://schemas.openxmlformats.org/officeDocument/2006/relationships/image" Target="../media/image28.png"/><Relationship Id="rId12" Type="http://schemas.openxmlformats.org/officeDocument/2006/relationships/image" Target="../media/image3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25.svg"/><Relationship Id="rId5" Type="http://schemas.openxmlformats.org/officeDocument/2006/relationships/image" Target="../media/image26.png"/><Relationship Id="rId10" Type="http://schemas.openxmlformats.org/officeDocument/2006/relationships/image" Target="../media/image24.png"/><Relationship Id="rId4" Type="http://schemas.openxmlformats.org/officeDocument/2006/relationships/image" Target="../media/image3.svg"/><Relationship Id="rId9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13" Type="http://schemas.openxmlformats.org/officeDocument/2006/relationships/image" Target="../media/image41.png"/><Relationship Id="rId3" Type="http://schemas.openxmlformats.org/officeDocument/2006/relationships/image" Target="../media/image2.png"/><Relationship Id="rId7" Type="http://schemas.openxmlformats.org/officeDocument/2006/relationships/image" Target="../media/image35.png"/><Relationship Id="rId12" Type="http://schemas.openxmlformats.org/officeDocument/2006/relationships/image" Target="../media/image40.svg"/><Relationship Id="rId2" Type="http://schemas.openxmlformats.org/officeDocument/2006/relationships/image" Target="../media/image4.jpeg"/><Relationship Id="rId16" Type="http://schemas.openxmlformats.org/officeDocument/2006/relationships/image" Target="../media/image25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sv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5" Type="http://schemas.openxmlformats.org/officeDocument/2006/relationships/image" Target="../media/image24.png"/><Relationship Id="rId10" Type="http://schemas.openxmlformats.org/officeDocument/2006/relationships/image" Target="../media/image38.svg"/><Relationship Id="rId4" Type="http://schemas.openxmlformats.org/officeDocument/2006/relationships/image" Target="../media/image3.svg"/><Relationship Id="rId9" Type="http://schemas.openxmlformats.org/officeDocument/2006/relationships/image" Target="../media/image37.png"/><Relationship Id="rId14" Type="http://schemas.openxmlformats.org/officeDocument/2006/relationships/image" Target="../media/image42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8B84F64-FB2B-41FE-BA31-BAEC82E477A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0"/>
          <a:stretch/>
        </p:blipFill>
        <p:spPr>
          <a:xfrm>
            <a:off x="0" y="-11681"/>
            <a:ext cx="12192000" cy="6877815"/>
          </a:xfrm>
          <a:prstGeom prst="rect">
            <a:avLst/>
          </a:prstGeom>
        </p:spPr>
      </p:pic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DAD6B210-0D57-42DB-A144-CE3E34912A0E}"/>
              </a:ext>
            </a:extLst>
          </p:cNvPr>
          <p:cNvSpPr txBox="1">
            <a:spLocks/>
          </p:cNvSpPr>
          <p:nvPr/>
        </p:nvSpPr>
        <p:spPr>
          <a:xfrm>
            <a:off x="1252419" y="3302003"/>
            <a:ext cx="9221688" cy="6786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altLang="en-US" sz="3508" b="1" dirty="0">
                <a:latin typeface="Exo 2" pitchFamily="2" charset="-52"/>
                <a:cs typeface="+mn-lt"/>
              </a:rPr>
              <a:t>Торговая система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142DDA6-AB15-4D31-BE41-75D365247C13}"/>
              </a:ext>
            </a:extLst>
          </p:cNvPr>
          <p:cNvSpPr/>
          <p:nvPr/>
        </p:nvSpPr>
        <p:spPr>
          <a:xfrm>
            <a:off x="1252419" y="4059626"/>
            <a:ext cx="8428741" cy="8481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en-US" sz="2456" dirty="0">
                <a:latin typeface="Exo 2" panose="00000500000000000000" pitchFamily="2" charset="-52"/>
                <a:cs typeface="+mn-lt"/>
              </a:rPr>
              <a:t>Акционерное общество</a:t>
            </a:r>
          </a:p>
          <a:p>
            <a:r>
              <a:rPr lang="ru-RU" altLang="en-US" sz="2456" dirty="0">
                <a:latin typeface="Exo 2" panose="00000500000000000000" pitchFamily="2" charset="-52"/>
                <a:cs typeface="+mn-lt"/>
              </a:rPr>
              <a:t>«Единая электронная торговая площадка»</a:t>
            </a:r>
            <a:endParaRPr lang="ru-RU" sz="2456" dirty="0">
              <a:latin typeface="Exo 2" pitchFamily="2" charset="-52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FA1F5B1-02C8-4E6F-AED3-43BB2E0C70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25571" y="1852829"/>
            <a:ext cx="2080580" cy="34045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2463765-258D-4BE7-9842-33539976612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17" r="33885" b="18568"/>
          <a:stretch/>
        </p:blipFill>
        <p:spPr>
          <a:xfrm rot="16200000">
            <a:off x="7654925" y="-459792"/>
            <a:ext cx="4108450" cy="496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0326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E0E067A-7A08-401D-B482-F8DBE10E472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0"/>
          <a:stretch/>
        </p:blipFill>
        <p:spPr>
          <a:xfrm>
            <a:off x="0" y="-11681"/>
            <a:ext cx="12192000" cy="687781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15E9846-FA79-4EDF-9C98-132DC577C2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42189" y="194203"/>
            <a:ext cx="1313354" cy="214912"/>
          </a:xfrm>
          <a:prstGeom prst="rect">
            <a:avLst/>
          </a:prstGeom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07F63ABA-5203-4546-9236-99C78409CC79}"/>
              </a:ext>
            </a:extLst>
          </p:cNvPr>
          <p:cNvSpPr txBox="1">
            <a:spLocks/>
          </p:cNvSpPr>
          <p:nvPr/>
        </p:nvSpPr>
        <p:spPr>
          <a:xfrm>
            <a:off x="342414" y="590684"/>
            <a:ext cx="10893530" cy="1190492"/>
          </a:xfrm>
          <a:prstGeom prst="rect">
            <a:avLst/>
          </a:prstGeom>
        </p:spPr>
        <p:txBody>
          <a:bodyPr vert="horz" lIns="80189" tIns="40094" rIns="80189" bIns="40094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 algn="l"/>
            <a:r>
              <a:rPr lang="ru-RU" sz="3200" b="1" i="0" u="none" strike="noStrike" baseline="0" dirty="0">
                <a:solidFill>
                  <a:srgbClr val="0450F2"/>
                </a:solidFill>
                <a:latin typeface="Exo 2 SemiBold" pitchFamily="2" charset="-52"/>
              </a:rPr>
              <a:t>Сервис «Проверка контрагента»</a:t>
            </a:r>
            <a:endParaRPr lang="ru-RU" altLang="en-US" sz="4800" dirty="0">
              <a:solidFill>
                <a:schemeClr val="accent1"/>
              </a:solidFill>
              <a:latin typeface="Exo 2 SemiBold" pitchFamily="2" charset="-52"/>
            </a:endParaRP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8CA89F89-CFA6-425E-9677-EC6D181C12DB}"/>
              </a:ext>
            </a:extLst>
          </p:cNvPr>
          <p:cNvCxnSpPr>
            <a:cxnSpLocks/>
          </p:cNvCxnSpPr>
          <p:nvPr/>
        </p:nvCxnSpPr>
        <p:spPr>
          <a:xfrm flipV="1">
            <a:off x="0" y="296323"/>
            <a:ext cx="7235952" cy="3396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B0259A7-983F-41C8-8816-313E3E2AAB9C}"/>
              </a:ext>
            </a:extLst>
          </p:cNvPr>
          <p:cNvSpPr/>
          <p:nvPr/>
        </p:nvSpPr>
        <p:spPr>
          <a:xfrm>
            <a:off x="7235952" y="182771"/>
            <a:ext cx="3102864" cy="22634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10000"/>
              </a:lnSpc>
            </a:pPr>
            <a:r>
              <a:rPr lang="ru-RU" altLang="en-US" sz="877" dirty="0">
                <a:solidFill>
                  <a:schemeClr val="bg1">
                    <a:lumMod val="50000"/>
                  </a:schemeClr>
                </a:solidFill>
                <a:latin typeface="Exo 2" pitchFamily="2" charset="-52"/>
                <a:cs typeface="+mn-lt"/>
              </a:rPr>
              <a:t>АО «Единая электронная торговая площадка» 2022 год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A54D8BE-DD1E-419C-A0CA-BD1C314491E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45903"/>
          <a:stretch/>
        </p:blipFill>
        <p:spPr>
          <a:xfrm>
            <a:off x="0" y="5057437"/>
            <a:ext cx="12192001" cy="1800563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965E02F-73C5-490E-BB90-6D905D7D0C7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1217"/>
          <a:stretch/>
        </p:blipFill>
        <p:spPr>
          <a:xfrm>
            <a:off x="342414" y="1716291"/>
            <a:ext cx="11310257" cy="3949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4186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598F5C9-87F0-42CC-B751-576B92345DA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0"/>
          <a:stretch/>
        </p:blipFill>
        <p:spPr>
          <a:xfrm>
            <a:off x="0" y="-11681"/>
            <a:ext cx="12192000" cy="687781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15E9846-FA79-4EDF-9C98-132DC577C2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42189" y="194203"/>
            <a:ext cx="1313354" cy="214912"/>
          </a:xfrm>
          <a:prstGeom prst="rect">
            <a:avLst/>
          </a:prstGeom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07F63ABA-5203-4546-9236-99C78409CC79}"/>
              </a:ext>
            </a:extLst>
          </p:cNvPr>
          <p:cNvSpPr txBox="1">
            <a:spLocks/>
          </p:cNvSpPr>
          <p:nvPr/>
        </p:nvSpPr>
        <p:spPr>
          <a:xfrm>
            <a:off x="342414" y="590684"/>
            <a:ext cx="10893530" cy="1190492"/>
          </a:xfrm>
          <a:prstGeom prst="rect">
            <a:avLst/>
          </a:prstGeom>
        </p:spPr>
        <p:txBody>
          <a:bodyPr vert="horz" lIns="80189" tIns="40094" rIns="80189" bIns="40094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 algn="l"/>
            <a:r>
              <a:rPr lang="ru-RU" sz="3200" b="1" i="0" u="none" strike="noStrike" baseline="0" dirty="0">
                <a:solidFill>
                  <a:srgbClr val="0450F2"/>
                </a:solidFill>
                <a:latin typeface="Exo 2 SemiBold" pitchFamily="2" charset="-52"/>
              </a:rPr>
              <a:t>Сервис «Проверка контрагента»</a:t>
            </a:r>
            <a:endParaRPr lang="ru-RU" altLang="en-US" sz="4800" dirty="0">
              <a:solidFill>
                <a:schemeClr val="accent1"/>
              </a:solidFill>
              <a:latin typeface="Exo 2 SemiBold" pitchFamily="2" charset="-52"/>
            </a:endParaRP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8CA89F89-CFA6-425E-9677-EC6D181C12DB}"/>
              </a:ext>
            </a:extLst>
          </p:cNvPr>
          <p:cNvCxnSpPr>
            <a:cxnSpLocks/>
          </p:cNvCxnSpPr>
          <p:nvPr/>
        </p:nvCxnSpPr>
        <p:spPr>
          <a:xfrm flipV="1">
            <a:off x="0" y="296323"/>
            <a:ext cx="7235952" cy="3396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B0259A7-983F-41C8-8816-313E3E2AAB9C}"/>
              </a:ext>
            </a:extLst>
          </p:cNvPr>
          <p:cNvSpPr/>
          <p:nvPr/>
        </p:nvSpPr>
        <p:spPr>
          <a:xfrm>
            <a:off x="7235952" y="182771"/>
            <a:ext cx="3102864" cy="22634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10000"/>
              </a:lnSpc>
            </a:pPr>
            <a:r>
              <a:rPr lang="ru-RU" altLang="en-US" sz="877" dirty="0">
                <a:solidFill>
                  <a:schemeClr val="bg1">
                    <a:lumMod val="50000"/>
                  </a:schemeClr>
                </a:solidFill>
                <a:latin typeface="Exo 2" pitchFamily="2" charset="-52"/>
                <a:cs typeface="+mn-lt"/>
              </a:rPr>
              <a:t>АО «Единая электронная торговая площадка» 2022 год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4E6F685-840D-4BF9-87B0-62B9EE7A43EB}"/>
              </a:ext>
            </a:extLst>
          </p:cNvPr>
          <p:cNvSpPr/>
          <p:nvPr/>
        </p:nvSpPr>
        <p:spPr>
          <a:xfrm>
            <a:off x="444165" y="1503680"/>
            <a:ext cx="7826075" cy="142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3944033-A9D5-4B0B-AD7E-EC7A076D09F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45903"/>
          <a:stretch/>
        </p:blipFill>
        <p:spPr>
          <a:xfrm>
            <a:off x="0" y="5057437"/>
            <a:ext cx="12192001" cy="1800563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B2FAE97-FD66-4C0F-86E3-F8F7918DDCB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57715" y="1254033"/>
            <a:ext cx="6792371" cy="5505995"/>
          </a:xfrm>
          <a:prstGeom prst="rect">
            <a:avLst/>
          </a:prstGeom>
          <a:ln w="3175">
            <a:solidFill>
              <a:srgbClr val="99CCFF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17827642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8FC4AED-3943-4308-99F6-74765D994A8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0"/>
          <a:stretch/>
        </p:blipFill>
        <p:spPr>
          <a:xfrm>
            <a:off x="0" y="-11681"/>
            <a:ext cx="12192000" cy="687781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15E9846-FA79-4EDF-9C98-132DC577C29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42189" y="194203"/>
            <a:ext cx="1313354" cy="214912"/>
          </a:xfrm>
          <a:prstGeom prst="rect">
            <a:avLst/>
          </a:prstGeom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07F63ABA-5203-4546-9236-99C78409CC79}"/>
              </a:ext>
            </a:extLst>
          </p:cNvPr>
          <p:cNvSpPr txBox="1">
            <a:spLocks/>
          </p:cNvSpPr>
          <p:nvPr/>
        </p:nvSpPr>
        <p:spPr>
          <a:xfrm>
            <a:off x="342414" y="590684"/>
            <a:ext cx="10893530" cy="1190492"/>
          </a:xfrm>
          <a:prstGeom prst="rect">
            <a:avLst/>
          </a:prstGeom>
        </p:spPr>
        <p:txBody>
          <a:bodyPr vert="horz" lIns="80189" tIns="40094" rIns="80189" bIns="40094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 algn="l"/>
            <a:r>
              <a:rPr lang="ru-RU" sz="3200" b="1" i="0" u="none" strike="noStrike" baseline="0" dirty="0">
                <a:solidFill>
                  <a:srgbClr val="0450F2"/>
                </a:solidFill>
                <a:latin typeface="Exo 2 SemiBold" pitchFamily="2" charset="-52"/>
              </a:rPr>
              <a:t>Сервис расчета НМЦК</a:t>
            </a:r>
            <a:endParaRPr lang="ru-RU" altLang="en-US" sz="4800" dirty="0">
              <a:solidFill>
                <a:schemeClr val="accent1"/>
              </a:solidFill>
              <a:latin typeface="Exo 2 SemiBold" pitchFamily="2" charset="-52"/>
            </a:endParaRP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8CA89F89-CFA6-425E-9677-EC6D181C12DB}"/>
              </a:ext>
            </a:extLst>
          </p:cNvPr>
          <p:cNvCxnSpPr>
            <a:cxnSpLocks/>
          </p:cNvCxnSpPr>
          <p:nvPr/>
        </p:nvCxnSpPr>
        <p:spPr>
          <a:xfrm flipV="1">
            <a:off x="0" y="296323"/>
            <a:ext cx="7235952" cy="3396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B0259A7-983F-41C8-8816-313E3E2AAB9C}"/>
              </a:ext>
            </a:extLst>
          </p:cNvPr>
          <p:cNvSpPr/>
          <p:nvPr/>
        </p:nvSpPr>
        <p:spPr>
          <a:xfrm>
            <a:off x="7235952" y="182771"/>
            <a:ext cx="3102864" cy="22634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10000"/>
              </a:lnSpc>
            </a:pPr>
            <a:r>
              <a:rPr lang="ru-RU" altLang="en-US" sz="877" dirty="0">
                <a:solidFill>
                  <a:schemeClr val="bg1">
                    <a:lumMod val="50000"/>
                  </a:schemeClr>
                </a:solidFill>
                <a:latin typeface="Exo 2" pitchFamily="2" charset="-52"/>
                <a:cs typeface="+mn-lt"/>
              </a:rPr>
              <a:t>АО «Единая электронная торговая площадка» 2022 год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297C448-EFE1-4788-9BCE-EBB99C544CF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b="45903"/>
          <a:stretch/>
        </p:blipFill>
        <p:spPr>
          <a:xfrm>
            <a:off x="0" y="5057437"/>
            <a:ext cx="12192001" cy="1800563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72D7862-2632-402B-9765-7B1A9AFD4EC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0566" y="1638804"/>
            <a:ext cx="11830867" cy="4235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2729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1FFF125D-05B1-4C33-A140-1C752B5E02F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0"/>
          <a:stretch/>
        </p:blipFill>
        <p:spPr>
          <a:xfrm>
            <a:off x="0" y="-11681"/>
            <a:ext cx="12192000" cy="687781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15E9846-FA79-4EDF-9C98-132DC577C2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42189" y="194203"/>
            <a:ext cx="1313354" cy="214912"/>
          </a:xfrm>
          <a:prstGeom prst="rect">
            <a:avLst/>
          </a:prstGeom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07F63ABA-5203-4546-9236-99C78409CC79}"/>
              </a:ext>
            </a:extLst>
          </p:cNvPr>
          <p:cNvSpPr txBox="1">
            <a:spLocks/>
          </p:cNvSpPr>
          <p:nvPr/>
        </p:nvSpPr>
        <p:spPr>
          <a:xfrm>
            <a:off x="342414" y="590684"/>
            <a:ext cx="10893530" cy="1190492"/>
          </a:xfrm>
          <a:prstGeom prst="rect">
            <a:avLst/>
          </a:prstGeom>
        </p:spPr>
        <p:txBody>
          <a:bodyPr vert="horz" lIns="80189" tIns="40094" rIns="80189" bIns="40094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 algn="l"/>
            <a:r>
              <a:rPr lang="ru-RU" sz="3200" b="1" i="0" u="none" strike="noStrike" baseline="0" dirty="0">
                <a:solidFill>
                  <a:srgbClr val="0450F2"/>
                </a:solidFill>
                <a:latin typeface="Exo 2 SemiBold" pitchFamily="2" charset="-52"/>
              </a:rPr>
              <a:t>Сервис расчета НМЦК</a:t>
            </a:r>
            <a:endParaRPr lang="ru-RU" altLang="en-US" sz="4800" dirty="0">
              <a:solidFill>
                <a:schemeClr val="accent1"/>
              </a:solidFill>
              <a:latin typeface="Exo 2 SemiBold" pitchFamily="2" charset="-52"/>
            </a:endParaRP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8CA89F89-CFA6-425E-9677-EC6D181C12DB}"/>
              </a:ext>
            </a:extLst>
          </p:cNvPr>
          <p:cNvCxnSpPr>
            <a:cxnSpLocks/>
          </p:cNvCxnSpPr>
          <p:nvPr/>
        </p:nvCxnSpPr>
        <p:spPr>
          <a:xfrm flipV="1">
            <a:off x="0" y="296323"/>
            <a:ext cx="7235952" cy="3396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B0259A7-983F-41C8-8816-313E3E2AAB9C}"/>
              </a:ext>
            </a:extLst>
          </p:cNvPr>
          <p:cNvSpPr/>
          <p:nvPr/>
        </p:nvSpPr>
        <p:spPr>
          <a:xfrm>
            <a:off x="7235952" y="182771"/>
            <a:ext cx="3102864" cy="22634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10000"/>
              </a:lnSpc>
            </a:pPr>
            <a:r>
              <a:rPr lang="ru-RU" altLang="en-US" sz="877" dirty="0">
                <a:solidFill>
                  <a:schemeClr val="bg1">
                    <a:lumMod val="50000"/>
                  </a:schemeClr>
                </a:solidFill>
                <a:latin typeface="Exo 2" pitchFamily="2" charset="-52"/>
                <a:cs typeface="+mn-lt"/>
              </a:rPr>
              <a:t>АО «Единая электронная торговая площадка» 2022 год</a:t>
            </a:r>
          </a:p>
        </p:txBody>
      </p:sp>
      <p:sp>
        <p:nvSpPr>
          <p:cNvPr id="11" name="object 4">
            <a:extLst>
              <a:ext uri="{FF2B5EF4-FFF2-40B4-BE49-F238E27FC236}">
                <a16:creationId xmlns:a16="http://schemas.microsoft.com/office/drawing/2014/main" id="{DD3A53F7-5185-4AF6-A48A-261C014E6536}"/>
              </a:ext>
            </a:extLst>
          </p:cNvPr>
          <p:cNvSpPr txBox="1"/>
          <p:nvPr/>
        </p:nvSpPr>
        <p:spPr>
          <a:xfrm>
            <a:off x="6537189" y="863722"/>
            <a:ext cx="4594710" cy="108712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/>
            <a:r>
              <a:rPr lang="ru-RU" sz="1800" b="0" i="0" u="none" strike="noStrike" baseline="0" dirty="0">
                <a:solidFill>
                  <a:schemeClr val="accent1"/>
                </a:solidFill>
                <a:latin typeface="Exo 2" pitchFamily="2" charset="-52"/>
              </a:rPr>
              <a:t>Позволяет фильтровать данные </a:t>
            </a:r>
            <a:br>
              <a:rPr lang="ru-RU" sz="1800" b="0" i="0" u="none" strike="noStrike" baseline="0" dirty="0">
                <a:solidFill>
                  <a:schemeClr val="accent1"/>
                </a:solidFill>
                <a:latin typeface="Exo 2" pitchFamily="2" charset="-52"/>
              </a:rPr>
            </a:br>
            <a:r>
              <a:rPr lang="ru-RU" sz="1800" b="0" i="0" u="none" strike="noStrike" baseline="0" dirty="0">
                <a:solidFill>
                  <a:schemeClr val="accent1"/>
                </a:solidFill>
                <a:latin typeface="Exo 2" pitchFamily="2" charset="-52"/>
              </a:rPr>
              <a:t>по региону, дате заключения контракта, ценовому диапазону, ОКПД2</a:t>
            </a:r>
            <a:endParaRPr sz="1800" dirty="0">
              <a:solidFill>
                <a:schemeClr val="accent1"/>
              </a:solidFill>
              <a:latin typeface="Exo 2" pitchFamily="2" charset="-52"/>
              <a:cs typeface="Exo 2 Semi Bold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C0D9987-FA62-40F7-90B3-0168CDB4C4B5}"/>
              </a:ext>
            </a:extLst>
          </p:cNvPr>
          <p:cNvSpPr txBox="1"/>
          <p:nvPr/>
        </p:nvSpPr>
        <p:spPr>
          <a:xfrm>
            <a:off x="342414" y="1394284"/>
            <a:ext cx="7480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accent1"/>
                </a:solidFill>
                <a:latin typeface="Exo 2 SemiBold" pitchFamily="2" charset="-52"/>
              </a:rPr>
              <a:t>1.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48AC4CC-13BB-458B-BECF-69BAC0220B22}"/>
              </a:ext>
            </a:extLst>
          </p:cNvPr>
          <p:cNvSpPr txBox="1"/>
          <p:nvPr/>
        </p:nvSpPr>
        <p:spPr>
          <a:xfrm>
            <a:off x="342414" y="4046044"/>
            <a:ext cx="7480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accent1"/>
                </a:solidFill>
                <a:latin typeface="Exo 2 SemiBold" pitchFamily="2" charset="-52"/>
              </a:rPr>
              <a:t>2.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13DD3CF-F2D6-442B-9E96-444A0797477D}"/>
              </a:ext>
            </a:extLst>
          </p:cNvPr>
          <p:cNvSpPr txBox="1"/>
          <p:nvPr/>
        </p:nvSpPr>
        <p:spPr>
          <a:xfrm>
            <a:off x="6763124" y="2244695"/>
            <a:ext cx="7480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accent1"/>
                </a:solidFill>
                <a:latin typeface="Exo 2 SemiBold" pitchFamily="2" charset="-52"/>
              </a:rPr>
              <a:t>3.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FD8825DE-3D65-46E4-85C1-D08C490D49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0425" y="1670235"/>
            <a:ext cx="5104350" cy="2192590"/>
          </a:xfrm>
          <a:prstGeom prst="rect">
            <a:avLst/>
          </a:prstGeom>
          <a:ln w="3175">
            <a:solidFill>
              <a:srgbClr val="99CCFF"/>
            </a:solidFill>
          </a:ln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8EC33374-FEE5-4463-94A2-B83D1E54142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b="45903"/>
          <a:stretch/>
        </p:blipFill>
        <p:spPr>
          <a:xfrm>
            <a:off x="0" y="5057437"/>
            <a:ext cx="12192001" cy="180056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3F80B902-1FC2-4BF3-83D0-1A26DFDEFB3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90425" y="4307654"/>
            <a:ext cx="5104350" cy="2192590"/>
          </a:xfrm>
          <a:prstGeom prst="rect">
            <a:avLst/>
          </a:prstGeom>
          <a:ln w="3175">
            <a:solidFill>
              <a:srgbClr val="99CCFF"/>
            </a:solidFill>
          </a:ln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979D0683-36EC-42D5-AA80-54DAFE08A78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92636" y="3051794"/>
            <a:ext cx="5657403" cy="3448450"/>
          </a:xfrm>
          <a:prstGeom prst="rect">
            <a:avLst/>
          </a:prstGeom>
          <a:ln w="3175">
            <a:solidFill>
              <a:srgbClr val="99CCFF"/>
            </a:solidFill>
          </a:ln>
        </p:spPr>
      </p:pic>
    </p:spTree>
    <p:extLst>
      <p:ext uri="{BB962C8B-B14F-4D97-AF65-F5344CB8AC3E}">
        <p14:creationId xmlns:p14="http://schemas.microsoft.com/office/powerpoint/2010/main" val="10886085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1D782874-2BF0-4243-AE60-3135DA78D22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0"/>
          <a:stretch/>
        </p:blipFill>
        <p:spPr>
          <a:xfrm>
            <a:off x="0" y="-11681"/>
            <a:ext cx="12192000" cy="687781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15E9846-FA79-4EDF-9C98-132DC577C2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42189" y="194203"/>
            <a:ext cx="1313354" cy="214912"/>
          </a:xfrm>
          <a:prstGeom prst="rect">
            <a:avLst/>
          </a:prstGeom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07F63ABA-5203-4546-9236-99C78409CC79}"/>
              </a:ext>
            </a:extLst>
          </p:cNvPr>
          <p:cNvSpPr txBox="1">
            <a:spLocks/>
          </p:cNvSpPr>
          <p:nvPr/>
        </p:nvSpPr>
        <p:spPr>
          <a:xfrm>
            <a:off x="342414" y="590684"/>
            <a:ext cx="10893530" cy="1190492"/>
          </a:xfrm>
          <a:prstGeom prst="rect">
            <a:avLst/>
          </a:prstGeom>
        </p:spPr>
        <p:txBody>
          <a:bodyPr vert="horz" lIns="80189" tIns="40094" rIns="80189" bIns="40094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 algn="l"/>
            <a:r>
              <a:rPr lang="ru-RU" sz="3200" b="1" i="0" u="none" strike="noStrike" baseline="0" dirty="0">
                <a:solidFill>
                  <a:srgbClr val="0450F2"/>
                </a:solidFill>
                <a:latin typeface="Exo 2 SemiBold" pitchFamily="2" charset="-52"/>
              </a:rPr>
              <a:t>Сервис расчета НМЦК</a:t>
            </a:r>
            <a:endParaRPr lang="ru-RU" altLang="en-US" sz="4800" dirty="0">
              <a:solidFill>
                <a:schemeClr val="accent1"/>
              </a:solidFill>
              <a:latin typeface="Exo 2 SemiBold" pitchFamily="2" charset="-52"/>
            </a:endParaRP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8CA89F89-CFA6-425E-9677-EC6D181C12DB}"/>
              </a:ext>
            </a:extLst>
          </p:cNvPr>
          <p:cNvCxnSpPr>
            <a:cxnSpLocks/>
          </p:cNvCxnSpPr>
          <p:nvPr/>
        </p:nvCxnSpPr>
        <p:spPr>
          <a:xfrm flipV="1">
            <a:off x="0" y="296323"/>
            <a:ext cx="7235952" cy="3396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B0259A7-983F-41C8-8816-313E3E2AAB9C}"/>
              </a:ext>
            </a:extLst>
          </p:cNvPr>
          <p:cNvSpPr/>
          <p:nvPr/>
        </p:nvSpPr>
        <p:spPr>
          <a:xfrm>
            <a:off x="7235952" y="182771"/>
            <a:ext cx="3102864" cy="22634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10000"/>
              </a:lnSpc>
            </a:pPr>
            <a:r>
              <a:rPr lang="ru-RU" altLang="en-US" sz="877" dirty="0">
                <a:solidFill>
                  <a:schemeClr val="bg1">
                    <a:lumMod val="50000"/>
                  </a:schemeClr>
                </a:solidFill>
                <a:latin typeface="Exo 2" pitchFamily="2" charset="-52"/>
                <a:cs typeface="+mn-lt"/>
              </a:rPr>
              <a:t>АО «Единая электронная торговая площадка» 2022 год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C0D9987-FA62-40F7-90B3-0168CDB4C4B5}"/>
              </a:ext>
            </a:extLst>
          </p:cNvPr>
          <p:cNvSpPr txBox="1"/>
          <p:nvPr/>
        </p:nvSpPr>
        <p:spPr>
          <a:xfrm>
            <a:off x="441321" y="1185930"/>
            <a:ext cx="7480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accent1"/>
                </a:solidFill>
                <a:latin typeface="Exo 2 SemiBold" pitchFamily="2" charset="-52"/>
              </a:rPr>
              <a:t>1.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48AC4CC-13BB-458B-BECF-69BAC0220B22}"/>
              </a:ext>
            </a:extLst>
          </p:cNvPr>
          <p:cNvSpPr txBox="1"/>
          <p:nvPr/>
        </p:nvSpPr>
        <p:spPr>
          <a:xfrm>
            <a:off x="4775451" y="1183140"/>
            <a:ext cx="7480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accent1"/>
                </a:solidFill>
                <a:latin typeface="Exo 2 SemiBold" pitchFamily="2" charset="-52"/>
              </a:rPr>
              <a:t>2.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13DD3CF-F2D6-442B-9E96-444A0797477D}"/>
              </a:ext>
            </a:extLst>
          </p:cNvPr>
          <p:cNvSpPr txBox="1"/>
          <p:nvPr/>
        </p:nvSpPr>
        <p:spPr>
          <a:xfrm>
            <a:off x="441321" y="3460003"/>
            <a:ext cx="7480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accent1"/>
                </a:solidFill>
                <a:latin typeface="Exo 2 SemiBold" pitchFamily="2" charset="-52"/>
              </a:rPr>
              <a:t>3.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B83031E-BB26-46C8-8A02-20BB615795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9332" y="1239708"/>
            <a:ext cx="2396616" cy="2481905"/>
          </a:xfrm>
          <a:prstGeom prst="rect">
            <a:avLst/>
          </a:prstGeom>
          <a:ln>
            <a:solidFill>
              <a:srgbClr val="99CCFF"/>
            </a:solidFill>
          </a:ln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923B7D8-F55C-4065-899F-BC9AA56299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89179" y="775698"/>
            <a:ext cx="3171941" cy="2861498"/>
          </a:xfrm>
          <a:prstGeom prst="rect">
            <a:avLst/>
          </a:prstGeom>
          <a:ln>
            <a:solidFill>
              <a:srgbClr val="99CCFF"/>
            </a:solidFill>
          </a:ln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79AF90B0-6D70-4C63-8E91-7532366547F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b="45903"/>
          <a:stretch/>
        </p:blipFill>
        <p:spPr>
          <a:xfrm>
            <a:off x="0" y="5057437"/>
            <a:ext cx="12192001" cy="180056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DF736ED-0055-46EC-8924-6AD749561B49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602"/>
          <a:stretch/>
        </p:blipFill>
        <p:spPr>
          <a:xfrm>
            <a:off x="441321" y="3983223"/>
            <a:ext cx="11198611" cy="2713209"/>
          </a:xfrm>
          <a:prstGeom prst="rect">
            <a:avLst/>
          </a:prstGeom>
          <a:ln>
            <a:solidFill>
              <a:srgbClr val="99CCFF"/>
            </a:solidFill>
          </a:ln>
        </p:spPr>
      </p:pic>
    </p:spTree>
    <p:extLst>
      <p:ext uri="{BB962C8B-B14F-4D97-AF65-F5344CB8AC3E}">
        <p14:creationId xmlns:p14="http://schemas.microsoft.com/office/powerpoint/2010/main" val="17666442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9A85A34-23DA-4995-B2F6-6F2A5C76059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0"/>
          <a:stretch/>
        </p:blipFill>
        <p:spPr>
          <a:xfrm>
            <a:off x="0" y="-11681"/>
            <a:ext cx="12192000" cy="687781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15E9846-FA79-4EDF-9C98-132DC577C2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42189" y="194203"/>
            <a:ext cx="1313354" cy="214912"/>
          </a:xfrm>
          <a:prstGeom prst="rect">
            <a:avLst/>
          </a:prstGeom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07F63ABA-5203-4546-9236-99C78409CC79}"/>
              </a:ext>
            </a:extLst>
          </p:cNvPr>
          <p:cNvSpPr txBox="1">
            <a:spLocks/>
          </p:cNvSpPr>
          <p:nvPr/>
        </p:nvSpPr>
        <p:spPr>
          <a:xfrm>
            <a:off x="342414" y="590684"/>
            <a:ext cx="10893530" cy="1190492"/>
          </a:xfrm>
          <a:prstGeom prst="rect">
            <a:avLst/>
          </a:prstGeom>
        </p:spPr>
        <p:txBody>
          <a:bodyPr vert="horz" lIns="80189" tIns="40094" rIns="80189" bIns="40094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 algn="l"/>
            <a:r>
              <a:rPr lang="ru-RU" sz="3200" b="1" i="0" u="none" strike="noStrike" baseline="0" dirty="0">
                <a:solidFill>
                  <a:srgbClr val="0450F2"/>
                </a:solidFill>
                <a:latin typeface="Exo 2 SemiBold" pitchFamily="2" charset="-52"/>
              </a:rPr>
              <a:t>Сервис «Аналитика»</a:t>
            </a:r>
            <a:endParaRPr lang="ru-RU" altLang="en-US" sz="4800" dirty="0">
              <a:solidFill>
                <a:schemeClr val="accent1"/>
              </a:solidFill>
              <a:latin typeface="Exo 2 SemiBold" pitchFamily="2" charset="-52"/>
            </a:endParaRP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8CA89F89-CFA6-425E-9677-EC6D181C12DB}"/>
              </a:ext>
            </a:extLst>
          </p:cNvPr>
          <p:cNvCxnSpPr>
            <a:cxnSpLocks/>
          </p:cNvCxnSpPr>
          <p:nvPr/>
        </p:nvCxnSpPr>
        <p:spPr>
          <a:xfrm flipV="1">
            <a:off x="0" y="296323"/>
            <a:ext cx="7235952" cy="3396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B0259A7-983F-41C8-8816-313E3E2AAB9C}"/>
              </a:ext>
            </a:extLst>
          </p:cNvPr>
          <p:cNvSpPr/>
          <p:nvPr/>
        </p:nvSpPr>
        <p:spPr>
          <a:xfrm>
            <a:off x="7235952" y="182771"/>
            <a:ext cx="3102864" cy="22634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10000"/>
              </a:lnSpc>
            </a:pPr>
            <a:r>
              <a:rPr lang="ru-RU" altLang="en-US" sz="877" dirty="0">
                <a:solidFill>
                  <a:schemeClr val="bg1">
                    <a:lumMod val="50000"/>
                  </a:schemeClr>
                </a:solidFill>
                <a:latin typeface="Exo 2" pitchFamily="2" charset="-52"/>
                <a:cs typeface="+mn-lt"/>
              </a:rPr>
              <a:t>АО «Единая электронная торговая площадка» 2022 год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9C154BB-ED6B-436E-9B8D-2B27BAA55EB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45903"/>
          <a:stretch/>
        </p:blipFill>
        <p:spPr>
          <a:xfrm>
            <a:off x="0" y="5057437"/>
            <a:ext cx="12192001" cy="180056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CD12481-8344-4CEC-8767-FCB7F7966D5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5624" y="1622971"/>
            <a:ext cx="11273962" cy="4532901"/>
          </a:xfrm>
          <a:prstGeom prst="rect">
            <a:avLst/>
          </a:prstGeom>
          <a:ln>
            <a:solidFill>
              <a:srgbClr val="99CCFF"/>
            </a:solidFill>
          </a:ln>
        </p:spPr>
      </p:pic>
    </p:spTree>
    <p:extLst>
      <p:ext uri="{BB962C8B-B14F-4D97-AF65-F5344CB8AC3E}">
        <p14:creationId xmlns:p14="http://schemas.microsoft.com/office/powerpoint/2010/main" val="24127081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9A85A34-23DA-4995-B2F6-6F2A5C76059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0"/>
          <a:stretch/>
        </p:blipFill>
        <p:spPr>
          <a:xfrm>
            <a:off x="0" y="-11681"/>
            <a:ext cx="12192000" cy="687781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15E9846-FA79-4EDF-9C98-132DC577C2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42189" y="194203"/>
            <a:ext cx="1313354" cy="214912"/>
          </a:xfrm>
          <a:prstGeom prst="rect">
            <a:avLst/>
          </a:prstGeom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07F63ABA-5203-4546-9236-99C78409CC79}"/>
              </a:ext>
            </a:extLst>
          </p:cNvPr>
          <p:cNvSpPr txBox="1">
            <a:spLocks/>
          </p:cNvSpPr>
          <p:nvPr/>
        </p:nvSpPr>
        <p:spPr>
          <a:xfrm>
            <a:off x="342414" y="590684"/>
            <a:ext cx="10893530" cy="1190492"/>
          </a:xfrm>
          <a:prstGeom prst="rect">
            <a:avLst/>
          </a:prstGeom>
        </p:spPr>
        <p:txBody>
          <a:bodyPr vert="horz" lIns="80189" tIns="40094" rIns="80189" bIns="40094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 algn="l"/>
            <a:r>
              <a:rPr lang="ru-RU" sz="3200" b="1" i="0" u="none" strike="noStrike" baseline="0" dirty="0">
                <a:solidFill>
                  <a:srgbClr val="0450F2"/>
                </a:solidFill>
                <a:latin typeface="Exo 2 SemiBold" pitchFamily="2" charset="-52"/>
              </a:rPr>
              <a:t>Сервис «Аналитика»</a:t>
            </a:r>
            <a:endParaRPr lang="ru-RU" altLang="en-US" sz="4800" dirty="0">
              <a:solidFill>
                <a:schemeClr val="accent1"/>
              </a:solidFill>
              <a:latin typeface="Exo 2 SemiBold" pitchFamily="2" charset="-52"/>
            </a:endParaRP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8CA89F89-CFA6-425E-9677-EC6D181C12DB}"/>
              </a:ext>
            </a:extLst>
          </p:cNvPr>
          <p:cNvCxnSpPr>
            <a:cxnSpLocks/>
          </p:cNvCxnSpPr>
          <p:nvPr/>
        </p:nvCxnSpPr>
        <p:spPr>
          <a:xfrm flipV="1">
            <a:off x="0" y="296323"/>
            <a:ext cx="7235952" cy="3396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B0259A7-983F-41C8-8816-313E3E2AAB9C}"/>
              </a:ext>
            </a:extLst>
          </p:cNvPr>
          <p:cNvSpPr/>
          <p:nvPr/>
        </p:nvSpPr>
        <p:spPr>
          <a:xfrm>
            <a:off x="7235952" y="182771"/>
            <a:ext cx="3102864" cy="22634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10000"/>
              </a:lnSpc>
            </a:pPr>
            <a:r>
              <a:rPr lang="ru-RU" altLang="en-US" sz="877" dirty="0">
                <a:solidFill>
                  <a:schemeClr val="bg1">
                    <a:lumMod val="50000"/>
                  </a:schemeClr>
                </a:solidFill>
                <a:latin typeface="Exo 2" pitchFamily="2" charset="-52"/>
                <a:cs typeface="+mn-lt"/>
              </a:rPr>
              <a:t>АО «Единая электронная торговая площадка» 2022 год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933764A-6136-448F-8D3F-D789E059DAD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45903"/>
          <a:stretch/>
        </p:blipFill>
        <p:spPr>
          <a:xfrm>
            <a:off x="0" y="5057437"/>
            <a:ext cx="12192001" cy="1800563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6E51EC6-745E-4113-AF4C-F31BDE7B36C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5703" y="1434683"/>
            <a:ext cx="11797503" cy="4949789"/>
          </a:xfrm>
          <a:prstGeom prst="rect">
            <a:avLst/>
          </a:prstGeom>
          <a:ln>
            <a:solidFill>
              <a:srgbClr val="99CCFF"/>
            </a:solidFill>
          </a:ln>
        </p:spPr>
      </p:pic>
    </p:spTree>
    <p:extLst>
      <p:ext uri="{BB962C8B-B14F-4D97-AF65-F5344CB8AC3E}">
        <p14:creationId xmlns:p14="http://schemas.microsoft.com/office/powerpoint/2010/main" val="16573538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D771510-59BD-4636-A503-23101B35F8A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0"/>
          <a:stretch/>
        </p:blipFill>
        <p:spPr>
          <a:xfrm>
            <a:off x="0" y="-11681"/>
            <a:ext cx="12192000" cy="687781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15E9846-FA79-4EDF-9C98-132DC577C2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42189" y="194203"/>
            <a:ext cx="1313354" cy="214912"/>
          </a:xfrm>
          <a:prstGeom prst="rect">
            <a:avLst/>
          </a:prstGeom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07F63ABA-5203-4546-9236-99C78409CC79}"/>
              </a:ext>
            </a:extLst>
          </p:cNvPr>
          <p:cNvSpPr txBox="1">
            <a:spLocks/>
          </p:cNvSpPr>
          <p:nvPr/>
        </p:nvSpPr>
        <p:spPr>
          <a:xfrm>
            <a:off x="342414" y="590684"/>
            <a:ext cx="10893530" cy="1190492"/>
          </a:xfrm>
          <a:prstGeom prst="rect">
            <a:avLst/>
          </a:prstGeom>
        </p:spPr>
        <p:txBody>
          <a:bodyPr vert="horz" lIns="80189" tIns="40094" rIns="80189" bIns="40094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 algn="l"/>
            <a:r>
              <a:rPr lang="ru-RU" sz="3200" b="1" i="0" u="none" strike="noStrike" baseline="0" dirty="0">
                <a:solidFill>
                  <a:srgbClr val="0450F2"/>
                </a:solidFill>
                <a:latin typeface="Exo 2 SemiBold" pitchFamily="2" charset="-52"/>
              </a:rPr>
              <a:t>Сервис «Аналитика»</a:t>
            </a:r>
            <a:endParaRPr lang="ru-RU" altLang="en-US" sz="4800" dirty="0">
              <a:solidFill>
                <a:schemeClr val="accent1"/>
              </a:solidFill>
              <a:latin typeface="Exo 2 SemiBold" pitchFamily="2" charset="-52"/>
            </a:endParaRP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8CA89F89-CFA6-425E-9677-EC6D181C12DB}"/>
              </a:ext>
            </a:extLst>
          </p:cNvPr>
          <p:cNvCxnSpPr>
            <a:cxnSpLocks/>
          </p:cNvCxnSpPr>
          <p:nvPr/>
        </p:nvCxnSpPr>
        <p:spPr>
          <a:xfrm flipV="1">
            <a:off x="0" y="296323"/>
            <a:ext cx="7235952" cy="3396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B0259A7-983F-41C8-8816-313E3E2AAB9C}"/>
              </a:ext>
            </a:extLst>
          </p:cNvPr>
          <p:cNvSpPr/>
          <p:nvPr/>
        </p:nvSpPr>
        <p:spPr>
          <a:xfrm>
            <a:off x="7235952" y="182771"/>
            <a:ext cx="3102864" cy="22634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10000"/>
              </a:lnSpc>
            </a:pPr>
            <a:r>
              <a:rPr lang="ru-RU" altLang="en-US" sz="877" dirty="0">
                <a:solidFill>
                  <a:schemeClr val="bg1">
                    <a:lumMod val="50000"/>
                  </a:schemeClr>
                </a:solidFill>
                <a:latin typeface="Exo 2" pitchFamily="2" charset="-52"/>
                <a:cs typeface="+mn-lt"/>
              </a:rPr>
              <a:t>АО «Единая электронная торговая площадка» 2022 год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E5131CB-C8FF-4154-BE78-D280838DC8E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45903"/>
          <a:stretch/>
        </p:blipFill>
        <p:spPr>
          <a:xfrm>
            <a:off x="0" y="5057437"/>
            <a:ext cx="12192001" cy="180056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07C43C4-C745-47C8-8946-0E8EF348A51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414" y="1247344"/>
            <a:ext cx="11176847" cy="4726736"/>
          </a:xfrm>
          <a:prstGeom prst="rect">
            <a:avLst/>
          </a:prstGeom>
          <a:effectLst>
            <a:outerShdw blurRad="101600" dist="38100" dir="5400000" sx="99000" sy="99000" algn="t" rotWithShape="0">
              <a:prstClr val="black">
                <a:alpha val="12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217797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BC3A2CD-AAEF-40EE-A418-8B31A98F32D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0"/>
          <a:stretch/>
        </p:blipFill>
        <p:spPr>
          <a:xfrm>
            <a:off x="0" y="-11681"/>
            <a:ext cx="12192000" cy="687781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15E9846-FA79-4EDF-9C98-132DC577C2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42189" y="194203"/>
            <a:ext cx="1313354" cy="214912"/>
          </a:xfrm>
          <a:prstGeom prst="rect">
            <a:avLst/>
          </a:prstGeom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07F63ABA-5203-4546-9236-99C78409CC79}"/>
              </a:ext>
            </a:extLst>
          </p:cNvPr>
          <p:cNvSpPr txBox="1">
            <a:spLocks/>
          </p:cNvSpPr>
          <p:nvPr/>
        </p:nvSpPr>
        <p:spPr>
          <a:xfrm>
            <a:off x="342414" y="590684"/>
            <a:ext cx="10893530" cy="1190492"/>
          </a:xfrm>
          <a:prstGeom prst="rect">
            <a:avLst/>
          </a:prstGeom>
        </p:spPr>
        <p:txBody>
          <a:bodyPr vert="horz" lIns="80189" tIns="40094" rIns="80189" bIns="40094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 algn="l"/>
            <a:r>
              <a:rPr lang="ru-RU" sz="3200" b="1" i="0" u="none" strike="noStrike" baseline="0" dirty="0">
                <a:solidFill>
                  <a:srgbClr val="0450F2"/>
                </a:solidFill>
                <a:latin typeface="Exo 2 SemiBold" pitchFamily="2" charset="-52"/>
              </a:rPr>
              <a:t>Сервис «Аналитика»</a:t>
            </a:r>
            <a:endParaRPr lang="ru-RU" altLang="en-US" sz="4800" dirty="0">
              <a:solidFill>
                <a:schemeClr val="accent1"/>
              </a:solidFill>
              <a:latin typeface="Exo 2 SemiBold" pitchFamily="2" charset="-52"/>
            </a:endParaRP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8CA89F89-CFA6-425E-9677-EC6D181C12DB}"/>
              </a:ext>
            </a:extLst>
          </p:cNvPr>
          <p:cNvCxnSpPr>
            <a:cxnSpLocks/>
          </p:cNvCxnSpPr>
          <p:nvPr/>
        </p:nvCxnSpPr>
        <p:spPr>
          <a:xfrm flipV="1">
            <a:off x="0" y="296323"/>
            <a:ext cx="7235952" cy="3396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B0259A7-983F-41C8-8816-313E3E2AAB9C}"/>
              </a:ext>
            </a:extLst>
          </p:cNvPr>
          <p:cNvSpPr/>
          <p:nvPr/>
        </p:nvSpPr>
        <p:spPr>
          <a:xfrm>
            <a:off x="7235952" y="182771"/>
            <a:ext cx="3102864" cy="22634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10000"/>
              </a:lnSpc>
            </a:pPr>
            <a:r>
              <a:rPr lang="ru-RU" altLang="en-US" sz="877" dirty="0">
                <a:solidFill>
                  <a:schemeClr val="bg1">
                    <a:lumMod val="50000"/>
                  </a:schemeClr>
                </a:solidFill>
                <a:latin typeface="Exo 2" pitchFamily="2" charset="-52"/>
                <a:cs typeface="+mn-lt"/>
              </a:rPr>
              <a:t>АО «Единая электронная торговая площадка» 2022 год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83DC91E-C9E8-4176-8BD0-5B94EF7BA07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45903"/>
          <a:stretch/>
        </p:blipFill>
        <p:spPr>
          <a:xfrm>
            <a:off x="0" y="5057437"/>
            <a:ext cx="12192001" cy="1800563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3635F6F-0407-4F1F-BD13-17E1926B67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414" y="1267366"/>
            <a:ext cx="11156432" cy="5111710"/>
          </a:xfrm>
          <a:prstGeom prst="rect">
            <a:avLst/>
          </a:prstGeom>
          <a:effectLst>
            <a:outerShdw blurRad="101600" dist="38100" dir="5400000" sx="99000" sy="99000" algn="t" rotWithShape="0">
              <a:prstClr val="black">
                <a:alpha val="12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591949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5318302-BBB9-4805-97F9-A595EBCAD93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0"/>
          <a:stretch/>
        </p:blipFill>
        <p:spPr>
          <a:xfrm>
            <a:off x="0" y="-11681"/>
            <a:ext cx="12192000" cy="687781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15E9846-FA79-4EDF-9C98-132DC577C2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42189" y="194203"/>
            <a:ext cx="1313354" cy="214912"/>
          </a:xfrm>
          <a:prstGeom prst="rect">
            <a:avLst/>
          </a:prstGeom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07F63ABA-5203-4546-9236-99C78409CC79}"/>
              </a:ext>
            </a:extLst>
          </p:cNvPr>
          <p:cNvSpPr txBox="1">
            <a:spLocks/>
          </p:cNvSpPr>
          <p:nvPr/>
        </p:nvSpPr>
        <p:spPr>
          <a:xfrm>
            <a:off x="342414" y="590684"/>
            <a:ext cx="10893530" cy="1190492"/>
          </a:xfrm>
          <a:prstGeom prst="rect">
            <a:avLst/>
          </a:prstGeom>
        </p:spPr>
        <p:txBody>
          <a:bodyPr vert="horz" lIns="80189" tIns="40094" rIns="80189" bIns="40094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 algn="l"/>
            <a:r>
              <a:rPr lang="ru-RU" sz="3200" b="1" i="0" u="none" strike="noStrike" baseline="0" dirty="0">
                <a:solidFill>
                  <a:srgbClr val="0450F2"/>
                </a:solidFill>
                <a:latin typeface="Exo 2 SemiBold" pitchFamily="2" charset="-52"/>
              </a:rPr>
              <a:t>Сервис «Аналитика»</a:t>
            </a:r>
            <a:endParaRPr lang="ru-RU" altLang="en-US" sz="4800" dirty="0">
              <a:solidFill>
                <a:schemeClr val="accent1"/>
              </a:solidFill>
              <a:latin typeface="Exo 2 SemiBold" pitchFamily="2" charset="-52"/>
            </a:endParaRP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8CA89F89-CFA6-425E-9677-EC6D181C12DB}"/>
              </a:ext>
            </a:extLst>
          </p:cNvPr>
          <p:cNvCxnSpPr>
            <a:cxnSpLocks/>
          </p:cNvCxnSpPr>
          <p:nvPr/>
        </p:nvCxnSpPr>
        <p:spPr>
          <a:xfrm flipV="1">
            <a:off x="0" y="296323"/>
            <a:ext cx="7235952" cy="3396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B0259A7-983F-41C8-8816-313E3E2AAB9C}"/>
              </a:ext>
            </a:extLst>
          </p:cNvPr>
          <p:cNvSpPr/>
          <p:nvPr/>
        </p:nvSpPr>
        <p:spPr>
          <a:xfrm>
            <a:off x="7235952" y="182771"/>
            <a:ext cx="3102864" cy="22634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10000"/>
              </a:lnSpc>
            </a:pPr>
            <a:r>
              <a:rPr lang="ru-RU" altLang="en-US" sz="877" dirty="0">
                <a:solidFill>
                  <a:schemeClr val="bg1">
                    <a:lumMod val="50000"/>
                  </a:schemeClr>
                </a:solidFill>
                <a:latin typeface="Exo 2" pitchFamily="2" charset="-52"/>
                <a:cs typeface="+mn-lt"/>
              </a:rPr>
              <a:t>АО «Единая электронная торговая площадка» 2022 год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B4B1003-B925-4479-A752-E85F76910ED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45903"/>
          <a:stretch/>
        </p:blipFill>
        <p:spPr>
          <a:xfrm>
            <a:off x="0" y="5057437"/>
            <a:ext cx="12192001" cy="180056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9FBFD78-E95A-4FC7-8A07-C8D53159959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413" y="1266507"/>
            <a:ext cx="11199417" cy="5000809"/>
          </a:xfrm>
          <a:prstGeom prst="rect">
            <a:avLst/>
          </a:prstGeom>
          <a:effectLst>
            <a:outerShdw blurRad="101600" dist="38100" dir="5400000" sx="99000" sy="99000" algn="t" rotWithShape="0">
              <a:prstClr val="black">
                <a:alpha val="12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180788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FE1B6C25-A31B-4FAE-BEF8-93BA0537E80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0"/>
          <a:stretch/>
        </p:blipFill>
        <p:spPr>
          <a:xfrm>
            <a:off x="0" y="-11681"/>
            <a:ext cx="12192000" cy="6877815"/>
          </a:xfrm>
          <a:prstGeom prst="rect">
            <a:avLst/>
          </a:prstGeom>
        </p:spPr>
      </p:pic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FFB4EC5E-F785-45DF-A7CA-E663C6E42779}"/>
              </a:ext>
            </a:extLst>
          </p:cNvPr>
          <p:cNvSpPr txBox="1">
            <a:spLocks/>
          </p:cNvSpPr>
          <p:nvPr/>
        </p:nvSpPr>
        <p:spPr>
          <a:xfrm>
            <a:off x="2072662" y="653735"/>
            <a:ext cx="8046675" cy="1083431"/>
          </a:xfrm>
          <a:prstGeom prst="rect">
            <a:avLst/>
          </a:prstGeom>
        </p:spPr>
        <p:txBody>
          <a:bodyPr vert="horz" lIns="80189" tIns="40094" rIns="80189" bIns="40094" rtlCol="0" anchor="t">
            <a:normAutofit fontScale="7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ru-RU" altLang="en-US" dirty="0">
                <a:latin typeface="Exo 2 SemiBold" pitchFamily="2" charset="-52"/>
              </a:rPr>
              <a:t>«</a:t>
            </a:r>
            <a:r>
              <a:rPr lang="ru-RU" altLang="en-US" dirty="0" err="1">
                <a:latin typeface="Exo 2 SemiBold" pitchFamily="2" charset="-52"/>
              </a:rPr>
              <a:t>Росэлторг</a:t>
            </a:r>
            <a:r>
              <a:rPr lang="ru-RU" altLang="en-US" dirty="0">
                <a:latin typeface="Exo 2 SemiBold" pitchFamily="2" charset="-52"/>
              </a:rPr>
              <a:t>» — это  крупнейшая в России электронная площадка для проведения:</a:t>
            </a: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954236F4-0D3B-48EB-9073-A7152655C899}"/>
              </a:ext>
            </a:extLst>
          </p:cNvPr>
          <p:cNvCxnSpPr>
            <a:cxnSpLocks/>
          </p:cNvCxnSpPr>
          <p:nvPr/>
        </p:nvCxnSpPr>
        <p:spPr>
          <a:xfrm flipV="1">
            <a:off x="0" y="296323"/>
            <a:ext cx="7235952" cy="3396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D15AABB-1192-4B0F-A576-13920C9DF50F}"/>
              </a:ext>
            </a:extLst>
          </p:cNvPr>
          <p:cNvSpPr/>
          <p:nvPr/>
        </p:nvSpPr>
        <p:spPr>
          <a:xfrm>
            <a:off x="7235952" y="182771"/>
            <a:ext cx="3102864" cy="22634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10000"/>
              </a:lnSpc>
            </a:pPr>
            <a:r>
              <a:rPr lang="ru-RU" altLang="en-US" sz="877" dirty="0">
                <a:latin typeface="Exo 2" pitchFamily="2" charset="-52"/>
                <a:cs typeface="+mn-lt"/>
              </a:rPr>
              <a:t>АО «Единая электронная торговая площадка» 2022 год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DE589E42-E2B9-4B13-B0DA-190900A0E19B}"/>
              </a:ext>
            </a:extLst>
          </p:cNvPr>
          <p:cNvSpPr txBox="1">
            <a:spLocks/>
          </p:cNvSpPr>
          <p:nvPr/>
        </p:nvSpPr>
        <p:spPr>
          <a:xfrm>
            <a:off x="3727296" y="5081633"/>
            <a:ext cx="1181254" cy="414642"/>
          </a:xfrm>
          <a:prstGeom prst="rect">
            <a:avLst/>
          </a:prstGeom>
        </p:spPr>
        <p:txBody>
          <a:bodyPr vert="horz" lIns="80189" tIns="40094" rIns="80189" bIns="40094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 algn="l"/>
            <a:r>
              <a:rPr lang="ru-RU" altLang="en-US" sz="3200" dirty="0">
                <a:latin typeface="Exo 2 SemiBold" pitchFamily="2" charset="-52"/>
              </a:rPr>
              <a:t>52</a:t>
            </a:r>
            <a:r>
              <a:rPr lang="ru-RU" altLang="en-US" sz="2400" dirty="0">
                <a:latin typeface="Exo 2 SemiBold" pitchFamily="2" charset="-52"/>
              </a:rPr>
              <a:t>%</a:t>
            </a: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0249E41D-4F69-49F8-A417-A6109684D9DE}"/>
              </a:ext>
            </a:extLst>
          </p:cNvPr>
          <p:cNvSpPr txBox="1">
            <a:spLocks/>
          </p:cNvSpPr>
          <p:nvPr/>
        </p:nvSpPr>
        <p:spPr>
          <a:xfrm>
            <a:off x="7331048" y="5081633"/>
            <a:ext cx="1181254" cy="414642"/>
          </a:xfrm>
          <a:prstGeom prst="rect">
            <a:avLst/>
          </a:prstGeom>
        </p:spPr>
        <p:txBody>
          <a:bodyPr vert="horz" lIns="80189" tIns="40094" rIns="80189" bIns="40094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 algn="l"/>
            <a:r>
              <a:rPr lang="ru-RU" altLang="en-US" sz="3200" dirty="0">
                <a:latin typeface="Exo 2 SemiBold" pitchFamily="2" charset="-52"/>
              </a:rPr>
              <a:t>48</a:t>
            </a:r>
            <a:r>
              <a:rPr lang="ru-RU" altLang="en-US" sz="2400" dirty="0">
                <a:latin typeface="Exo 2 SemiBold" pitchFamily="2" charset="-52"/>
              </a:rPr>
              <a:t>%</a:t>
            </a:r>
          </a:p>
        </p:txBody>
      </p:sp>
      <p:sp>
        <p:nvSpPr>
          <p:cNvPr id="18" name="Заголовок 1">
            <a:extLst>
              <a:ext uri="{FF2B5EF4-FFF2-40B4-BE49-F238E27FC236}">
                <a16:creationId xmlns:a16="http://schemas.microsoft.com/office/drawing/2014/main" id="{A8015CFB-4738-4483-B345-617B7D5B8729}"/>
              </a:ext>
            </a:extLst>
          </p:cNvPr>
          <p:cNvSpPr txBox="1">
            <a:spLocks/>
          </p:cNvSpPr>
          <p:nvPr/>
        </p:nvSpPr>
        <p:spPr>
          <a:xfrm>
            <a:off x="4804341" y="4342135"/>
            <a:ext cx="2389024" cy="327708"/>
          </a:xfrm>
          <a:prstGeom prst="rect">
            <a:avLst/>
          </a:prstGeom>
        </p:spPr>
        <p:txBody>
          <a:bodyPr vert="horz" lIns="80189" tIns="40094" rIns="80189" bIns="40094" rtlCol="0" anchor="t">
            <a:normAutofit fontScale="85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ru-RU" altLang="en-US" sz="1800" dirty="0">
                <a:solidFill>
                  <a:schemeClr val="bg1"/>
                </a:solidFill>
                <a:latin typeface="Exo 2" pitchFamily="2" charset="-52"/>
              </a:rPr>
              <a:t>Надежные акционеры: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9A4D52B5-5939-4ACE-8579-903196F23F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70191" y="4866620"/>
            <a:ext cx="1457325" cy="1438275"/>
          </a:xfrm>
          <a:prstGeom prst="rect">
            <a:avLst/>
          </a:prstGeom>
        </p:spPr>
      </p:pic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F7A871C6-B0CA-4B97-9475-3C9509BD1365}"/>
              </a:ext>
            </a:extLst>
          </p:cNvPr>
          <p:cNvCxnSpPr>
            <a:stCxn id="19" idx="1"/>
          </p:cNvCxnSpPr>
          <p:nvPr/>
        </p:nvCxnSpPr>
        <p:spPr>
          <a:xfrm flipH="1">
            <a:off x="3790950" y="5585758"/>
            <a:ext cx="1479241" cy="5945"/>
          </a:xfrm>
          <a:prstGeom prst="line">
            <a:avLst/>
          </a:prstGeom>
          <a:ln w="190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CAD44C3D-E05C-4216-9057-BF6A635AA074}"/>
              </a:ext>
            </a:extLst>
          </p:cNvPr>
          <p:cNvCxnSpPr/>
          <p:nvPr/>
        </p:nvCxnSpPr>
        <p:spPr>
          <a:xfrm flipH="1">
            <a:off x="6721166" y="5585757"/>
            <a:ext cx="1479241" cy="5945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AAA49922-2E3F-4196-A93E-B228951D06F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59714" y="5248611"/>
            <a:ext cx="680554" cy="697568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A4CF6F84-A948-45AB-B211-D7983492AE3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r="67895"/>
          <a:stretch/>
        </p:blipFill>
        <p:spPr>
          <a:xfrm>
            <a:off x="1443539" y="5105750"/>
            <a:ext cx="691117" cy="78105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ABF667E2-AFC5-40CF-BEB5-F7CEE974435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542189" y="194203"/>
            <a:ext cx="1313354" cy="214912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49BC5DCB-A7B2-494D-A635-C20C9D10801E}"/>
              </a:ext>
            </a:extLst>
          </p:cNvPr>
          <p:cNvSpPr txBox="1"/>
          <p:nvPr/>
        </p:nvSpPr>
        <p:spPr>
          <a:xfrm>
            <a:off x="2122091" y="5166758"/>
            <a:ext cx="15541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Exo 2" pitchFamily="2" charset="-52"/>
              </a:rPr>
              <a:t>Правительство</a:t>
            </a:r>
          </a:p>
          <a:p>
            <a:r>
              <a:rPr lang="ru-RU" sz="1400" dirty="0">
                <a:latin typeface="Exo 2" pitchFamily="2" charset="-52"/>
              </a:rPr>
              <a:t>Москвы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CC2B9F9-1EEF-4436-9796-3C4F56ADA972}"/>
              </a:ext>
            </a:extLst>
          </p:cNvPr>
          <p:cNvSpPr txBox="1"/>
          <p:nvPr/>
        </p:nvSpPr>
        <p:spPr>
          <a:xfrm>
            <a:off x="8415012" y="5079351"/>
            <a:ext cx="7008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Exo 2" pitchFamily="2" charset="-52"/>
              </a:rPr>
              <a:t>Банк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63696FA-0A57-49B5-A128-D75F42F724D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503487" y="5448135"/>
            <a:ext cx="1457326" cy="517116"/>
          </a:xfrm>
          <a:prstGeom prst="rect">
            <a:avLst/>
          </a:prstGeom>
        </p:spPr>
      </p:pic>
      <p:sp>
        <p:nvSpPr>
          <p:cNvPr id="37" name="Прямоугольник: скругленные углы 36">
            <a:extLst>
              <a:ext uri="{FF2B5EF4-FFF2-40B4-BE49-F238E27FC236}">
                <a16:creationId xmlns:a16="http://schemas.microsoft.com/office/drawing/2014/main" id="{80F7AB37-A3E5-4C40-9282-64017AF0E42C}"/>
              </a:ext>
            </a:extLst>
          </p:cNvPr>
          <p:cNvSpPr/>
          <p:nvPr/>
        </p:nvSpPr>
        <p:spPr>
          <a:xfrm>
            <a:off x="1495425" y="2035730"/>
            <a:ext cx="4362450" cy="858226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Exo 2" pitchFamily="2" charset="-52"/>
            </a:endParaRPr>
          </a:p>
        </p:txBody>
      </p:sp>
      <p:sp>
        <p:nvSpPr>
          <p:cNvPr id="38" name="Прямоугольник: скругленные углы 37">
            <a:extLst>
              <a:ext uri="{FF2B5EF4-FFF2-40B4-BE49-F238E27FC236}">
                <a16:creationId xmlns:a16="http://schemas.microsoft.com/office/drawing/2014/main" id="{3D1EDBB1-649A-41A1-9CCA-AFF350E59087}"/>
              </a:ext>
            </a:extLst>
          </p:cNvPr>
          <p:cNvSpPr/>
          <p:nvPr/>
        </p:nvSpPr>
        <p:spPr>
          <a:xfrm>
            <a:off x="1495425" y="3102155"/>
            <a:ext cx="4362450" cy="858226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Exo 2" pitchFamily="2" charset="-52"/>
            </a:endParaRPr>
          </a:p>
        </p:txBody>
      </p:sp>
      <p:sp>
        <p:nvSpPr>
          <p:cNvPr id="39" name="Прямоугольник: скругленные углы 38">
            <a:extLst>
              <a:ext uri="{FF2B5EF4-FFF2-40B4-BE49-F238E27FC236}">
                <a16:creationId xmlns:a16="http://schemas.microsoft.com/office/drawing/2014/main" id="{CEE6676A-5E23-4F23-B171-88EEFE2F2A1D}"/>
              </a:ext>
            </a:extLst>
          </p:cNvPr>
          <p:cNvSpPr/>
          <p:nvPr/>
        </p:nvSpPr>
        <p:spPr>
          <a:xfrm>
            <a:off x="6096000" y="2024308"/>
            <a:ext cx="4362450" cy="858226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Exo 2" pitchFamily="2" charset="-52"/>
            </a:endParaRPr>
          </a:p>
        </p:txBody>
      </p:sp>
      <p:sp>
        <p:nvSpPr>
          <p:cNvPr id="40" name="Прямоугольник: скругленные углы 39">
            <a:extLst>
              <a:ext uri="{FF2B5EF4-FFF2-40B4-BE49-F238E27FC236}">
                <a16:creationId xmlns:a16="http://schemas.microsoft.com/office/drawing/2014/main" id="{5651B254-FF28-4B8A-8FFD-83DE1D04DE60}"/>
              </a:ext>
            </a:extLst>
          </p:cNvPr>
          <p:cNvSpPr/>
          <p:nvPr/>
        </p:nvSpPr>
        <p:spPr>
          <a:xfrm>
            <a:off x="6096000" y="3090733"/>
            <a:ext cx="4362450" cy="858226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Exo 2" pitchFamily="2" charset="-52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3D4AE83-0935-4465-A2FA-91F945EF5B43}"/>
              </a:ext>
            </a:extLst>
          </p:cNvPr>
          <p:cNvSpPr txBox="1"/>
          <p:nvPr/>
        </p:nvSpPr>
        <p:spPr>
          <a:xfrm>
            <a:off x="2297848" y="2273895"/>
            <a:ext cx="34228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Exo 2" pitchFamily="2" charset="-52"/>
              </a:rPr>
              <a:t>Государственных закупок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323D177-0F14-4A25-B2B0-B1CED6F8C8B4}"/>
              </a:ext>
            </a:extLst>
          </p:cNvPr>
          <p:cNvSpPr txBox="1"/>
          <p:nvPr/>
        </p:nvSpPr>
        <p:spPr>
          <a:xfrm>
            <a:off x="2297848" y="3230791"/>
            <a:ext cx="34228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Exo 2" pitchFamily="2" charset="-52"/>
              </a:rPr>
              <a:t>Закупок госкорпораций</a:t>
            </a:r>
          </a:p>
          <a:p>
            <a:r>
              <a:rPr lang="ru-RU" sz="1600" dirty="0">
                <a:latin typeface="Exo 2" pitchFamily="2" charset="-52"/>
              </a:rPr>
              <a:t>и госкомпаний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1D7EC65-9293-4BBE-BF42-F917F33ED553}"/>
              </a:ext>
            </a:extLst>
          </p:cNvPr>
          <p:cNvSpPr txBox="1"/>
          <p:nvPr/>
        </p:nvSpPr>
        <p:spPr>
          <a:xfrm>
            <a:off x="6943927" y="2273895"/>
            <a:ext cx="34228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Exo 2" pitchFamily="2" charset="-52"/>
              </a:rPr>
              <a:t>Имущественных торгов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1F9A10F-2B33-4A85-A503-3B8AB2FBD3E1}"/>
              </a:ext>
            </a:extLst>
          </p:cNvPr>
          <p:cNvSpPr txBox="1"/>
          <p:nvPr/>
        </p:nvSpPr>
        <p:spPr>
          <a:xfrm>
            <a:off x="6943927" y="3340158"/>
            <a:ext cx="34228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Exo 2" pitchFamily="2" charset="-52"/>
              </a:rPr>
              <a:t>Закупок частного бизнеса</a:t>
            </a:r>
          </a:p>
        </p:txBody>
      </p:sp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A409C2B4-0E11-40C8-A9D5-85181C0B15BD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724" y="3211218"/>
            <a:ext cx="458598" cy="517599"/>
          </a:xfrm>
          <a:prstGeom prst="rect">
            <a:avLst/>
          </a:prstGeom>
        </p:spPr>
      </p:pic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E9248C09-24A2-4AD8-BA87-1433D86D137E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0439" y="2084055"/>
            <a:ext cx="715955" cy="718752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6C7A8164-57DC-44A2-A3DA-963802DF5315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5164" y="2184325"/>
            <a:ext cx="487122" cy="540125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120EF18A-7322-4409-8EF3-8E7959ECB39A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949" y="3313228"/>
            <a:ext cx="504954" cy="502338"/>
          </a:xfrm>
          <a:prstGeom prst="rect">
            <a:avLst/>
          </a:prstGeom>
        </p:spPr>
      </p:pic>
      <p:sp>
        <p:nvSpPr>
          <p:cNvPr id="30" name="Заголовок 1">
            <a:extLst>
              <a:ext uri="{FF2B5EF4-FFF2-40B4-BE49-F238E27FC236}">
                <a16:creationId xmlns:a16="http://schemas.microsoft.com/office/drawing/2014/main" id="{6D294316-6F81-46B8-A06B-9248ADF83EB4}"/>
              </a:ext>
            </a:extLst>
          </p:cNvPr>
          <p:cNvSpPr txBox="1">
            <a:spLocks/>
          </p:cNvSpPr>
          <p:nvPr/>
        </p:nvSpPr>
        <p:spPr>
          <a:xfrm>
            <a:off x="4337542" y="4342135"/>
            <a:ext cx="3322622" cy="327708"/>
          </a:xfrm>
          <a:prstGeom prst="rect">
            <a:avLst/>
          </a:prstGeom>
        </p:spPr>
        <p:txBody>
          <a:bodyPr vert="horz" lIns="80189" tIns="40094" rIns="80189" bIns="40094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ru-RU" altLang="en-US" sz="1800" dirty="0">
                <a:latin typeface="Exo 2 SemiBold" pitchFamily="2" charset="-52"/>
              </a:rPr>
              <a:t>Надежные акционеры:</a:t>
            </a:r>
          </a:p>
        </p:txBody>
      </p:sp>
    </p:spTree>
    <p:extLst>
      <p:ext uri="{BB962C8B-B14F-4D97-AF65-F5344CB8AC3E}">
        <p14:creationId xmlns:p14="http://schemas.microsoft.com/office/powerpoint/2010/main" val="15336057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7E5CA1D-F8A3-4A5C-BCE3-E1DFAEED613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0"/>
          <a:stretch/>
        </p:blipFill>
        <p:spPr>
          <a:xfrm>
            <a:off x="0" y="-11681"/>
            <a:ext cx="12192000" cy="687781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15E9846-FA79-4EDF-9C98-132DC577C2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42189" y="194203"/>
            <a:ext cx="1313354" cy="214912"/>
          </a:xfrm>
          <a:prstGeom prst="rect">
            <a:avLst/>
          </a:prstGeom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07F63ABA-5203-4546-9236-99C78409CC79}"/>
              </a:ext>
            </a:extLst>
          </p:cNvPr>
          <p:cNvSpPr txBox="1">
            <a:spLocks/>
          </p:cNvSpPr>
          <p:nvPr/>
        </p:nvSpPr>
        <p:spPr>
          <a:xfrm>
            <a:off x="342414" y="590684"/>
            <a:ext cx="10893530" cy="1190492"/>
          </a:xfrm>
          <a:prstGeom prst="rect">
            <a:avLst/>
          </a:prstGeom>
        </p:spPr>
        <p:txBody>
          <a:bodyPr vert="horz" lIns="80189" tIns="40094" rIns="80189" bIns="40094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 algn="l"/>
            <a:r>
              <a:rPr lang="ru-RU" sz="3200" b="1" i="0" u="none" strike="noStrike" baseline="0" dirty="0">
                <a:solidFill>
                  <a:srgbClr val="0450F2"/>
                </a:solidFill>
                <a:latin typeface="Exo 2 SemiBold" pitchFamily="2" charset="-52"/>
              </a:rPr>
              <a:t>Сервис «Аналитика»</a:t>
            </a:r>
            <a:endParaRPr lang="ru-RU" altLang="en-US" sz="4800" dirty="0">
              <a:solidFill>
                <a:schemeClr val="accent1"/>
              </a:solidFill>
              <a:latin typeface="Exo 2 SemiBold" pitchFamily="2" charset="-52"/>
            </a:endParaRP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8CA89F89-CFA6-425E-9677-EC6D181C12DB}"/>
              </a:ext>
            </a:extLst>
          </p:cNvPr>
          <p:cNvCxnSpPr>
            <a:cxnSpLocks/>
          </p:cNvCxnSpPr>
          <p:nvPr/>
        </p:nvCxnSpPr>
        <p:spPr>
          <a:xfrm flipV="1">
            <a:off x="0" y="296323"/>
            <a:ext cx="7235952" cy="3396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B0259A7-983F-41C8-8816-313E3E2AAB9C}"/>
              </a:ext>
            </a:extLst>
          </p:cNvPr>
          <p:cNvSpPr/>
          <p:nvPr/>
        </p:nvSpPr>
        <p:spPr>
          <a:xfrm>
            <a:off x="7235952" y="182771"/>
            <a:ext cx="3102864" cy="22634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10000"/>
              </a:lnSpc>
            </a:pPr>
            <a:r>
              <a:rPr lang="ru-RU" altLang="en-US" sz="877" dirty="0">
                <a:solidFill>
                  <a:schemeClr val="bg1">
                    <a:lumMod val="50000"/>
                  </a:schemeClr>
                </a:solidFill>
                <a:latin typeface="Exo 2" pitchFamily="2" charset="-52"/>
                <a:cs typeface="+mn-lt"/>
              </a:rPr>
              <a:t>АО «Единая электронная торговая площадка» 2022 год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733DC22-BD06-421D-9115-7338B359BB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45903"/>
          <a:stretch/>
        </p:blipFill>
        <p:spPr>
          <a:xfrm>
            <a:off x="0" y="5057437"/>
            <a:ext cx="12192001" cy="1800563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B01CC2D-FDC5-40D5-A24E-2990A27E6E6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414" y="1638772"/>
            <a:ext cx="11408062" cy="4243868"/>
          </a:xfrm>
          <a:prstGeom prst="rect">
            <a:avLst/>
          </a:prstGeom>
          <a:effectLst>
            <a:outerShdw blurRad="101600" dist="38100" dir="5400000" sx="99000" sy="99000" algn="t" rotWithShape="0">
              <a:prstClr val="black">
                <a:alpha val="12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687275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7E5CA1D-F8A3-4A5C-BCE3-E1DFAEED613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0"/>
          <a:stretch/>
        </p:blipFill>
        <p:spPr>
          <a:xfrm>
            <a:off x="0" y="-11681"/>
            <a:ext cx="12192000" cy="687781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15E9846-FA79-4EDF-9C98-132DC577C2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42189" y="194203"/>
            <a:ext cx="1313354" cy="214912"/>
          </a:xfrm>
          <a:prstGeom prst="rect">
            <a:avLst/>
          </a:prstGeom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07F63ABA-5203-4546-9236-99C78409CC79}"/>
              </a:ext>
            </a:extLst>
          </p:cNvPr>
          <p:cNvSpPr txBox="1">
            <a:spLocks/>
          </p:cNvSpPr>
          <p:nvPr/>
        </p:nvSpPr>
        <p:spPr>
          <a:xfrm>
            <a:off x="342414" y="590684"/>
            <a:ext cx="10893530" cy="1190492"/>
          </a:xfrm>
          <a:prstGeom prst="rect">
            <a:avLst/>
          </a:prstGeom>
        </p:spPr>
        <p:txBody>
          <a:bodyPr vert="horz" lIns="80189" tIns="40094" rIns="80189" bIns="40094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 algn="l"/>
            <a:r>
              <a:rPr lang="ru-RU" sz="3200" b="1" i="0" u="none" strike="noStrike" baseline="0" dirty="0">
                <a:solidFill>
                  <a:srgbClr val="0450F2"/>
                </a:solidFill>
                <a:latin typeface="Exo 2 SemiBold" pitchFamily="2" charset="-52"/>
              </a:rPr>
              <a:t>Сервис «</a:t>
            </a:r>
            <a:r>
              <a:rPr lang="en-US" sz="3200" b="1" dirty="0">
                <a:solidFill>
                  <a:srgbClr val="0450F2"/>
                </a:solidFill>
                <a:latin typeface="Exo 2 SemiBold" pitchFamily="2" charset="-52"/>
              </a:rPr>
              <a:t>BI</a:t>
            </a:r>
            <a:r>
              <a:rPr lang="ru-RU" sz="3200" b="1" dirty="0">
                <a:solidFill>
                  <a:srgbClr val="0450F2"/>
                </a:solidFill>
                <a:latin typeface="Exo 2 SemiBold" pitchFamily="2" charset="-52"/>
              </a:rPr>
              <a:t>-</a:t>
            </a:r>
            <a:r>
              <a:rPr lang="ru-RU" sz="3200" b="1" i="0" u="none" strike="noStrike" baseline="0" dirty="0">
                <a:solidFill>
                  <a:srgbClr val="0450F2"/>
                </a:solidFill>
                <a:latin typeface="Exo 2 SemiBold" pitchFamily="2" charset="-52"/>
              </a:rPr>
              <a:t>Аналитика»</a:t>
            </a:r>
            <a:endParaRPr lang="ru-RU" altLang="en-US" sz="4800" dirty="0">
              <a:solidFill>
                <a:schemeClr val="accent1"/>
              </a:solidFill>
              <a:latin typeface="Exo 2 SemiBold" pitchFamily="2" charset="-52"/>
            </a:endParaRP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8CA89F89-CFA6-425E-9677-EC6D181C12DB}"/>
              </a:ext>
            </a:extLst>
          </p:cNvPr>
          <p:cNvCxnSpPr>
            <a:cxnSpLocks/>
          </p:cNvCxnSpPr>
          <p:nvPr/>
        </p:nvCxnSpPr>
        <p:spPr>
          <a:xfrm flipV="1">
            <a:off x="0" y="296323"/>
            <a:ext cx="7235952" cy="3396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B0259A7-983F-41C8-8816-313E3E2AAB9C}"/>
              </a:ext>
            </a:extLst>
          </p:cNvPr>
          <p:cNvSpPr/>
          <p:nvPr/>
        </p:nvSpPr>
        <p:spPr>
          <a:xfrm>
            <a:off x="7235952" y="182771"/>
            <a:ext cx="3102864" cy="22634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10000"/>
              </a:lnSpc>
            </a:pPr>
            <a:r>
              <a:rPr lang="ru-RU" altLang="en-US" sz="877" dirty="0">
                <a:solidFill>
                  <a:schemeClr val="bg1">
                    <a:lumMod val="50000"/>
                  </a:schemeClr>
                </a:solidFill>
                <a:latin typeface="Exo 2" pitchFamily="2" charset="-52"/>
                <a:cs typeface="+mn-lt"/>
              </a:rPr>
              <a:t>АО «Единая электронная торговая площадка» 2022 год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733DC22-BD06-421D-9115-7338B359BB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45903"/>
          <a:stretch/>
        </p:blipFill>
        <p:spPr>
          <a:xfrm>
            <a:off x="0" y="5057437"/>
            <a:ext cx="12192001" cy="1800563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BA0728D-F73C-4B77-A169-F054E22FAE47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50869"/>
          <a:stretch/>
        </p:blipFill>
        <p:spPr>
          <a:xfrm>
            <a:off x="491473" y="1228486"/>
            <a:ext cx="6166070" cy="469498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9F5B260-F856-4055-8E96-916B060408F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06737" y="2677500"/>
            <a:ext cx="6166070" cy="3986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6394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2752CDC-BBBA-4AF3-9F58-05C25E09674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0"/>
          <a:stretch/>
        </p:blipFill>
        <p:spPr>
          <a:xfrm>
            <a:off x="0" y="-9908"/>
            <a:ext cx="12192000" cy="687781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15E9846-FA79-4EDF-9C98-132DC577C2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42189" y="194203"/>
            <a:ext cx="1313354" cy="214912"/>
          </a:xfrm>
          <a:prstGeom prst="rect">
            <a:avLst/>
          </a:prstGeom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07F63ABA-5203-4546-9236-99C78409CC79}"/>
              </a:ext>
            </a:extLst>
          </p:cNvPr>
          <p:cNvSpPr txBox="1">
            <a:spLocks/>
          </p:cNvSpPr>
          <p:nvPr/>
        </p:nvSpPr>
        <p:spPr>
          <a:xfrm>
            <a:off x="342414" y="590684"/>
            <a:ext cx="10893530" cy="1190492"/>
          </a:xfrm>
          <a:prstGeom prst="rect">
            <a:avLst/>
          </a:prstGeom>
        </p:spPr>
        <p:txBody>
          <a:bodyPr vert="horz" lIns="80189" tIns="40094" rIns="80189" bIns="40094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 algn="l"/>
            <a:r>
              <a:rPr lang="ru-RU" sz="3200" b="1" i="0" u="none" strike="noStrike" baseline="0" dirty="0">
                <a:solidFill>
                  <a:srgbClr val="0450F2"/>
                </a:solidFill>
                <a:latin typeface="Exo 2 SemiBold" pitchFamily="2" charset="-52"/>
              </a:rPr>
              <a:t>Сервис ОКПД 2</a:t>
            </a:r>
            <a:endParaRPr lang="ru-RU" altLang="en-US" sz="4800" dirty="0">
              <a:solidFill>
                <a:schemeClr val="accent1"/>
              </a:solidFill>
              <a:latin typeface="Exo 2 SemiBold" pitchFamily="2" charset="-52"/>
            </a:endParaRP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8CA89F89-CFA6-425E-9677-EC6D181C12DB}"/>
              </a:ext>
            </a:extLst>
          </p:cNvPr>
          <p:cNvCxnSpPr>
            <a:cxnSpLocks/>
          </p:cNvCxnSpPr>
          <p:nvPr/>
        </p:nvCxnSpPr>
        <p:spPr>
          <a:xfrm flipV="1">
            <a:off x="0" y="296323"/>
            <a:ext cx="7235952" cy="3396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B0259A7-983F-41C8-8816-313E3E2AAB9C}"/>
              </a:ext>
            </a:extLst>
          </p:cNvPr>
          <p:cNvSpPr/>
          <p:nvPr/>
        </p:nvSpPr>
        <p:spPr>
          <a:xfrm>
            <a:off x="7235952" y="182771"/>
            <a:ext cx="3102864" cy="22634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10000"/>
              </a:lnSpc>
            </a:pPr>
            <a:r>
              <a:rPr lang="ru-RU" altLang="en-US" sz="877" dirty="0">
                <a:solidFill>
                  <a:schemeClr val="bg1">
                    <a:lumMod val="50000"/>
                  </a:schemeClr>
                </a:solidFill>
                <a:latin typeface="Exo 2" pitchFamily="2" charset="-52"/>
                <a:cs typeface="+mn-lt"/>
              </a:rPr>
              <a:t>АО «Единая электронная торговая площадка» 2022 год</a:t>
            </a:r>
          </a:p>
        </p:txBody>
      </p:sp>
      <p:sp>
        <p:nvSpPr>
          <p:cNvPr id="11" name="object 4">
            <a:extLst>
              <a:ext uri="{FF2B5EF4-FFF2-40B4-BE49-F238E27FC236}">
                <a16:creationId xmlns:a16="http://schemas.microsoft.com/office/drawing/2014/main" id="{2971F9F7-C42E-49A6-A760-F9CBEC0D6F2C}"/>
              </a:ext>
            </a:extLst>
          </p:cNvPr>
          <p:cNvSpPr txBox="1"/>
          <p:nvPr/>
        </p:nvSpPr>
        <p:spPr>
          <a:xfrm>
            <a:off x="2418521" y="1436643"/>
            <a:ext cx="2986024" cy="108712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/>
            <a:r>
              <a:rPr lang="ru-RU" sz="1600" b="0" i="0" u="none" strike="noStrike" baseline="0" dirty="0">
                <a:solidFill>
                  <a:schemeClr val="accent1"/>
                </a:solidFill>
                <a:latin typeface="Exo 2" pitchFamily="2" charset="-52"/>
              </a:rPr>
              <a:t>Возможность поиска </a:t>
            </a:r>
            <a:br>
              <a:rPr lang="ru-RU" sz="1600" b="0" i="0" u="none" strike="noStrike" baseline="0" dirty="0">
                <a:solidFill>
                  <a:schemeClr val="accent1"/>
                </a:solidFill>
                <a:latin typeface="Exo 2" pitchFamily="2" charset="-52"/>
              </a:rPr>
            </a:br>
            <a:r>
              <a:rPr lang="ru-RU" sz="1600" b="0" i="0" u="none" strike="noStrike" baseline="0" dirty="0">
                <a:solidFill>
                  <a:schemeClr val="accent1"/>
                </a:solidFill>
                <a:latin typeface="Exo 2" pitchFamily="2" charset="-52"/>
              </a:rPr>
              <a:t>по</a:t>
            </a:r>
            <a:r>
              <a:rPr lang="ru-RU" sz="1600" dirty="0">
                <a:solidFill>
                  <a:schemeClr val="accent1"/>
                </a:solidFill>
                <a:latin typeface="Exo 2" pitchFamily="2" charset="-52"/>
              </a:rPr>
              <a:t> </a:t>
            </a:r>
            <a:r>
              <a:rPr lang="ru-RU" sz="1600" b="0" i="0" u="none" strike="noStrike" baseline="0" dirty="0">
                <a:solidFill>
                  <a:schemeClr val="accent1"/>
                </a:solidFill>
                <a:latin typeface="Exo 2" pitchFamily="2" charset="-52"/>
              </a:rPr>
              <a:t>коду, названию,</a:t>
            </a:r>
          </a:p>
          <a:p>
            <a:pPr algn="l"/>
            <a:r>
              <a:rPr lang="ru-RU" sz="1600" b="0" i="0" u="none" strike="noStrike" baseline="0" dirty="0">
                <a:solidFill>
                  <a:schemeClr val="accent1"/>
                </a:solidFill>
                <a:latin typeface="Exo 2" pitchFamily="2" charset="-52"/>
              </a:rPr>
              <a:t>ключевому слову</a:t>
            </a:r>
            <a:endParaRPr sz="1600" dirty="0">
              <a:solidFill>
                <a:schemeClr val="accent1"/>
              </a:solidFill>
              <a:latin typeface="Exo 2" pitchFamily="2" charset="-52"/>
              <a:cs typeface="Exo 2 Semi Bold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AF94D70-08EE-4801-9BC6-263F997810B8}"/>
              </a:ext>
            </a:extLst>
          </p:cNvPr>
          <p:cNvSpPr txBox="1"/>
          <p:nvPr/>
        </p:nvSpPr>
        <p:spPr>
          <a:xfrm>
            <a:off x="1873309" y="1340755"/>
            <a:ext cx="7480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accent1"/>
                </a:solidFill>
                <a:latin typeface="Exo 2 SemiBold" pitchFamily="2" charset="-52"/>
              </a:rPr>
              <a:t>1.</a:t>
            </a:r>
          </a:p>
        </p:txBody>
      </p:sp>
      <p:sp>
        <p:nvSpPr>
          <p:cNvPr id="13" name="object 4">
            <a:extLst>
              <a:ext uri="{FF2B5EF4-FFF2-40B4-BE49-F238E27FC236}">
                <a16:creationId xmlns:a16="http://schemas.microsoft.com/office/drawing/2014/main" id="{AC4F4D7B-6552-4CD6-A10B-2B884103F061}"/>
              </a:ext>
            </a:extLst>
          </p:cNvPr>
          <p:cNvSpPr txBox="1"/>
          <p:nvPr/>
        </p:nvSpPr>
        <p:spPr>
          <a:xfrm>
            <a:off x="797782" y="3325492"/>
            <a:ext cx="5526024" cy="4581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/>
            <a:r>
              <a:rPr lang="ru-RU" sz="1600" dirty="0">
                <a:solidFill>
                  <a:schemeClr val="accent1"/>
                </a:solidFill>
                <a:latin typeface="Exo 2" pitchFamily="2" charset="-52"/>
                <a:cs typeface="Exo 2 Semi Bold"/>
              </a:rPr>
              <a:t>Просмотр запретов и ограничений</a:t>
            </a:r>
            <a:endParaRPr sz="1600" dirty="0">
              <a:solidFill>
                <a:schemeClr val="accent1"/>
              </a:solidFill>
              <a:latin typeface="Exo 2" pitchFamily="2" charset="-52"/>
              <a:cs typeface="Exo 2 Semi Bold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DD58C19-B390-423F-A861-923D5B80C26F}"/>
              </a:ext>
            </a:extLst>
          </p:cNvPr>
          <p:cNvSpPr txBox="1"/>
          <p:nvPr/>
        </p:nvSpPr>
        <p:spPr>
          <a:xfrm>
            <a:off x="337734" y="3136827"/>
            <a:ext cx="7480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accent1"/>
                </a:solidFill>
                <a:latin typeface="Exo 2 SemiBold" pitchFamily="2" charset="-52"/>
              </a:rPr>
              <a:t>2.</a:t>
            </a:r>
          </a:p>
        </p:txBody>
      </p:sp>
      <p:sp>
        <p:nvSpPr>
          <p:cNvPr id="15" name="object 4">
            <a:extLst>
              <a:ext uri="{FF2B5EF4-FFF2-40B4-BE49-F238E27FC236}">
                <a16:creationId xmlns:a16="http://schemas.microsoft.com/office/drawing/2014/main" id="{66E2684B-065F-427D-A4C1-F759B8596CF7}"/>
              </a:ext>
            </a:extLst>
          </p:cNvPr>
          <p:cNvSpPr txBox="1"/>
          <p:nvPr/>
        </p:nvSpPr>
        <p:spPr>
          <a:xfrm>
            <a:off x="6783854" y="3325491"/>
            <a:ext cx="4452090" cy="4581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/>
            <a:endParaRPr sz="1600" dirty="0">
              <a:solidFill>
                <a:schemeClr val="accent1"/>
              </a:solidFill>
              <a:latin typeface="Exo 2" pitchFamily="2" charset="-52"/>
              <a:cs typeface="Exo 2 Semi Bold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1EE23A3-9FD1-4B90-A5A8-7FB2A63C5FC3}"/>
              </a:ext>
            </a:extLst>
          </p:cNvPr>
          <p:cNvSpPr txBox="1"/>
          <p:nvPr/>
        </p:nvSpPr>
        <p:spPr>
          <a:xfrm>
            <a:off x="6373577" y="3136827"/>
            <a:ext cx="7480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accent1"/>
                </a:solidFill>
                <a:latin typeface="Exo 2 SemiBold" pitchFamily="2" charset="-52"/>
              </a:rPr>
              <a:t>3.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6BBB477D-311F-40EF-AC25-7114378A080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45903"/>
          <a:stretch/>
        </p:blipFill>
        <p:spPr>
          <a:xfrm>
            <a:off x="0" y="5057437"/>
            <a:ext cx="12192001" cy="1800563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E7EBDCC-E14F-4014-8537-ECDD1F2DCEA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33" t="5939" r="1009" b="4419"/>
          <a:stretch/>
        </p:blipFill>
        <p:spPr>
          <a:xfrm>
            <a:off x="5046901" y="904771"/>
            <a:ext cx="6667071" cy="2197743"/>
          </a:xfrm>
          <a:prstGeom prst="rect">
            <a:avLst/>
          </a:prstGeom>
          <a:ln>
            <a:solidFill>
              <a:srgbClr val="99CCFF"/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F42A13B-BEC1-46B6-ACF2-114990DFE26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6663" y="3721173"/>
            <a:ext cx="5569713" cy="2816554"/>
          </a:xfrm>
          <a:prstGeom prst="rect">
            <a:avLst/>
          </a:prstGeom>
          <a:ln>
            <a:solidFill>
              <a:srgbClr val="99CCFF"/>
            </a:solidFill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B64CA51-B916-4DB6-9146-976370C772D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49551" y="3862089"/>
            <a:ext cx="6189273" cy="2576707"/>
          </a:xfrm>
          <a:prstGeom prst="rect">
            <a:avLst/>
          </a:prstGeom>
          <a:ln>
            <a:solidFill>
              <a:srgbClr val="99CCFF"/>
            </a:solidFill>
          </a:ln>
        </p:spPr>
      </p:pic>
      <p:sp>
        <p:nvSpPr>
          <p:cNvPr id="20" name="object 4">
            <a:extLst>
              <a:ext uri="{FF2B5EF4-FFF2-40B4-BE49-F238E27FC236}">
                <a16:creationId xmlns:a16="http://schemas.microsoft.com/office/drawing/2014/main" id="{C0392E38-04A5-4738-868F-FC9A840F06C0}"/>
              </a:ext>
            </a:extLst>
          </p:cNvPr>
          <p:cNvSpPr txBox="1"/>
          <p:nvPr/>
        </p:nvSpPr>
        <p:spPr>
          <a:xfrm>
            <a:off x="6837061" y="3325490"/>
            <a:ext cx="4769897" cy="4581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/>
            <a:r>
              <a:rPr lang="ru-RU" sz="1600" dirty="0">
                <a:solidFill>
                  <a:schemeClr val="accent1"/>
                </a:solidFill>
                <a:latin typeface="Exo 2" pitchFamily="2" charset="-52"/>
                <a:cs typeface="Exo 2 Semi Bold"/>
              </a:rPr>
              <a:t>Позиции КТРУ и поиск документации</a:t>
            </a:r>
            <a:endParaRPr sz="1600" dirty="0">
              <a:solidFill>
                <a:schemeClr val="accent1"/>
              </a:solidFill>
              <a:latin typeface="Exo 2" pitchFamily="2" charset="-52"/>
              <a:cs typeface="Exo 2 Semi Bold"/>
            </a:endParaRPr>
          </a:p>
        </p:txBody>
      </p:sp>
    </p:spTree>
    <p:extLst>
      <p:ext uri="{BB962C8B-B14F-4D97-AF65-F5344CB8AC3E}">
        <p14:creationId xmlns:p14="http://schemas.microsoft.com/office/powerpoint/2010/main" val="30585598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2752CDC-BBBA-4AF3-9F58-05C25E09674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0"/>
          <a:stretch/>
        </p:blipFill>
        <p:spPr>
          <a:xfrm>
            <a:off x="0" y="-9908"/>
            <a:ext cx="12192000" cy="687781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15E9846-FA79-4EDF-9C98-132DC577C2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42189" y="194203"/>
            <a:ext cx="1313354" cy="214912"/>
          </a:xfrm>
          <a:prstGeom prst="rect">
            <a:avLst/>
          </a:prstGeom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07F63ABA-5203-4546-9236-99C78409CC79}"/>
              </a:ext>
            </a:extLst>
          </p:cNvPr>
          <p:cNvSpPr txBox="1">
            <a:spLocks/>
          </p:cNvSpPr>
          <p:nvPr/>
        </p:nvSpPr>
        <p:spPr>
          <a:xfrm>
            <a:off x="305336" y="261257"/>
            <a:ext cx="10893530" cy="1190492"/>
          </a:xfrm>
          <a:prstGeom prst="rect">
            <a:avLst/>
          </a:prstGeom>
        </p:spPr>
        <p:txBody>
          <a:bodyPr vert="horz" lIns="80189" tIns="40094" rIns="80189" bIns="40094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 algn="l"/>
            <a:r>
              <a:rPr lang="ru-RU" sz="3200" b="1" i="0" u="none" strike="noStrike" baseline="0" dirty="0">
                <a:solidFill>
                  <a:srgbClr val="0450F2"/>
                </a:solidFill>
                <a:latin typeface="Exo 2 SemiBold" pitchFamily="2" charset="-52"/>
              </a:rPr>
              <a:t>Сервис ОКПД 2</a:t>
            </a:r>
            <a:endParaRPr lang="ru-RU" altLang="en-US" sz="4800" dirty="0">
              <a:solidFill>
                <a:schemeClr val="accent1"/>
              </a:solidFill>
              <a:latin typeface="Exo 2 SemiBold" pitchFamily="2" charset="-52"/>
            </a:endParaRP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8CA89F89-CFA6-425E-9677-EC6D181C12DB}"/>
              </a:ext>
            </a:extLst>
          </p:cNvPr>
          <p:cNvCxnSpPr>
            <a:cxnSpLocks/>
          </p:cNvCxnSpPr>
          <p:nvPr/>
        </p:nvCxnSpPr>
        <p:spPr>
          <a:xfrm flipV="1">
            <a:off x="0" y="296323"/>
            <a:ext cx="7235952" cy="3396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B0259A7-983F-41C8-8816-313E3E2AAB9C}"/>
              </a:ext>
            </a:extLst>
          </p:cNvPr>
          <p:cNvSpPr/>
          <p:nvPr/>
        </p:nvSpPr>
        <p:spPr>
          <a:xfrm>
            <a:off x="7235952" y="182771"/>
            <a:ext cx="3102864" cy="22634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10000"/>
              </a:lnSpc>
            </a:pPr>
            <a:r>
              <a:rPr lang="ru-RU" altLang="en-US" sz="877" dirty="0">
                <a:solidFill>
                  <a:schemeClr val="bg1">
                    <a:lumMod val="50000"/>
                  </a:schemeClr>
                </a:solidFill>
                <a:latin typeface="Exo 2" pitchFamily="2" charset="-52"/>
                <a:cs typeface="+mn-lt"/>
              </a:rPr>
              <a:t>АО «Единая электронная торговая площадка» 2022 год</a:t>
            </a:r>
          </a:p>
        </p:txBody>
      </p:sp>
      <p:sp>
        <p:nvSpPr>
          <p:cNvPr id="11" name="object 4">
            <a:extLst>
              <a:ext uri="{FF2B5EF4-FFF2-40B4-BE49-F238E27FC236}">
                <a16:creationId xmlns:a16="http://schemas.microsoft.com/office/drawing/2014/main" id="{2971F9F7-C42E-49A6-A760-F9CBEC0D6F2C}"/>
              </a:ext>
            </a:extLst>
          </p:cNvPr>
          <p:cNvSpPr txBox="1"/>
          <p:nvPr/>
        </p:nvSpPr>
        <p:spPr>
          <a:xfrm>
            <a:off x="564643" y="860735"/>
            <a:ext cx="7519563" cy="34453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/>
            <a:r>
              <a:rPr lang="ru-RU" sz="1600" b="0" i="0" u="none" strike="noStrike" baseline="0" dirty="0">
                <a:solidFill>
                  <a:schemeClr val="accent1"/>
                </a:solidFill>
                <a:latin typeface="Exo 2" pitchFamily="2" charset="-52"/>
              </a:rPr>
              <a:t>Возможность поиска потенциальных поставщиков по</a:t>
            </a:r>
            <a:r>
              <a:rPr lang="ru-RU" sz="1600" dirty="0">
                <a:solidFill>
                  <a:schemeClr val="accent1"/>
                </a:solidFill>
                <a:latin typeface="Exo 2" pitchFamily="2" charset="-52"/>
              </a:rPr>
              <a:t> </a:t>
            </a:r>
            <a:r>
              <a:rPr lang="ru-RU" sz="1600" b="0" i="0" u="none" strike="noStrike" baseline="0" dirty="0">
                <a:solidFill>
                  <a:schemeClr val="accent1"/>
                </a:solidFill>
                <a:latin typeface="Exo 2" pitchFamily="2" charset="-52"/>
              </a:rPr>
              <a:t>коду</a:t>
            </a:r>
            <a:endParaRPr sz="1600" dirty="0">
              <a:solidFill>
                <a:schemeClr val="accent1"/>
              </a:solidFill>
              <a:latin typeface="Exo 2" pitchFamily="2" charset="-52"/>
              <a:cs typeface="Exo 2 Semi Bold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AF94D70-08EE-4801-9BC6-263F997810B8}"/>
              </a:ext>
            </a:extLst>
          </p:cNvPr>
          <p:cNvSpPr txBox="1"/>
          <p:nvPr/>
        </p:nvSpPr>
        <p:spPr>
          <a:xfrm>
            <a:off x="190637" y="664954"/>
            <a:ext cx="7480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accent1"/>
                </a:solidFill>
                <a:latin typeface="Exo 2 SemiBold" pitchFamily="2" charset="-52"/>
              </a:rPr>
              <a:t>1.</a:t>
            </a:r>
          </a:p>
        </p:txBody>
      </p:sp>
      <p:sp>
        <p:nvSpPr>
          <p:cNvPr id="13" name="object 4">
            <a:extLst>
              <a:ext uri="{FF2B5EF4-FFF2-40B4-BE49-F238E27FC236}">
                <a16:creationId xmlns:a16="http://schemas.microsoft.com/office/drawing/2014/main" id="{AC4F4D7B-6552-4CD6-A10B-2B884103F061}"/>
              </a:ext>
            </a:extLst>
          </p:cNvPr>
          <p:cNvSpPr txBox="1"/>
          <p:nvPr/>
        </p:nvSpPr>
        <p:spPr>
          <a:xfrm>
            <a:off x="733452" y="4974200"/>
            <a:ext cx="8959829" cy="4581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/>
            <a:r>
              <a:rPr lang="ru-RU" sz="1600" dirty="0">
                <a:solidFill>
                  <a:schemeClr val="accent1"/>
                </a:solidFill>
                <a:latin typeface="Exo 2" pitchFamily="2" charset="-52"/>
                <a:cs typeface="Exo 2 Semi Bold"/>
              </a:rPr>
              <a:t>Рассылка электронных запросов КП/</a:t>
            </a:r>
          </a:p>
          <a:p>
            <a:pPr algn="l"/>
            <a:r>
              <a:rPr lang="ru-RU" sz="1600" dirty="0">
                <a:solidFill>
                  <a:schemeClr val="accent1"/>
                </a:solidFill>
                <a:latin typeface="Exo 2" pitchFamily="2" charset="-52"/>
                <a:cs typeface="Exo 2 Semi Bold"/>
              </a:rPr>
              <a:t> Приглашение к участию в закупке</a:t>
            </a:r>
            <a:endParaRPr sz="1600" dirty="0">
              <a:solidFill>
                <a:schemeClr val="accent1"/>
              </a:solidFill>
              <a:latin typeface="Exo 2" pitchFamily="2" charset="-52"/>
              <a:cs typeface="Exo 2 Semi Bold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DD58C19-B390-423F-A861-923D5B80C26F}"/>
              </a:ext>
            </a:extLst>
          </p:cNvPr>
          <p:cNvSpPr txBox="1"/>
          <p:nvPr/>
        </p:nvSpPr>
        <p:spPr>
          <a:xfrm>
            <a:off x="303590" y="4909105"/>
            <a:ext cx="7480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accent1"/>
                </a:solidFill>
                <a:latin typeface="Exo 2 SemiBold" pitchFamily="2" charset="-52"/>
              </a:rPr>
              <a:t>2.</a:t>
            </a:r>
          </a:p>
        </p:txBody>
      </p:sp>
      <p:sp>
        <p:nvSpPr>
          <p:cNvPr id="15" name="object 4">
            <a:extLst>
              <a:ext uri="{FF2B5EF4-FFF2-40B4-BE49-F238E27FC236}">
                <a16:creationId xmlns:a16="http://schemas.microsoft.com/office/drawing/2014/main" id="{66E2684B-065F-427D-A4C1-F759B8596CF7}"/>
              </a:ext>
            </a:extLst>
          </p:cNvPr>
          <p:cNvSpPr txBox="1"/>
          <p:nvPr/>
        </p:nvSpPr>
        <p:spPr>
          <a:xfrm>
            <a:off x="6783854" y="3325491"/>
            <a:ext cx="4452090" cy="4581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/>
            <a:endParaRPr sz="1600" dirty="0">
              <a:solidFill>
                <a:schemeClr val="accent1"/>
              </a:solidFill>
              <a:latin typeface="Exo 2" pitchFamily="2" charset="-52"/>
              <a:cs typeface="Exo 2 Semi Bold"/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6BBB477D-311F-40EF-AC25-7114378A080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45903"/>
          <a:stretch/>
        </p:blipFill>
        <p:spPr>
          <a:xfrm>
            <a:off x="-1" y="5065933"/>
            <a:ext cx="12192001" cy="180056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5060D71-6954-41A1-A65F-5771903D299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8289" y="1333981"/>
            <a:ext cx="10308474" cy="3347470"/>
          </a:xfrm>
          <a:prstGeom prst="rect">
            <a:avLst/>
          </a:prstGeom>
          <a:ln>
            <a:solidFill>
              <a:srgbClr val="99CCFF"/>
            </a:solidFill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9599526-5F8B-4884-BC56-1A94DEC8A26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48213" y="4827258"/>
            <a:ext cx="7271985" cy="1974143"/>
          </a:xfrm>
          <a:prstGeom prst="rect">
            <a:avLst/>
          </a:prstGeom>
          <a:ln>
            <a:solidFill>
              <a:srgbClr val="99CCFF"/>
            </a:solidFill>
          </a:ln>
        </p:spPr>
      </p:pic>
    </p:spTree>
    <p:extLst>
      <p:ext uri="{BB962C8B-B14F-4D97-AF65-F5344CB8AC3E}">
        <p14:creationId xmlns:p14="http://schemas.microsoft.com/office/powerpoint/2010/main" val="16074987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3E958F4-EE37-479C-AD18-CE82108FEF8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0"/>
          <a:stretch/>
        </p:blipFill>
        <p:spPr>
          <a:xfrm>
            <a:off x="0" y="-11681"/>
            <a:ext cx="12192000" cy="687781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15E9846-FA79-4EDF-9C98-132DC577C2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42189" y="194203"/>
            <a:ext cx="1313354" cy="214912"/>
          </a:xfrm>
          <a:prstGeom prst="rect">
            <a:avLst/>
          </a:prstGeom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07F63ABA-5203-4546-9236-99C78409CC79}"/>
              </a:ext>
            </a:extLst>
          </p:cNvPr>
          <p:cNvSpPr txBox="1">
            <a:spLocks/>
          </p:cNvSpPr>
          <p:nvPr/>
        </p:nvSpPr>
        <p:spPr>
          <a:xfrm>
            <a:off x="342414" y="590684"/>
            <a:ext cx="10893530" cy="577716"/>
          </a:xfrm>
          <a:prstGeom prst="rect">
            <a:avLst/>
          </a:prstGeom>
        </p:spPr>
        <p:txBody>
          <a:bodyPr vert="horz" lIns="80189" tIns="40094" rIns="80189" bIns="40094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 algn="l"/>
            <a:r>
              <a:rPr lang="ru-RU" sz="3200" b="1" i="0" u="none" strike="noStrike" baseline="0" dirty="0">
                <a:solidFill>
                  <a:srgbClr val="0450F2"/>
                </a:solidFill>
                <a:latin typeface="Exo 2 SemiBold" pitchFamily="2" charset="-52"/>
              </a:rPr>
              <a:t>Сервис полной проверки документации</a:t>
            </a:r>
            <a:endParaRPr lang="ru-RU" altLang="en-US" sz="7200" dirty="0">
              <a:solidFill>
                <a:schemeClr val="accent1"/>
              </a:solidFill>
              <a:latin typeface="Exo 2 SemiBold" pitchFamily="2" charset="-52"/>
            </a:endParaRP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8CA89F89-CFA6-425E-9677-EC6D181C12DB}"/>
              </a:ext>
            </a:extLst>
          </p:cNvPr>
          <p:cNvCxnSpPr>
            <a:cxnSpLocks/>
          </p:cNvCxnSpPr>
          <p:nvPr/>
        </p:nvCxnSpPr>
        <p:spPr>
          <a:xfrm flipV="1">
            <a:off x="0" y="296323"/>
            <a:ext cx="7235952" cy="3396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B0259A7-983F-41C8-8816-313E3E2AAB9C}"/>
              </a:ext>
            </a:extLst>
          </p:cNvPr>
          <p:cNvSpPr/>
          <p:nvPr/>
        </p:nvSpPr>
        <p:spPr>
          <a:xfrm>
            <a:off x="7235952" y="182771"/>
            <a:ext cx="3102864" cy="22634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10000"/>
              </a:lnSpc>
            </a:pPr>
            <a:r>
              <a:rPr lang="ru-RU" altLang="en-US" sz="877" dirty="0">
                <a:solidFill>
                  <a:schemeClr val="bg1">
                    <a:lumMod val="50000"/>
                  </a:schemeClr>
                </a:solidFill>
                <a:latin typeface="Exo 2" pitchFamily="2" charset="-52"/>
                <a:cs typeface="+mn-lt"/>
              </a:rPr>
              <a:t>АО «Единая электронная торговая площадка» 2022 год</a:t>
            </a:r>
          </a:p>
        </p:txBody>
      </p:sp>
      <p:sp>
        <p:nvSpPr>
          <p:cNvPr id="11" name="object 4">
            <a:extLst>
              <a:ext uri="{FF2B5EF4-FFF2-40B4-BE49-F238E27FC236}">
                <a16:creationId xmlns:a16="http://schemas.microsoft.com/office/drawing/2014/main" id="{2971F9F7-C42E-49A6-A760-F9CBEC0D6F2C}"/>
              </a:ext>
            </a:extLst>
          </p:cNvPr>
          <p:cNvSpPr txBox="1"/>
          <p:nvPr/>
        </p:nvSpPr>
        <p:spPr>
          <a:xfrm>
            <a:off x="440586" y="1349969"/>
            <a:ext cx="3511653" cy="108712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/>
            <a:r>
              <a:rPr lang="ru-RU" sz="1800" b="0" i="0" u="none" strike="noStrike" baseline="0" dirty="0">
                <a:solidFill>
                  <a:schemeClr val="accent1"/>
                </a:solidFill>
                <a:latin typeface="Exo 2" pitchFamily="2" charset="-52"/>
              </a:rPr>
              <a:t>Позволяет проверить</a:t>
            </a:r>
          </a:p>
          <a:p>
            <a:pPr algn="l"/>
            <a:r>
              <a:rPr lang="ru-RU" sz="1800" b="0" i="0" u="none" strike="noStrike" baseline="0" dirty="0">
                <a:solidFill>
                  <a:schemeClr val="accent1"/>
                </a:solidFill>
                <a:latin typeface="Exo 2" pitchFamily="2" charset="-52"/>
              </a:rPr>
              <a:t>документацию на соответствие</a:t>
            </a:r>
          </a:p>
          <a:p>
            <a:pPr algn="l"/>
            <a:r>
              <a:rPr lang="ru-RU" sz="1800" b="0" i="0" u="none" strike="noStrike" baseline="0" dirty="0">
                <a:solidFill>
                  <a:schemeClr val="accent1"/>
                </a:solidFill>
                <a:latin typeface="Exo 2" pitchFamily="2" charset="-52"/>
              </a:rPr>
              <a:t>ГОСТам, СНиПам, </a:t>
            </a:r>
            <a:r>
              <a:rPr lang="ru-RU" sz="1800" b="0" i="0" u="none" strike="noStrike" baseline="0" dirty="0" err="1">
                <a:solidFill>
                  <a:schemeClr val="accent1"/>
                </a:solidFill>
                <a:latin typeface="Exo 2" pitchFamily="2" charset="-52"/>
              </a:rPr>
              <a:t>СанПинам</a:t>
            </a:r>
            <a:endParaRPr lang="ru-RU" sz="1800" b="0" i="0" u="none" strike="noStrike" baseline="0" dirty="0">
              <a:solidFill>
                <a:schemeClr val="accent1"/>
              </a:solidFill>
              <a:latin typeface="Exo 2" pitchFamily="2" charset="-52"/>
            </a:endParaRPr>
          </a:p>
          <a:p>
            <a:pPr algn="l"/>
            <a:r>
              <a:rPr lang="ru-RU" sz="1800" b="0" i="0" u="none" strike="noStrike" baseline="0" dirty="0">
                <a:solidFill>
                  <a:schemeClr val="accent1"/>
                </a:solidFill>
                <a:latin typeface="Exo 2" pitchFamily="2" charset="-52"/>
              </a:rPr>
              <a:t>и др.</a:t>
            </a:r>
            <a:endParaRPr sz="1600" dirty="0">
              <a:solidFill>
                <a:schemeClr val="accent1"/>
              </a:solidFill>
              <a:latin typeface="Exo 2" pitchFamily="2" charset="-52"/>
              <a:cs typeface="Exo 2 Semi Bold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6B60292-3903-4A3B-84DD-B80CEF4D1CF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45903"/>
          <a:stretch/>
        </p:blipFill>
        <p:spPr>
          <a:xfrm>
            <a:off x="0" y="5057437"/>
            <a:ext cx="12192001" cy="1800563"/>
          </a:xfrm>
          <a:prstGeom prst="rect">
            <a:avLst/>
          </a:prstGeom>
        </p:spPr>
      </p:pic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58D0D192-20F4-4A80-AD95-8B05483B46D6}"/>
              </a:ext>
            </a:extLst>
          </p:cNvPr>
          <p:cNvGrpSpPr/>
          <p:nvPr/>
        </p:nvGrpSpPr>
        <p:grpSpPr>
          <a:xfrm>
            <a:off x="356616" y="2849731"/>
            <a:ext cx="6522720" cy="3225685"/>
            <a:chOff x="342414" y="3110157"/>
            <a:chExt cx="6522720" cy="3225685"/>
          </a:xfrm>
        </p:grpSpPr>
        <p:pic>
          <p:nvPicPr>
            <p:cNvPr id="17" name="Рисунок 16">
              <a:extLst>
                <a:ext uri="{FF2B5EF4-FFF2-40B4-BE49-F238E27FC236}">
                  <a16:creationId xmlns:a16="http://schemas.microsoft.com/office/drawing/2014/main" id="{5B5945C1-B53E-4D8A-A5FB-FE6C59FCE5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21"/>
            <a:stretch/>
          </p:blipFill>
          <p:spPr>
            <a:xfrm>
              <a:off x="342414" y="3110157"/>
              <a:ext cx="6522720" cy="3225685"/>
            </a:xfrm>
            <a:prstGeom prst="rect">
              <a:avLst/>
            </a:prstGeom>
            <a:ln>
              <a:solidFill>
                <a:schemeClr val="bg1">
                  <a:lumMod val="95000"/>
                </a:schemeClr>
              </a:solidFill>
            </a:ln>
            <a:effectLst>
              <a:outerShdw blurRad="101600" dist="38100" dir="5400000" sx="99000" sy="99000" algn="t" rotWithShape="0">
                <a:prstClr val="black">
                  <a:alpha val="12000"/>
                </a:prstClr>
              </a:outerShdw>
            </a:effectLst>
          </p:spPr>
        </p:pic>
        <p:pic>
          <p:nvPicPr>
            <p:cNvPr id="20" name="Рисунок 19">
              <a:extLst>
                <a:ext uri="{FF2B5EF4-FFF2-40B4-BE49-F238E27FC236}">
                  <a16:creationId xmlns:a16="http://schemas.microsoft.com/office/drawing/2014/main" id="{6BCF577B-6C02-4A8F-8126-F32A2696804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9010" y="3728969"/>
              <a:ext cx="3874770" cy="2594868"/>
            </a:xfrm>
            <a:prstGeom prst="rect">
              <a:avLst/>
            </a:prstGeom>
            <a:ln>
              <a:noFill/>
            </a:ln>
            <a:effectLst/>
          </p:spPr>
        </p:pic>
      </p:grp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CEA0D2E-A716-4D3B-BB2B-125CF15343B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953" y="1211500"/>
            <a:ext cx="6522720" cy="2867872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9D8F371-2828-48E9-B198-C81A2A1B3D5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131" y="3076883"/>
            <a:ext cx="6676297" cy="3598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2524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28470DF1-AEAE-4E3E-9CA4-900EBEC3C99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0"/>
          <a:stretch/>
        </p:blipFill>
        <p:spPr>
          <a:xfrm>
            <a:off x="-1" y="-41441"/>
            <a:ext cx="12192000" cy="689604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1592987-D006-4129-B9B8-022F3A809A9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42189" y="194203"/>
            <a:ext cx="1313354" cy="214912"/>
          </a:xfrm>
          <a:prstGeom prst="rect">
            <a:avLst/>
          </a:prstGeom>
        </p:spPr>
      </p:pic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3C7CC2C6-A69A-4778-B988-E129D5F07997}"/>
              </a:ext>
            </a:extLst>
          </p:cNvPr>
          <p:cNvCxnSpPr>
            <a:cxnSpLocks/>
          </p:cNvCxnSpPr>
          <p:nvPr/>
        </p:nvCxnSpPr>
        <p:spPr>
          <a:xfrm flipV="1">
            <a:off x="0" y="296323"/>
            <a:ext cx="7235952" cy="3396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BC712617-BBAD-4B88-A5B6-6B85F7ADEC8B}"/>
              </a:ext>
            </a:extLst>
          </p:cNvPr>
          <p:cNvSpPr txBox="1"/>
          <p:nvPr/>
        </p:nvSpPr>
        <p:spPr>
          <a:xfrm>
            <a:off x="309667" y="1311324"/>
            <a:ext cx="75906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Exo 2 SemiBold" pitchFamily="2" charset="-52"/>
              </a:rPr>
              <a:t>Для каждой процедуры, опубликованной на площадке АО «ЕЭТП» </a:t>
            </a:r>
            <a:r>
              <a:rPr lang="ru-RU" sz="1600" dirty="0" err="1">
                <a:latin typeface="Exo 2 SemiBold" pitchFamily="2" charset="-52"/>
              </a:rPr>
              <a:t>Росэлторг</a:t>
            </a:r>
            <a:r>
              <a:rPr lang="ru-RU" sz="1600" dirty="0">
                <a:latin typeface="Exo 2 SemiBold" pitchFamily="2" charset="-52"/>
              </a:rPr>
              <a:t>, подбираются потенциальные участники с помощью технологии машинного обучения, которые позволяют с высокой точностью определять заинтересованных поставщиков</a:t>
            </a:r>
          </a:p>
        </p:txBody>
      </p: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17A23FB3-6911-4650-B8B9-C2F63EE03267}"/>
              </a:ext>
            </a:extLst>
          </p:cNvPr>
          <p:cNvSpPr/>
          <p:nvPr/>
        </p:nvSpPr>
        <p:spPr>
          <a:xfrm>
            <a:off x="7235952" y="182771"/>
            <a:ext cx="3102864" cy="22634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10000"/>
              </a:lnSpc>
            </a:pPr>
            <a:r>
              <a:rPr lang="ru-RU" altLang="en-US" sz="877" dirty="0">
                <a:solidFill>
                  <a:schemeClr val="bg1">
                    <a:lumMod val="50000"/>
                  </a:schemeClr>
                </a:solidFill>
                <a:latin typeface="Exo 2" pitchFamily="2" charset="-52"/>
                <a:cs typeface="+mn-lt"/>
              </a:rPr>
              <a:t>АО «Единая электронная торговая площадка» 2022 год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90813F7-0BBF-46AE-A4A6-40238E31C3F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8669" y="921566"/>
            <a:ext cx="1941437" cy="1982335"/>
          </a:xfrm>
          <a:prstGeom prst="rect">
            <a:avLst/>
          </a:prstGeom>
        </p:spPr>
      </p:pic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68231BCA-5CAC-428B-8EE0-8C5C550F536F}"/>
              </a:ext>
            </a:extLst>
          </p:cNvPr>
          <p:cNvSpPr/>
          <p:nvPr/>
        </p:nvSpPr>
        <p:spPr>
          <a:xfrm>
            <a:off x="3368762" y="2688563"/>
            <a:ext cx="4141496" cy="518625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Exo 2" pitchFamily="2" charset="-52"/>
            </a:endParaRPr>
          </a:p>
        </p:txBody>
      </p: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17A8F08-F2EE-4B2B-B2C8-B6D943B4CB08}"/>
              </a:ext>
            </a:extLst>
          </p:cNvPr>
          <p:cNvSpPr txBox="1">
            <a:spLocks/>
          </p:cNvSpPr>
          <p:nvPr/>
        </p:nvSpPr>
        <p:spPr>
          <a:xfrm>
            <a:off x="3623923" y="2749290"/>
            <a:ext cx="3631173" cy="397170"/>
          </a:xfrm>
          <a:prstGeom prst="rect">
            <a:avLst/>
          </a:prstGeom>
        </p:spPr>
        <p:txBody>
          <a:bodyPr vert="horz" lIns="80189" tIns="40094" rIns="80189" bIns="40094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ru-RU" altLang="en-US" sz="1800" dirty="0">
                <a:solidFill>
                  <a:schemeClr val="accent1"/>
                </a:solidFill>
                <a:latin typeface="Exo 2 SemiBold" pitchFamily="2" charset="-52"/>
              </a:rPr>
              <a:t>Публикация процедуры на ЭТП</a:t>
            </a: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A9679648-14C7-4A25-B693-F7E2CE010A68}"/>
              </a:ext>
            </a:extLst>
          </p:cNvPr>
          <p:cNvSpPr/>
          <p:nvPr/>
        </p:nvSpPr>
        <p:spPr>
          <a:xfrm>
            <a:off x="542970" y="3374342"/>
            <a:ext cx="4141496" cy="836556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Exo 2" pitchFamily="2" charset="-52"/>
            </a:endParaRPr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1007C734-FB6B-40B8-8877-A0CD18C7896A}"/>
              </a:ext>
            </a:extLst>
          </p:cNvPr>
          <p:cNvSpPr/>
          <p:nvPr/>
        </p:nvSpPr>
        <p:spPr>
          <a:xfrm>
            <a:off x="6197320" y="3374342"/>
            <a:ext cx="4141496" cy="836556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Exo 2" pitchFamily="2" charset="-52"/>
            </a:endParaRPr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93AB3BF7-E962-4B03-9387-A4BF488B57AE}"/>
              </a:ext>
            </a:extLst>
          </p:cNvPr>
          <p:cNvSpPr/>
          <p:nvPr/>
        </p:nvSpPr>
        <p:spPr>
          <a:xfrm>
            <a:off x="542970" y="4517979"/>
            <a:ext cx="4141495" cy="534254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Exo 2" pitchFamily="2" charset="-52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8A80C9D-17FF-44C5-BB53-D18B73FC0809}"/>
              </a:ext>
            </a:extLst>
          </p:cNvPr>
          <p:cNvSpPr txBox="1"/>
          <p:nvPr/>
        </p:nvSpPr>
        <p:spPr>
          <a:xfrm>
            <a:off x="1278139" y="3544754"/>
            <a:ext cx="2670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Exo 2" pitchFamily="2" charset="-52"/>
              </a:rPr>
              <a:t>E-mail </a:t>
            </a:r>
            <a:r>
              <a:rPr lang="ru-RU" sz="1400" dirty="0">
                <a:latin typeface="Exo 2" pitchFamily="2" charset="-52"/>
              </a:rPr>
              <a:t>и </a:t>
            </a:r>
            <a:r>
              <a:rPr lang="en-US" sz="1400" dirty="0">
                <a:latin typeface="Exo 2" pitchFamily="2" charset="-52"/>
              </a:rPr>
              <a:t>push-</a:t>
            </a:r>
            <a:r>
              <a:rPr lang="ru-RU" sz="1400" dirty="0">
                <a:latin typeface="Exo 2" pitchFamily="2" charset="-52"/>
              </a:rPr>
              <a:t>уведомления, </a:t>
            </a:r>
            <a:r>
              <a:rPr lang="en-US" sz="1400" dirty="0">
                <a:latin typeface="Exo 2" pitchFamily="2" charset="-52"/>
              </a:rPr>
              <a:t>Telegram-</a:t>
            </a:r>
            <a:r>
              <a:rPr lang="ru-RU" sz="1400" dirty="0">
                <a:latin typeface="Exo 2" pitchFamily="2" charset="-52"/>
              </a:rPr>
              <a:t>бот</a:t>
            </a: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id="{CC153AE3-FDEB-4728-9923-B8FFB6396229}"/>
              </a:ext>
            </a:extLst>
          </p:cNvPr>
          <p:cNvSpPr/>
          <p:nvPr/>
        </p:nvSpPr>
        <p:spPr>
          <a:xfrm>
            <a:off x="6197319" y="4517979"/>
            <a:ext cx="4141495" cy="534254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Exo 2" pitchFamily="2" charset="-52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0A9B5D9-82BE-473E-89FA-7D43D897190D}"/>
              </a:ext>
            </a:extLst>
          </p:cNvPr>
          <p:cNvSpPr txBox="1"/>
          <p:nvPr/>
        </p:nvSpPr>
        <p:spPr>
          <a:xfrm>
            <a:off x="1278139" y="4631218"/>
            <a:ext cx="26700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Exo 2" pitchFamily="2" charset="-52"/>
              </a:rPr>
              <a:t>Отчет о проделанной работе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4700963-E968-47D8-BE80-87DEC1044B80}"/>
              </a:ext>
            </a:extLst>
          </p:cNvPr>
          <p:cNvSpPr txBox="1"/>
          <p:nvPr/>
        </p:nvSpPr>
        <p:spPr>
          <a:xfrm>
            <a:off x="6929737" y="3452421"/>
            <a:ext cx="32049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Exo 2" panose="00000500000000000000" pitchFamily="2" charset="-52"/>
              </a:rPr>
              <a:t>Адресное приглашение </a:t>
            </a:r>
          </a:p>
          <a:p>
            <a:r>
              <a:rPr lang="ru-RU" sz="1400" dirty="0">
                <a:latin typeface="Exo 2" panose="00000500000000000000" pitchFamily="2" charset="-52"/>
              </a:rPr>
              <a:t>участников на торги</a:t>
            </a:r>
          </a:p>
          <a:p>
            <a:r>
              <a:rPr lang="ru-RU" sz="1100" dirty="0">
                <a:latin typeface="Exo 2" pitchFamily="2" charset="-52"/>
              </a:rPr>
              <a:t>(посредством телефонных переговоров)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2264397-EDFE-410B-9277-ECFD45893F99}"/>
              </a:ext>
            </a:extLst>
          </p:cNvPr>
          <p:cNvSpPr txBox="1"/>
          <p:nvPr/>
        </p:nvSpPr>
        <p:spPr>
          <a:xfrm>
            <a:off x="6897888" y="4634266"/>
            <a:ext cx="26700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Exo 2" pitchFamily="2" charset="-52"/>
              </a:rPr>
              <a:t>Отчет о проделанной работе</a:t>
            </a:r>
          </a:p>
        </p:txBody>
      </p:sp>
      <p:cxnSp>
        <p:nvCxnSpPr>
          <p:cNvPr id="27" name="Соединитель: уступ 26">
            <a:extLst>
              <a:ext uri="{FF2B5EF4-FFF2-40B4-BE49-F238E27FC236}">
                <a16:creationId xmlns:a16="http://schemas.microsoft.com/office/drawing/2014/main" id="{3F0F1BAB-EBB3-4138-8652-B0E5ED6EBB7C}"/>
              </a:ext>
            </a:extLst>
          </p:cNvPr>
          <p:cNvCxnSpPr>
            <a:cxnSpLocks/>
            <a:stCxn id="14" idx="1"/>
            <a:endCxn id="17" idx="0"/>
          </p:cNvCxnSpPr>
          <p:nvPr/>
        </p:nvCxnSpPr>
        <p:spPr>
          <a:xfrm rot="10800000" flipV="1">
            <a:off x="2613718" y="2947876"/>
            <a:ext cx="755044" cy="426466"/>
          </a:xfrm>
          <a:prstGeom prst="bentConnector2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Соединитель: уступ 27">
            <a:extLst>
              <a:ext uri="{FF2B5EF4-FFF2-40B4-BE49-F238E27FC236}">
                <a16:creationId xmlns:a16="http://schemas.microsoft.com/office/drawing/2014/main" id="{EE17B79D-27FB-44E9-8390-6F387926A24F}"/>
              </a:ext>
            </a:extLst>
          </p:cNvPr>
          <p:cNvCxnSpPr>
            <a:cxnSpLocks/>
            <a:stCxn id="18" idx="0"/>
            <a:endCxn id="14" idx="3"/>
          </p:cNvCxnSpPr>
          <p:nvPr/>
        </p:nvCxnSpPr>
        <p:spPr>
          <a:xfrm rot="16200000" flipV="1">
            <a:off x="7675930" y="2782204"/>
            <a:ext cx="426466" cy="757810"/>
          </a:xfrm>
          <a:prstGeom prst="bentConnector2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9D3813E5-E4EF-4F8E-9411-A29F4C786F50}"/>
              </a:ext>
            </a:extLst>
          </p:cNvPr>
          <p:cNvCxnSpPr>
            <a:stCxn id="17" idx="2"/>
            <a:endCxn id="19" idx="0"/>
          </p:cNvCxnSpPr>
          <p:nvPr/>
        </p:nvCxnSpPr>
        <p:spPr>
          <a:xfrm>
            <a:off x="2613718" y="4210898"/>
            <a:ext cx="0" cy="307081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id="{C7665907-0BFA-46F8-9009-B73D3D23140E}"/>
              </a:ext>
            </a:extLst>
          </p:cNvPr>
          <p:cNvCxnSpPr>
            <a:cxnSpLocks/>
            <a:stCxn id="18" idx="2"/>
            <a:endCxn id="21" idx="0"/>
          </p:cNvCxnSpPr>
          <p:nvPr/>
        </p:nvCxnSpPr>
        <p:spPr>
          <a:xfrm flipH="1">
            <a:off x="8268067" y="4210898"/>
            <a:ext cx="1" cy="307081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2BAADAD4-275F-45F4-B46D-2DB82876B8D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59111" y="3615864"/>
            <a:ext cx="399737" cy="333114"/>
          </a:xfrm>
          <a:prstGeom prst="rect">
            <a:avLst/>
          </a:prstGeom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89EB0863-F0E1-4D73-B542-62BF4D708C8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434469" y="3573001"/>
            <a:ext cx="375977" cy="375977"/>
          </a:xfrm>
          <a:prstGeom prst="rect">
            <a:avLst/>
          </a:prstGeom>
        </p:spPr>
      </p:pic>
      <p:sp>
        <p:nvSpPr>
          <p:cNvPr id="41" name="Заголовок 1">
            <a:extLst>
              <a:ext uri="{FF2B5EF4-FFF2-40B4-BE49-F238E27FC236}">
                <a16:creationId xmlns:a16="http://schemas.microsoft.com/office/drawing/2014/main" id="{F0AA7BB0-4DD4-4A0C-8827-221515ED0639}"/>
              </a:ext>
            </a:extLst>
          </p:cNvPr>
          <p:cNvSpPr txBox="1">
            <a:spLocks/>
          </p:cNvSpPr>
          <p:nvPr/>
        </p:nvSpPr>
        <p:spPr>
          <a:xfrm>
            <a:off x="342414" y="590684"/>
            <a:ext cx="10893530" cy="577716"/>
          </a:xfrm>
          <a:prstGeom prst="rect">
            <a:avLst/>
          </a:prstGeom>
        </p:spPr>
        <p:txBody>
          <a:bodyPr vert="horz" lIns="80189" tIns="40094" rIns="80189" bIns="40094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 algn="l"/>
            <a:r>
              <a:rPr lang="ru-RU" sz="3200" b="1" i="0" u="none" strike="noStrike" baseline="0" dirty="0">
                <a:solidFill>
                  <a:srgbClr val="0450F2"/>
                </a:solidFill>
                <a:latin typeface="Exo 2 SemiBold" pitchFamily="2" charset="-52"/>
              </a:rPr>
              <a:t>Маркетинговый центр</a:t>
            </a:r>
            <a:endParaRPr lang="ru-RU" altLang="en-US" sz="7200" dirty="0">
              <a:solidFill>
                <a:schemeClr val="accent1"/>
              </a:solidFill>
              <a:latin typeface="Exo 2 SemiBold" pitchFamily="2" charset="-52"/>
            </a:endParaRPr>
          </a:p>
        </p:txBody>
      </p:sp>
      <p:sp>
        <p:nvSpPr>
          <p:cNvPr id="43" name="Прямоугольник: скругленные углы 42">
            <a:extLst>
              <a:ext uri="{FF2B5EF4-FFF2-40B4-BE49-F238E27FC236}">
                <a16:creationId xmlns:a16="http://schemas.microsoft.com/office/drawing/2014/main" id="{D5A601FE-D51C-4887-94F8-FF40A25CABB0}"/>
              </a:ext>
            </a:extLst>
          </p:cNvPr>
          <p:cNvSpPr/>
          <p:nvPr/>
        </p:nvSpPr>
        <p:spPr>
          <a:xfrm>
            <a:off x="542970" y="5359314"/>
            <a:ext cx="4141495" cy="1011006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Exo 2" pitchFamily="2" charset="-52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B76ECFE-DAFB-461C-94A2-8A9FADD49B95}"/>
              </a:ext>
            </a:extLst>
          </p:cNvPr>
          <p:cNvSpPr txBox="1"/>
          <p:nvPr/>
        </p:nvSpPr>
        <p:spPr>
          <a:xfrm>
            <a:off x="786395" y="5495485"/>
            <a:ext cx="365352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0" i="0" u="none" strike="noStrike" baseline="0" dirty="0">
                <a:latin typeface="Exo 2" pitchFamily="2" charset="-52"/>
              </a:rPr>
              <a:t>Метрика</a:t>
            </a:r>
          </a:p>
          <a:p>
            <a:pPr algn="ctr"/>
            <a:r>
              <a:rPr lang="ru-RU" sz="1400" b="0" i="0" u="none" strike="noStrike" baseline="0" dirty="0">
                <a:latin typeface="Exo 2" pitchFamily="2" charset="-52"/>
              </a:rPr>
              <a:t>по количеству доставленных</a:t>
            </a:r>
          </a:p>
          <a:p>
            <a:pPr algn="ctr"/>
            <a:r>
              <a:rPr lang="ru-RU" sz="1400" b="0" i="0" u="none" strike="noStrike" baseline="0" dirty="0">
                <a:latin typeface="Exo 2" pitchFamily="2" charset="-52"/>
              </a:rPr>
              <a:t>и просмотренных уведомлений</a:t>
            </a:r>
            <a:endParaRPr lang="ru-RU" sz="1100" dirty="0">
              <a:latin typeface="Exo 2" pitchFamily="2" charset="-52"/>
            </a:endParaRPr>
          </a:p>
        </p:txBody>
      </p:sp>
      <p:sp>
        <p:nvSpPr>
          <p:cNvPr id="45" name="Прямоугольник: скругленные углы 44">
            <a:extLst>
              <a:ext uri="{FF2B5EF4-FFF2-40B4-BE49-F238E27FC236}">
                <a16:creationId xmlns:a16="http://schemas.microsoft.com/office/drawing/2014/main" id="{7E5DE0F1-017B-4D63-BBB5-D3E59EEDB9E0}"/>
              </a:ext>
            </a:extLst>
          </p:cNvPr>
          <p:cNvSpPr/>
          <p:nvPr/>
        </p:nvSpPr>
        <p:spPr>
          <a:xfrm>
            <a:off x="6194556" y="5359314"/>
            <a:ext cx="2073512" cy="1011006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Exo 2" pitchFamily="2" charset="-52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D704B03-5E35-4A26-A749-C421BEAF6B82}"/>
              </a:ext>
            </a:extLst>
          </p:cNvPr>
          <p:cNvSpPr txBox="1"/>
          <p:nvPr/>
        </p:nvSpPr>
        <p:spPr>
          <a:xfrm>
            <a:off x="6073715" y="5404978"/>
            <a:ext cx="23151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0" i="0" u="none" strike="noStrike" baseline="0" dirty="0">
                <a:latin typeface="Exo 2" pitchFamily="2" charset="-52"/>
              </a:rPr>
              <a:t>Подтверждение</a:t>
            </a:r>
          </a:p>
          <a:p>
            <a:pPr algn="ctr"/>
            <a:r>
              <a:rPr lang="ru-RU" sz="1400" b="0" i="0" u="none" strike="noStrike" baseline="0" dirty="0">
                <a:latin typeface="Exo 2" pitchFamily="2" charset="-52"/>
              </a:rPr>
              <a:t>участия в торгах</a:t>
            </a:r>
          </a:p>
          <a:p>
            <a:pPr algn="ctr"/>
            <a:r>
              <a:rPr lang="ru-RU" sz="1400" b="0" i="0" u="none" strike="noStrike" baseline="0" dirty="0">
                <a:latin typeface="Exo 2" pitchFamily="2" charset="-52"/>
              </a:rPr>
              <a:t>от потенциального</a:t>
            </a:r>
          </a:p>
          <a:p>
            <a:pPr algn="ctr"/>
            <a:r>
              <a:rPr lang="ru-RU" sz="1400" b="0" i="0" u="none" strike="noStrike" baseline="0" dirty="0">
                <a:latin typeface="Exo 2" pitchFamily="2" charset="-52"/>
              </a:rPr>
              <a:t>поставщика</a:t>
            </a:r>
            <a:endParaRPr lang="ru-RU" sz="1000" dirty="0">
              <a:latin typeface="Exo 2" pitchFamily="2" charset="-52"/>
            </a:endParaRPr>
          </a:p>
        </p:txBody>
      </p:sp>
      <p:sp>
        <p:nvSpPr>
          <p:cNvPr id="48" name="Прямоугольник: скругленные углы 47">
            <a:extLst>
              <a:ext uri="{FF2B5EF4-FFF2-40B4-BE49-F238E27FC236}">
                <a16:creationId xmlns:a16="http://schemas.microsoft.com/office/drawing/2014/main" id="{B6136854-61D3-423F-9989-057BA02D3C28}"/>
              </a:ext>
            </a:extLst>
          </p:cNvPr>
          <p:cNvSpPr/>
          <p:nvPr/>
        </p:nvSpPr>
        <p:spPr>
          <a:xfrm>
            <a:off x="8347836" y="5359314"/>
            <a:ext cx="2073512" cy="1011006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Exo 2" pitchFamily="2" charset="-52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DB02DD6-1AB6-4B0E-A31A-DB1FC33D1344}"/>
              </a:ext>
            </a:extLst>
          </p:cNvPr>
          <p:cNvSpPr txBox="1"/>
          <p:nvPr/>
        </p:nvSpPr>
        <p:spPr>
          <a:xfrm>
            <a:off x="8226995" y="5495485"/>
            <a:ext cx="231519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0" i="0" u="none" strike="noStrike" baseline="0" dirty="0">
                <a:latin typeface="Exo 2" pitchFamily="2" charset="-52"/>
              </a:rPr>
              <a:t>Обоснование</a:t>
            </a:r>
          </a:p>
          <a:p>
            <a:pPr algn="ctr"/>
            <a:r>
              <a:rPr lang="ru-RU" sz="1400" b="0" i="0" u="none" strike="noStrike" baseline="0" dirty="0">
                <a:latin typeface="Exo 2" pitchFamily="2" charset="-52"/>
              </a:rPr>
              <a:t>причины</a:t>
            </a:r>
          </a:p>
          <a:p>
            <a:pPr algn="ctr"/>
            <a:r>
              <a:rPr lang="ru-RU" sz="1400" b="0" i="0" u="none" strike="noStrike" baseline="0" dirty="0">
                <a:latin typeface="Exo 2" pitchFamily="2" charset="-52"/>
              </a:rPr>
              <a:t>отказа от участия</a:t>
            </a:r>
            <a:endParaRPr lang="ru-RU" sz="800" dirty="0">
              <a:latin typeface="Exo 2" pitchFamily="2" charset="-52"/>
            </a:endParaRPr>
          </a:p>
        </p:txBody>
      </p:sp>
      <p:cxnSp>
        <p:nvCxnSpPr>
          <p:cNvPr id="51" name="Прямая соединительная линия 50">
            <a:extLst>
              <a:ext uri="{FF2B5EF4-FFF2-40B4-BE49-F238E27FC236}">
                <a16:creationId xmlns:a16="http://schemas.microsoft.com/office/drawing/2014/main" id="{29E9E15F-2EFE-4CD7-A91D-20F3E850791A}"/>
              </a:ext>
            </a:extLst>
          </p:cNvPr>
          <p:cNvCxnSpPr/>
          <p:nvPr/>
        </p:nvCxnSpPr>
        <p:spPr>
          <a:xfrm>
            <a:off x="2613718" y="5052233"/>
            <a:ext cx="0" cy="307081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>
            <a:extLst>
              <a:ext uri="{FF2B5EF4-FFF2-40B4-BE49-F238E27FC236}">
                <a16:creationId xmlns:a16="http://schemas.microsoft.com/office/drawing/2014/main" id="{EAC9F07F-CE37-4406-8951-AC00E9699325}"/>
              </a:ext>
            </a:extLst>
          </p:cNvPr>
          <p:cNvCxnSpPr/>
          <p:nvPr/>
        </p:nvCxnSpPr>
        <p:spPr>
          <a:xfrm>
            <a:off x="7264390" y="5052233"/>
            <a:ext cx="0" cy="307081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>
            <a:extLst>
              <a:ext uri="{FF2B5EF4-FFF2-40B4-BE49-F238E27FC236}">
                <a16:creationId xmlns:a16="http://schemas.microsoft.com/office/drawing/2014/main" id="{8C4BA72D-30CD-4D6A-B56C-59305C926A00}"/>
              </a:ext>
            </a:extLst>
          </p:cNvPr>
          <p:cNvCxnSpPr/>
          <p:nvPr/>
        </p:nvCxnSpPr>
        <p:spPr>
          <a:xfrm>
            <a:off x="9384592" y="5052233"/>
            <a:ext cx="0" cy="307081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69546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F860A941-B2E9-4919-A002-55B35CEE8B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0"/>
          <a:stretch/>
        </p:blipFill>
        <p:spPr>
          <a:xfrm>
            <a:off x="0" y="-11681"/>
            <a:ext cx="12192000" cy="687781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1592987-D006-4129-B9B8-022F3A809A9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42189" y="194203"/>
            <a:ext cx="1313354" cy="214912"/>
          </a:xfrm>
          <a:prstGeom prst="rect">
            <a:avLst/>
          </a:prstGeom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E4FC602D-6E40-41D7-8678-EEE70F1F3943}"/>
              </a:ext>
            </a:extLst>
          </p:cNvPr>
          <p:cNvSpPr txBox="1">
            <a:spLocks/>
          </p:cNvSpPr>
          <p:nvPr/>
        </p:nvSpPr>
        <p:spPr>
          <a:xfrm>
            <a:off x="316354" y="520073"/>
            <a:ext cx="11067266" cy="546583"/>
          </a:xfrm>
          <a:prstGeom prst="rect">
            <a:avLst/>
          </a:prstGeom>
        </p:spPr>
        <p:txBody>
          <a:bodyPr vert="horz" lIns="80189" tIns="40094" rIns="80189" bIns="40094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 algn="l"/>
            <a:r>
              <a:rPr lang="ru-RU" sz="3200" i="0" u="none" strike="noStrike" baseline="0" dirty="0">
                <a:solidFill>
                  <a:srgbClr val="0450F2"/>
                </a:solidFill>
                <a:latin typeface="Exo 2 SemiBold" pitchFamily="2" charset="-52"/>
              </a:rPr>
              <a:t>Сервис заключения</a:t>
            </a:r>
          </a:p>
          <a:p>
            <a:pPr algn="l"/>
            <a:r>
              <a:rPr lang="ru-RU" sz="3200" i="0" u="none" strike="noStrike" baseline="0" dirty="0">
                <a:solidFill>
                  <a:srgbClr val="0450F2"/>
                </a:solidFill>
                <a:latin typeface="Exo 2 SemiBold" pitchFamily="2" charset="-52"/>
              </a:rPr>
              <a:t>дополнительного соглашения</a:t>
            </a:r>
            <a:endParaRPr lang="ru-RU" altLang="en-US" sz="3200" dirty="0">
              <a:solidFill>
                <a:schemeClr val="accent1"/>
              </a:solidFill>
              <a:latin typeface="Exo 2 SemiBold" pitchFamily="2" charset="-52"/>
            </a:endParaRP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3C7CC2C6-A69A-4778-B988-E129D5F07997}"/>
              </a:ext>
            </a:extLst>
          </p:cNvPr>
          <p:cNvCxnSpPr>
            <a:cxnSpLocks/>
          </p:cNvCxnSpPr>
          <p:nvPr/>
        </p:nvCxnSpPr>
        <p:spPr>
          <a:xfrm flipV="1">
            <a:off x="0" y="296323"/>
            <a:ext cx="7235952" cy="3396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CD8708E7-6A36-447E-B25A-7E43633BEFC8}"/>
              </a:ext>
            </a:extLst>
          </p:cNvPr>
          <p:cNvSpPr txBox="1"/>
          <p:nvPr/>
        </p:nvSpPr>
        <p:spPr>
          <a:xfrm>
            <a:off x="545355" y="4149893"/>
            <a:ext cx="2273786" cy="1031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432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ru-RU" sz="1400" b="0" i="0" u="none" strike="noStrike" kern="120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З</a:t>
            </a:r>
            <a:r>
              <a:rPr lang="ru-RU" sz="1400" b="0" i="0" u="none" strike="noStrike" kern="1200" spc="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а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п</a:t>
            </a:r>
            <a:r>
              <a:rPr lang="ru-RU" sz="1400" b="0" i="0" u="none" strike="noStrike" kern="1200" spc="-1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о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лн</a:t>
            </a:r>
            <a:r>
              <a:rPr lang="ru-RU" sz="1400" b="0" i="0" u="none" strike="noStrike" kern="1200" spc="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е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ние</a:t>
            </a:r>
            <a:r>
              <a:rPr lang="ru-RU" sz="1400" b="0" i="0" u="none" strike="noStrike" kern="1200" spc="-15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 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д</a:t>
            </a:r>
            <a:r>
              <a:rPr lang="ru-RU" sz="1400" b="0" i="0" u="none" strike="noStrike" kern="1200" spc="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а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н</a:t>
            </a:r>
            <a:r>
              <a:rPr lang="ru-RU" sz="1400" b="0" i="0" u="none" strike="noStrike" kern="1200" spc="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н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ых:</a:t>
            </a:r>
            <a:endParaRPr lang="ru-RU" sz="1400" b="0" i="0" u="none" strike="noStrike" dirty="0">
              <a:effectLst/>
              <a:latin typeface="Exo 2" pitchFamily="2" charset="-52"/>
            </a:endParaRPr>
          </a:p>
          <a:p>
            <a:pPr marL="27432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ru-RU" sz="1400" b="0" i="0" u="none" strike="noStrike" kern="120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н</a:t>
            </a:r>
            <a:r>
              <a:rPr lang="ru-RU" sz="1400" b="0" i="0" u="none" strike="noStrike" kern="1200" spc="-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о</a:t>
            </a:r>
            <a:r>
              <a:rPr lang="ru-RU" sz="1400" b="0" i="0" u="none" strike="noStrike" kern="1200" spc="-1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м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ер</a:t>
            </a:r>
            <a:r>
              <a:rPr lang="ru-RU" sz="1400" b="0" i="0" u="none" strike="noStrike" kern="1200" spc="-15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 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и</a:t>
            </a:r>
            <a:r>
              <a:rPr lang="ru-RU" sz="1400" b="0" i="0" u="none" strike="noStrike" kern="1200" spc="-15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 </a:t>
            </a:r>
            <a:r>
              <a:rPr lang="ru-RU" sz="1400" b="0" i="0" u="none" strike="noStrike" kern="1200" spc="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с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у</a:t>
            </a:r>
            <a:r>
              <a:rPr lang="ru-RU" sz="1400" b="0" i="0" u="none" strike="noStrike" kern="1200" spc="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м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ма</a:t>
            </a:r>
            <a:r>
              <a:rPr lang="ru-RU" sz="1400" b="0" i="0" u="none" strike="noStrike" kern="1200" spc="-16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 </a:t>
            </a:r>
            <a:r>
              <a:rPr lang="ru-RU" sz="1400" b="0" i="0" u="none" strike="noStrike" kern="1200" spc="-1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Д</a:t>
            </a:r>
            <a:r>
              <a:rPr lang="ru-RU" sz="1400" b="0" i="0" u="none" strike="noStrike" kern="1200" spc="-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С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,</a:t>
            </a:r>
            <a:r>
              <a:rPr lang="ru-RU" sz="1400" b="0" i="0" u="none" strike="noStrike" kern="1200" spc="-15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 </a:t>
            </a:r>
            <a:r>
              <a:rPr lang="ru-RU" sz="1400" b="0" i="0" u="none" strike="noStrike" kern="1200" spc="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с</a:t>
            </a:r>
            <a:r>
              <a:rPr lang="ru-RU" sz="1400" b="0" i="0" u="none" strike="noStrike" kern="1200" spc="-1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р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ок</a:t>
            </a:r>
            <a:endParaRPr lang="ru-RU" sz="1400" b="0" i="0" u="none" strike="noStrike" dirty="0">
              <a:effectLst/>
              <a:latin typeface="Exo 2" pitchFamily="2" charset="-52"/>
            </a:endParaRPr>
          </a:p>
          <a:p>
            <a:pPr marL="27432" marR="320040" algn="l" rtl="0" eaLnBrk="1" fontAlgn="t" latinLnBrk="0" hangingPunct="1">
              <a:lnSpc>
                <a:spcPct val="118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400" b="0" i="0" u="none" strike="noStrike" kern="120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п</a:t>
            </a:r>
            <a:r>
              <a:rPr lang="ru-RU" sz="1400" b="0" i="0" u="none" strike="noStrike" kern="1200" spc="-2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о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дпис</a:t>
            </a:r>
            <a:r>
              <a:rPr lang="ru-RU" sz="1400" b="0" i="0" u="none" strike="noStrike" kern="1200" spc="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а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ния</a:t>
            </a:r>
            <a:r>
              <a:rPr lang="ru-RU" sz="1400" b="0" i="0" u="none" strike="noStrike" kern="1200" spc="-14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 </a:t>
            </a:r>
            <a:r>
              <a:rPr lang="ru-RU" sz="1400" b="0" i="0" u="none" strike="noStrike" kern="1200" spc="-9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(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выбор</a:t>
            </a:r>
            <a:r>
              <a:rPr lang="ru-RU" sz="1400" b="0" i="0" u="none" strike="noStrike" kern="1200" spc="-16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 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да</a:t>
            </a:r>
            <a:r>
              <a:rPr lang="ru-RU" sz="1400" b="0" i="0" u="none" strike="noStrike" kern="1200" spc="-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т</a:t>
            </a:r>
            <a:r>
              <a:rPr lang="ru-RU" sz="1400" b="0" i="0" u="none" strike="noStrike" kern="1200" spc="-9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ы</a:t>
            </a:r>
            <a:r>
              <a:rPr lang="ru-RU" sz="1400" b="0" i="0" u="none" strike="noStrike" kern="1200" spc="-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), </a:t>
            </a:r>
            <a:r>
              <a:rPr lang="ru-RU" sz="1400" b="0" i="0" u="none" strike="noStrike" kern="1200" spc="3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о</a:t>
            </a:r>
            <a:r>
              <a:rPr lang="ru-RU" sz="1400" b="0" i="0" u="none" strike="noStrike" kern="1200" spc="3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пи</a:t>
            </a:r>
            <a:r>
              <a:rPr lang="ru-RU" sz="1400" b="0" i="0" u="none" strike="noStrike" kern="1200" spc="4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с</a:t>
            </a:r>
            <a:r>
              <a:rPr lang="ru-RU" sz="1400" b="0" i="0" u="none" strike="noStrike" kern="1200" spc="3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ани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е</a:t>
            </a:r>
            <a:endParaRPr lang="ru-RU" sz="1400" b="0" i="0" u="none" strike="noStrike" dirty="0">
              <a:effectLst/>
              <a:latin typeface="Exo 2" pitchFamily="2" charset="-52"/>
            </a:endParaRPr>
          </a:p>
        </p:txBody>
      </p: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17A23FB3-6911-4650-B8B9-C2F63EE03267}"/>
              </a:ext>
            </a:extLst>
          </p:cNvPr>
          <p:cNvSpPr/>
          <p:nvPr/>
        </p:nvSpPr>
        <p:spPr>
          <a:xfrm>
            <a:off x="7235952" y="182771"/>
            <a:ext cx="3102864" cy="22634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10000"/>
              </a:lnSpc>
            </a:pPr>
            <a:r>
              <a:rPr lang="ru-RU" altLang="en-US" sz="877" dirty="0">
                <a:solidFill>
                  <a:schemeClr val="bg1">
                    <a:lumMod val="50000"/>
                  </a:schemeClr>
                </a:solidFill>
                <a:latin typeface="Exo 2" pitchFamily="2" charset="-52"/>
                <a:cs typeface="+mn-lt"/>
              </a:rPr>
              <a:t>АО «Единая электронная торговая площадка» 2022 год</a:t>
            </a:r>
          </a:p>
        </p:txBody>
      </p:sp>
      <p:pic>
        <p:nvPicPr>
          <p:cNvPr id="128" name="Рисунок 127">
            <a:extLst>
              <a:ext uri="{FF2B5EF4-FFF2-40B4-BE49-F238E27FC236}">
                <a16:creationId xmlns:a16="http://schemas.microsoft.com/office/drawing/2014/main" id="{1457A01B-DDBC-436F-B3D3-BEABECBBABE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b="45903"/>
          <a:stretch/>
        </p:blipFill>
        <p:spPr>
          <a:xfrm>
            <a:off x="0" y="5057437"/>
            <a:ext cx="12192001" cy="1800563"/>
          </a:xfrm>
          <a:prstGeom prst="rect">
            <a:avLst/>
          </a:prstGeom>
        </p:spPr>
      </p:pic>
      <p:cxnSp>
        <p:nvCxnSpPr>
          <p:cNvPr id="119" name="Прямая соединительная линия 118">
            <a:extLst>
              <a:ext uri="{FF2B5EF4-FFF2-40B4-BE49-F238E27FC236}">
                <a16:creationId xmlns:a16="http://schemas.microsoft.com/office/drawing/2014/main" id="{693EE080-649D-42DD-B814-E2C6EC8DA415}"/>
              </a:ext>
            </a:extLst>
          </p:cNvPr>
          <p:cNvCxnSpPr>
            <a:cxnSpLocks/>
          </p:cNvCxnSpPr>
          <p:nvPr/>
        </p:nvCxnSpPr>
        <p:spPr>
          <a:xfrm>
            <a:off x="0" y="3829874"/>
            <a:ext cx="121920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Заголовок 1">
            <a:extLst>
              <a:ext uri="{FF2B5EF4-FFF2-40B4-BE49-F238E27FC236}">
                <a16:creationId xmlns:a16="http://schemas.microsoft.com/office/drawing/2014/main" id="{CC1934B4-9E36-4721-B62E-B8681691D5D3}"/>
              </a:ext>
            </a:extLst>
          </p:cNvPr>
          <p:cNvSpPr txBox="1">
            <a:spLocks/>
          </p:cNvSpPr>
          <p:nvPr/>
        </p:nvSpPr>
        <p:spPr>
          <a:xfrm>
            <a:off x="545354" y="3167770"/>
            <a:ext cx="1293605" cy="368990"/>
          </a:xfrm>
          <a:prstGeom prst="rect">
            <a:avLst/>
          </a:prstGeom>
        </p:spPr>
        <p:txBody>
          <a:bodyPr vert="horz" lIns="80189" tIns="40094" rIns="80189" bIns="40094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ru-RU" altLang="en-US" sz="2400" dirty="0">
                <a:solidFill>
                  <a:schemeClr val="accent1"/>
                </a:solidFill>
                <a:latin typeface="Exo 2 SemiBold" pitchFamily="2" charset="-52"/>
              </a:rPr>
              <a:t>1 шаг</a:t>
            </a:r>
          </a:p>
        </p:txBody>
      </p:sp>
      <p:sp>
        <p:nvSpPr>
          <p:cNvPr id="121" name="Овал 120">
            <a:extLst>
              <a:ext uri="{FF2B5EF4-FFF2-40B4-BE49-F238E27FC236}">
                <a16:creationId xmlns:a16="http://schemas.microsoft.com/office/drawing/2014/main" id="{7A56ECE2-72D7-415B-BDDC-D9EAB6A34AB8}"/>
              </a:ext>
            </a:extLst>
          </p:cNvPr>
          <p:cNvSpPr/>
          <p:nvPr/>
        </p:nvSpPr>
        <p:spPr>
          <a:xfrm>
            <a:off x="624285" y="3740666"/>
            <a:ext cx="155586" cy="15558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Exo 2" pitchFamily="2" charset="-52"/>
            </a:endParaRPr>
          </a:p>
        </p:txBody>
      </p:sp>
      <p:sp>
        <p:nvSpPr>
          <p:cNvPr id="122" name="Овал 121">
            <a:extLst>
              <a:ext uri="{FF2B5EF4-FFF2-40B4-BE49-F238E27FC236}">
                <a16:creationId xmlns:a16="http://schemas.microsoft.com/office/drawing/2014/main" id="{0E078193-7BA3-4597-A291-0367E3D3E7F2}"/>
              </a:ext>
            </a:extLst>
          </p:cNvPr>
          <p:cNvSpPr/>
          <p:nvPr/>
        </p:nvSpPr>
        <p:spPr>
          <a:xfrm>
            <a:off x="3131910" y="3740666"/>
            <a:ext cx="155586" cy="15558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Exo 2" pitchFamily="2" charset="-52"/>
            </a:endParaRPr>
          </a:p>
        </p:txBody>
      </p:sp>
      <p:sp>
        <p:nvSpPr>
          <p:cNvPr id="123" name="Овал 122">
            <a:extLst>
              <a:ext uri="{FF2B5EF4-FFF2-40B4-BE49-F238E27FC236}">
                <a16:creationId xmlns:a16="http://schemas.microsoft.com/office/drawing/2014/main" id="{5CFD140C-7949-4ACC-BF30-C203EE98EF24}"/>
              </a:ext>
            </a:extLst>
          </p:cNvPr>
          <p:cNvSpPr/>
          <p:nvPr/>
        </p:nvSpPr>
        <p:spPr>
          <a:xfrm>
            <a:off x="5382011" y="3740666"/>
            <a:ext cx="155586" cy="15558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Exo 2" pitchFamily="2" charset="-52"/>
            </a:endParaRPr>
          </a:p>
        </p:txBody>
      </p:sp>
      <p:sp>
        <p:nvSpPr>
          <p:cNvPr id="124" name="Овал 123">
            <a:extLst>
              <a:ext uri="{FF2B5EF4-FFF2-40B4-BE49-F238E27FC236}">
                <a16:creationId xmlns:a16="http://schemas.microsoft.com/office/drawing/2014/main" id="{F0E993EF-3BDB-49ED-885A-B049880350B4}"/>
              </a:ext>
            </a:extLst>
          </p:cNvPr>
          <p:cNvSpPr/>
          <p:nvPr/>
        </p:nvSpPr>
        <p:spPr>
          <a:xfrm>
            <a:off x="7805696" y="3740666"/>
            <a:ext cx="155586" cy="15558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Exo 2" pitchFamily="2" charset="-52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FA17DD9-0FD0-44B7-9379-B5252F9B8E57}"/>
              </a:ext>
            </a:extLst>
          </p:cNvPr>
          <p:cNvSpPr txBox="1"/>
          <p:nvPr/>
        </p:nvSpPr>
        <p:spPr>
          <a:xfrm>
            <a:off x="309667" y="1676414"/>
            <a:ext cx="7590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600" i="0" u="none" strike="noStrike" baseline="0" dirty="0">
                <a:latin typeface="Exo 2 SemiBold" pitchFamily="2" charset="-52"/>
              </a:rPr>
              <a:t>Для участников торгов доступен сервис заключения дополнительного соглашения (ДС). Простой и понятный алгоритм предлагает максимально прозрачно оформить дополнительное соглашение, не покидая площадку</a:t>
            </a:r>
            <a:endParaRPr lang="ru-RU" sz="1400" dirty="0">
              <a:latin typeface="Exo 2 SemiBold" pitchFamily="2" charset="-52"/>
            </a:endParaRPr>
          </a:p>
        </p:txBody>
      </p:sp>
      <p:sp>
        <p:nvSpPr>
          <p:cNvPr id="30" name="Овал 29">
            <a:extLst>
              <a:ext uri="{FF2B5EF4-FFF2-40B4-BE49-F238E27FC236}">
                <a16:creationId xmlns:a16="http://schemas.microsoft.com/office/drawing/2014/main" id="{B73EA8D6-2297-4821-82E2-411E22C04679}"/>
              </a:ext>
            </a:extLst>
          </p:cNvPr>
          <p:cNvSpPr/>
          <p:nvPr/>
        </p:nvSpPr>
        <p:spPr>
          <a:xfrm>
            <a:off x="9779908" y="3740666"/>
            <a:ext cx="155586" cy="15558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Exo 2" pitchFamily="2" charset="-52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83F144E-6543-4A58-A58C-BDE45A7311C3}"/>
              </a:ext>
            </a:extLst>
          </p:cNvPr>
          <p:cNvSpPr txBox="1"/>
          <p:nvPr/>
        </p:nvSpPr>
        <p:spPr>
          <a:xfrm>
            <a:off x="2968114" y="4149893"/>
            <a:ext cx="22737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ru-RU" sz="1400" b="0" i="0" u="none" strike="noStrike" kern="1200" spc="5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Ф</a:t>
            </a:r>
            <a:r>
              <a:rPr lang="ru-RU" sz="1400" b="0" i="0" u="none" strike="noStrike" kern="1200" spc="5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о</a:t>
            </a:r>
            <a:r>
              <a:rPr lang="ru-RU" sz="1400" b="0" i="0" u="none" strike="noStrike" kern="1200" spc="5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р</a:t>
            </a:r>
            <a:r>
              <a:rPr lang="ru-RU" sz="1400" b="0" i="0" u="none" strike="noStrike" kern="1200" spc="6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м</a:t>
            </a:r>
            <a:r>
              <a:rPr lang="ru-RU" sz="1400" b="0" i="0" u="none" strike="noStrike" kern="1200" spc="5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и</a:t>
            </a:r>
            <a:r>
              <a:rPr lang="ru-RU" sz="1400" b="0" i="0" u="none" strike="noStrike" kern="1200" spc="5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р</a:t>
            </a:r>
            <a:r>
              <a:rPr lang="ru-RU" sz="1400" b="0" i="0" u="none" strike="noStrike" kern="1200" spc="5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о</a:t>
            </a:r>
            <a:r>
              <a:rPr lang="ru-RU" sz="1400" b="0" i="0" u="none" strike="noStrike" kern="1200" spc="5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в</a:t>
            </a:r>
            <a:r>
              <a:rPr lang="ru-RU" sz="1400" b="0" i="0" u="none" strike="noStrike" kern="1200" spc="6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а</a:t>
            </a:r>
            <a:r>
              <a:rPr lang="ru-RU" sz="1400" b="0" i="0" u="none" strike="noStrike" kern="1200" spc="5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ни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е</a:t>
            </a:r>
            <a:endParaRPr lang="ru-RU" sz="1400" b="0" i="0" u="none" strike="noStrike" dirty="0">
              <a:effectLst/>
              <a:latin typeface="Exo 2" pitchFamily="2" charset="-52"/>
            </a:endParaRPr>
          </a:p>
          <a:p>
            <a:pPr marL="146304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ru-RU" sz="1400" b="0" i="0" u="none" strike="noStrike" kern="120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черно</a:t>
            </a:r>
            <a:r>
              <a:rPr lang="ru-RU" sz="1400" b="0" i="0" u="none" strike="noStrike" kern="1200" spc="-1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в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ика</a:t>
            </a:r>
            <a:r>
              <a:rPr lang="ru-RU" sz="1400" b="0" i="0" u="none" strike="noStrike" kern="1200" spc="-15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 </a:t>
            </a:r>
            <a:r>
              <a:rPr lang="ru-RU" sz="1400" b="0" i="0" u="none" strike="noStrike" kern="1200" spc="-1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Д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С</a:t>
            </a:r>
            <a:endParaRPr lang="ru-RU" sz="1400" b="0" i="0" u="none" strike="noStrike" dirty="0">
              <a:effectLst/>
              <a:latin typeface="Exo 2" pitchFamily="2" charset="-52"/>
            </a:endParaRPr>
          </a:p>
          <a:p>
            <a:pPr marL="146304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ru-RU" sz="1400" b="0" i="0" u="none" strike="noStrike" kern="120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и</a:t>
            </a:r>
            <a:r>
              <a:rPr lang="ru-RU" sz="1400" b="0" i="0" u="none" strike="noStrike" kern="1200" spc="-5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/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или</a:t>
            </a:r>
            <a:r>
              <a:rPr lang="ru-RU" sz="1400" b="0" i="0" u="none" strike="noStrike" kern="1200" spc="-13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 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е</a:t>
            </a:r>
            <a:r>
              <a:rPr lang="ru-RU" sz="1400" b="0" i="0" u="none" strike="noStrike" kern="1200" spc="-2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г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о</a:t>
            </a:r>
            <a:r>
              <a:rPr lang="ru-RU" sz="1400" b="0" i="0" u="none" strike="noStrike" kern="1200" spc="-16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 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публик</a:t>
            </a:r>
            <a:r>
              <a:rPr lang="ru-RU" sz="1400" b="0" i="0" u="none" strike="noStrike" kern="1200" spc="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а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ция</a:t>
            </a:r>
            <a:endParaRPr lang="ru-RU" sz="1400" b="0" i="0" u="none" strike="noStrike" dirty="0">
              <a:effectLst/>
              <a:latin typeface="Exo 2" pitchFamily="2" charset="-52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02E3B92-8C55-4491-92D6-A34AC272E23A}"/>
              </a:ext>
            </a:extLst>
          </p:cNvPr>
          <p:cNvSpPr txBox="1"/>
          <p:nvPr/>
        </p:nvSpPr>
        <p:spPr>
          <a:xfrm>
            <a:off x="5157298" y="4149893"/>
            <a:ext cx="22737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4592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ru-RU" sz="1400" b="0" i="0" u="none" strike="noStrike" kern="1200" spc="3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У</a:t>
            </a:r>
            <a:r>
              <a:rPr lang="ru-RU" sz="1400" b="0" i="0" u="none" strike="noStrike" kern="1200" spc="2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в</a:t>
            </a:r>
            <a:r>
              <a:rPr lang="ru-RU" sz="1400" b="0" i="0" u="none" strike="noStrike" kern="1200" spc="3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е</a:t>
            </a:r>
            <a:r>
              <a:rPr lang="ru-RU" sz="1400" b="0" i="0" u="none" strike="noStrike" kern="1200" spc="3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до</a:t>
            </a:r>
            <a:r>
              <a:rPr lang="ru-RU" sz="1400" b="0" i="0" u="none" strike="noStrike" kern="1200" spc="3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млени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е</a:t>
            </a:r>
            <a:endParaRPr lang="ru-RU" sz="1400" b="0" i="0" u="none" strike="noStrike" dirty="0">
              <a:effectLst/>
              <a:latin typeface="Exo 2" pitchFamily="2" charset="-52"/>
            </a:endParaRPr>
          </a:p>
          <a:p>
            <a:pPr marL="173736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ru-RU" sz="1400" b="0" i="0" u="none" strike="noStrike" kern="120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поб</a:t>
            </a:r>
            <a:r>
              <a:rPr lang="ru-RU" sz="1400" b="0" i="0" u="none" strike="noStrike" kern="1200" spc="-1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е</a:t>
            </a:r>
            <a:r>
              <a:rPr lang="ru-RU" sz="1400" b="0" i="0" u="none" strike="noStrike" kern="1200" spc="-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д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и</a:t>
            </a:r>
            <a:r>
              <a:rPr lang="ru-RU" sz="1400" b="0" i="0" u="none" strike="noStrike" kern="1200" spc="-2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т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е</a:t>
            </a:r>
            <a:r>
              <a:rPr lang="ru-RU" sz="1400" b="0" i="0" u="none" strike="noStrike" kern="1200" spc="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л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я</a:t>
            </a:r>
            <a:r>
              <a:rPr lang="ru-RU" sz="1400" b="0" i="0" u="none" strike="noStrike" kern="1200" spc="-15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 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о</a:t>
            </a:r>
            <a:r>
              <a:rPr lang="ru-RU" sz="1400" b="0" i="0" u="none" strike="noStrike" kern="1200" spc="-15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 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н</a:t>
            </a:r>
            <a:r>
              <a:rPr lang="ru-RU" sz="1400" b="0" i="0" u="none" strike="noStrike" kern="1200" spc="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а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личии</a:t>
            </a:r>
            <a:endParaRPr lang="ru-RU" sz="1400" b="0" i="0" u="none" strike="noStrike" dirty="0">
              <a:effectLst/>
              <a:latin typeface="Exo 2" pitchFamily="2" charset="-52"/>
            </a:endParaRPr>
          </a:p>
          <a:p>
            <a:pPr marL="173736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ru-RU" sz="1400" b="0" i="0" u="none" strike="noStrike" kern="1200" spc="-1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Д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С</a:t>
            </a:r>
            <a:r>
              <a:rPr lang="ru-RU" sz="1400" b="0" i="0" u="none" strike="noStrike" kern="1200" spc="-15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 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и</a:t>
            </a:r>
            <a:r>
              <a:rPr lang="ru-RU" sz="1400" b="0" i="0" u="none" strike="noStrike" kern="1200" spc="-15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 </a:t>
            </a:r>
            <a:r>
              <a:rPr lang="ru-RU" sz="1400" b="0" i="0" u="none" strike="noStrike" kern="1200" spc="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с</a:t>
            </a:r>
            <a:r>
              <a:rPr lang="ru-RU" sz="1400" b="0" i="0" u="none" strike="noStrike" kern="1200" spc="-1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р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о</a:t>
            </a:r>
            <a:r>
              <a:rPr lang="ru-RU" sz="1400" b="0" i="0" u="none" strike="noStrike" kern="1200" spc="-1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к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е</a:t>
            </a:r>
            <a:r>
              <a:rPr lang="ru-RU" sz="1400" b="0" i="0" u="none" strike="noStrike" kern="1200" spc="-14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 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п</a:t>
            </a:r>
            <a:r>
              <a:rPr lang="ru-RU" sz="1400" b="0" i="0" u="none" strike="noStrike" kern="1200" spc="-3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о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дпис</a:t>
            </a:r>
            <a:r>
              <a:rPr lang="ru-RU" sz="1400" b="0" i="0" u="none" strike="noStrike" kern="1200" spc="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а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ния</a:t>
            </a:r>
            <a:endParaRPr lang="ru-RU" sz="1400" b="0" i="0" u="none" strike="noStrike" dirty="0">
              <a:effectLst/>
              <a:latin typeface="Exo 2" pitchFamily="2" charset="-52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8239080-11FF-46AD-9D8A-79E83CC4E957}"/>
              </a:ext>
            </a:extLst>
          </p:cNvPr>
          <p:cNvSpPr txBox="1"/>
          <p:nvPr/>
        </p:nvSpPr>
        <p:spPr>
          <a:xfrm>
            <a:off x="7583915" y="4149893"/>
            <a:ext cx="22737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ru-RU" sz="1400" b="0" i="0" u="none" strike="noStrike" kern="120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П</a:t>
            </a:r>
            <a:r>
              <a:rPr lang="ru-RU" sz="1400" b="0" i="0" u="none" strike="noStrike" kern="1200" spc="-3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о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дпис</a:t>
            </a:r>
            <a:r>
              <a:rPr lang="ru-RU" sz="1400" b="0" i="0" u="none" strike="noStrike" kern="1200" spc="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а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ние</a:t>
            </a:r>
            <a:r>
              <a:rPr lang="ru-RU" sz="1400" b="0" i="0" u="none" strike="noStrike" kern="1200" spc="-15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 </a:t>
            </a:r>
            <a:r>
              <a:rPr lang="ru-RU" sz="1400" b="0" i="0" u="none" strike="noStrike" kern="1200" spc="-1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Д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С</a:t>
            </a:r>
            <a:endParaRPr lang="ru-RU" sz="1400" b="0" i="0" u="none" strike="noStrike" dirty="0">
              <a:effectLst/>
              <a:latin typeface="Exo 2" pitchFamily="2" charset="-52"/>
            </a:endParaRPr>
          </a:p>
          <a:p>
            <a:pPr marL="155448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ru-RU" sz="1400" b="0" i="0" u="none" strike="noStrike" kern="1200" spc="2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поб</a:t>
            </a:r>
            <a:r>
              <a:rPr lang="ru-RU" sz="1400" b="0" i="0" u="none" strike="noStrike" kern="1200" spc="2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е</a:t>
            </a:r>
            <a:r>
              <a:rPr lang="ru-RU" sz="1400" b="0" i="0" u="none" strike="noStrike" kern="1200" spc="1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д</a:t>
            </a:r>
            <a:r>
              <a:rPr lang="ru-RU" sz="1400" b="0" i="0" u="none" strike="noStrike" kern="1200" spc="2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и</a:t>
            </a:r>
            <a:r>
              <a:rPr lang="ru-RU" sz="1400" b="0" i="0" u="none" strike="noStrike" kern="1200" spc="1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т</a:t>
            </a:r>
            <a:r>
              <a:rPr lang="ru-RU" sz="1400" b="0" i="0" u="none" strike="noStrike" kern="1200" spc="2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е</a:t>
            </a:r>
            <a:r>
              <a:rPr lang="ru-RU" sz="1400" b="0" i="0" u="none" strike="noStrike" kern="1200" spc="2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л</a:t>
            </a:r>
            <a:r>
              <a:rPr lang="ru-RU" sz="1400" b="0" i="0" u="none" strike="noStrike" kern="1200" spc="2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ем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,</a:t>
            </a:r>
            <a:endParaRPr lang="ru-RU" sz="1400" b="0" i="0" u="none" strike="noStrike" dirty="0">
              <a:effectLst/>
              <a:latin typeface="Exo 2" pitchFamily="2" charset="-52"/>
            </a:endParaRPr>
          </a:p>
          <a:p>
            <a:pPr marL="155448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ru-RU" sz="1400" b="0" i="0" u="none" strike="noStrike" kern="120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у</a:t>
            </a:r>
            <a:r>
              <a:rPr lang="ru-RU" sz="1400" b="0" i="0" u="none" strike="noStrike" kern="1200" spc="-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в</a:t>
            </a:r>
            <a:r>
              <a:rPr lang="ru-RU" sz="1400" b="0" i="0" u="none" strike="noStrike" kern="1200" spc="-1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е</a:t>
            </a:r>
            <a:r>
              <a:rPr lang="ru-RU" sz="1400" b="0" i="0" u="none" strike="noStrike" kern="1200" spc="-1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д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омл</a:t>
            </a:r>
            <a:r>
              <a:rPr lang="ru-RU" sz="1400" b="0" i="0" u="none" strike="noStrike" kern="1200" spc="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е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ние</a:t>
            </a:r>
            <a:r>
              <a:rPr lang="ru-RU" sz="1400" b="0" i="0" u="none" strike="noStrike" kern="1200" spc="-14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 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за</a:t>
            </a:r>
            <a:r>
              <a:rPr lang="ru-RU" sz="1400" b="0" i="0" u="none" strike="noStrike" kern="1200" spc="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к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азчика</a:t>
            </a:r>
            <a:endParaRPr lang="ru-RU" sz="1400" b="0" i="0" u="none" strike="noStrike" dirty="0">
              <a:effectLst/>
              <a:latin typeface="Exo 2" pitchFamily="2" charset="-52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613ECA0-C3E9-4E73-8925-845D0697C566}"/>
              </a:ext>
            </a:extLst>
          </p:cNvPr>
          <p:cNvSpPr txBox="1"/>
          <p:nvPr/>
        </p:nvSpPr>
        <p:spPr>
          <a:xfrm>
            <a:off x="9588394" y="4149893"/>
            <a:ext cx="22737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6304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ru-RU" sz="1400" b="0" i="0" u="none" strike="noStrike" kern="120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П</a:t>
            </a:r>
            <a:r>
              <a:rPr lang="ru-RU" sz="1400" b="0" i="0" u="none" strike="noStrike" kern="1200" spc="-3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о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дпис</a:t>
            </a:r>
            <a:r>
              <a:rPr lang="ru-RU" sz="1400" b="0" i="0" u="none" strike="noStrike" kern="1200" spc="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а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ние</a:t>
            </a:r>
            <a:r>
              <a:rPr lang="ru-RU" sz="1400" b="0" i="0" u="none" strike="noStrike" kern="1200" spc="-15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 </a:t>
            </a:r>
            <a:r>
              <a:rPr lang="ru-RU" sz="1400" b="0" i="0" u="none" strike="noStrike" kern="1200" spc="-1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Д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С</a:t>
            </a:r>
            <a:endParaRPr lang="ru-RU" sz="1400" b="0" i="0" u="none" strike="noStrike" dirty="0">
              <a:effectLst/>
              <a:latin typeface="Exo 2" pitchFamily="2" charset="-52"/>
            </a:endParaRPr>
          </a:p>
          <a:p>
            <a:pPr marL="155448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ru-RU" sz="1400" b="0" i="0" u="none" strike="noStrike" kern="1200" spc="3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з</a:t>
            </a:r>
            <a:r>
              <a:rPr lang="ru-RU" sz="1400" b="0" i="0" u="none" strike="noStrike" kern="1200" spc="3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ака</a:t>
            </a:r>
            <a:r>
              <a:rPr lang="ru-RU" sz="1400" b="0" i="0" u="none" strike="noStrike" kern="1200" spc="3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зч</a:t>
            </a:r>
            <a:r>
              <a:rPr lang="ru-RU" sz="1400" b="0" i="0" u="none" strike="noStrike" kern="1200" spc="3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ик</a:t>
            </a:r>
            <a:r>
              <a:rPr lang="ru-RU" sz="1400" b="0" i="0" u="none" strike="noStrike" kern="1200" spc="3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о</a:t>
            </a:r>
            <a:r>
              <a:rPr lang="ru-RU" sz="1400" b="0" i="0" u="none" strike="noStrike" kern="1200" spc="3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м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.</a:t>
            </a:r>
            <a:endParaRPr lang="ru-RU" sz="1400" b="0" i="0" u="none" strike="noStrike" dirty="0">
              <a:effectLst/>
              <a:latin typeface="Exo 2" pitchFamily="2" charset="-52"/>
            </a:endParaRPr>
          </a:p>
          <a:p>
            <a:pPr marL="155448" algn="l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ru-RU" sz="1400" b="0" i="0" u="none" strike="noStrike" kern="120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Пр</a:t>
            </a:r>
            <a:r>
              <a:rPr lang="ru-RU" sz="1400" b="0" i="0" u="none" strike="noStrike" kern="1200" spc="-1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о</a:t>
            </a:r>
            <a:r>
              <a:rPr lang="ru-RU" sz="1400" b="0" i="0" u="none" strike="noStrike" kern="1200" spc="-1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ц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е</a:t>
            </a:r>
            <a:r>
              <a:rPr lang="ru-RU" sz="1400" b="0" i="0" u="none" strike="noStrike" kern="1200" spc="-1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с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с</a:t>
            </a:r>
            <a:r>
              <a:rPr lang="ru-RU" sz="1400" b="0" i="0" u="none" strike="noStrike" kern="1200" spc="-15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 </a:t>
            </a:r>
            <a:r>
              <a:rPr lang="ru-RU" sz="1400" b="0" i="0" u="none" strike="noStrike" kern="1200" spc="-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з</a:t>
            </a:r>
            <a:r>
              <a:rPr lang="ru-RU" sz="1400" b="0" i="0" u="none" strike="noStrike" kern="1200" spc="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а</a:t>
            </a:r>
            <a:r>
              <a:rPr lang="ru-RU" sz="1400" b="0" i="0" u="none" strike="noStrike" kern="1200" spc="-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в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ерш</a:t>
            </a:r>
            <a:r>
              <a:rPr lang="ru-RU" sz="1400" b="0" i="0" u="none" strike="noStrike" kern="1200" spc="5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е</a:t>
            </a:r>
            <a:r>
              <a:rPr lang="ru-RU" sz="1400" b="0" i="0" u="none" strike="noStrike" kern="1200" spc="0" dirty="0">
                <a:solidFill>
                  <a:srgbClr val="000000"/>
                </a:solidFill>
                <a:effectLst/>
                <a:latin typeface="Exo 2" pitchFamily="2" charset="-52"/>
                <a:cs typeface="Tahoma" panose="020B0604030504040204" pitchFamily="34" charset="0"/>
              </a:rPr>
              <a:t>н</a:t>
            </a:r>
            <a:endParaRPr lang="ru-RU" sz="1400" b="0" i="0" u="none" strike="noStrike" dirty="0">
              <a:effectLst/>
              <a:latin typeface="Exo 2" pitchFamily="2" charset="-52"/>
            </a:endParaRPr>
          </a:p>
        </p:txBody>
      </p:sp>
      <p:sp>
        <p:nvSpPr>
          <p:cNvPr id="39" name="Заголовок 1">
            <a:extLst>
              <a:ext uri="{FF2B5EF4-FFF2-40B4-BE49-F238E27FC236}">
                <a16:creationId xmlns:a16="http://schemas.microsoft.com/office/drawing/2014/main" id="{B6DAE75A-755C-4990-9A07-08CA4042CA7B}"/>
              </a:ext>
            </a:extLst>
          </p:cNvPr>
          <p:cNvSpPr txBox="1">
            <a:spLocks/>
          </p:cNvSpPr>
          <p:nvPr/>
        </p:nvSpPr>
        <p:spPr>
          <a:xfrm>
            <a:off x="3086190" y="3167770"/>
            <a:ext cx="1293605" cy="368990"/>
          </a:xfrm>
          <a:prstGeom prst="rect">
            <a:avLst/>
          </a:prstGeom>
        </p:spPr>
        <p:txBody>
          <a:bodyPr vert="horz" lIns="80189" tIns="40094" rIns="80189" bIns="40094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ru-RU" altLang="en-US" sz="2400" dirty="0">
                <a:solidFill>
                  <a:schemeClr val="accent1"/>
                </a:solidFill>
                <a:latin typeface="Exo 2 SemiBold" pitchFamily="2" charset="-52"/>
              </a:rPr>
              <a:t>2 шаг</a:t>
            </a:r>
          </a:p>
        </p:txBody>
      </p:sp>
      <p:sp>
        <p:nvSpPr>
          <p:cNvPr id="40" name="Заголовок 1">
            <a:extLst>
              <a:ext uri="{FF2B5EF4-FFF2-40B4-BE49-F238E27FC236}">
                <a16:creationId xmlns:a16="http://schemas.microsoft.com/office/drawing/2014/main" id="{9A93B32A-7C0A-44B8-AF06-75A783059D73}"/>
              </a:ext>
            </a:extLst>
          </p:cNvPr>
          <p:cNvSpPr txBox="1">
            <a:spLocks/>
          </p:cNvSpPr>
          <p:nvPr/>
        </p:nvSpPr>
        <p:spPr>
          <a:xfrm>
            <a:off x="5336291" y="3167770"/>
            <a:ext cx="1293605" cy="368990"/>
          </a:xfrm>
          <a:prstGeom prst="rect">
            <a:avLst/>
          </a:prstGeom>
        </p:spPr>
        <p:txBody>
          <a:bodyPr vert="horz" lIns="80189" tIns="40094" rIns="80189" bIns="40094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ru-RU" altLang="en-US" sz="2400" dirty="0">
                <a:solidFill>
                  <a:schemeClr val="accent1"/>
                </a:solidFill>
                <a:latin typeface="Exo 2 SemiBold" pitchFamily="2" charset="-52"/>
              </a:rPr>
              <a:t>3 шаг</a:t>
            </a:r>
          </a:p>
        </p:txBody>
      </p:sp>
      <p:sp>
        <p:nvSpPr>
          <p:cNvPr id="41" name="Заголовок 1">
            <a:extLst>
              <a:ext uri="{FF2B5EF4-FFF2-40B4-BE49-F238E27FC236}">
                <a16:creationId xmlns:a16="http://schemas.microsoft.com/office/drawing/2014/main" id="{233B4702-90F8-4D34-A3C3-454543CCD83C}"/>
              </a:ext>
            </a:extLst>
          </p:cNvPr>
          <p:cNvSpPr txBox="1">
            <a:spLocks/>
          </p:cNvSpPr>
          <p:nvPr/>
        </p:nvSpPr>
        <p:spPr>
          <a:xfrm>
            <a:off x="7728971" y="3167770"/>
            <a:ext cx="1293605" cy="368990"/>
          </a:xfrm>
          <a:prstGeom prst="rect">
            <a:avLst/>
          </a:prstGeom>
        </p:spPr>
        <p:txBody>
          <a:bodyPr vert="horz" lIns="80189" tIns="40094" rIns="80189" bIns="40094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ru-RU" altLang="en-US" sz="2400" dirty="0">
                <a:solidFill>
                  <a:schemeClr val="accent1"/>
                </a:solidFill>
                <a:latin typeface="Exo 2 SemiBold" pitchFamily="2" charset="-52"/>
              </a:rPr>
              <a:t>4 шаг</a:t>
            </a:r>
          </a:p>
        </p:txBody>
      </p:sp>
      <p:sp>
        <p:nvSpPr>
          <p:cNvPr id="42" name="Заголовок 1">
            <a:extLst>
              <a:ext uri="{FF2B5EF4-FFF2-40B4-BE49-F238E27FC236}">
                <a16:creationId xmlns:a16="http://schemas.microsoft.com/office/drawing/2014/main" id="{C6F6A1DD-4C20-4BFB-9A95-C30385553A49}"/>
              </a:ext>
            </a:extLst>
          </p:cNvPr>
          <p:cNvSpPr txBox="1">
            <a:spLocks/>
          </p:cNvSpPr>
          <p:nvPr/>
        </p:nvSpPr>
        <p:spPr>
          <a:xfrm>
            <a:off x="9707253" y="3167770"/>
            <a:ext cx="1293605" cy="368990"/>
          </a:xfrm>
          <a:prstGeom prst="rect">
            <a:avLst/>
          </a:prstGeom>
        </p:spPr>
        <p:txBody>
          <a:bodyPr vert="horz" lIns="80189" tIns="40094" rIns="80189" bIns="40094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ru-RU" altLang="en-US" sz="2400" dirty="0">
                <a:solidFill>
                  <a:schemeClr val="accent1"/>
                </a:solidFill>
                <a:latin typeface="Exo 2 SemiBold" pitchFamily="2" charset="-52"/>
              </a:rPr>
              <a:t>5 шаг</a:t>
            </a:r>
          </a:p>
        </p:txBody>
      </p:sp>
    </p:spTree>
    <p:extLst>
      <p:ext uri="{BB962C8B-B14F-4D97-AF65-F5344CB8AC3E}">
        <p14:creationId xmlns:p14="http://schemas.microsoft.com/office/powerpoint/2010/main" val="42479250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9EE8B07-4BE9-4369-872E-46AEE1D314E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0"/>
          <a:stretch/>
        </p:blipFill>
        <p:spPr>
          <a:xfrm>
            <a:off x="0" y="-11681"/>
            <a:ext cx="12192000" cy="687781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1592987-D006-4129-B9B8-022F3A809A9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42189" y="194203"/>
            <a:ext cx="1313354" cy="214912"/>
          </a:xfrm>
          <a:prstGeom prst="rect">
            <a:avLst/>
          </a:prstGeom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E4FC602D-6E40-41D7-8678-EEE70F1F3943}"/>
              </a:ext>
            </a:extLst>
          </p:cNvPr>
          <p:cNvSpPr txBox="1">
            <a:spLocks/>
          </p:cNvSpPr>
          <p:nvPr/>
        </p:nvSpPr>
        <p:spPr>
          <a:xfrm>
            <a:off x="316354" y="520073"/>
            <a:ext cx="11067266" cy="546583"/>
          </a:xfrm>
          <a:prstGeom prst="rect">
            <a:avLst/>
          </a:prstGeom>
        </p:spPr>
        <p:txBody>
          <a:bodyPr vert="horz" lIns="80189" tIns="40094" rIns="80189" bIns="40094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 algn="l"/>
            <a:r>
              <a:rPr lang="ru-RU" sz="3200" i="0" u="none" strike="noStrike" baseline="0" dirty="0">
                <a:solidFill>
                  <a:srgbClr val="0450F2"/>
                </a:solidFill>
                <a:latin typeface="Exo 2 SemiBold" pitchFamily="2" charset="-52"/>
              </a:rPr>
              <a:t>Обучение в учебном центре</a:t>
            </a:r>
            <a:endParaRPr lang="ru-RU" altLang="en-US" sz="3200" dirty="0">
              <a:solidFill>
                <a:schemeClr val="accent1"/>
              </a:solidFill>
              <a:latin typeface="Exo 2 SemiBold" pitchFamily="2" charset="-52"/>
            </a:endParaRP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3C7CC2C6-A69A-4778-B988-E129D5F07997}"/>
              </a:ext>
            </a:extLst>
          </p:cNvPr>
          <p:cNvCxnSpPr>
            <a:cxnSpLocks/>
          </p:cNvCxnSpPr>
          <p:nvPr/>
        </p:nvCxnSpPr>
        <p:spPr>
          <a:xfrm flipV="1">
            <a:off x="0" y="296323"/>
            <a:ext cx="7235952" cy="3396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17A23FB3-6911-4650-B8B9-C2F63EE03267}"/>
              </a:ext>
            </a:extLst>
          </p:cNvPr>
          <p:cNvSpPr/>
          <p:nvPr/>
        </p:nvSpPr>
        <p:spPr>
          <a:xfrm>
            <a:off x="7235952" y="182771"/>
            <a:ext cx="3102864" cy="22634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10000"/>
              </a:lnSpc>
            </a:pPr>
            <a:r>
              <a:rPr lang="ru-RU" altLang="en-US" sz="877" dirty="0">
                <a:solidFill>
                  <a:schemeClr val="bg1">
                    <a:lumMod val="50000"/>
                  </a:schemeClr>
                </a:solidFill>
                <a:latin typeface="Exo 2" pitchFamily="2" charset="-52"/>
                <a:cs typeface="+mn-lt"/>
              </a:rPr>
              <a:t>АО «Единая электронная торговая площадка» 2022 год</a:t>
            </a:r>
          </a:p>
        </p:txBody>
      </p:sp>
      <p:pic>
        <p:nvPicPr>
          <p:cNvPr id="128" name="Рисунок 127">
            <a:extLst>
              <a:ext uri="{FF2B5EF4-FFF2-40B4-BE49-F238E27FC236}">
                <a16:creationId xmlns:a16="http://schemas.microsoft.com/office/drawing/2014/main" id="{1457A01B-DDBC-436F-B3D3-BEABECBBABE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b="45903"/>
          <a:stretch/>
        </p:blipFill>
        <p:spPr>
          <a:xfrm>
            <a:off x="0" y="5057437"/>
            <a:ext cx="12192001" cy="1800563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3FA17DD9-0FD0-44B7-9379-B5252F9B8E57}"/>
              </a:ext>
            </a:extLst>
          </p:cNvPr>
          <p:cNvSpPr txBox="1"/>
          <p:nvPr/>
        </p:nvSpPr>
        <p:spPr>
          <a:xfrm>
            <a:off x="309667" y="1136397"/>
            <a:ext cx="7590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600" i="0" u="none" strike="noStrike" baseline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xo 2" pitchFamily="2" charset="-52"/>
              </a:rPr>
              <a:t>Возможность</a:t>
            </a:r>
            <a:r>
              <a:rPr lang="ru-RU" sz="1600" b="1" i="0" u="none" strike="noStrike" baseline="0" dirty="0">
                <a:latin typeface="Exo 2" pitchFamily="2" charset="-52"/>
              </a:rPr>
              <a:t> </a:t>
            </a:r>
            <a:r>
              <a:rPr lang="ru-RU" sz="1600" i="0" u="none" strike="noStrike" baseline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xo 2" pitchFamily="2" charset="-52"/>
              </a:rPr>
              <a:t>прохождения обучения с выдачей удостоверений </a:t>
            </a:r>
            <a:br>
              <a:rPr lang="ru-RU" sz="1600" i="0" u="none" strike="noStrike" baseline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xo 2" pitchFamily="2" charset="-52"/>
              </a:rPr>
            </a:br>
            <a:r>
              <a:rPr lang="ru-RU" sz="1600" i="0" u="none" strike="noStrike" baseline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xo 2" pitchFamily="2" charset="-52"/>
              </a:rPr>
              <a:t>и дипломов государственного образца</a:t>
            </a:r>
            <a:endParaRPr lang="ru-RU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xo 2" pitchFamily="2" charset="-52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FEF164A-2ACE-4F40-918C-1A48CC5C69C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355" y="2000944"/>
            <a:ext cx="5582787" cy="3973136"/>
          </a:xfrm>
          <a:prstGeom prst="rect">
            <a:avLst/>
          </a:prstGeom>
          <a:ln>
            <a:solidFill>
              <a:srgbClr val="99CCFF"/>
            </a:solidFill>
          </a:ln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4BD639A-B2C5-42E5-84C5-E495CCD7E7C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419" y="2000943"/>
            <a:ext cx="5682925" cy="3973137"/>
          </a:xfrm>
          <a:prstGeom prst="rect">
            <a:avLst/>
          </a:prstGeom>
          <a:ln>
            <a:solidFill>
              <a:srgbClr val="99CCFF"/>
            </a:solidFill>
          </a:ln>
        </p:spPr>
      </p:pic>
    </p:spTree>
    <p:extLst>
      <p:ext uri="{BB962C8B-B14F-4D97-AF65-F5344CB8AC3E}">
        <p14:creationId xmlns:p14="http://schemas.microsoft.com/office/powerpoint/2010/main" val="21137776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7CC63D0-374B-431F-BE2D-3EEEBF5FF9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0"/>
          <a:stretch/>
        </p:blipFill>
        <p:spPr>
          <a:xfrm>
            <a:off x="0" y="-11681"/>
            <a:ext cx="12192000" cy="687781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566178D-D0A3-4DA3-BCAC-972769CEE7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42189" y="194203"/>
            <a:ext cx="1313354" cy="214912"/>
          </a:xfrm>
          <a:prstGeom prst="rect">
            <a:avLst/>
          </a:prstGeom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1572F058-5141-4B3D-86FB-1885BD1D342E}"/>
              </a:ext>
            </a:extLst>
          </p:cNvPr>
          <p:cNvSpPr txBox="1">
            <a:spLocks/>
          </p:cNvSpPr>
          <p:nvPr/>
        </p:nvSpPr>
        <p:spPr>
          <a:xfrm>
            <a:off x="1009851" y="1913703"/>
            <a:ext cx="5228995" cy="2171657"/>
          </a:xfrm>
          <a:prstGeom prst="rect">
            <a:avLst/>
          </a:prstGeom>
        </p:spPr>
        <p:txBody>
          <a:bodyPr vert="horz" lIns="80189" tIns="40094" rIns="80189" bIns="40094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 algn="l"/>
            <a:r>
              <a:rPr lang="ru-RU" sz="4800" b="0" i="0" u="none" strike="noStrike" baseline="0" dirty="0">
                <a:solidFill>
                  <a:srgbClr val="0450F3"/>
                </a:solidFill>
                <a:latin typeface="Exo 2 SemiBold" pitchFamily="2" charset="-52"/>
              </a:rPr>
              <a:t>Сервисы</a:t>
            </a:r>
          </a:p>
          <a:p>
            <a:pPr algn="l"/>
            <a:r>
              <a:rPr lang="ru-RU" sz="4800" b="0" i="0" u="none" strike="noStrike" baseline="0" dirty="0">
                <a:solidFill>
                  <a:srgbClr val="0450F3"/>
                </a:solidFill>
                <a:latin typeface="Exo 2 SemiBold" pitchFamily="2" charset="-52"/>
              </a:rPr>
              <a:t>для реализации</a:t>
            </a:r>
          </a:p>
          <a:p>
            <a:pPr algn="l"/>
            <a:r>
              <a:rPr lang="ru-RU" sz="4800" b="0" i="0" u="none" strike="noStrike" baseline="0" dirty="0">
                <a:solidFill>
                  <a:srgbClr val="0450F3"/>
                </a:solidFill>
                <a:latin typeface="Exo 2 SemiBold" pitchFamily="2" charset="-52"/>
              </a:rPr>
              <a:t>имущества</a:t>
            </a:r>
            <a:endParaRPr lang="ru-RU" altLang="en-US" sz="4800" dirty="0">
              <a:solidFill>
                <a:schemeClr val="accent1"/>
              </a:solidFill>
              <a:latin typeface="Exo 2 SemiBold" pitchFamily="2" charset="-52"/>
            </a:endParaRP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EC9CD030-2CA5-44E7-9BBB-53280FD05C21}"/>
              </a:ext>
            </a:extLst>
          </p:cNvPr>
          <p:cNvCxnSpPr>
            <a:cxnSpLocks/>
          </p:cNvCxnSpPr>
          <p:nvPr/>
        </p:nvCxnSpPr>
        <p:spPr>
          <a:xfrm>
            <a:off x="3566160" y="296323"/>
            <a:ext cx="3669792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461E190B-4663-4613-A6E4-5DAB0BAB39F2}"/>
              </a:ext>
            </a:extLst>
          </p:cNvPr>
          <p:cNvSpPr/>
          <p:nvPr/>
        </p:nvSpPr>
        <p:spPr>
          <a:xfrm>
            <a:off x="7235952" y="182771"/>
            <a:ext cx="3102864" cy="22634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10000"/>
              </a:lnSpc>
            </a:pPr>
            <a:r>
              <a:rPr lang="ru-RU" altLang="en-US" sz="877" dirty="0">
                <a:solidFill>
                  <a:schemeClr val="bg1">
                    <a:lumMod val="50000"/>
                  </a:schemeClr>
                </a:solidFill>
                <a:latin typeface="Exo 2" pitchFamily="2" charset="-52"/>
                <a:cs typeface="+mn-lt"/>
              </a:rPr>
              <a:t>АО «Единая электронная торговая площадка» 2022 год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1742509-D387-418B-B4E4-FE9644A28C2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45903"/>
          <a:stretch/>
        </p:blipFill>
        <p:spPr>
          <a:xfrm>
            <a:off x="0" y="5049793"/>
            <a:ext cx="12192001" cy="180056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223C423D-293B-4FBC-98F5-DD3A5D55431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3154" y="1860068"/>
            <a:ext cx="5228995" cy="4090006"/>
          </a:xfrm>
          <a:prstGeom prst="rect">
            <a:avLst/>
          </a:prstGeom>
        </p:spPr>
      </p:pic>
      <p:pic>
        <p:nvPicPr>
          <p:cNvPr id="35" name="object 16">
            <a:extLst>
              <a:ext uri="{FF2B5EF4-FFF2-40B4-BE49-F238E27FC236}">
                <a16:creationId xmlns:a16="http://schemas.microsoft.com/office/drawing/2014/main" id="{F1460C0D-9111-459D-A8D8-41F3840AC147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 rot="10800000" flipH="1">
            <a:off x="-737840" y="-498976"/>
            <a:ext cx="3999770" cy="2901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3547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FFB4EC5E-F785-45DF-A7CA-E663C6E42779}"/>
              </a:ext>
            </a:extLst>
          </p:cNvPr>
          <p:cNvSpPr txBox="1">
            <a:spLocks/>
          </p:cNvSpPr>
          <p:nvPr/>
        </p:nvSpPr>
        <p:spPr>
          <a:xfrm>
            <a:off x="2072662" y="653735"/>
            <a:ext cx="8046675" cy="1083431"/>
          </a:xfrm>
          <a:prstGeom prst="rect">
            <a:avLst/>
          </a:prstGeom>
        </p:spPr>
        <p:txBody>
          <a:bodyPr vert="horz" lIns="80189" tIns="40094" rIns="80189" bIns="40094" rtlCol="0" anchor="t">
            <a:normAutofit fontScale="7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xo 2 Semi Bold" panose="00000700000000000000" pitchFamily="2" charset="-52"/>
              </a:rPr>
              <a:t>«</a:t>
            </a:r>
            <a:r>
              <a:rPr kumimoji="0" lang="ru-RU" alt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xo 2 Semi Bold" panose="00000700000000000000" pitchFamily="2" charset="-52"/>
              </a:rPr>
              <a:t>Росэлторг</a:t>
            </a:r>
            <a:r>
              <a:rPr kumimoji="0" lang="ru-RU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xo 2 Semi Bold" panose="00000700000000000000" pitchFamily="2" charset="-52"/>
              </a:rPr>
              <a:t>» — это  крупнейшая в России электронная площадка для проведения: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DE589E42-E2B9-4B13-B0DA-190900A0E19B}"/>
              </a:ext>
            </a:extLst>
          </p:cNvPr>
          <p:cNvSpPr txBox="1">
            <a:spLocks/>
          </p:cNvSpPr>
          <p:nvPr/>
        </p:nvSpPr>
        <p:spPr>
          <a:xfrm>
            <a:off x="3727296" y="5081633"/>
            <a:ext cx="1181254" cy="414642"/>
          </a:xfrm>
          <a:prstGeom prst="rect">
            <a:avLst/>
          </a:prstGeom>
        </p:spPr>
        <p:txBody>
          <a:bodyPr vert="horz" lIns="80189" tIns="40094" rIns="80189" bIns="40094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xo 2 Semi Bold" panose="00000700000000000000" pitchFamily="2" charset="-52"/>
              </a:rPr>
              <a:t>52</a:t>
            </a:r>
            <a:r>
              <a:rPr kumimoji="0" lang="ru-RU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xo 2 Semi Bold" panose="00000700000000000000" pitchFamily="2" charset="-52"/>
              </a:rPr>
              <a:t>%</a:t>
            </a: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0249E41D-4F69-49F8-A417-A6109684D9DE}"/>
              </a:ext>
            </a:extLst>
          </p:cNvPr>
          <p:cNvSpPr txBox="1">
            <a:spLocks/>
          </p:cNvSpPr>
          <p:nvPr/>
        </p:nvSpPr>
        <p:spPr>
          <a:xfrm>
            <a:off x="7331048" y="5081633"/>
            <a:ext cx="1181254" cy="414642"/>
          </a:xfrm>
          <a:prstGeom prst="rect">
            <a:avLst/>
          </a:prstGeom>
        </p:spPr>
        <p:txBody>
          <a:bodyPr vert="horz" lIns="80189" tIns="40094" rIns="80189" bIns="40094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xo 2 Semi Bold" panose="00000700000000000000" pitchFamily="2" charset="-52"/>
              </a:rPr>
              <a:t>48</a:t>
            </a:r>
            <a:r>
              <a:rPr kumimoji="0" lang="ru-RU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xo 2 Semi Bold" panose="00000700000000000000" pitchFamily="2" charset="-52"/>
              </a:rPr>
              <a:t>%</a:t>
            </a:r>
          </a:p>
        </p:txBody>
      </p:sp>
      <p:sp>
        <p:nvSpPr>
          <p:cNvPr id="18" name="Заголовок 1">
            <a:extLst>
              <a:ext uri="{FF2B5EF4-FFF2-40B4-BE49-F238E27FC236}">
                <a16:creationId xmlns:a16="http://schemas.microsoft.com/office/drawing/2014/main" id="{A8015CFB-4738-4483-B345-617B7D5B8729}"/>
              </a:ext>
            </a:extLst>
          </p:cNvPr>
          <p:cNvSpPr txBox="1">
            <a:spLocks/>
          </p:cNvSpPr>
          <p:nvPr/>
        </p:nvSpPr>
        <p:spPr>
          <a:xfrm>
            <a:off x="4804341" y="4342135"/>
            <a:ext cx="2389024" cy="327708"/>
          </a:xfrm>
          <a:prstGeom prst="rect">
            <a:avLst/>
          </a:prstGeom>
        </p:spPr>
        <p:txBody>
          <a:bodyPr vert="horz" lIns="80189" tIns="40094" rIns="80189" bIns="40094" rtlCol="0" anchor="t">
            <a:normAutofit fontScale="85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xo 2" pitchFamily="2" charset="-52"/>
                <a:ea typeface="+mj-ea"/>
                <a:cs typeface="Calibri Light" panose="020F0302020204030204" pitchFamily="34" charset="0"/>
              </a:rPr>
              <a:t>Надежные акционеры: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9A4D52B5-5939-4ACE-8579-903196F23F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70191" y="4866620"/>
            <a:ext cx="1457325" cy="1438275"/>
          </a:xfrm>
          <a:prstGeom prst="rect">
            <a:avLst/>
          </a:prstGeom>
        </p:spPr>
      </p:pic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F7A871C6-B0CA-4B97-9475-3C9509BD1365}"/>
              </a:ext>
            </a:extLst>
          </p:cNvPr>
          <p:cNvCxnSpPr>
            <a:stCxn id="19" idx="1"/>
          </p:cNvCxnSpPr>
          <p:nvPr/>
        </p:nvCxnSpPr>
        <p:spPr>
          <a:xfrm flipH="1">
            <a:off x="3790950" y="5585758"/>
            <a:ext cx="1479241" cy="5945"/>
          </a:xfrm>
          <a:prstGeom prst="line">
            <a:avLst/>
          </a:prstGeom>
          <a:ln w="190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CAD44C3D-E05C-4216-9057-BF6A635AA074}"/>
              </a:ext>
            </a:extLst>
          </p:cNvPr>
          <p:cNvCxnSpPr/>
          <p:nvPr/>
        </p:nvCxnSpPr>
        <p:spPr>
          <a:xfrm flipH="1">
            <a:off x="6721166" y="5585757"/>
            <a:ext cx="1479241" cy="5945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AAA49922-2E3F-4196-A93E-B228951D06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59714" y="5248611"/>
            <a:ext cx="680554" cy="697568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A4CF6F84-A948-45AB-B211-D7983492AE3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r="67895"/>
          <a:stretch/>
        </p:blipFill>
        <p:spPr>
          <a:xfrm>
            <a:off x="1443539" y="5105750"/>
            <a:ext cx="691117" cy="78105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49BC5DCB-A7B2-494D-A635-C20C9D10801E}"/>
              </a:ext>
            </a:extLst>
          </p:cNvPr>
          <p:cNvSpPr txBox="1"/>
          <p:nvPr/>
        </p:nvSpPr>
        <p:spPr>
          <a:xfrm>
            <a:off x="2122091" y="5166758"/>
            <a:ext cx="15541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xo 2" pitchFamily="2" charset="-52"/>
                <a:ea typeface="+mn-ea"/>
                <a:cs typeface="+mn-cs"/>
              </a:rPr>
              <a:t>Правительство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xo 2" pitchFamily="2" charset="-52"/>
                <a:ea typeface="+mn-ea"/>
                <a:cs typeface="+mn-cs"/>
              </a:rPr>
              <a:t>Москвы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CC2B9F9-1EEF-4436-9796-3C4F56ADA972}"/>
              </a:ext>
            </a:extLst>
          </p:cNvPr>
          <p:cNvSpPr txBox="1"/>
          <p:nvPr/>
        </p:nvSpPr>
        <p:spPr>
          <a:xfrm>
            <a:off x="8415012" y="5079351"/>
            <a:ext cx="7008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xo 2" pitchFamily="2" charset="-52"/>
                <a:ea typeface="+mn-ea"/>
                <a:cs typeface="+mn-cs"/>
              </a:rPr>
              <a:t>Банк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63696FA-0A57-49B5-A128-D75F42F724D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503487" y="5448135"/>
            <a:ext cx="1457326" cy="517116"/>
          </a:xfrm>
          <a:prstGeom prst="rect">
            <a:avLst/>
          </a:prstGeom>
        </p:spPr>
      </p:pic>
      <p:sp>
        <p:nvSpPr>
          <p:cNvPr id="37" name="Прямоугольник: скругленные углы 36">
            <a:extLst>
              <a:ext uri="{FF2B5EF4-FFF2-40B4-BE49-F238E27FC236}">
                <a16:creationId xmlns:a16="http://schemas.microsoft.com/office/drawing/2014/main" id="{80F7AB37-A3E5-4C40-9282-64017AF0E42C}"/>
              </a:ext>
            </a:extLst>
          </p:cNvPr>
          <p:cNvSpPr/>
          <p:nvPr/>
        </p:nvSpPr>
        <p:spPr>
          <a:xfrm>
            <a:off x="1495425" y="2035730"/>
            <a:ext cx="4362450" cy="858226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xo 2" pitchFamily="2" charset="-52"/>
              <a:ea typeface="+mn-ea"/>
              <a:cs typeface="+mn-cs"/>
            </a:endParaRPr>
          </a:p>
        </p:txBody>
      </p:sp>
      <p:sp>
        <p:nvSpPr>
          <p:cNvPr id="38" name="Прямоугольник: скругленные углы 37">
            <a:extLst>
              <a:ext uri="{FF2B5EF4-FFF2-40B4-BE49-F238E27FC236}">
                <a16:creationId xmlns:a16="http://schemas.microsoft.com/office/drawing/2014/main" id="{3D1EDBB1-649A-41A1-9CCA-AFF350E59087}"/>
              </a:ext>
            </a:extLst>
          </p:cNvPr>
          <p:cNvSpPr/>
          <p:nvPr/>
        </p:nvSpPr>
        <p:spPr>
          <a:xfrm>
            <a:off x="1495425" y="3102155"/>
            <a:ext cx="4362450" cy="858226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xo 2" pitchFamily="2" charset="-52"/>
              <a:ea typeface="+mn-ea"/>
              <a:cs typeface="+mn-cs"/>
            </a:endParaRPr>
          </a:p>
        </p:txBody>
      </p:sp>
      <p:sp>
        <p:nvSpPr>
          <p:cNvPr id="39" name="Прямоугольник: скругленные углы 38">
            <a:extLst>
              <a:ext uri="{FF2B5EF4-FFF2-40B4-BE49-F238E27FC236}">
                <a16:creationId xmlns:a16="http://schemas.microsoft.com/office/drawing/2014/main" id="{CEE6676A-5E23-4F23-B171-88EEFE2F2A1D}"/>
              </a:ext>
            </a:extLst>
          </p:cNvPr>
          <p:cNvSpPr/>
          <p:nvPr/>
        </p:nvSpPr>
        <p:spPr>
          <a:xfrm>
            <a:off x="6096000" y="2024308"/>
            <a:ext cx="4362450" cy="858226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xo 2" pitchFamily="2" charset="-52"/>
              <a:ea typeface="+mn-ea"/>
              <a:cs typeface="+mn-cs"/>
            </a:endParaRPr>
          </a:p>
        </p:txBody>
      </p:sp>
      <p:sp>
        <p:nvSpPr>
          <p:cNvPr id="40" name="Прямоугольник: скругленные углы 39">
            <a:extLst>
              <a:ext uri="{FF2B5EF4-FFF2-40B4-BE49-F238E27FC236}">
                <a16:creationId xmlns:a16="http://schemas.microsoft.com/office/drawing/2014/main" id="{5651B254-FF28-4B8A-8FFD-83DE1D04DE60}"/>
              </a:ext>
            </a:extLst>
          </p:cNvPr>
          <p:cNvSpPr/>
          <p:nvPr/>
        </p:nvSpPr>
        <p:spPr>
          <a:xfrm>
            <a:off x="6096000" y="3090733"/>
            <a:ext cx="4362450" cy="858226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xo 2" pitchFamily="2" charset="-52"/>
              <a:ea typeface="+mn-ea"/>
              <a:cs typeface="+mn-cs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3D4AE83-0935-4465-A2FA-91F945EF5B43}"/>
              </a:ext>
            </a:extLst>
          </p:cNvPr>
          <p:cNvSpPr txBox="1"/>
          <p:nvPr/>
        </p:nvSpPr>
        <p:spPr>
          <a:xfrm>
            <a:off x="2297848" y="2273895"/>
            <a:ext cx="34228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xo 2" pitchFamily="2" charset="-52"/>
                <a:ea typeface="+mn-ea"/>
                <a:cs typeface="+mn-cs"/>
              </a:rPr>
              <a:t>Государственных закупок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323D177-0F14-4A25-B2B0-B1CED6F8C8B4}"/>
              </a:ext>
            </a:extLst>
          </p:cNvPr>
          <p:cNvSpPr txBox="1"/>
          <p:nvPr/>
        </p:nvSpPr>
        <p:spPr>
          <a:xfrm>
            <a:off x="2297848" y="3230791"/>
            <a:ext cx="34228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xo 2" pitchFamily="2" charset="-52"/>
                <a:ea typeface="+mn-ea"/>
                <a:cs typeface="+mn-cs"/>
              </a:rPr>
              <a:t>Закупок госкорпораций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xo 2" pitchFamily="2" charset="-52"/>
                <a:ea typeface="+mn-ea"/>
                <a:cs typeface="+mn-cs"/>
              </a:rPr>
              <a:t>и госкомпаний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1D7EC65-9293-4BBE-BF42-F917F33ED553}"/>
              </a:ext>
            </a:extLst>
          </p:cNvPr>
          <p:cNvSpPr txBox="1"/>
          <p:nvPr/>
        </p:nvSpPr>
        <p:spPr>
          <a:xfrm>
            <a:off x="6943927" y="2273895"/>
            <a:ext cx="34228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xo 2" pitchFamily="2" charset="-52"/>
                <a:ea typeface="+mn-ea"/>
                <a:cs typeface="+mn-cs"/>
              </a:rPr>
              <a:t>Имущественных торгов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1F9A10F-2B33-4A85-A503-3B8AB2FBD3E1}"/>
              </a:ext>
            </a:extLst>
          </p:cNvPr>
          <p:cNvSpPr txBox="1"/>
          <p:nvPr/>
        </p:nvSpPr>
        <p:spPr>
          <a:xfrm>
            <a:off x="6943927" y="3340158"/>
            <a:ext cx="34228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xo 2" pitchFamily="2" charset="-52"/>
                <a:ea typeface="+mn-ea"/>
                <a:cs typeface="+mn-cs"/>
              </a:rPr>
              <a:t>Закупок частного бизнеса</a:t>
            </a:r>
          </a:p>
        </p:txBody>
      </p:sp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A409C2B4-0E11-40C8-A9D5-85181C0B15B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724" y="3211218"/>
            <a:ext cx="458598" cy="517599"/>
          </a:xfrm>
          <a:prstGeom prst="rect">
            <a:avLst/>
          </a:prstGeom>
        </p:spPr>
      </p:pic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E9248C09-24A2-4AD8-BA87-1433D86D137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0439" y="2084055"/>
            <a:ext cx="715955" cy="718752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6C7A8164-57DC-44A2-A3DA-963802DF5315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5164" y="2184325"/>
            <a:ext cx="487122" cy="540125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120EF18A-7322-4409-8EF3-8E7959ECB39A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949" y="3313228"/>
            <a:ext cx="504954" cy="502338"/>
          </a:xfrm>
          <a:prstGeom prst="rect">
            <a:avLst/>
          </a:prstGeom>
        </p:spPr>
      </p:pic>
      <p:sp>
        <p:nvSpPr>
          <p:cNvPr id="30" name="Заголовок 1">
            <a:extLst>
              <a:ext uri="{FF2B5EF4-FFF2-40B4-BE49-F238E27FC236}">
                <a16:creationId xmlns:a16="http://schemas.microsoft.com/office/drawing/2014/main" id="{6D294316-6F81-46B8-A06B-9248ADF83EB4}"/>
              </a:ext>
            </a:extLst>
          </p:cNvPr>
          <p:cNvSpPr txBox="1">
            <a:spLocks/>
          </p:cNvSpPr>
          <p:nvPr/>
        </p:nvSpPr>
        <p:spPr>
          <a:xfrm>
            <a:off x="4337542" y="4342135"/>
            <a:ext cx="3322622" cy="327708"/>
          </a:xfrm>
          <a:prstGeom prst="rect">
            <a:avLst/>
          </a:prstGeom>
        </p:spPr>
        <p:txBody>
          <a:bodyPr vert="horz" lIns="80189" tIns="40094" rIns="80189" bIns="40094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xo 2 Semi Bold" panose="00000700000000000000" pitchFamily="2" charset="-52"/>
              </a:rPr>
              <a:t>Надежные акционеры: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798EE91-8DD1-4268-ADCA-523C1FF82A2B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3812" y="23812"/>
            <a:ext cx="12144375" cy="681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001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F233F5BA-B0FC-4D2D-B7B9-C06E8DE3FF4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0"/>
          <a:stretch/>
        </p:blipFill>
        <p:spPr>
          <a:xfrm>
            <a:off x="0" y="-11681"/>
            <a:ext cx="12192000" cy="687781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F33BCE0-4066-4113-B508-4FD7052C9F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42189" y="194203"/>
            <a:ext cx="1313354" cy="214912"/>
          </a:xfrm>
          <a:prstGeom prst="rect">
            <a:avLst/>
          </a:prstGeom>
        </p:spPr>
      </p:pic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A86875B5-7730-4A55-BA89-26918F87EDC0}"/>
              </a:ext>
            </a:extLst>
          </p:cNvPr>
          <p:cNvSpPr txBox="1">
            <a:spLocks/>
          </p:cNvSpPr>
          <p:nvPr/>
        </p:nvSpPr>
        <p:spPr>
          <a:xfrm>
            <a:off x="545614" y="907925"/>
            <a:ext cx="9793202" cy="1190492"/>
          </a:xfrm>
          <a:prstGeom prst="rect">
            <a:avLst/>
          </a:prstGeom>
        </p:spPr>
        <p:txBody>
          <a:bodyPr vert="horz" lIns="80189" tIns="40094" rIns="80189" bIns="40094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ru-RU" altLang="en-US" sz="3200" dirty="0">
                <a:solidFill>
                  <a:schemeClr val="accent1"/>
                </a:solidFill>
                <a:latin typeface="Exo 2 SemiBold" pitchFamily="2" charset="-52"/>
              </a:rPr>
              <a:t>География присутствия</a:t>
            </a: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640F2D23-C76F-4F5F-8989-7B18C3B000A2}"/>
              </a:ext>
            </a:extLst>
          </p:cNvPr>
          <p:cNvCxnSpPr>
            <a:cxnSpLocks/>
          </p:cNvCxnSpPr>
          <p:nvPr/>
        </p:nvCxnSpPr>
        <p:spPr>
          <a:xfrm flipV="1">
            <a:off x="0" y="296323"/>
            <a:ext cx="7235952" cy="3396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B4D94C7-3926-4898-9109-F516C6C40C3F}"/>
              </a:ext>
            </a:extLst>
          </p:cNvPr>
          <p:cNvSpPr/>
          <p:nvPr/>
        </p:nvSpPr>
        <p:spPr>
          <a:xfrm>
            <a:off x="7235952" y="182771"/>
            <a:ext cx="3102864" cy="22634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10000"/>
              </a:lnSpc>
            </a:pPr>
            <a:r>
              <a:rPr lang="ru-RU" altLang="en-US" sz="877" dirty="0">
                <a:latin typeface="Exo 2" pitchFamily="2" charset="-52"/>
                <a:cs typeface="+mn-lt"/>
              </a:rPr>
              <a:t>АО «Единая электронная торговая площадка» 2022 год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B838407-21ED-40B7-88C8-30BBE83A36B5}"/>
              </a:ext>
            </a:extLst>
          </p:cNvPr>
          <p:cNvSpPr txBox="1"/>
          <p:nvPr/>
        </p:nvSpPr>
        <p:spPr>
          <a:xfrm>
            <a:off x="545614" y="2597227"/>
            <a:ext cx="342288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Exo 2 SemiBold" pitchFamily="2" charset="-52"/>
              </a:rPr>
              <a:t>Представительства  компании расположены </a:t>
            </a:r>
            <a:br>
              <a:rPr lang="ru-RU" dirty="0">
                <a:latin typeface="Exo 2 SemiBold" pitchFamily="2" charset="-52"/>
              </a:rPr>
            </a:br>
            <a:r>
              <a:rPr lang="ru-RU" dirty="0">
                <a:latin typeface="Exo 2 SemiBold" pitchFamily="2" charset="-52"/>
              </a:rPr>
              <a:t>в большинстве регионов  России и во всех часовых  поясах, что позволяет нашим специалистам быть на связи в режиме 24/7</a:t>
            </a: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5863CDB5-725F-49F1-92A1-291632562462}"/>
              </a:ext>
            </a:extLst>
          </p:cNvPr>
          <p:cNvSpPr txBox="1">
            <a:spLocks/>
          </p:cNvSpPr>
          <p:nvPr/>
        </p:nvSpPr>
        <p:spPr>
          <a:xfrm>
            <a:off x="4597292" y="5221333"/>
            <a:ext cx="1181254" cy="414642"/>
          </a:xfrm>
          <a:prstGeom prst="rect">
            <a:avLst/>
          </a:prstGeom>
        </p:spPr>
        <p:txBody>
          <a:bodyPr vert="horz" lIns="80189" tIns="40094" rIns="80189" bIns="40094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 algn="l"/>
            <a:r>
              <a:rPr lang="ru-RU" altLang="en-US" sz="3200" dirty="0">
                <a:solidFill>
                  <a:schemeClr val="accent1"/>
                </a:solidFill>
                <a:latin typeface="Exo 2 SemiBold" pitchFamily="2" charset="-52"/>
              </a:rPr>
              <a:t>95</a:t>
            </a:r>
            <a:endParaRPr lang="ru-RU" altLang="en-US" sz="2400" dirty="0">
              <a:solidFill>
                <a:schemeClr val="accent1"/>
              </a:solidFill>
              <a:latin typeface="Exo 2 SemiBold" pitchFamily="2" charset="-52"/>
            </a:endParaRP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972DA646-8F15-4A40-A582-A0D009303D65}"/>
              </a:ext>
            </a:extLst>
          </p:cNvPr>
          <p:cNvSpPr txBox="1">
            <a:spLocks/>
          </p:cNvSpPr>
          <p:nvPr/>
        </p:nvSpPr>
        <p:spPr>
          <a:xfrm>
            <a:off x="7007486" y="5221333"/>
            <a:ext cx="1181254" cy="414642"/>
          </a:xfrm>
          <a:prstGeom prst="rect">
            <a:avLst/>
          </a:prstGeom>
        </p:spPr>
        <p:txBody>
          <a:bodyPr vert="horz" lIns="80189" tIns="40094" rIns="80189" bIns="40094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 algn="l"/>
            <a:r>
              <a:rPr lang="ru-RU" altLang="en-US" sz="3200" dirty="0">
                <a:solidFill>
                  <a:schemeClr val="accent1"/>
                </a:solidFill>
                <a:latin typeface="Exo 2 SemiBold" pitchFamily="2" charset="-52"/>
              </a:rPr>
              <a:t>6</a:t>
            </a:r>
            <a:endParaRPr lang="ru-RU" altLang="en-US" sz="2400" dirty="0">
              <a:solidFill>
                <a:schemeClr val="accent1"/>
              </a:solidFill>
              <a:latin typeface="Exo 2 SemiBold" pitchFamily="2" charset="-52"/>
            </a:endParaRPr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id="{0FD0BDAD-FC23-40F5-BB5E-B01CA9CF5DD3}"/>
              </a:ext>
            </a:extLst>
          </p:cNvPr>
          <p:cNvSpPr txBox="1">
            <a:spLocks/>
          </p:cNvSpPr>
          <p:nvPr/>
        </p:nvSpPr>
        <p:spPr>
          <a:xfrm>
            <a:off x="9157562" y="5221333"/>
            <a:ext cx="1181254" cy="414642"/>
          </a:xfrm>
          <a:prstGeom prst="rect">
            <a:avLst/>
          </a:prstGeom>
        </p:spPr>
        <p:txBody>
          <a:bodyPr vert="horz" lIns="80189" tIns="40094" rIns="80189" bIns="40094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 algn="l"/>
            <a:r>
              <a:rPr lang="ru-RU" altLang="en-US" sz="3200" dirty="0">
                <a:solidFill>
                  <a:schemeClr val="accent1"/>
                </a:solidFill>
                <a:latin typeface="Exo 2 SemiBold" pitchFamily="2" charset="-52"/>
              </a:rPr>
              <a:t>50</a:t>
            </a:r>
            <a:endParaRPr lang="ru-RU" altLang="en-US" sz="2400" dirty="0">
              <a:solidFill>
                <a:schemeClr val="accent1"/>
              </a:solidFill>
              <a:latin typeface="Exo 2 SemiBold" pitchFamily="2" charset="-52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BCCF960-A779-4508-9F5E-7C5E9880F94A}"/>
              </a:ext>
            </a:extLst>
          </p:cNvPr>
          <p:cNvSpPr txBox="1"/>
          <p:nvPr/>
        </p:nvSpPr>
        <p:spPr>
          <a:xfrm>
            <a:off x="4591174" y="5662716"/>
            <a:ext cx="2171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Exo 2" panose="00000500000000000000" pitchFamily="2" charset="-52"/>
              </a:rPr>
              <a:t>представительств</a:t>
            </a:r>
          </a:p>
          <a:p>
            <a:r>
              <a:rPr lang="ru-RU" sz="1400" dirty="0">
                <a:latin typeface="Exo 2" panose="00000500000000000000" pitchFamily="2" charset="-52"/>
              </a:rPr>
              <a:t>площадки «</a:t>
            </a:r>
            <a:r>
              <a:rPr lang="ru-RU" sz="1400" dirty="0" err="1">
                <a:latin typeface="Exo 2" pitchFamily="2" charset="-52"/>
              </a:rPr>
              <a:t>Росэлторг</a:t>
            </a:r>
            <a:r>
              <a:rPr lang="ru-RU" sz="1400" dirty="0">
                <a:latin typeface="Exo 2" pitchFamily="2" charset="-52"/>
              </a:rPr>
              <a:t>»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81AA22E-B1FC-449F-AEA8-B4E608960810}"/>
              </a:ext>
            </a:extLst>
          </p:cNvPr>
          <p:cNvSpPr txBox="1"/>
          <p:nvPr/>
        </p:nvSpPr>
        <p:spPr>
          <a:xfrm>
            <a:off x="7007486" y="5662716"/>
            <a:ext cx="1841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Exo 2" panose="00000500000000000000" pitchFamily="2" charset="-52"/>
              </a:rPr>
              <a:t>операционных</a:t>
            </a:r>
          </a:p>
          <a:p>
            <a:r>
              <a:rPr lang="ru-RU" sz="1400" dirty="0">
                <a:latin typeface="Exo 2" panose="00000500000000000000" pitchFamily="2" charset="-52"/>
              </a:rPr>
              <a:t>офисов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BE51F5C-7389-4385-9407-AB9BF0BCB759}"/>
              </a:ext>
            </a:extLst>
          </p:cNvPr>
          <p:cNvSpPr txBox="1"/>
          <p:nvPr/>
        </p:nvSpPr>
        <p:spPr>
          <a:xfrm>
            <a:off x="9157562" y="5662716"/>
            <a:ext cx="2113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Exo 2" panose="00000500000000000000" pitchFamily="2" charset="-52"/>
              </a:rPr>
              <a:t>точек выдачи</a:t>
            </a:r>
          </a:p>
          <a:p>
            <a:r>
              <a:rPr lang="ru-RU" sz="1400" dirty="0">
                <a:latin typeface="Exo 2" panose="00000500000000000000" pitchFamily="2" charset="-52"/>
              </a:rPr>
              <a:t>электронной подписи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F901B5A-9722-4DA8-ACA1-FAF3935F7C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254865" y="1131453"/>
            <a:ext cx="7064643" cy="3801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88829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CC08C71A-1EB5-46C1-A268-30086F11C48B}"/>
              </a:ext>
            </a:extLst>
          </p:cNvPr>
          <p:cNvSpPr txBox="1">
            <a:spLocks/>
          </p:cNvSpPr>
          <p:nvPr/>
        </p:nvSpPr>
        <p:spPr>
          <a:xfrm>
            <a:off x="572025" y="623312"/>
            <a:ext cx="9396289" cy="693132"/>
          </a:xfrm>
          <a:prstGeom prst="rect">
            <a:avLst/>
          </a:prstGeom>
        </p:spPr>
        <p:txBody>
          <a:bodyPr vert="horz" lIns="80189" tIns="40094" rIns="80189" bIns="40094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 marR="0" lvl="0" indent="0" algn="l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ru-RU" altLang="en-US" sz="3200" dirty="0">
                <a:solidFill>
                  <a:srgbClr val="0450F2"/>
                </a:solidFill>
                <a:latin typeface="Exo 2 Semi Bold" panose="00000700000000000000" pitchFamily="2" charset="-52"/>
              </a:rPr>
              <a:t>Имущественные торги на АО «ЕЭТП» </a:t>
            </a:r>
            <a:r>
              <a:rPr lang="ru-RU" altLang="en-US" sz="3200" dirty="0" err="1">
                <a:solidFill>
                  <a:srgbClr val="0450F2"/>
                </a:solidFill>
                <a:latin typeface="Exo 2 Semi Bold" panose="00000700000000000000" pitchFamily="2" charset="-52"/>
              </a:rPr>
              <a:t>Росэлторг</a:t>
            </a:r>
            <a:endParaRPr lang="ru-RU" altLang="en-US" sz="3200" dirty="0">
              <a:solidFill>
                <a:srgbClr val="0450F2"/>
              </a:solidFill>
              <a:latin typeface="Exo 2 Semi Bold" panose="00000700000000000000" pitchFamily="2" charset="-52"/>
            </a:endParaRP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1F2E6D52-DDB3-4270-9606-1EEC309F1865}"/>
              </a:ext>
            </a:extLst>
          </p:cNvPr>
          <p:cNvGrpSpPr/>
          <p:nvPr/>
        </p:nvGrpSpPr>
        <p:grpSpPr>
          <a:xfrm>
            <a:off x="1620068" y="4117981"/>
            <a:ext cx="3123248" cy="2353922"/>
            <a:chOff x="1620068" y="4117981"/>
            <a:chExt cx="3123248" cy="2353922"/>
          </a:xfrm>
        </p:grpSpPr>
        <p:pic>
          <p:nvPicPr>
            <p:cNvPr id="17" name="Рисунок 16">
              <a:extLst>
                <a:ext uri="{FF2B5EF4-FFF2-40B4-BE49-F238E27FC236}">
                  <a16:creationId xmlns:a16="http://schemas.microsoft.com/office/drawing/2014/main" id="{0A3A9CCB-C6D4-45F2-A586-1F21AC76142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490550" y="4117981"/>
              <a:ext cx="1382284" cy="1382284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C78937D-D4FE-4CCB-8FC4-A0840F14651B}"/>
                </a:ext>
              </a:extLst>
            </p:cNvPr>
            <p:cNvSpPr txBox="1"/>
            <p:nvPr/>
          </p:nvSpPr>
          <p:spPr>
            <a:xfrm>
              <a:off x="1620068" y="5733239"/>
              <a:ext cx="312324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xo 2" panose="020B0604020202020204" charset="-52"/>
                  <a:ea typeface="+mn-ea"/>
                  <a:cs typeface="Exo 2 Semi Bold" panose="020B0604020202020204" charset="0"/>
                </a:rPr>
                <a:t>Реализация имущества,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xo 2" panose="020B0604020202020204" charset="-52"/>
                  <a:ea typeface="+mn-ea"/>
                  <a:cs typeface="Exo 2 Semi Bold" panose="020B0604020202020204" charset="0"/>
                </a:rPr>
                <a:t>обращенного в собственность государства</a:t>
              </a:r>
            </a:p>
          </p:txBody>
        </p:sp>
      </p:grp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A1BE77B9-1771-440A-A038-B1DF4D3DAE10}"/>
              </a:ext>
            </a:extLst>
          </p:cNvPr>
          <p:cNvGrpSpPr/>
          <p:nvPr/>
        </p:nvGrpSpPr>
        <p:grpSpPr>
          <a:xfrm>
            <a:off x="4778917" y="4128308"/>
            <a:ext cx="2855614" cy="2128151"/>
            <a:chOff x="4778917" y="4128308"/>
            <a:chExt cx="2855614" cy="2128151"/>
          </a:xfrm>
        </p:grpSpPr>
        <p:pic>
          <p:nvPicPr>
            <p:cNvPr id="53" name="Рисунок 52">
              <a:extLst>
                <a:ext uri="{FF2B5EF4-FFF2-40B4-BE49-F238E27FC236}">
                  <a16:creationId xmlns:a16="http://schemas.microsoft.com/office/drawing/2014/main" id="{F30E0133-15E2-46FB-A48F-579BF282E1B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510878" y="4128308"/>
              <a:ext cx="1391693" cy="1396168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02246EB-A51F-4A70-9858-3CFE82B74B20}"/>
                </a:ext>
              </a:extLst>
            </p:cNvPr>
            <p:cNvSpPr txBox="1"/>
            <p:nvPr/>
          </p:nvSpPr>
          <p:spPr>
            <a:xfrm>
              <a:off x="4778917" y="5733239"/>
              <a:ext cx="28556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xo 2" panose="020B0604020202020204" charset="-52"/>
                  <a:ea typeface="+mn-ea"/>
                  <a:cs typeface="Exo 2 Semi Bold" panose="020B0604020202020204" charset="0"/>
                </a:rPr>
                <a:t>Продажа лицензий недропользования</a:t>
              </a:r>
            </a:p>
          </p:txBody>
        </p:sp>
      </p:grp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25188374-32AF-4A0D-AC05-26E53B7E0708}"/>
              </a:ext>
            </a:extLst>
          </p:cNvPr>
          <p:cNvGrpSpPr/>
          <p:nvPr/>
        </p:nvGrpSpPr>
        <p:grpSpPr>
          <a:xfrm>
            <a:off x="7670132" y="4128308"/>
            <a:ext cx="3092115" cy="2128151"/>
            <a:chOff x="7670132" y="4128308"/>
            <a:chExt cx="3092115" cy="2128151"/>
          </a:xfrm>
        </p:grpSpPr>
        <p:pic>
          <p:nvPicPr>
            <p:cNvPr id="46" name="Рисунок 45">
              <a:extLst>
                <a:ext uri="{FF2B5EF4-FFF2-40B4-BE49-F238E27FC236}">
                  <a16:creationId xmlns:a16="http://schemas.microsoft.com/office/drawing/2014/main" id="{979E5496-3F93-4E91-8262-BD3A8FDFB49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514876" y="4128308"/>
              <a:ext cx="1402626" cy="1413975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1C31F68-54D8-45F7-8FC5-850B4738D058}"/>
                </a:ext>
              </a:extLst>
            </p:cNvPr>
            <p:cNvSpPr txBox="1"/>
            <p:nvPr/>
          </p:nvSpPr>
          <p:spPr>
            <a:xfrm>
              <a:off x="7670132" y="5733239"/>
              <a:ext cx="30921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xo 2" panose="020B0604020202020204" charset="-52"/>
                  <a:ea typeface="+mn-ea"/>
                  <a:cs typeface="Exo 2 Semi Bold" panose="020B0604020202020204" charset="0"/>
                </a:rPr>
                <a:t>Реализация имущества должников</a:t>
              </a:r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8C89F736-37CE-6D4C-98B7-A2DBB8169FBE}"/>
              </a:ext>
            </a:extLst>
          </p:cNvPr>
          <p:cNvGrpSpPr/>
          <p:nvPr/>
        </p:nvGrpSpPr>
        <p:grpSpPr>
          <a:xfrm>
            <a:off x="663233" y="1582284"/>
            <a:ext cx="2435576" cy="2185295"/>
            <a:chOff x="3571678" y="1678947"/>
            <a:chExt cx="2435576" cy="2185295"/>
          </a:xfrm>
        </p:grpSpPr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F5863A28-B765-4FB8-80CD-1AFC1ADC96C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flipH="1">
              <a:off x="4082834" y="1678947"/>
              <a:ext cx="1413264" cy="1411559"/>
            </a:xfrm>
            <a:prstGeom prst="rect">
              <a:avLst/>
            </a:prstGeom>
          </p:spPr>
        </p:pic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AA8BD034-3A51-46A9-ABFB-0B0512B4E7AB}"/>
                </a:ext>
              </a:extLst>
            </p:cNvPr>
            <p:cNvSpPr txBox="1"/>
            <p:nvPr/>
          </p:nvSpPr>
          <p:spPr>
            <a:xfrm>
              <a:off x="3571678" y="3341022"/>
              <a:ext cx="24355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xo 2" panose="020B0604020202020204" charset="-52"/>
                  <a:ea typeface="+mn-ea"/>
                  <a:cs typeface="Exo 2 Semi Bold" panose="020B0604020202020204" charset="0"/>
                </a:rPr>
                <a:t>Аренда и продажа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xo 2" panose="020B0604020202020204" charset="-52"/>
                  <a:ea typeface="+mn-ea"/>
                  <a:cs typeface="Exo 2 Semi Bold" panose="020B0604020202020204" charset="0"/>
                </a:rPr>
                <a:t>земельных участков</a:t>
              </a:r>
            </a:p>
          </p:txBody>
        </p:sp>
      </p:grp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DD0A66CC-8C07-47AB-A080-FF4090384AB5}"/>
              </a:ext>
            </a:extLst>
          </p:cNvPr>
          <p:cNvGrpSpPr/>
          <p:nvPr/>
        </p:nvGrpSpPr>
        <p:grpSpPr>
          <a:xfrm>
            <a:off x="6719371" y="1658378"/>
            <a:ext cx="2226807" cy="1883741"/>
            <a:chOff x="6462690" y="1658378"/>
            <a:chExt cx="2226807" cy="1883741"/>
          </a:xfrm>
        </p:grpSpPr>
        <p:pic>
          <p:nvPicPr>
            <p:cNvPr id="55" name="Рисунок 54">
              <a:extLst>
                <a:ext uri="{FF2B5EF4-FFF2-40B4-BE49-F238E27FC236}">
                  <a16:creationId xmlns:a16="http://schemas.microsoft.com/office/drawing/2014/main" id="{190FA2D6-0BDA-4999-A8E7-5F931C0B987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 flipH="1">
              <a:off x="6886063" y="1658378"/>
              <a:ext cx="1396168" cy="1336209"/>
            </a:xfrm>
            <a:prstGeom prst="rect">
              <a:avLst/>
            </a:prstGeom>
          </p:spPr>
        </p:pic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14B804F4-5F40-4AC6-A3E6-073EE6BFCD5D}"/>
                </a:ext>
              </a:extLst>
            </p:cNvPr>
            <p:cNvSpPr txBox="1"/>
            <p:nvPr/>
          </p:nvSpPr>
          <p:spPr>
            <a:xfrm>
              <a:off x="6462690" y="3234342"/>
              <a:ext cx="222680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xo 2" panose="020B0604020202020204" charset="-52"/>
                  <a:ea typeface="+mn-ea"/>
                  <a:cs typeface="Exo 2 Semi Bold" panose="020B0604020202020204" charset="0"/>
                </a:rPr>
                <a:t>Продажа имущества</a:t>
              </a:r>
            </a:p>
          </p:txBody>
        </p:sp>
      </p:grp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A1AAEEF9-8478-9D4F-8D75-C9CCB03ADB20}"/>
              </a:ext>
            </a:extLst>
          </p:cNvPr>
          <p:cNvGrpSpPr/>
          <p:nvPr/>
        </p:nvGrpSpPr>
        <p:grpSpPr>
          <a:xfrm>
            <a:off x="3466390" y="1564226"/>
            <a:ext cx="2885400" cy="2193336"/>
            <a:chOff x="438321" y="1670906"/>
            <a:chExt cx="2885400" cy="2193336"/>
          </a:xfrm>
        </p:grpSpPr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id="{85E32E30-7567-49BE-BF69-C9CD68C00DB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1174884" y="1670906"/>
              <a:ext cx="1412274" cy="1410003"/>
            </a:xfrm>
            <a:prstGeom prst="rect">
              <a:avLst/>
            </a:prstGeom>
          </p:spPr>
        </p:pic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4C17EC75-1966-4326-A4ED-49747DFE9D15}"/>
                </a:ext>
              </a:extLst>
            </p:cNvPr>
            <p:cNvSpPr txBox="1"/>
            <p:nvPr/>
          </p:nvSpPr>
          <p:spPr>
            <a:xfrm>
              <a:off x="438321" y="3341022"/>
              <a:ext cx="2885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xo 2" panose="020B0604020202020204" charset="-52"/>
                  <a:ea typeface="+mn-ea"/>
                  <a:cs typeface="Exo 2 Semi Bold" panose="020B0604020202020204" charset="0"/>
                </a:rPr>
                <a:t>Аренда, безвозмездное пользование имуществом</a:t>
              </a:r>
            </a:p>
          </p:txBody>
        </p:sp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AE4468B3-6167-49D0-A659-1A4B60362E22}"/>
              </a:ext>
            </a:extLst>
          </p:cNvPr>
          <p:cNvGrpSpPr/>
          <p:nvPr/>
        </p:nvGrpSpPr>
        <p:grpSpPr>
          <a:xfrm>
            <a:off x="9313758" y="1639101"/>
            <a:ext cx="2226807" cy="2118461"/>
            <a:chOff x="9313758" y="1639101"/>
            <a:chExt cx="2226807" cy="2118461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6B0C30FF-971F-5D4D-8D70-E35395176B93}"/>
                </a:ext>
              </a:extLst>
            </p:cNvPr>
            <p:cNvSpPr txBox="1"/>
            <p:nvPr/>
          </p:nvSpPr>
          <p:spPr>
            <a:xfrm>
              <a:off x="9313758" y="3234342"/>
              <a:ext cx="222680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xo 2" panose="020B0604020202020204" charset="-52"/>
                  <a:ea typeface="+mn-ea"/>
                  <a:cs typeface="Exo 2 Semi Bold" panose="020B0604020202020204" charset="0"/>
                </a:rPr>
                <a:t>Комплексное развитие территорий</a:t>
              </a:r>
            </a:p>
          </p:txBody>
        </p:sp>
        <p:pic>
          <p:nvPicPr>
            <p:cNvPr id="45" name="Рисунок 44">
              <a:extLst>
                <a:ext uri="{FF2B5EF4-FFF2-40B4-BE49-F238E27FC236}">
                  <a16:creationId xmlns:a16="http://schemas.microsoft.com/office/drawing/2014/main" id="{8FBB11B8-7891-0D47-AFBD-FB859368948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9736569" y="1639101"/>
              <a:ext cx="1381186" cy="1412274"/>
            </a:xfrm>
            <a:prstGeom prst="rect">
              <a:avLst/>
            </a:prstGeom>
          </p:spPr>
        </p:pic>
      </p:grp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69DD42B-33D4-0C43-9DAD-ABCA1C7EA30C}"/>
              </a:ext>
            </a:extLst>
          </p:cNvPr>
          <p:cNvSpPr/>
          <p:nvPr/>
        </p:nvSpPr>
        <p:spPr>
          <a:xfrm>
            <a:off x="5141977" y="2240487"/>
            <a:ext cx="237331" cy="127591"/>
          </a:xfrm>
          <a:prstGeom prst="rect">
            <a:avLst/>
          </a:prstGeom>
          <a:solidFill>
            <a:srgbClr val="547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xo 2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694667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566178D-D0A3-4DA3-BCAC-972769CEE7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42189" y="194203"/>
            <a:ext cx="1313354" cy="214912"/>
          </a:xfrm>
          <a:prstGeom prst="rect">
            <a:avLst/>
          </a:prstGeom>
        </p:spPr>
      </p:pic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96E4FA44-EFD5-4868-85BF-32A313819639}"/>
              </a:ext>
            </a:extLst>
          </p:cNvPr>
          <p:cNvSpPr/>
          <p:nvPr/>
        </p:nvSpPr>
        <p:spPr>
          <a:xfrm>
            <a:off x="623888" y="1452944"/>
            <a:ext cx="3300412" cy="1214818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algn="ctr" rotWithShape="0">
              <a:schemeClr val="accent1">
                <a:alpha val="10000"/>
              </a:schemeClr>
            </a:outerShdw>
          </a:effectLst>
        </p:spPr>
        <p:txBody>
          <a:bodyPr spcFirstLastPara="1" wrap="square" lIns="144000" tIns="144000" rIns="144000" bIns="144000" anchor="t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xo 2" pitchFamily="2" charset="-52"/>
                <a:ea typeface="+mn-ea"/>
                <a:cs typeface="+mn-cs"/>
              </a:rPr>
              <a:t>Бесплатная работа для продавца</a:t>
            </a: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id="{9FB1A897-6962-4D76-8AA1-8C28D3B11885}"/>
              </a:ext>
            </a:extLst>
          </p:cNvPr>
          <p:cNvSpPr/>
          <p:nvPr/>
        </p:nvSpPr>
        <p:spPr>
          <a:xfrm>
            <a:off x="623888" y="2806826"/>
            <a:ext cx="3300412" cy="12168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algn="ctr" rotWithShape="0">
              <a:schemeClr val="accent1">
                <a:alpha val="10000"/>
              </a:schemeClr>
            </a:outerShdw>
          </a:effectLst>
        </p:spPr>
        <p:txBody>
          <a:bodyPr spcFirstLastPara="1" wrap="square" lIns="144000" tIns="144000" rIns="144000" bIns="144000" anchor="t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xo 2" pitchFamily="2" charset="-52"/>
                <a:ea typeface="+mn-ea"/>
                <a:cs typeface="+mn-cs"/>
              </a:rPr>
              <a:t>Персональное сопровождение</a:t>
            </a:r>
          </a:p>
        </p:txBody>
      </p:sp>
      <p:sp>
        <p:nvSpPr>
          <p:cNvPr id="24" name="Прямоугольник: скругленные углы 23">
            <a:extLst>
              <a:ext uri="{FF2B5EF4-FFF2-40B4-BE49-F238E27FC236}">
                <a16:creationId xmlns:a16="http://schemas.microsoft.com/office/drawing/2014/main" id="{BDDA3CBB-581C-4A4D-80EE-4F73294A4D43}"/>
              </a:ext>
            </a:extLst>
          </p:cNvPr>
          <p:cNvSpPr/>
          <p:nvPr/>
        </p:nvSpPr>
        <p:spPr>
          <a:xfrm>
            <a:off x="7939088" y="1474669"/>
            <a:ext cx="3300412" cy="1214818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algn="ctr" rotWithShape="0">
              <a:schemeClr val="accent1">
                <a:alpha val="10000"/>
              </a:schemeClr>
            </a:outerShdw>
          </a:effectLst>
        </p:spPr>
        <p:txBody>
          <a:bodyPr spcFirstLastPara="1" wrap="square" lIns="144000" tIns="144000" rIns="144000" bIns="144000" anchor="t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xo 2" pitchFamily="2" charset="-52"/>
                <a:ea typeface="+mn-ea"/>
                <a:cs typeface="+mn-cs"/>
              </a:rPr>
              <a:t>Проведение бесплатных обучений</a:t>
            </a:r>
          </a:p>
        </p:txBody>
      </p:sp>
      <p:sp>
        <p:nvSpPr>
          <p:cNvPr id="26" name="Прямоугольник: скругленные углы 25">
            <a:extLst>
              <a:ext uri="{FF2B5EF4-FFF2-40B4-BE49-F238E27FC236}">
                <a16:creationId xmlns:a16="http://schemas.microsoft.com/office/drawing/2014/main" id="{6C8ACBE9-F36A-4BF9-9BE8-1CB4975B08BA}"/>
              </a:ext>
            </a:extLst>
          </p:cNvPr>
          <p:cNvSpPr/>
          <p:nvPr/>
        </p:nvSpPr>
        <p:spPr>
          <a:xfrm>
            <a:off x="4281488" y="1474669"/>
            <a:ext cx="3300412" cy="1214818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algn="ctr" rotWithShape="0">
              <a:schemeClr val="accent1">
                <a:alpha val="10000"/>
              </a:schemeClr>
            </a:outerShdw>
          </a:effectLst>
        </p:spPr>
        <p:txBody>
          <a:bodyPr spcFirstLastPara="1" wrap="square" lIns="144000" tIns="144000" rIns="144000" bIns="144000" anchor="t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xo 2" pitchFamily="2" charset="-52"/>
                <a:ea typeface="+mn-ea"/>
                <a:cs typeface="+mn-cs"/>
              </a:rPr>
              <a:t>Юридическая поддержка</a:t>
            </a:r>
          </a:p>
        </p:txBody>
      </p:sp>
      <p:sp>
        <p:nvSpPr>
          <p:cNvPr id="28" name="Прямоугольник: скругленные углы 27">
            <a:extLst>
              <a:ext uri="{FF2B5EF4-FFF2-40B4-BE49-F238E27FC236}">
                <a16:creationId xmlns:a16="http://schemas.microsoft.com/office/drawing/2014/main" id="{7F07F43B-EA19-4A57-BA6F-3140EA1EAE13}"/>
              </a:ext>
            </a:extLst>
          </p:cNvPr>
          <p:cNvSpPr/>
          <p:nvPr/>
        </p:nvSpPr>
        <p:spPr>
          <a:xfrm>
            <a:off x="4281488" y="2806826"/>
            <a:ext cx="3300412" cy="12168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algn="ctr" rotWithShape="0">
              <a:schemeClr val="accent1">
                <a:alpha val="10000"/>
              </a:schemeClr>
            </a:outerShdw>
          </a:effectLst>
        </p:spPr>
        <p:txBody>
          <a:bodyPr spcFirstLastPara="1" wrap="square" lIns="144000" tIns="144000" rIns="144000" bIns="144000" anchor="t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xo 2" pitchFamily="2" charset="-52"/>
                <a:ea typeface="+mn-ea"/>
                <a:cs typeface="+mn-cs"/>
              </a:rPr>
              <a:t>Ускоренная аккредитация покупателей</a:t>
            </a:r>
          </a:p>
        </p:txBody>
      </p:sp>
      <p:sp>
        <p:nvSpPr>
          <p:cNvPr id="30" name="Прямоугольник: скругленные углы 29">
            <a:extLst>
              <a:ext uri="{FF2B5EF4-FFF2-40B4-BE49-F238E27FC236}">
                <a16:creationId xmlns:a16="http://schemas.microsoft.com/office/drawing/2014/main" id="{6859BF62-B1A2-4ED5-8E40-B1EEE303E105}"/>
              </a:ext>
            </a:extLst>
          </p:cNvPr>
          <p:cNvSpPr/>
          <p:nvPr/>
        </p:nvSpPr>
        <p:spPr>
          <a:xfrm>
            <a:off x="7939088" y="4182507"/>
            <a:ext cx="3300412" cy="2022350"/>
          </a:xfrm>
          <a:prstGeom prst="roundRect">
            <a:avLst/>
          </a:prstGeom>
          <a:solidFill>
            <a:srgbClr val="F5F8FF"/>
          </a:solidFill>
          <a:ln>
            <a:noFill/>
          </a:ln>
          <a:effectLst>
            <a:outerShdw blurRad="50800" dist="25400" dir="5400000" algn="ctr" rotWithShape="0">
              <a:schemeClr val="accent1">
                <a:alpha val="10000"/>
              </a:schemeClr>
            </a:outerShdw>
          </a:effectLst>
        </p:spPr>
        <p:txBody>
          <a:bodyPr spcFirstLastPara="1" wrap="square" lIns="144000" tIns="144000" rIns="144000" bIns="144000" anchor="t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xo 2 Semi Bold" panose="00000700000000000000" pitchFamily="2" charset="-52"/>
              </a:rPr>
              <a:t>Услуги спец. организации</a:t>
            </a:r>
          </a:p>
          <a:p>
            <a:pPr marL="0" marR="0" lvl="0" indent="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xo 2" pitchFamily="2" charset="-52"/>
                <a:ea typeface="+mn-ea"/>
                <a:cs typeface="+mn-cs"/>
              </a:rPr>
              <a:t>Разработка документации, критериев выбора победителя, проведение процедуры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0A9661C-6665-4717-BFB3-EF5E22833D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60820" y="2099187"/>
            <a:ext cx="396000" cy="396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161C046-FB1F-4EEA-A5B6-14CD28A52C1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000461" y="2082725"/>
            <a:ext cx="432000" cy="432000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F3414735-9EA7-47A7-9F57-5B1EC4C7F42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603990" y="2140253"/>
            <a:ext cx="466400" cy="396000"/>
          </a:xfrm>
          <a:prstGeom prst="rect">
            <a:avLst/>
          </a:prstGeom>
        </p:spPr>
      </p:pic>
      <p:sp>
        <p:nvSpPr>
          <p:cNvPr id="44" name="Прямоугольник: скругленные углы 29">
            <a:extLst>
              <a:ext uri="{FF2B5EF4-FFF2-40B4-BE49-F238E27FC236}">
                <a16:creationId xmlns:a16="http://schemas.microsoft.com/office/drawing/2014/main" id="{53EEB03F-A8D1-4541-90B4-D8EB1889BD31}"/>
              </a:ext>
            </a:extLst>
          </p:cNvPr>
          <p:cNvSpPr/>
          <p:nvPr/>
        </p:nvSpPr>
        <p:spPr>
          <a:xfrm>
            <a:off x="623888" y="4182507"/>
            <a:ext cx="6958012" cy="2022350"/>
          </a:xfrm>
          <a:prstGeom prst="roundRect">
            <a:avLst/>
          </a:prstGeom>
          <a:solidFill>
            <a:srgbClr val="F5F8FF"/>
          </a:solidFill>
          <a:ln>
            <a:noFill/>
          </a:ln>
          <a:effectLst>
            <a:outerShdw blurRad="50800" dist="25400" dir="5400000" algn="ctr" rotWithShape="0">
              <a:schemeClr val="accent1">
                <a:alpha val="10000"/>
              </a:schemeClr>
            </a:outerShdw>
          </a:effectLst>
        </p:spPr>
        <p:txBody>
          <a:bodyPr spcFirstLastPara="1" wrap="square" lIns="144000" tIns="144000" rIns="144000" bIns="144000" anchor="t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xo 2 Semi Bold" panose="00000700000000000000" pitchFamily="2" charset="-52"/>
              </a:rPr>
              <a:t>Проведение дополнительных мероприятий по приглашению участников на торги </a:t>
            </a:r>
          </a:p>
          <a:p>
            <a:pPr marL="0" marR="0" lvl="0" indent="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xo 2" pitchFamily="2" charset="-52"/>
                <a:ea typeface="+mn-ea"/>
                <a:cs typeface="+mn-cs"/>
              </a:rPr>
              <a:t>Адресное приглашение участников, составление презентационных материалов по объекту продажи, публикация рекламных материалов </a:t>
            </a:r>
            <a:b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xo 2" pitchFamily="2" charset="-52"/>
                <a:ea typeface="+mn-ea"/>
                <a:cs typeface="+mn-cs"/>
              </a:rPr>
            </a:b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xo 2" pitchFamily="2" charset="-52"/>
                <a:ea typeface="+mn-ea"/>
                <a:cs typeface="+mn-cs"/>
              </a:rPr>
              <a:t>в печатных изданиях и интернет-СМИ</a:t>
            </a:r>
          </a:p>
        </p:txBody>
      </p:sp>
      <p:sp>
        <p:nvSpPr>
          <p:cNvPr id="16" name="Google Shape;98;p14">
            <a:extLst>
              <a:ext uri="{FF2B5EF4-FFF2-40B4-BE49-F238E27FC236}">
                <a16:creationId xmlns:a16="http://schemas.microsoft.com/office/drawing/2014/main" id="{E2E62B2B-F742-4665-B9E0-A7EF46910EB9}"/>
              </a:ext>
            </a:extLst>
          </p:cNvPr>
          <p:cNvSpPr txBox="1"/>
          <p:nvPr/>
        </p:nvSpPr>
        <p:spPr>
          <a:xfrm>
            <a:off x="569775" y="644168"/>
            <a:ext cx="10874400" cy="7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0175" tIns="40075" rIns="80175" bIns="40075" anchor="t" anchorCtr="0">
            <a:normAutofit/>
          </a:bodyPr>
          <a:lstStyle/>
          <a:p>
            <a:pPr marR="0" lvl="0" indent="0" fontAlgn="auto"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altLang="en-US" sz="3200" dirty="0">
                <a:solidFill>
                  <a:srgbClr val="0450F2"/>
                </a:solidFill>
                <a:latin typeface="Exo 2 Semi Bold" panose="00000700000000000000" pitchFamily="2" charset="-52"/>
                <a:ea typeface="+mj-ea"/>
                <a:cs typeface="Calibri Light" panose="020F0302020204030204" pitchFamily="34" charset="0"/>
              </a:rPr>
              <a:t> Почему выбирают нас?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848B3E8-617D-42F0-9FE1-D7D63FC53F4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993806" y="3395475"/>
            <a:ext cx="428625" cy="4191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5CF46B9-64DC-4B00-91A6-67E5E964101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929036" y="5599331"/>
            <a:ext cx="491490" cy="40957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ABEBF4D-526F-4C46-BD61-B551684700B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0639613" y="5495672"/>
            <a:ext cx="409575" cy="46672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F91DB7E-2202-4219-AF07-B331E6C90DD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291852" y="3371662"/>
            <a:ext cx="466725" cy="46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98724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1665CA13-948D-472B-A8B4-836E73EBEA7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0"/>
          <a:stretch/>
        </p:blipFill>
        <p:spPr>
          <a:xfrm>
            <a:off x="0" y="-9908"/>
            <a:ext cx="12192000" cy="6877815"/>
          </a:xfrm>
          <a:prstGeom prst="rect">
            <a:avLst/>
          </a:prstGeom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3991044F-B297-4845-A473-7B1CB85BADAC}"/>
              </a:ext>
            </a:extLst>
          </p:cNvPr>
          <p:cNvCxnSpPr>
            <a:cxnSpLocks/>
          </p:cNvCxnSpPr>
          <p:nvPr/>
        </p:nvCxnSpPr>
        <p:spPr>
          <a:xfrm flipV="1">
            <a:off x="0" y="296323"/>
            <a:ext cx="7235952" cy="3396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6CE27F62-46F4-4DF0-BAA4-DE9E814A6DDB}"/>
              </a:ext>
            </a:extLst>
          </p:cNvPr>
          <p:cNvSpPr/>
          <p:nvPr/>
        </p:nvSpPr>
        <p:spPr>
          <a:xfrm>
            <a:off x="7235952" y="182771"/>
            <a:ext cx="3102864" cy="22634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10000"/>
              </a:lnSpc>
            </a:pPr>
            <a:r>
              <a:rPr lang="ru-RU" altLang="en-US" sz="877" dirty="0">
                <a:latin typeface="Exo 2" pitchFamily="2" charset="-52"/>
                <a:cs typeface="+mn-lt"/>
              </a:rPr>
              <a:t>АО «Единая электронная торговая площадка» 2022 год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CD393B68-2270-4679-993B-7E84536210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42189" y="194203"/>
            <a:ext cx="1313354" cy="214912"/>
          </a:xfrm>
          <a:prstGeom prst="rect">
            <a:avLst/>
          </a:prstGeom>
        </p:spPr>
      </p:pic>
      <p:sp>
        <p:nvSpPr>
          <p:cNvPr id="34" name="object 4">
            <a:extLst>
              <a:ext uri="{FF2B5EF4-FFF2-40B4-BE49-F238E27FC236}">
                <a16:creationId xmlns:a16="http://schemas.microsoft.com/office/drawing/2014/main" id="{78586735-07B1-440D-9A1A-D331C6ED623B}"/>
              </a:ext>
            </a:extLst>
          </p:cNvPr>
          <p:cNvSpPr txBox="1"/>
          <p:nvPr/>
        </p:nvSpPr>
        <p:spPr>
          <a:xfrm>
            <a:off x="756553" y="2067814"/>
            <a:ext cx="8469492" cy="3331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endParaRPr sz="1800" dirty="0">
              <a:latin typeface="Exo 2 Semi Bold"/>
              <a:cs typeface="Exo 2 Semi Bold"/>
            </a:endParaRPr>
          </a:p>
        </p:txBody>
      </p:sp>
      <p:sp>
        <p:nvSpPr>
          <p:cNvPr id="35" name="object 5">
            <a:extLst>
              <a:ext uri="{FF2B5EF4-FFF2-40B4-BE49-F238E27FC236}">
                <a16:creationId xmlns:a16="http://schemas.microsoft.com/office/drawing/2014/main" id="{C8CBFFCD-2EB8-44DE-87FB-B307B379734F}"/>
              </a:ext>
            </a:extLst>
          </p:cNvPr>
          <p:cNvSpPr txBox="1"/>
          <p:nvPr/>
        </p:nvSpPr>
        <p:spPr>
          <a:xfrm>
            <a:off x="756552" y="1667219"/>
            <a:ext cx="7864933" cy="89654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ru-RU" sz="3600" dirty="0">
                <a:solidFill>
                  <a:schemeClr val="accent1">
                    <a:lumMod val="50000"/>
                  </a:schemeClr>
                </a:solidFill>
                <a:latin typeface="Exo 2 Semi Bold"/>
                <a:cs typeface="Exo 2 Semi Bold"/>
              </a:rPr>
              <a:t>Семиноженко Диана Сергеевна</a:t>
            </a:r>
            <a:endParaRPr sz="3600" dirty="0">
              <a:solidFill>
                <a:schemeClr val="accent1">
                  <a:lumMod val="50000"/>
                </a:schemeClr>
              </a:solidFill>
              <a:latin typeface="Exo 2 Semi Bold"/>
              <a:cs typeface="Exo 2 Semi Bold"/>
            </a:endParaRPr>
          </a:p>
          <a:p>
            <a:pPr>
              <a:lnSpc>
                <a:spcPts val="550"/>
              </a:lnSpc>
              <a:spcBef>
                <a:spcPts val="35"/>
              </a:spcBef>
            </a:pPr>
            <a:endParaRPr sz="3600" dirty="0">
              <a:solidFill>
                <a:schemeClr val="accent1">
                  <a:lumMod val="50000"/>
                </a:schemeClr>
              </a:solidFill>
            </a:endParaRPr>
          </a:p>
          <a:p>
            <a:pPr marL="14604" marR="749300">
              <a:lnSpc>
                <a:spcPct val="100000"/>
              </a:lnSpc>
            </a:pPr>
            <a:endParaRPr lang="ru-RU" sz="2400" spc="-10" dirty="0">
              <a:solidFill>
                <a:schemeClr val="accent1">
                  <a:lumMod val="50000"/>
                </a:schemeClr>
              </a:solidFill>
              <a:latin typeface="Exo 2"/>
              <a:cs typeface="Exo 2"/>
            </a:endParaRPr>
          </a:p>
          <a:p>
            <a:pPr marL="14604" marR="749300">
              <a:lnSpc>
                <a:spcPct val="100000"/>
              </a:lnSpc>
            </a:pPr>
            <a:r>
              <a:rPr sz="2400" spc="-10" dirty="0" err="1">
                <a:solidFill>
                  <a:schemeClr val="accent1">
                    <a:lumMod val="50000"/>
                  </a:schemeClr>
                </a:solidFill>
                <a:latin typeface="Exo 2"/>
                <a:cs typeface="Exo 2"/>
              </a:rPr>
              <a:t>Руководитель</a:t>
            </a:r>
            <a:r>
              <a:rPr sz="2400" spc="-5" dirty="0">
                <a:solidFill>
                  <a:schemeClr val="accent1">
                    <a:lumMod val="50000"/>
                  </a:schemeClr>
                </a:solidFill>
                <a:latin typeface="Exo 2"/>
                <a:cs typeface="Exo 2"/>
              </a:rPr>
              <a:t> </a:t>
            </a:r>
            <a:r>
              <a:rPr sz="2400" spc="-10" dirty="0" err="1">
                <a:solidFill>
                  <a:schemeClr val="accent1">
                    <a:lumMod val="50000"/>
                  </a:schemeClr>
                </a:solidFill>
                <a:latin typeface="Exo 2"/>
                <a:cs typeface="Exo 2"/>
              </a:rPr>
              <a:t>направления</a:t>
            </a:r>
            <a:r>
              <a:rPr sz="2400" spc="-10" dirty="0">
                <a:solidFill>
                  <a:schemeClr val="accent1">
                    <a:lumMod val="50000"/>
                  </a:schemeClr>
                </a:solidFill>
                <a:latin typeface="Exo 2"/>
                <a:cs typeface="Exo 2"/>
              </a:rPr>
              <a:t> </a:t>
            </a:r>
            <a:endParaRPr lang="ru-RU" sz="2400" spc="-10" dirty="0">
              <a:solidFill>
                <a:schemeClr val="accent1">
                  <a:lumMod val="50000"/>
                </a:schemeClr>
              </a:solidFill>
              <a:latin typeface="Exo 2"/>
              <a:cs typeface="Exo 2"/>
            </a:endParaRPr>
          </a:p>
          <a:p>
            <a:pPr marL="14604" marR="749300">
              <a:lnSpc>
                <a:spcPct val="100000"/>
              </a:lnSpc>
            </a:pPr>
            <a:r>
              <a:rPr lang="ru-RU" sz="2400" spc="-10" dirty="0">
                <a:solidFill>
                  <a:schemeClr val="accent1">
                    <a:lumMod val="50000"/>
                  </a:schemeClr>
                </a:solidFill>
                <a:latin typeface="Exo 2"/>
                <a:cs typeface="Exo 2"/>
              </a:rPr>
              <a:t>Д</a:t>
            </a:r>
            <a:r>
              <a:rPr sz="2400" spc="-10" dirty="0" err="1">
                <a:solidFill>
                  <a:schemeClr val="accent1">
                    <a:lumMod val="50000"/>
                  </a:schemeClr>
                </a:solidFill>
                <a:latin typeface="Exo 2"/>
                <a:cs typeface="Exo 2"/>
              </a:rPr>
              <a:t>епартамент</a:t>
            </a:r>
            <a:r>
              <a:rPr sz="2400" spc="-5" dirty="0">
                <a:solidFill>
                  <a:schemeClr val="accent1">
                    <a:lumMod val="50000"/>
                  </a:schemeClr>
                </a:solidFill>
                <a:latin typeface="Exo 2"/>
                <a:cs typeface="Exo 2"/>
              </a:rPr>
              <a:t> </a:t>
            </a:r>
            <a:r>
              <a:rPr sz="2400" spc="-10" dirty="0">
                <a:solidFill>
                  <a:schemeClr val="accent1">
                    <a:lumMod val="50000"/>
                  </a:schemeClr>
                </a:solidFill>
                <a:latin typeface="Exo 2"/>
                <a:cs typeface="Exo 2"/>
              </a:rPr>
              <a:t>по</a:t>
            </a:r>
            <a:r>
              <a:rPr sz="2400" spc="-5" dirty="0">
                <a:solidFill>
                  <a:schemeClr val="accent1">
                    <a:lumMod val="50000"/>
                  </a:schemeClr>
                </a:solidFill>
                <a:latin typeface="Exo 2"/>
                <a:cs typeface="Exo 2"/>
              </a:rPr>
              <a:t> </a:t>
            </a:r>
            <a:r>
              <a:rPr sz="2400" spc="-10" dirty="0">
                <a:solidFill>
                  <a:schemeClr val="accent1">
                    <a:lumMod val="50000"/>
                  </a:schemeClr>
                </a:solidFill>
                <a:latin typeface="Exo 2"/>
                <a:cs typeface="Exo 2"/>
              </a:rPr>
              <a:t>работе</a:t>
            </a:r>
            <a:endParaRPr sz="2400" dirty="0">
              <a:solidFill>
                <a:schemeClr val="accent1">
                  <a:lumMod val="50000"/>
                </a:schemeClr>
              </a:solidFill>
              <a:latin typeface="Exo 2"/>
              <a:cs typeface="Exo 2"/>
            </a:endParaRPr>
          </a:p>
          <a:p>
            <a:pPr marL="14604">
              <a:lnSpc>
                <a:spcPct val="100000"/>
              </a:lnSpc>
            </a:pPr>
            <a:r>
              <a:rPr sz="2400" spc="-10" dirty="0">
                <a:solidFill>
                  <a:schemeClr val="accent1">
                    <a:lumMod val="50000"/>
                  </a:schemeClr>
                </a:solidFill>
                <a:latin typeface="Exo 2"/>
                <a:cs typeface="Exo 2"/>
              </a:rPr>
              <a:t>c</a:t>
            </a:r>
            <a:r>
              <a:rPr sz="2400" spc="-5" dirty="0">
                <a:solidFill>
                  <a:schemeClr val="accent1">
                    <a:lumMod val="50000"/>
                  </a:schemeClr>
                </a:solidFill>
                <a:latin typeface="Exo 2"/>
                <a:cs typeface="Exo 2"/>
              </a:rPr>
              <a:t> </a:t>
            </a:r>
            <a:r>
              <a:rPr sz="2400" spc="-10" dirty="0">
                <a:solidFill>
                  <a:schemeClr val="accent1">
                    <a:lumMod val="50000"/>
                  </a:schemeClr>
                </a:solidFill>
                <a:latin typeface="Exo 2"/>
                <a:cs typeface="Exo 2"/>
              </a:rPr>
              <a:t>органами</a:t>
            </a:r>
            <a:r>
              <a:rPr sz="2400" spc="-5" dirty="0">
                <a:solidFill>
                  <a:schemeClr val="accent1">
                    <a:lumMod val="50000"/>
                  </a:schemeClr>
                </a:solidFill>
                <a:latin typeface="Exo 2"/>
                <a:cs typeface="Exo 2"/>
              </a:rPr>
              <a:t> </a:t>
            </a:r>
            <a:r>
              <a:rPr sz="2400" spc="-10" dirty="0">
                <a:solidFill>
                  <a:schemeClr val="accent1">
                    <a:lumMod val="50000"/>
                  </a:schemeClr>
                </a:solidFill>
                <a:latin typeface="Exo 2"/>
                <a:cs typeface="Exo 2"/>
              </a:rPr>
              <a:t>государственной</a:t>
            </a:r>
            <a:r>
              <a:rPr sz="2400" spc="-5" dirty="0">
                <a:solidFill>
                  <a:schemeClr val="accent1">
                    <a:lumMod val="50000"/>
                  </a:schemeClr>
                </a:solidFill>
                <a:latin typeface="Exo 2"/>
                <a:cs typeface="Exo 2"/>
              </a:rPr>
              <a:t> </a:t>
            </a:r>
            <a:r>
              <a:rPr sz="2400" spc="-10" dirty="0">
                <a:solidFill>
                  <a:schemeClr val="accent1">
                    <a:lumMod val="50000"/>
                  </a:schemeClr>
                </a:solidFill>
                <a:latin typeface="Exo 2"/>
                <a:cs typeface="Exo 2"/>
              </a:rPr>
              <a:t>власти</a:t>
            </a:r>
            <a:endParaRPr sz="2400" dirty="0">
              <a:solidFill>
                <a:schemeClr val="accent1">
                  <a:lumMod val="50000"/>
                </a:schemeClr>
              </a:solidFill>
              <a:latin typeface="Exo 2"/>
              <a:cs typeface="Exo 2"/>
            </a:endParaRPr>
          </a:p>
        </p:txBody>
      </p:sp>
      <p:sp>
        <p:nvSpPr>
          <p:cNvPr id="36" name="object 6">
            <a:extLst>
              <a:ext uri="{FF2B5EF4-FFF2-40B4-BE49-F238E27FC236}">
                <a16:creationId xmlns:a16="http://schemas.microsoft.com/office/drawing/2014/main" id="{501EF704-F0B0-4806-87CE-90BF7786AA6B}"/>
              </a:ext>
            </a:extLst>
          </p:cNvPr>
          <p:cNvSpPr txBox="1"/>
          <p:nvPr/>
        </p:nvSpPr>
        <p:spPr>
          <a:xfrm>
            <a:off x="756552" y="4624907"/>
            <a:ext cx="8575226" cy="126154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en-US" sz="3600" dirty="0">
                <a:solidFill>
                  <a:schemeClr val="accent1">
                    <a:lumMod val="60000"/>
                    <a:lumOff val="40000"/>
                  </a:schemeClr>
                </a:solidFill>
                <a:latin typeface="Exo 2"/>
                <a:cs typeface="Exo 2"/>
              </a:rPr>
              <a:t>+7 9</a:t>
            </a:r>
            <a:r>
              <a:rPr lang="ru-RU" sz="3600" dirty="0">
                <a:solidFill>
                  <a:schemeClr val="accent1">
                    <a:lumMod val="60000"/>
                    <a:lumOff val="40000"/>
                  </a:schemeClr>
                </a:solidFill>
                <a:latin typeface="Exo 2"/>
                <a:cs typeface="Exo 2"/>
              </a:rPr>
              <a:t>22</a:t>
            </a:r>
            <a:r>
              <a:rPr lang="en-US" sz="3600" dirty="0">
                <a:solidFill>
                  <a:schemeClr val="accent1">
                    <a:lumMod val="60000"/>
                    <a:lumOff val="40000"/>
                  </a:schemeClr>
                </a:solidFill>
                <a:latin typeface="Exo 2"/>
                <a:cs typeface="Exo 2"/>
              </a:rPr>
              <a:t> </a:t>
            </a:r>
            <a:r>
              <a:rPr lang="ru-RU" sz="3600" dirty="0">
                <a:solidFill>
                  <a:schemeClr val="accent1">
                    <a:lumMod val="60000"/>
                    <a:lumOff val="40000"/>
                  </a:schemeClr>
                </a:solidFill>
                <a:latin typeface="Exo 2"/>
                <a:cs typeface="Exo 2"/>
              </a:rPr>
              <a:t>462 98 68</a:t>
            </a:r>
          </a:p>
          <a:p>
            <a:pPr marL="12700"/>
            <a:r>
              <a:rPr lang="ru-RU" sz="3600" dirty="0">
                <a:solidFill>
                  <a:schemeClr val="accent1">
                    <a:lumMod val="60000"/>
                    <a:lumOff val="40000"/>
                  </a:schemeClr>
                </a:solidFill>
                <a:latin typeface="Exo 2"/>
                <a:cs typeface="Exo 2"/>
              </a:rPr>
              <a:t>+7 495  150-</a:t>
            </a:r>
            <a:r>
              <a:rPr lang="ru-RU" sz="3600" spc="-5" dirty="0">
                <a:solidFill>
                  <a:schemeClr val="accent1">
                    <a:lumMod val="60000"/>
                    <a:lumOff val="40000"/>
                  </a:schemeClr>
                </a:solidFill>
                <a:latin typeface="Exo 2"/>
                <a:cs typeface="Exo 2"/>
              </a:rPr>
              <a:t>20</a:t>
            </a:r>
            <a:r>
              <a:rPr lang="ru-RU" sz="3600" dirty="0">
                <a:solidFill>
                  <a:schemeClr val="accent1">
                    <a:lumMod val="60000"/>
                    <a:lumOff val="40000"/>
                  </a:schemeClr>
                </a:solidFill>
                <a:latin typeface="Exo 2"/>
                <a:cs typeface="Exo 2"/>
              </a:rPr>
              <a:t>-20, доб. 3672</a:t>
            </a:r>
          </a:p>
          <a:p>
            <a:pPr marL="12700">
              <a:lnSpc>
                <a:spcPct val="100000"/>
              </a:lnSpc>
            </a:pPr>
            <a:r>
              <a:rPr lang="en-US" sz="36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ds.seminozhenko@roseltorg.ru</a:t>
            </a:r>
            <a:endParaRPr lang="ru-RU" sz="36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marL="12700">
              <a:lnSpc>
                <a:spcPct val="100000"/>
              </a:lnSpc>
            </a:pPr>
            <a:r>
              <a:rPr lang="en-US" sz="36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endParaRPr sz="36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0D873FE-F49D-44C6-A6DF-B1CF21E92AA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45903"/>
          <a:stretch/>
        </p:blipFill>
        <p:spPr>
          <a:xfrm>
            <a:off x="-1" y="5558072"/>
            <a:ext cx="12192001" cy="1800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09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FE9A2F1-6837-4A6C-AC51-FC3CF1084AB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0"/>
          <a:stretch/>
        </p:blipFill>
        <p:spPr>
          <a:xfrm>
            <a:off x="0" y="-11681"/>
            <a:ext cx="12192000" cy="687781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F45730E-6DC5-470A-8DCC-B01B1FA21B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42189" y="194203"/>
            <a:ext cx="1313354" cy="214912"/>
          </a:xfrm>
          <a:prstGeom prst="rect">
            <a:avLst/>
          </a:prstGeom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3A2B4E11-CC1A-4DEE-97F5-F357FAFE5249}"/>
              </a:ext>
            </a:extLst>
          </p:cNvPr>
          <p:cNvSpPr txBox="1">
            <a:spLocks/>
          </p:cNvSpPr>
          <p:nvPr/>
        </p:nvSpPr>
        <p:spPr>
          <a:xfrm>
            <a:off x="545614" y="544750"/>
            <a:ext cx="11067266" cy="546583"/>
          </a:xfrm>
          <a:prstGeom prst="rect">
            <a:avLst/>
          </a:prstGeom>
        </p:spPr>
        <p:txBody>
          <a:bodyPr vert="horz" lIns="80189" tIns="40094" rIns="80189" bIns="40094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ru-RU" sz="3200" b="0" i="0" u="none" strike="noStrike" baseline="0" dirty="0">
                <a:solidFill>
                  <a:srgbClr val="0450F3"/>
                </a:solidFill>
                <a:latin typeface="Exo 2 SemiBold" pitchFamily="2" charset="-52"/>
              </a:rPr>
              <a:t>Доли по объему проводимых закупок по 44-ФЗ </a:t>
            </a:r>
          </a:p>
          <a:p>
            <a:pPr algn="l">
              <a:lnSpc>
                <a:spcPct val="100000"/>
              </a:lnSpc>
            </a:pPr>
            <a:r>
              <a:rPr lang="ru-RU" sz="3200" b="0" i="0" u="none" strike="noStrike" baseline="0" dirty="0">
                <a:solidFill>
                  <a:srgbClr val="0450F3"/>
                </a:solidFill>
                <a:latin typeface="Exo 2 SemiBold" pitchFamily="2" charset="-52"/>
              </a:rPr>
              <a:t>(2021 г.) </a:t>
            </a:r>
            <a:endParaRPr lang="ru-RU" altLang="en-US" sz="3200" dirty="0">
              <a:solidFill>
                <a:schemeClr val="accent1"/>
              </a:solidFill>
              <a:latin typeface="Exo 2 SemiBold" pitchFamily="2" charset="-52"/>
            </a:endParaRP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0BD81197-6A31-4E31-913A-00F63B4937A2}"/>
              </a:ext>
            </a:extLst>
          </p:cNvPr>
          <p:cNvCxnSpPr>
            <a:cxnSpLocks/>
          </p:cNvCxnSpPr>
          <p:nvPr/>
        </p:nvCxnSpPr>
        <p:spPr>
          <a:xfrm flipV="1">
            <a:off x="0" y="296323"/>
            <a:ext cx="7235952" cy="3396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5AF7115-80BF-4242-9D48-D7B757AC96CE}"/>
              </a:ext>
            </a:extLst>
          </p:cNvPr>
          <p:cNvSpPr/>
          <p:nvPr/>
        </p:nvSpPr>
        <p:spPr>
          <a:xfrm>
            <a:off x="7235952" y="182771"/>
            <a:ext cx="3102864" cy="22634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10000"/>
              </a:lnSpc>
            </a:pPr>
            <a:r>
              <a:rPr lang="ru-RU" altLang="en-US" sz="877" dirty="0">
                <a:solidFill>
                  <a:schemeClr val="bg1">
                    <a:lumMod val="50000"/>
                  </a:schemeClr>
                </a:solidFill>
                <a:latin typeface="Exo 2" pitchFamily="2" charset="-52"/>
                <a:cs typeface="+mn-lt"/>
              </a:rPr>
              <a:t>АО «Единая электронная торговая площадка» 2022 год</a:t>
            </a:r>
          </a:p>
        </p:txBody>
      </p:sp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23" name="Диаграмма 22">
                <a:extLst>
                  <a:ext uri="{FF2B5EF4-FFF2-40B4-BE49-F238E27FC236}">
                    <a16:creationId xmlns:a16="http://schemas.microsoft.com/office/drawing/2014/main" id="{CFCFA9D6-FE80-48D7-ADB3-0DB20B2EC42D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760741831"/>
                  </p:ext>
                </p:extLst>
              </p:nvPr>
            </p:nvGraphicFramePr>
            <p:xfrm>
              <a:off x="1669359" y="2014247"/>
              <a:ext cx="4115555" cy="3865692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5"/>
              </a:graphicData>
            </a:graphic>
          </p:graphicFrame>
        </mc:Choice>
        <mc:Fallback xmlns="">
          <p:pic>
            <p:nvPicPr>
              <p:cNvPr id="23" name="Диаграмма 22">
                <a:extLst>
                  <a:ext uri="{FF2B5EF4-FFF2-40B4-BE49-F238E27FC236}">
                    <a16:creationId xmlns:a16="http://schemas.microsoft.com/office/drawing/2014/main" xmlns="" xmlns:cx1="http://schemas.microsoft.com/office/drawing/2015/9/8/chartex" id="{CFCFA9D6-FE80-48D7-ADB3-0DB20B2EC42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669359" y="2014247"/>
                <a:ext cx="4115555" cy="3865692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25" name="Таблица 24">
            <a:extLst>
              <a:ext uri="{FF2B5EF4-FFF2-40B4-BE49-F238E27FC236}">
                <a16:creationId xmlns:a16="http://schemas.microsoft.com/office/drawing/2014/main" id="{142BDC43-9D1A-4E27-A71B-7D43EDCCDF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7699011"/>
              </p:ext>
            </p:extLst>
          </p:nvPr>
        </p:nvGraphicFramePr>
        <p:xfrm>
          <a:off x="7405989" y="2127350"/>
          <a:ext cx="3222194" cy="3317707"/>
        </p:xfrm>
        <a:graphic>
          <a:graphicData uri="http://schemas.openxmlformats.org/drawingml/2006/table">
            <a:tbl>
              <a:tblPr>
                <a:tableStyleId>{B301B821-A1FF-4177-AEE7-76D212191A09}</a:tableStyleId>
              </a:tblPr>
              <a:tblGrid>
                <a:gridCol w="2193228">
                  <a:extLst>
                    <a:ext uri="{9D8B030D-6E8A-4147-A177-3AD203B41FA5}">
                      <a16:colId xmlns:a16="http://schemas.microsoft.com/office/drawing/2014/main" val="848475052"/>
                    </a:ext>
                  </a:extLst>
                </a:gridCol>
                <a:gridCol w="1028966">
                  <a:extLst>
                    <a:ext uri="{9D8B030D-6E8A-4147-A177-3AD203B41FA5}">
                      <a16:colId xmlns:a16="http://schemas.microsoft.com/office/drawing/2014/main" val="2176257648"/>
                    </a:ext>
                  </a:extLst>
                </a:gridCol>
              </a:tblGrid>
              <a:tr h="368828">
                <a:tc>
                  <a:txBody>
                    <a:bodyPr/>
                    <a:lstStyle/>
                    <a:p>
                      <a:pPr lvl="1" algn="l" fontAlgn="t"/>
                      <a:r>
                        <a:rPr lang="ru-RU" sz="1400" b="1" u="none" strike="noStrike" dirty="0">
                          <a:effectLst/>
                          <a:latin typeface="Exo 2" panose="00000500000000000000" pitchFamily="2" charset="-52"/>
                        </a:rPr>
                        <a:t>Площадка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Exo 2" panose="00000500000000000000" pitchFamily="2" charset="-52"/>
                      </a:endParaRPr>
                    </a:p>
                  </a:txBody>
                  <a:tcPr marL="5503" marR="5503" marT="5503" marB="0" anchor="ctr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marL="108000" lvl="0" algn="r" fontAlgn="t"/>
                      <a:r>
                        <a:rPr lang="ru-RU" sz="1400" b="1" u="none" strike="noStrike" dirty="0">
                          <a:effectLst/>
                          <a:latin typeface="Exo 2" panose="00000500000000000000" pitchFamily="2" charset="-52"/>
                        </a:rPr>
                        <a:t>Доля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Exo 2" panose="00000500000000000000" pitchFamily="2" charset="-52"/>
                      </a:endParaRPr>
                    </a:p>
                  </a:txBody>
                  <a:tcPr marL="5503" marR="5503" marT="5503" marB="0" anchor="ctr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305950508"/>
                  </a:ext>
                </a:extLst>
              </a:tr>
              <a:tr h="181146">
                <a:tc>
                  <a:txBody>
                    <a:bodyPr/>
                    <a:lstStyle/>
                    <a:p>
                      <a:pPr marL="360000" algn="l" fontAlgn="b">
                        <a:spcBef>
                          <a:spcPts val="0"/>
                        </a:spcBef>
                      </a:pP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Exo 2" pitchFamily="2" charset="-52"/>
                        </a:rPr>
                        <a:t>Росэлторг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Exo 2" pitchFamily="2" charset="-52"/>
                      </a:endParaRP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-52"/>
                        </a:rPr>
                        <a:t>28,2%</a:t>
                      </a:r>
                    </a:p>
                  </a:txBody>
                  <a:tcPr marL="72000" marR="72000" marT="72000" marB="72000" anchor="b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28820730"/>
                  </a:ext>
                </a:extLst>
              </a:tr>
              <a:tr h="232894">
                <a:tc>
                  <a:txBody>
                    <a:bodyPr/>
                    <a:lstStyle/>
                    <a:p>
                      <a:pPr marL="360000" algn="l" fontAlgn="b">
                        <a:spcBef>
                          <a:spcPts val="0"/>
                        </a:spcBef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-52"/>
                        </a:rPr>
                        <a:t>РТС-Тендер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-52"/>
                        </a:rPr>
                        <a:t>27,6%</a:t>
                      </a:r>
                    </a:p>
                  </a:txBody>
                  <a:tcPr marL="72000" marR="72000" marT="72000" marB="72000" anchor="b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270091738"/>
                  </a:ext>
                </a:extLst>
              </a:tr>
              <a:tr h="218144">
                <a:tc>
                  <a:txBody>
                    <a:bodyPr/>
                    <a:lstStyle/>
                    <a:p>
                      <a:pPr marL="360000" algn="l" fontAlgn="b">
                        <a:spcBef>
                          <a:spcPts val="0"/>
                        </a:spcBef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-52"/>
                        </a:rPr>
                        <a:t>Сбербанк-АСТ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-52"/>
                        </a:rPr>
                        <a:t>17,7%</a:t>
                      </a:r>
                    </a:p>
                  </a:txBody>
                  <a:tcPr marL="72000" marR="72000" marT="72000" marB="72000" anchor="b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939139011"/>
                  </a:ext>
                </a:extLst>
              </a:tr>
              <a:tr h="251787">
                <a:tc>
                  <a:txBody>
                    <a:bodyPr/>
                    <a:lstStyle/>
                    <a:p>
                      <a:pPr marL="360000" algn="l" fontAlgn="b">
                        <a:spcBef>
                          <a:spcPts val="0"/>
                        </a:spcBef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-52"/>
                        </a:rPr>
                        <a:t>НЭП-Фабрикант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-52"/>
                        </a:rPr>
                        <a:t>5,8%</a:t>
                      </a:r>
                    </a:p>
                  </a:txBody>
                  <a:tcPr marL="72000" marR="72000" marT="72000" marB="72000" anchor="b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430642142"/>
                  </a:ext>
                </a:extLst>
              </a:tr>
              <a:tr h="345187">
                <a:tc>
                  <a:txBody>
                    <a:bodyPr/>
                    <a:lstStyle/>
                    <a:p>
                      <a:pPr marL="360000" algn="l" fontAlgn="b">
                        <a:spcBef>
                          <a:spcPts val="0"/>
                        </a:spcBef>
                      </a:pP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Exo 2" pitchFamily="2" charset="-52"/>
                        </a:rPr>
                        <a:t>ZakazRF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Exo 2" pitchFamily="2" charset="-52"/>
                      </a:endParaRP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-52"/>
                        </a:rPr>
                        <a:t>5,8%</a:t>
                      </a:r>
                    </a:p>
                  </a:txBody>
                  <a:tcPr marL="72000" marR="72000" marT="72000" marB="72000" anchor="b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442750547"/>
                  </a:ext>
                </a:extLst>
              </a:tr>
              <a:tr h="447359">
                <a:tc>
                  <a:txBody>
                    <a:bodyPr/>
                    <a:lstStyle/>
                    <a:p>
                      <a:pPr marL="360000" algn="l" fontAlgn="b">
                        <a:spcBef>
                          <a:spcPts val="0"/>
                        </a:spcBef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-52"/>
                        </a:rPr>
                        <a:t>РАД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-52"/>
                        </a:rPr>
                        <a:t>5,8%</a:t>
                      </a:r>
                    </a:p>
                  </a:txBody>
                  <a:tcPr marL="72000" marR="72000" marT="72000" marB="72000" anchor="b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701039946"/>
                  </a:ext>
                </a:extLst>
              </a:tr>
              <a:tr h="296552">
                <a:tc>
                  <a:txBody>
                    <a:bodyPr/>
                    <a:lstStyle/>
                    <a:p>
                      <a:pPr marL="360000" algn="l" fontAlgn="b">
                        <a:spcBef>
                          <a:spcPts val="0"/>
                        </a:spcBef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-52"/>
                        </a:rPr>
                        <a:t>ЭТП ГПБ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-52"/>
                        </a:rPr>
                        <a:t>4,4%</a:t>
                      </a:r>
                    </a:p>
                  </a:txBody>
                  <a:tcPr marL="72000" marR="72000" marT="72000" marB="72000" anchor="b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8002931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360000" algn="l" fontAlgn="b">
                        <a:spcBef>
                          <a:spcPts val="0"/>
                        </a:spcBef>
                      </a:pP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-52"/>
                        </a:rPr>
                        <a:t>ТЭК-Торг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Exo 2" pitchFamily="2" charset="-52"/>
                        </a:rPr>
                        <a:t>4,5%</a:t>
                      </a:r>
                    </a:p>
                  </a:txBody>
                  <a:tcPr marL="72000" marR="72000" marT="72000" marB="72000" anchor="b">
                    <a:lnR w="12700" cmpd="sng">
                      <a:noFill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477273915"/>
                  </a:ext>
                </a:extLst>
              </a:tr>
            </a:tbl>
          </a:graphicData>
        </a:graphic>
      </p:graphicFrame>
      <p:sp>
        <p:nvSpPr>
          <p:cNvPr id="27" name="Овал 26">
            <a:extLst>
              <a:ext uri="{FF2B5EF4-FFF2-40B4-BE49-F238E27FC236}">
                <a16:creationId xmlns:a16="http://schemas.microsoft.com/office/drawing/2014/main" id="{FECAB566-255F-4695-B3F6-44773D192940}"/>
              </a:ext>
            </a:extLst>
          </p:cNvPr>
          <p:cNvSpPr/>
          <p:nvPr/>
        </p:nvSpPr>
        <p:spPr>
          <a:xfrm>
            <a:off x="7556113" y="2971246"/>
            <a:ext cx="100237" cy="10109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/>
          </a:p>
        </p:txBody>
      </p:sp>
      <p:sp>
        <p:nvSpPr>
          <p:cNvPr id="29" name="Овал 28">
            <a:extLst>
              <a:ext uri="{FF2B5EF4-FFF2-40B4-BE49-F238E27FC236}">
                <a16:creationId xmlns:a16="http://schemas.microsoft.com/office/drawing/2014/main" id="{7536BCA5-7337-4038-82B5-6D92C3C3B09C}"/>
              </a:ext>
            </a:extLst>
          </p:cNvPr>
          <p:cNvSpPr/>
          <p:nvPr/>
        </p:nvSpPr>
        <p:spPr>
          <a:xfrm>
            <a:off x="7556113" y="2618805"/>
            <a:ext cx="100237" cy="101093"/>
          </a:xfrm>
          <a:prstGeom prst="ellipse">
            <a:avLst/>
          </a:prstGeom>
          <a:solidFill>
            <a:srgbClr val="0450F2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/>
          </a:p>
        </p:txBody>
      </p:sp>
      <p:sp>
        <p:nvSpPr>
          <p:cNvPr id="32" name="Овал 31">
            <a:extLst>
              <a:ext uri="{FF2B5EF4-FFF2-40B4-BE49-F238E27FC236}">
                <a16:creationId xmlns:a16="http://schemas.microsoft.com/office/drawing/2014/main" id="{6EEB16C7-F953-484D-8769-BDD980BAF5F2}"/>
              </a:ext>
            </a:extLst>
          </p:cNvPr>
          <p:cNvSpPr/>
          <p:nvPr/>
        </p:nvSpPr>
        <p:spPr>
          <a:xfrm>
            <a:off x="7548035" y="4055384"/>
            <a:ext cx="100237" cy="101093"/>
          </a:xfrm>
          <a:prstGeom prst="ellipse">
            <a:avLst/>
          </a:prstGeom>
          <a:solidFill>
            <a:srgbClr val="8E5FA6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 dirty="0"/>
          </a:p>
        </p:txBody>
      </p:sp>
      <p:sp>
        <p:nvSpPr>
          <p:cNvPr id="33" name="Овал 32">
            <a:extLst>
              <a:ext uri="{FF2B5EF4-FFF2-40B4-BE49-F238E27FC236}">
                <a16:creationId xmlns:a16="http://schemas.microsoft.com/office/drawing/2014/main" id="{EE4719C1-9BE0-487A-8664-7AB2ADCC5693}"/>
              </a:ext>
            </a:extLst>
          </p:cNvPr>
          <p:cNvSpPr/>
          <p:nvPr/>
        </p:nvSpPr>
        <p:spPr>
          <a:xfrm>
            <a:off x="7556111" y="4471862"/>
            <a:ext cx="100237" cy="101093"/>
          </a:xfrm>
          <a:prstGeom prst="ellipse">
            <a:avLst/>
          </a:prstGeom>
          <a:solidFill>
            <a:srgbClr val="FA80B9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 dirty="0"/>
          </a:p>
        </p:txBody>
      </p:sp>
      <p:sp>
        <p:nvSpPr>
          <p:cNvPr id="34" name="Овал 33">
            <a:extLst>
              <a:ext uri="{FF2B5EF4-FFF2-40B4-BE49-F238E27FC236}">
                <a16:creationId xmlns:a16="http://schemas.microsoft.com/office/drawing/2014/main" id="{02AE3C6C-F188-43B5-93B2-D44D70A61C84}"/>
              </a:ext>
            </a:extLst>
          </p:cNvPr>
          <p:cNvSpPr/>
          <p:nvPr/>
        </p:nvSpPr>
        <p:spPr>
          <a:xfrm>
            <a:off x="7556113" y="3360621"/>
            <a:ext cx="100237" cy="10109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 dirty="0"/>
          </a:p>
        </p:txBody>
      </p:sp>
      <p:sp>
        <p:nvSpPr>
          <p:cNvPr id="35" name="Овал 34">
            <a:extLst>
              <a:ext uri="{FF2B5EF4-FFF2-40B4-BE49-F238E27FC236}">
                <a16:creationId xmlns:a16="http://schemas.microsoft.com/office/drawing/2014/main" id="{D3AC225B-06E0-45A1-89E0-70DD7F2EB9A7}"/>
              </a:ext>
            </a:extLst>
          </p:cNvPr>
          <p:cNvSpPr/>
          <p:nvPr/>
        </p:nvSpPr>
        <p:spPr>
          <a:xfrm>
            <a:off x="7556111" y="5221494"/>
            <a:ext cx="100237" cy="101093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 dirty="0"/>
          </a:p>
        </p:txBody>
      </p:sp>
      <p:sp>
        <p:nvSpPr>
          <p:cNvPr id="36" name="Овал 35">
            <a:extLst>
              <a:ext uri="{FF2B5EF4-FFF2-40B4-BE49-F238E27FC236}">
                <a16:creationId xmlns:a16="http://schemas.microsoft.com/office/drawing/2014/main" id="{264F20F5-9391-4828-87D3-6DAD0D4CEFB0}"/>
              </a:ext>
            </a:extLst>
          </p:cNvPr>
          <p:cNvSpPr/>
          <p:nvPr/>
        </p:nvSpPr>
        <p:spPr>
          <a:xfrm>
            <a:off x="7548035" y="3699449"/>
            <a:ext cx="100237" cy="10109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 dirty="0"/>
          </a:p>
        </p:txBody>
      </p:sp>
      <p:sp>
        <p:nvSpPr>
          <p:cNvPr id="37" name="Овал 36">
            <a:extLst>
              <a:ext uri="{FF2B5EF4-FFF2-40B4-BE49-F238E27FC236}">
                <a16:creationId xmlns:a16="http://schemas.microsoft.com/office/drawing/2014/main" id="{D2606AD6-8311-4D9D-A190-618437265E98}"/>
              </a:ext>
            </a:extLst>
          </p:cNvPr>
          <p:cNvSpPr/>
          <p:nvPr/>
        </p:nvSpPr>
        <p:spPr>
          <a:xfrm>
            <a:off x="7548035" y="4855563"/>
            <a:ext cx="100237" cy="10109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79" dirty="0"/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686417E7-2575-4CD5-8D87-5A357C6850B7}"/>
              </a:ext>
            </a:extLst>
          </p:cNvPr>
          <p:cNvSpPr/>
          <p:nvPr/>
        </p:nvSpPr>
        <p:spPr>
          <a:xfrm>
            <a:off x="4699427" y="1953730"/>
            <a:ext cx="1906884" cy="1155118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"/>
            <a:r>
              <a:rPr lang="ru-RU" sz="1400" b="1" dirty="0" err="1">
                <a:latin typeface="Exo 2" panose="00000500000000000000" pitchFamily="2" charset="-52"/>
              </a:rPr>
              <a:t>Росэлторг</a:t>
            </a:r>
            <a:endParaRPr lang="ru-RU" sz="1400" b="1" dirty="0">
              <a:latin typeface="Exo 2" panose="00000500000000000000" pitchFamily="2" charset="-52"/>
            </a:endParaRPr>
          </a:p>
          <a:p>
            <a:pPr algn="ctr" fontAlgn="b">
              <a:spcBef>
                <a:spcPts val="600"/>
              </a:spcBef>
            </a:pPr>
            <a:r>
              <a:rPr lang="ru-RU" sz="2400" b="1" dirty="0">
                <a:solidFill>
                  <a:schemeClr val="accent1"/>
                </a:solidFill>
                <a:latin typeface="Exo 2" panose="00000500000000000000" pitchFamily="2" charset="-52"/>
              </a:rPr>
              <a:t>28,2%</a:t>
            </a:r>
          </a:p>
        </p:txBody>
      </p: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DD3B3866-31AE-427C-A506-77CE3567ABBA}"/>
              </a:ext>
            </a:extLst>
          </p:cNvPr>
          <p:cNvGrpSpPr/>
          <p:nvPr/>
        </p:nvGrpSpPr>
        <p:grpSpPr>
          <a:xfrm rot="10800000">
            <a:off x="10801448" y="2497623"/>
            <a:ext cx="435567" cy="3317707"/>
            <a:chOff x="719349" y="2252455"/>
            <a:chExt cx="285868" cy="2531622"/>
          </a:xfrm>
        </p:grpSpPr>
        <p:cxnSp>
          <p:nvCxnSpPr>
            <p:cNvPr id="20" name="Прямая соединительная линия 19">
              <a:extLst>
                <a:ext uri="{FF2B5EF4-FFF2-40B4-BE49-F238E27FC236}">
                  <a16:creationId xmlns:a16="http://schemas.microsoft.com/office/drawing/2014/main" id="{C4AAA916-4E9D-47BA-97DA-3CED8B8A23B9}"/>
                </a:ext>
              </a:extLst>
            </p:cNvPr>
            <p:cNvCxnSpPr>
              <a:cxnSpLocks/>
            </p:cNvCxnSpPr>
            <p:nvPr/>
          </p:nvCxnSpPr>
          <p:spPr>
            <a:xfrm>
              <a:off x="862283" y="2252455"/>
              <a:ext cx="0" cy="2442688"/>
            </a:xfrm>
            <a:prstGeom prst="line">
              <a:avLst/>
            </a:prstGeom>
            <a:ln w="12700">
              <a:gradFill>
                <a:gsLst>
                  <a:gs pos="58000">
                    <a:srgbClr val="85B2FF"/>
                  </a:gs>
                  <a:gs pos="0">
                    <a:srgbClr val="E1E9FC"/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Группа 20">
              <a:extLst>
                <a:ext uri="{FF2B5EF4-FFF2-40B4-BE49-F238E27FC236}">
                  <a16:creationId xmlns:a16="http://schemas.microsoft.com/office/drawing/2014/main" id="{6BDE8ED2-F9C3-4D05-A8DD-DBD7083D2F47}"/>
                </a:ext>
              </a:extLst>
            </p:cNvPr>
            <p:cNvGrpSpPr/>
            <p:nvPr/>
          </p:nvGrpSpPr>
          <p:grpSpPr>
            <a:xfrm>
              <a:off x="772283" y="2800523"/>
              <a:ext cx="180000" cy="180000"/>
              <a:chOff x="627183" y="2528099"/>
              <a:chExt cx="180000" cy="180000"/>
            </a:xfrm>
          </p:grpSpPr>
          <p:sp>
            <p:nvSpPr>
              <p:cNvPr id="42" name="Овал 41">
                <a:extLst>
                  <a:ext uri="{FF2B5EF4-FFF2-40B4-BE49-F238E27FC236}">
                    <a16:creationId xmlns:a16="http://schemas.microsoft.com/office/drawing/2014/main" id="{283B7989-DB81-46DB-9A4D-28F4EE364F14}"/>
                  </a:ext>
                </a:extLst>
              </p:cNvPr>
              <p:cNvSpPr/>
              <p:nvPr/>
            </p:nvSpPr>
            <p:spPr>
              <a:xfrm rot="5400000">
                <a:off x="627183" y="2528099"/>
                <a:ext cx="180000" cy="180000"/>
              </a:xfrm>
              <a:prstGeom prst="ellipse">
                <a:avLst/>
              </a:prstGeom>
              <a:solidFill>
                <a:srgbClr val="85B2FF">
                  <a:alpha val="2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ru-RU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xo 2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43" name="Овал 42">
                <a:extLst>
                  <a:ext uri="{FF2B5EF4-FFF2-40B4-BE49-F238E27FC236}">
                    <a16:creationId xmlns:a16="http://schemas.microsoft.com/office/drawing/2014/main" id="{5202B4E4-E1B5-424E-8EF8-1797934E51CC}"/>
                  </a:ext>
                </a:extLst>
              </p:cNvPr>
              <p:cNvSpPr/>
              <p:nvPr/>
            </p:nvSpPr>
            <p:spPr>
              <a:xfrm>
                <a:off x="663183" y="2564099"/>
                <a:ext cx="108000" cy="108000"/>
              </a:xfrm>
              <a:prstGeom prst="ellipse">
                <a:avLst/>
              </a:prstGeom>
              <a:solidFill>
                <a:srgbClr val="85B2FF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ru-RU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xo 2"/>
                  <a:ea typeface="+mn-ea"/>
                  <a:cs typeface="+mn-cs"/>
                  <a:sym typeface="Arial"/>
                </a:endParaRPr>
              </a:p>
            </p:txBody>
          </p:sp>
        </p:grpSp>
        <p:grpSp>
          <p:nvGrpSpPr>
            <p:cNvPr id="22" name="Группа 21">
              <a:extLst>
                <a:ext uri="{FF2B5EF4-FFF2-40B4-BE49-F238E27FC236}">
                  <a16:creationId xmlns:a16="http://schemas.microsoft.com/office/drawing/2014/main" id="{8D289DA2-6409-4EFE-9D26-278B7F3F46E0}"/>
                </a:ext>
              </a:extLst>
            </p:cNvPr>
            <p:cNvGrpSpPr/>
            <p:nvPr/>
          </p:nvGrpSpPr>
          <p:grpSpPr>
            <a:xfrm>
              <a:off x="772283" y="3527092"/>
              <a:ext cx="180000" cy="180000"/>
              <a:chOff x="627183" y="2528099"/>
              <a:chExt cx="180000" cy="180000"/>
            </a:xfrm>
          </p:grpSpPr>
          <p:sp>
            <p:nvSpPr>
              <p:cNvPr id="40" name="Овал 39">
                <a:extLst>
                  <a:ext uri="{FF2B5EF4-FFF2-40B4-BE49-F238E27FC236}">
                    <a16:creationId xmlns:a16="http://schemas.microsoft.com/office/drawing/2014/main" id="{75CD0FD8-F0C6-4977-AE0D-FC1C89FE3F29}"/>
                  </a:ext>
                </a:extLst>
              </p:cNvPr>
              <p:cNvSpPr/>
              <p:nvPr/>
            </p:nvSpPr>
            <p:spPr>
              <a:xfrm rot="5400000">
                <a:off x="627183" y="2528099"/>
                <a:ext cx="180000" cy="180000"/>
              </a:xfrm>
              <a:prstGeom prst="ellipse">
                <a:avLst/>
              </a:prstGeom>
              <a:solidFill>
                <a:srgbClr val="85B2FF">
                  <a:alpha val="2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ru-RU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xo 2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41" name="Овал 40">
                <a:extLst>
                  <a:ext uri="{FF2B5EF4-FFF2-40B4-BE49-F238E27FC236}">
                    <a16:creationId xmlns:a16="http://schemas.microsoft.com/office/drawing/2014/main" id="{4E4AA8CE-C317-45B4-BCE5-0A30CBB2B80F}"/>
                  </a:ext>
                </a:extLst>
              </p:cNvPr>
              <p:cNvSpPr/>
              <p:nvPr/>
            </p:nvSpPr>
            <p:spPr>
              <a:xfrm>
                <a:off x="663183" y="2564099"/>
                <a:ext cx="108000" cy="108000"/>
              </a:xfrm>
              <a:prstGeom prst="ellipse">
                <a:avLst/>
              </a:prstGeom>
              <a:solidFill>
                <a:srgbClr val="85B2FF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ru-RU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xo 2"/>
                  <a:ea typeface="+mn-ea"/>
                  <a:cs typeface="+mn-cs"/>
                  <a:sym typeface="Arial"/>
                </a:endParaRPr>
              </a:p>
            </p:txBody>
          </p:sp>
        </p:grpSp>
        <p:sp>
          <p:nvSpPr>
            <p:cNvPr id="24" name="Овал 23">
              <a:extLst>
                <a:ext uri="{FF2B5EF4-FFF2-40B4-BE49-F238E27FC236}">
                  <a16:creationId xmlns:a16="http://schemas.microsoft.com/office/drawing/2014/main" id="{07828A7A-8E1D-4D07-8815-A2964C92BB2E}"/>
                </a:ext>
              </a:extLst>
            </p:cNvPr>
            <p:cNvSpPr/>
            <p:nvPr/>
          </p:nvSpPr>
          <p:spPr>
            <a:xfrm>
              <a:off x="808283" y="4587143"/>
              <a:ext cx="108000" cy="108000"/>
            </a:xfrm>
            <a:prstGeom prst="ellipse">
              <a:avLst/>
            </a:prstGeom>
            <a:solidFill>
              <a:srgbClr val="85B2F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xo 2"/>
                <a:ea typeface="+mn-ea"/>
                <a:cs typeface="+mn-cs"/>
                <a:sym typeface="Arial"/>
              </a:endParaRPr>
            </a:p>
          </p:txBody>
        </p:sp>
        <p:grpSp>
          <p:nvGrpSpPr>
            <p:cNvPr id="26" name="Группа 25">
              <a:extLst>
                <a:ext uri="{FF2B5EF4-FFF2-40B4-BE49-F238E27FC236}">
                  <a16:creationId xmlns:a16="http://schemas.microsoft.com/office/drawing/2014/main" id="{80D2AA20-A69F-44EA-B6C7-DFD9DFC58E34}"/>
                </a:ext>
              </a:extLst>
            </p:cNvPr>
            <p:cNvGrpSpPr/>
            <p:nvPr/>
          </p:nvGrpSpPr>
          <p:grpSpPr>
            <a:xfrm>
              <a:off x="719349" y="4498209"/>
              <a:ext cx="285868" cy="285868"/>
              <a:chOff x="6026798" y="5139757"/>
              <a:chExt cx="285868" cy="285868"/>
            </a:xfrm>
          </p:grpSpPr>
          <p:sp>
            <p:nvSpPr>
              <p:cNvPr id="28" name="Овал 27">
                <a:extLst>
                  <a:ext uri="{FF2B5EF4-FFF2-40B4-BE49-F238E27FC236}">
                    <a16:creationId xmlns:a16="http://schemas.microsoft.com/office/drawing/2014/main" id="{196897E2-DB06-42AE-B45F-A78F3895F398}"/>
                  </a:ext>
                </a:extLst>
              </p:cNvPr>
              <p:cNvSpPr/>
              <p:nvPr/>
            </p:nvSpPr>
            <p:spPr>
              <a:xfrm rot="5400000">
                <a:off x="6026798" y="5139757"/>
                <a:ext cx="285868" cy="285868"/>
              </a:xfrm>
              <a:prstGeom prst="ellipse">
                <a:avLst/>
              </a:prstGeom>
              <a:solidFill>
                <a:schemeClr val="accent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ru-RU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xo 2"/>
                  <a:ea typeface="+mn-ea"/>
                  <a:cs typeface="+mn-cs"/>
                  <a:sym typeface="Arial"/>
                </a:endParaRPr>
              </a:p>
            </p:txBody>
          </p:sp>
          <p:grpSp>
            <p:nvGrpSpPr>
              <p:cNvPr id="30" name="Группа 29">
                <a:extLst>
                  <a:ext uri="{FF2B5EF4-FFF2-40B4-BE49-F238E27FC236}">
                    <a16:creationId xmlns:a16="http://schemas.microsoft.com/office/drawing/2014/main" id="{D5700040-9C3F-4BBC-95B6-016BA3312E78}"/>
                  </a:ext>
                </a:extLst>
              </p:cNvPr>
              <p:cNvGrpSpPr/>
              <p:nvPr/>
            </p:nvGrpSpPr>
            <p:grpSpPr>
              <a:xfrm>
                <a:off x="6079732" y="5192691"/>
                <a:ext cx="180000" cy="180000"/>
                <a:chOff x="627183" y="2528099"/>
                <a:chExt cx="180000" cy="180000"/>
              </a:xfrm>
            </p:grpSpPr>
            <p:sp>
              <p:nvSpPr>
                <p:cNvPr id="31" name="Овал 30">
                  <a:extLst>
                    <a:ext uri="{FF2B5EF4-FFF2-40B4-BE49-F238E27FC236}">
                      <a16:creationId xmlns:a16="http://schemas.microsoft.com/office/drawing/2014/main" id="{95D648A1-D6A5-4A3A-A225-B25390CC5E8F}"/>
                    </a:ext>
                  </a:extLst>
                </p:cNvPr>
                <p:cNvSpPr/>
                <p:nvPr/>
              </p:nvSpPr>
              <p:spPr>
                <a:xfrm rot="5400000">
                  <a:off x="627183" y="2528099"/>
                  <a:ext cx="180000" cy="180000"/>
                </a:xfrm>
                <a:prstGeom prst="ellipse">
                  <a:avLst/>
                </a:prstGeom>
                <a:solidFill>
                  <a:schemeClr val="accent1">
                    <a:alpha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lang="ru-RU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Exo 2"/>
                    <a:ea typeface="+mn-ea"/>
                    <a:cs typeface="+mn-cs"/>
                    <a:sym typeface="Arial"/>
                  </a:endParaRPr>
                </a:p>
              </p:txBody>
            </p:sp>
            <p:sp>
              <p:nvSpPr>
                <p:cNvPr id="39" name="Овал 38">
                  <a:extLst>
                    <a:ext uri="{FF2B5EF4-FFF2-40B4-BE49-F238E27FC236}">
                      <a16:creationId xmlns:a16="http://schemas.microsoft.com/office/drawing/2014/main" id="{03F6C4C8-744B-417E-B559-F28F83A81B2F}"/>
                    </a:ext>
                  </a:extLst>
                </p:cNvPr>
                <p:cNvSpPr/>
                <p:nvPr/>
              </p:nvSpPr>
              <p:spPr>
                <a:xfrm>
                  <a:off x="663183" y="2564099"/>
                  <a:ext cx="108000" cy="108000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lang="ru-RU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Exo 2"/>
                    <a:ea typeface="+mn-ea"/>
                    <a:cs typeface="+mn-cs"/>
                    <a:sym typeface="Arial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9721363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9984C9C7-5BD8-4263-93C7-26E3E7F5246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0"/>
          <a:stretch/>
        </p:blipFill>
        <p:spPr>
          <a:xfrm>
            <a:off x="0" y="-11681"/>
            <a:ext cx="12192000" cy="6877815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F99D172C-FF04-4525-8A6E-E59C42573C39}"/>
              </a:ext>
            </a:extLst>
          </p:cNvPr>
          <p:cNvSpPr txBox="1"/>
          <p:nvPr/>
        </p:nvSpPr>
        <p:spPr>
          <a:xfrm>
            <a:off x="404366" y="4355724"/>
            <a:ext cx="2483151" cy="13506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ru-RU" dirty="0">
                <a:latin typeface="Exo 2" panose="00000500000000000000" pitchFamily="2" charset="-52"/>
              </a:rPr>
              <a:t>Более</a:t>
            </a:r>
          </a:p>
          <a:p>
            <a:pPr algn="ctr">
              <a:lnSpc>
                <a:spcPct val="250000"/>
              </a:lnSpc>
            </a:pPr>
            <a:r>
              <a:rPr lang="ru-RU" dirty="0">
                <a:latin typeface="Exo 2" panose="00000500000000000000" pitchFamily="2" charset="-52"/>
              </a:rPr>
              <a:t>торговых процедур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D54815F-8766-4113-8113-2213B5448632}"/>
              </a:ext>
            </a:extLst>
          </p:cNvPr>
          <p:cNvSpPr txBox="1"/>
          <p:nvPr/>
        </p:nvSpPr>
        <p:spPr>
          <a:xfrm>
            <a:off x="3271004" y="4355724"/>
            <a:ext cx="2483151" cy="13506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ru-RU" dirty="0">
                <a:latin typeface="Exo 2" panose="00000500000000000000" pitchFamily="2" charset="-52"/>
              </a:rPr>
              <a:t>Свыше</a:t>
            </a:r>
          </a:p>
          <a:p>
            <a:pPr algn="ctr">
              <a:lnSpc>
                <a:spcPct val="250000"/>
              </a:lnSpc>
            </a:pPr>
            <a:r>
              <a:rPr lang="ru-RU" dirty="0">
                <a:latin typeface="Exo 2" panose="00000500000000000000" pitchFamily="2" charset="-52"/>
              </a:rPr>
              <a:t>объем закупок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B115BB7-73B9-44FE-9430-38FF9155D503}"/>
              </a:ext>
            </a:extLst>
          </p:cNvPr>
          <p:cNvSpPr txBox="1"/>
          <p:nvPr/>
        </p:nvSpPr>
        <p:spPr>
          <a:xfrm>
            <a:off x="6184122" y="4355724"/>
            <a:ext cx="2483151" cy="13506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ru-RU" dirty="0">
                <a:latin typeface="Exo 2" panose="00000500000000000000" pitchFamily="2" charset="-52"/>
              </a:rPr>
              <a:t>Более</a:t>
            </a:r>
          </a:p>
          <a:p>
            <a:pPr algn="ctr">
              <a:lnSpc>
                <a:spcPct val="250000"/>
              </a:lnSpc>
            </a:pPr>
            <a:r>
              <a:rPr lang="ru-RU" dirty="0">
                <a:latin typeface="Exo 2" panose="00000500000000000000" pitchFamily="2" charset="-52"/>
              </a:rPr>
              <a:t>заказчиков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DF49F44-2DD8-4DA3-A218-47F82E3F1FC3}"/>
              </a:ext>
            </a:extLst>
          </p:cNvPr>
          <p:cNvSpPr txBox="1"/>
          <p:nvPr/>
        </p:nvSpPr>
        <p:spPr>
          <a:xfrm>
            <a:off x="9090959" y="4355724"/>
            <a:ext cx="2483151" cy="13506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ru-RU" dirty="0">
                <a:latin typeface="Exo 2" panose="00000500000000000000" pitchFamily="2" charset="-52"/>
              </a:rPr>
              <a:t>Более</a:t>
            </a:r>
          </a:p>
          <a:p>
            <a:pPr algn="ctr">
              <a:lnSpc>
                <a:spcPct val="250000"/>
              </a:lnSpc>
            </a:pPr>
            <a:r>
              <a:rPr lang="ru-RU" dirty="0">
                <a:latin typeface="Exo 2" panose="00000500000000000000" pitchFamily="2" charset="-52"/>
              </a:rPr>
              <a:t>поставщиков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15E9846-FA79-4EDF-9C98-132DC577C2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42189" y="194203"/>
            <a:ext cx="1313354" cy="214912"/>
          </a:xfrm>
          <a:prstGeom prst="rect">
            <a:avLst/>
          </a:prstGeom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07F63ABA-5203-4546-9236-99C78409CC79}"/>
              </a:ext>
            </a:extLst>
          </p:cNvPr>
          <p:cNvSpPr txBox="1">
            <a:spLocks/>
          </p:cNvSpPr>
          <p:nvPr/>
        </p:nvSpPr>
        <p:spPr>
          <a:xfrm>
            <a:off x="545614" y="907925"/>
            <a:ext cx="10893530" cy="1190492"/>
          </a:xfrm>
          <a:prstGeom prst="rect">
            <a:avLst/>
          </a:prstGeom>
        </p:spPr>
        <p:txBody>
          <a:bodyPr vert="horz" lIns="80189" tIns="40094" rIns="80189" bIns="40094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ru-RU" altLang="en-US" sz="3200" dirty="0">
                <a:solidFill>
                  <a:schemeClr val="accent1"/>
                </a:solidFill>
                <a:latin typeface="Exo 2 SemiBold" pitchFamily="2" charset="-52"/>
              </a:rPr>
              <a:t>Достижения в цифрах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8CA89F89-CFA6-425E-9677-EC6D181C12DB}"/>
              </a:ext>
            </a:extLst>
          </p:cNvPr>
          <p:cNvCxnSpPr>
            <a:cxnSpLocks/>
          </p:cNvCxnSpPr>
          <p:nvPr/>
        </p:nvCxnSpPr>
        <p:spPr>
          <a:xfrm flipV="1">
            <a:off x="0" y="296323"/>
            <a:ext cx="7235952" cy="3396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B0259A7-983F-41C8-8816-313E3E2AAB9C}"/>
              </a:ext>
            </a:extLst>
          </p:cNvPr>
          <p:cNvSpPr/>
          <p:nvPr/>
        </p:nvSpPr>
        <p:spPr>
          <a:xfrm>
            <a:off x="7235952" y="182771"/>
            <a:ext cx="3102864" cy="22634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10000"/>
              </a:lnSpc>
            </a:pPr>
            <a:r>
              <a:rPr lang="ru-RU" altLang="en-US" sz="877" dirty="0">
                <a:solidFill>
                  <a:schemeClr val="bg1">
                    <a:lumMod val="50000"/>
                  </a:schemeClr>
                </a:solidFill>
                <a:latin typeface="Exo 2" pitchFamily="2" charset="-52"/>
                <a:cs typeface="+mn-lt"/>
              </a:rPr>
              <a:t>АО «Единая электронная торговая площадка» 2022 год</a:t>
            </a:r>
          </a:p>
        </p:txBody>
      </p:sp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E704B3F9-A251-4A0D-8B31-506FEEC2DDE6}"/>
              </a:ext>
            </a:extLst>
          </p:cNvPr>
          <p:cNvSpPr txBox="1">
            <a:spLocks/>
          </p:cNvSpPr>
          <p:nvPr/>
        </p:nvSpPr>
        <p:spPr>
          <a:xfrm>
            <a:off x="627159" y="4948558"/>
            <a:ext cx="2037566" cy="547495"/>
          </a:xfrm>
          <a:prstGeom prst="rect">
            <a:avLst/>
          </a:prstGeom>
        </p:spPr>
        <p:txBody>
          <a:bodyPr vert="horz" lIns="80189" tIns="40094" rIns="80189" bIns="40094" rtlCol="0" anchor="t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ru-RU" altLang="en-US" sz="3200" dirty="0">
                <a:solidFill>
                  <a:schemeClr val="accent1"/>
                </a:solidFill>
                <a:latin typeface="Exo 2 SemiBold" pitchFamily="2" charset="-52"/>
              </a:rPr>
              <a:t>5 500 000</a:t>
            </a:r>
          </a:p>
        </p:txBody>
      </p: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69FEADC9-9029-43C3-9A9B-385EDACA21D2}"/>
              </a:ext>
            </a:extLst>
          </p:cNvPr>
          <p:cNvSpPr txBox="1">
            <a:spLocks/>
          </p:cNvSpPr>
          <p:nvPr/>
        </p:nvSpPr>
        <p:spPr>
          <a:xfrm>
            <a:off x="3063830" y="4948558"/>
            <a:ext cx="2897500" cy="547495"/>
          </a:xfrm>
          <a:prstGeom prst="rect">
            <a:avLst/>
          </a:prstGeom>
        </p:spPr>
        <p:txBody>
          <a:bodyPr vert="horz" lIns="80189" tIns="40094" rIns="80189" bIns="40094" rtlCol="0" anchor="t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ru-RU" altLang="en-US" sz="3200" dirty="0">
                <a:solidFill>
                  <a:schemeClr val="accent1"/>
                </a:solidFill>
                <a:latin typeface="Exo 2 SemiBold" pitchFamily="2" charset="-52"/>
              </a:rPr>
              <a:t>30,9 </a:t>
            </a:r>
            <a:r>
              <a:rPr lang="ru-RU" altLang="en-US" sz="2800" dirty="0">
                <a:solidFill>
                  <a:schemeClr val="accent1"/>
                </a:solidFill>
                <a:latin typeface="Exo 2 SemiBold" pitchFamily="2" charset="-52"/>
              </a:rPr>
              <a:t>трлн руб.</a:t>
            </a:r>
          </a:p>
        </p:txBody>
      </p:sp>
      <p:sp>
        <p:nvSpPr>
          <p:cNvPr id="17" name="Заголовок 1">
            <a:extLst>
              <a:ext uri="{FF2B5EF4-FFF2-40B4-BE49-F238E27FC236}">
                <a16:creationId xmlns:a16="http://schemas.microsoft.com/office/drawing/2014/main" id="{5742C664-6D26-45B3-934B-B6253D1B11ED}"/>
              </a:ext>
            </a:extLst>
          </p:cNvPr>
          <p:cNvSpPr txBox="1">
            <a:spLocks/>
          </p:cNvSpPr>
          <p:nvPr/>
        </p:nvSpPr>
        <p:spPr>
          <a:xfrm>
            <a:off x="6297269" y="4948558"/>
            <a:ext cx="2256858" cy="547495"/>
          </a:xfrm>
          <a:prstGeom prst="rect">
            <a:avLst/>
          </a:prstGeom>
        </p:spPr>
        <p:txBody>
          <a:bodyPr vert="horz" lIns="80189" tIns="40094" rIns="80189" bIns="40094" rtlCol="0" anchor="t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ru-RU" altLang="en-US" sz="3200" dirty="0">
                <a:solidFill>
                  <a:schemeClr val="accent1"/>
                </a:solidFill>
                <a:latin typeface="Exo 2 SemiBold" pitchFamily="2" charset="-52"/>
              </a:rPr>
              <a:t>460 000</a:t>
            </a:r>
          </a:p>
        </p:txBody>
      </p:sp>
      <p:sp>
        <p:nvSpPr>
          <p:cNvPr id="18" name="Заголовок 1">
            <a:extLst>
              <a:ext uri="{FF2B5EF4-FFF2-40B4-BE49-F238E27FC236}">
                <a16:creationId xmlns:a16="http://schemas.microsoft.com/office/drawing/2014/main" id="{2E5B51EB-E313-4D52-88E2-97F39ED62A4C}"/>
              </a:ext>
            </a:extLst>
          </p:cNvPr>
          <p:cNvSpPr txBox="1">
            <a:spLocks/>
          </p:cNvSpPr>
          <p:nvPr/>
        </p:nvSpPr>
        <p:spPr>
          <a:xfrm>
            <a:off x="9320033" y="4948558"/>
            <a:ext cx="2037566" cy="547495"/>
          </a:xfrm>
          <a:prstGeom prst="rect">
            <a:avLst/>
          </a:prstGeom>
        </p:spPr>
        <p:txBody>
          <a:bodyPr vert="horz" lIns="80189" tIns="40094" rIns="80189" bIns="40094" rtlCol="0" anchor="t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ru-RU" altLang="en-US" sz="3200" dirty="0">
                <a:solidFill>
                  <a:schemeClr val="accent1"/>
                </a:solidFill>
                <a:latin typeface="Exo 2 SemiBold" pitchFamily="2" charset="-52"/>
              </a:rPr>
              <a:t>800 000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E406DDC-C887-4438-92B1-27ED8777656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28" t="24557" r="24252"/>
          <a:stretch/>
        </p:blipFill>
        <p:spPr>
          <a:xfrm>
            <a:off x="3406142" y="2153309"/>
            <a:ext cx="2212874" cy="2250920"/>
          </a:xfrm>
          <a:prstGeom prst="roundRect">
            <a:avLst>
              <a:gd name="adj" fmla="val 5000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C9D0103-02E8-41F0-AF5B-A1E428855D3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08" r="19148"/>
          <a:stretch/>
        </p:blipFill>
        <p:spPr>
          <a:xfrm>
            <a:off x="539504" y="2147780"/>
            <a:ext cx="2212874" cy="2256450"/>
          </a:xfrm>
          <a:prstGeom prst="roundRect">
            <a:avLst>
              <a:gd name="adj" fmla="val 5000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29AEEB4-4822-473C-B056-90201FA42B9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482"/>
          <a:stretch/>
        </p:blipFill>
        <p:spPr>
          <a:xfrm>
            <a:off x="6297266" y="2172236"/>
            <a:ext cx="2256861" cy="2256450"/>
          </a:xfrm>
          <a:prstGeom prst="roundRect">
            <a:avLst>
              <a:gd name="adj" fmla="val 5000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72CF118A-8B8A-4712-9F43-64A9559B0C8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5" t="22810" r="51778" b="26593"/>
          <a:stretch/>
        </p:blipFill>
        <p:spPr>
          <a:xfrm>
            <a:off x="9232377" y="2158887"/>
            <a:ext cx="2223993" cy="2234235"/>
          </a:xfrm>
          <a:prstGeom prst="roundRect">
            <a:avLst>
              <a:gd name="adj" fmla="val 5000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416D039B-E8A4-40DB-B59D-3FC7AEEE359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b="45903"/>
          <a:stretch/>
        </p:blipFill>
        <p:spPr>
          <a:xfrm>
            <a:off x="0" y="5057437"/>
            <a:ext cx="12192001" cy="1800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8979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1665CA13-948D-472B-A8B4-836E73EBEA7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0"/>
          <a:stretch/>
        </p:blipFill>
        <p:spPr>
          <a:xfrm>
            <a:off x="0" y="-19815"/>
            <a:ext cx="12192000" cy="6877815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9F270217-3D95-413D-B2AC-164567B299BF}"/>
              </a:ext>
            </a:extLst>
          </p:cNvPr>
          <p:cNvSpPr txBox="1">
            <a:spLocks/>
          </p:cNvSpPr>
          <p:nvPr/>
        </p:nvSpPr>
        <p:spPr>
          <a:xfrm>
            <a:off x="545614" y="808621"/>
            <a:ext cx="11098990" cy="634345"/>
          </a:xfrm>
          <a:prstGeom prst="rect">
            <a:avLst/>
          </a:prstGeom>
        </p:spPr>
        <p:txBody>
          <a:bodyPr vert="horz" lIns="80189" tIns="40094" rIns="80189" bIns="40094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ru-RU" altLang="en-US" sz="3200" dirty="0">
                <a:solidFill>
                  <a:schemeClr val="accent1"/>
                </a:solidFill>
                <a:latin typeface="Exo 2 SemiBold" pitchFamily="2" charset="-52"/>
              </a:rPr>
              <a:t>Преимущества работы с нами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3991044F-B297-4845-A473-7B1CB85BADAC}"/>
              </a:ext>
            </a:extLst>
          </p:cNvPr>
          <p:cNvCxnSpPr>
            <a:cxnSpLocks/>
          </p:cNvCxnSpPr>
          <p:nvPr/>
        </p:nvCxnSpPr>
        <p:spPr>
          <a:xfrm flipV="1">
            <a:off x="0" y="296323"/>
            <a:ext cx="7235952" cy="3396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6CE27F62-46F4-4DF0-BAA4-DE9E814A6DDB}"/>
              </a:ext>
            </a:extLst>
          </p:cNvPr>
          <p:cNvSpPr/>
          <p:nvPr/>
        </p:nvSpPr>
        <p:spPr>
          <a:xfrm>
            <a:off x="7235952" y="182771"/>
            <a:ext cx="3102864" cy="22634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10000"/>
              </a:lnSpc>
            </a:pPr>
            <a:r>
              <a:rPr lang="ru-RU" altLang="en-US" sz="877" dirty="0">
                <a:latin typeface="Exo 2" pitchFamily="2" charset="-52"/>
                <a:cs typeface="+mn-lt"/>
              </a:rPr>
              <a:t>АО «Единая электронная торговая площадка» 2022 год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CD393B68-2270-4679-993B-7E84536210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42189" y="194203"/>
            <a:ext cx="1313354" cy="214912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51EDBCED-285B-4A62-913E-42A390D1E9D2}"/>
              </a:ext>
            </a:extLst>
          </p:cNvPr>
          <p:cNvGrpSpPr/>
          <p:nvPr/>
        </p:nvGrpSpPr>
        <p:grpSpPr>
          <a:xfrm>
            <a:off x="4787088" y="2069076"/>
            <a:ext cx="2624313" cy="1274451"/>
            <a:chOff x="3865828" y="2147807"/>
            <a:chExt cx="2624313" cy="1274451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E05D542-282B-450D-AD57-C9B9559A535A}"/>
                </a:ext>
              </a:extLst>
            </p:cNvPr>
            <p:cNvSpPr txBox="1"/>
            <p:nvPr/>
          </p:nvSpPr>
          <p:spPr>
            <a:xfrm>
              <a:off x="3865828" y="2837483"/>
              <a:ext cx="26243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>
                  <a:latin typeface="Exo 2" pitchFamily="2" charset="-52"/>
                </a:rPr>
                <a:t>Высокая конкурентность на торгов</a:t>
              </a:r>
            </a:p>
          </p:txBody>
        </p:sp>
        <p:pic>
          <p:nvPicPr>
            <p:cNvPr id="37" name="Рисунок 36">
              <a:extLst>
                <a:ext uri="{FF2B5EF4-FFF2-40B4-BE49-F238E27FC236}">
                  <a16:creationId xmlns:a16="http://schemas.microsoft.com/office/drawing/2014/main" id="{ADD6B6EA-9847-48D3-8614-C23303CC25D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9138" y="2147807"/>
              <a:ext cx="663551" cy="511156"/>
            </a:xfrm>
            <a:prstGeom prst="rect">
              <a:avLst/>
            </a:prstGeom>
          </p:spPr>
        </p:pic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2A5DD2A6-593C-4F8F-90D3-B4F2D941E706}"/>
              </a:ext>
            </a:extLst>
          </p:cNvPr>
          <p:cNvGrpSpPr/>
          <p:nvPr/>
        </p:nvGrpSpPr>
        <p:grpSpPr>
          <a:xfrm>
            <a:off x="1060966" y="1996440"/>
            <a:ext cx="2977633" cy="1665944"/>
            <a:chOff x="965672" y="2002536"/>
            <a:chExt cx="2977633" cy="1665944"/>
          </a:xfrm>
        </p:grpSpPr>
        <p:sp>
          <p:nvSpPr>
            <p:cNvPr id="19" name="object 26">
              <a:extLst>
                <a:ext uri="{FF2B5EF4-FFF2-40B4-BE49-F238E27FC236}">
                  <a16:creationId xmlns:a16="http://schemas.microsoft.com/office/drawing/2014/main" id="{73F7AC47-97DA-45AF-AC47-ECA13748EED0}"/>
                </a:ext>
              </a:extLst>
            </p:cNvPr>
            <p:cNvSpPr/>
            <p:nvPr/>
          </p:nvSpPr>
          <p:spPr>
            <a:xfrm>
              <a:off x="1058983" y="2002536"/>
              <a:ext cx="612752" cy="59307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8E19CD2-8C3C-42B3-8C0F-951BD49958DB}"/>
                </a:ext>
              </a:extLst>
            </p:cNvPr>
            <p:cNvSpPr txBox="1"/>
            <p:nvPr/>
          </p:nvSpPr>
          <p:spPr>
            <a:xfrm>
              <a:off x="965672" y="2837483"/>
              <a:ext cx="297763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2700" marR="12700">
                <a:lnSpc>
                  <a:spcPct val="100000"/>
                </a:lnSpc>
              </a:pPr>
              <a:r>
                <a:rPr lang="ru-RU" sz="1600" dirty="0">
                  <a:latin typeface="Exo 2"/>
                  <a:cs typeface="Exo 2"/>
                </a:rPr>
                <a:t>До</a:t>
              </a:r>
              <a:r>
                <a:rPr lang="ru-RU" sz="1600" spc="5" dirty="0">
                  <a:latin typeface="Exo 2"/>
                  <a:cs typeface="Exo 2"/>
                </a:rPr>
                <a:t>с</a:t>
              </a:r>
              <a:r>
                <a:rPr lang="ru-RU" sz="1600" spc="0" dirty="0">
                  <a:latin typeface="Exo 2"/>
                  <a:cs typeface="Exo 2"/>
                </a:rPr>
                <a:t>туп </a:t>
              </a:r>
              <a:br>
                <a:rPr lang="ru-RU" sz="1600" spc="0" dirty="0">
                  <a:latin typeface="Exo 2"/>
                  <a:cs typeface="Exo 2"/>
                </a:rPr>
              </a:br>
              <a:r>
                <a:rPr lang="ru-RU" sz="1600" spc="0" dirty="0">
                  <a:latin typeface="Exo 2"/>
                  <a:cs typeface="Exo 2"/>
                </a:rPr>
                <a:t>к </a:t>
              </a:r>
              <a:r>
                <a:rPr lang="ru-RU" sz="1600" spc="-10" dirty="0">
                  <a:latin typeface="Exo 2"/>
                  <a:cs typeface="Exo 2"/>
                </a:rPr>
                <a:t>а</a:t>
              </a:r>
              <a:r>
                <a:rPr lang="ru-RU" sz="1600" spc="5" dirty="0">
                  <a:latin typeface="Exo 2"/>
                  <a:cs typeface="Exo 2"/>
                </a:rPr>
                <a:t>н</a:t>
              </a:r>
              <a:r>
                <a:rPr lang="ru-RU" sz="1600" spc="-10" dirty="0">
                  <a:latin typeface="Exo 2"/>
                  <a:cs typeface="Exo 2"/>
                </a:rPr>
                <a:t>а</a:t>
              </a:r>
              <a:r>
                <a:rPr lang="ru-RU" sz="1600" spc="0" dirty="0">
                  <a:latin typeface="Exo 2"/>
                  <a:cs typeface="Exo 2"/>
                </a:rPr>
                <a:t>литич</a:t>
              </a:r>
              <a:r>
                <a:rPr lang="ru-RU" sz="1600" spc="-10" dirty="0">
                  <a:latin typeface="Exo 2"/>
                  <a:cs typeface="Exo 2"/>
                </a:rPr>
                <a:t>е</a:t>
              </a:r>
              <a:r>
                <a:rPr lang="ru-RU" sz="1600" spc="0" dirty="0">
                  <a:latin typeface="Exo 2"/>
                  <a:cs typeface="Exo 2"/>
                </a:rPr>
                <a:t>ским и</a:t>
              </a:r>
              <a:r>
                <a:rPr lang="ru-RU" sz="1600" spc="5" dirty="0">
                  <a:latin typeface="Exo 2"/>
                  <a:cs typeface="Exo 2"/>
                </a:rPr>
                <a:t>н</a:t>
              </a:r>
              <a:r>
                <a:rPr lang="ru-RU" sz="1600" spc="0" dirty="0">
                  <a:latin typeface="Exo 2"/>
                  <a:cs typeface="Exo 2"/>
                </a:rPr>
                <a:t>с</a:t>
              </a:r>
              <a:r>
                <a:rPr lang="ru-RU" sz="1600" spc="5" dirty="0">
                  <a:latin typeface="Exo 2"/>
                  <a:cs typeface="Exo 2"/>
                </a:rPr>
                <a:t>тр</a:t>
              </a:r>
              <a:r>
                <a:rPr lang="ru-RU" sz="1600" spc="0" dirty="0">
                  <a:latin typeface="Exo 2"/>
                  <a:cs typeface="Exo 2"/>
                </a:rPr>
                <a:t>ум</a:t>
              </a:r>
              <a:r>
                <a:rPr lang="ru-RU" sz="1600" spc="-15" dirty="0">
                  <a:latin typeface="Exo 2"/>
                  <a:cs typeface="Exo 2"/>
                </a:rPr>
                <a:t>е</a:t>
              </a:r>
              <a:r>
                <a:rPr lang="ru-RU" sz="1600" spc="5" dirty="0">
                  <a:latin typeface="Exo 2"/>
                  <a:cs typeface="Exo 2"/>
                </a:rPr>
                <a:t>н</a:t>
              </a:r>
              <a:r>
                <a:rPr lang="ru-RU" sz="1600" spc="0" dirty="0">
                  <a:latin typeface="Exo 2"/>
                  <a:cs typeface="Exo 2"/>
                </a:rPr>
                <a:t>т</a:t>
              </a:r>
              <a:r>
                <a:rPr lang="ru-RU" sz="1600" spc="-10" dirty="0">
                  <a:latin typeface="Exo 2"/>
                  <a:cs typeface="Exo 2"/>
                </a:rPr>
                <a:t>а</a:t>
              </a:r>
              <a:r>
                <a:rPr lang="ru-RU" sz="1600" spc="0" dirty="0">
                  <a:latin typeface="Exo 2"/>
                  <a:cs typeface="Exo 2"/>
                </a:rPr>
                <a:t>м</a:t>
              </a:r>
              <a:endParaRPr lang="ru-RU" sz="1600" dirty="0">
                <a:latin typeface="Exo 2"/>
                <a:cs typeface="Exo 2"/>
              </a:endParaRPr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0A1B9C3F-D0A8-45BC-968C-9E6BC3788DF0}"/>
              </a:ext>
            </a:extLst>
          </p:cNvPr>
          <p:cNvGrpSpPr/>
          <p:nvPr/>
        </p:nvGrpSpPr>
        <p:grpSpPr>
          <a:xfrm>
            <a:off x="5932325" y="4060087"/>
            <a:ext cx="3174365" cy="1344675"/>
            <a:chOff x="6833616" y="4376928"/>
            <a:chExt cx="3174365" cy="1344675"/>
          </a:xfrm>
        </p:grpSpPr>
        <p:sp>
          <p:nvSpPr>
            <p:cNvPr id="24" name="object 18">
              <a:extLst>
                <a:ext uri="{FF2B5EF4-FFF2-40B4-BE49-F238E27FC236}">
                  <a16:creationId xmlns:a16="http://schemas.microsoft.com/office/drawing/2014/main" id="{46936308-90A6-46FF-BAF1-7BAF4D5358FD}"/>
                </a:ext>
              </a:extLst>
            </p:cNvPr>
            <p:cNvSpPr txBox="1"/>
            <p:nvPr/>
          </p:nvSpPr>
          <p:spPr>
            <a:xfrm>
              <a:off x="6833616" y="5167248"/>
              <a:ext cx="3174365" cy="554355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marL="12700">
                <a:lnSpc>
                  <a:spcPct val="100000"/>
                </a:lnSpc>
              </a:pPr>
              <a:r>
                <a:rPr sz="1600" dirty="0">
                  <a:latin typeface="Exo 2"/>
                  <a:cs typeface="Exo 2"/>
                </a:rPr>
                <a:t>И</a:t>
              </a:r>
              <a:r>
                <a:rPr sz="1600" spc="10" dirty="0">
                  <a:latin typeface="Exo 2"/>
                  <a:cs typeface="Exo 2"/>
                </a:rPr>
                <a:t>н</a:t>
              </a:r>
              <a:r>
                <a:rPr sz="1600" spc="0" dirty="0">
                  <a:latin typeface="Exo 2"/>
                  <a:cs typeface="Exo 2"/>
                </a:rPr>
                <a:t>ди</a:t>
              </a:r>
              <a:r>
                <a:rPr sz="1600" spc="5" dirty="0">
                  <a:latin typeface="Exo 2"/>
                  <a:cs typeface="Exo 2"/>
                </a:rPr>
                <a:t>в</a:t>
              </a:r>
              <a:r>
                <a:rPr sz="1600" spc="0" dirty="0">
                  <a:latin typeface="Exo 2"/>
                  <a:cs typeface="Exo 2"/>
                </a:rPr>
                <a:t>иду</a:t>
              </a:r>
              <a:r>
                <a:rPr sz="1600" spc="-10" dirty="0">
                  <a:latin typeface="Exo 2"/>
                  <a:cs typeface="Exo 2"/>
                </a:rPr>
                <a:t>а</a:t>
              </a:r>
              <a:r>
                <a:rPr sz="1600" spc="0" dirty="0">
                  <a:latin typeface="Exo 2"/>
                  <a:cs typeface="Exo 2"/>
                </a:rPr>
                <a:t>ль</a:t>
              </a:r>
              <a:r>
                <a:rPr sz="1600" spc="10" dirty="0">
                  <a:latin typeface="Exo 2"/>
                  <a:cs typeface="Exo 2"/>
                </a:rPr>
                <a:t>н</a:t>
              </a:r>
              <a:r>
                <a:rPr sz="1600" spc="-10" dirty="0">
                  <a:latin typeface="Exo 2"/>
                  <a:cs typeface="Exo 2"/>
                </a:rPr>
                <a:t>а</a:t>
              </a:r>
              <a:r>
                <a:rPr sz="1600" spc="0" dirty="0">
                  <a:latin typeface="Exo 2"/>
                  <a:cs typeface="Exo 2"/>
                </a:rPr>
                <a:t>я </a:t>
              </a:r>
              <a:r>
                <a:rPr sz="1600" spc="-10" dirty="0">
                  <a:latin typeface="Exo 2"/>
                  <a:cs typeface="Exo 2"/>
                </a:rPr>
                <a:t> </a:t>
              </a:r>
              <a:r>
                <a:rPr sz="1600" spc="0" dirty="0">
                  <a:latin typeface="Exo 2"/>
                  <a:cs typeface="Exo 2"/>
                </a:rPr>
                <a:t>подд</a:t>
              </a:r>
              <a:r>
                <a:rPr sz="1600" spc="-15" dirty="0">
                  <a:latin typeface="Exo 2"/>
                  <a:cs typeface="Exo 2"/>
                </a:rPr>
                <a:t>е</a:t>
              </a:r>
              <a:r>
                <a:rPr sz="1600" spc="5" dirty="0">
                  <a:latin typeface="Exo 2"/>
                  <a:cs typeface="Exo 2"/>
                </a:rPr>
                <a:t>р</a:t>
              </a:r>
              <a:r>
                <a:rPr sz="1600" spc="0" dirty="0">
                  <a:latin typeface="Exo 2"/>
                  <a:cs typeface="Exo 2"/>
                </a:rPr>
                <a:t>ж</a:t>
              </a:r>
              <a:r>
                <a:rPr sz="1600" spc="-10" dirty="0">
                  <a:latin typeface="Exo 2"/>
                  <a:cs typeface="Exo 2"/>
                </a:rPr>
                <a:t>к</a:t>
              </a:r>
              <a:r>
                <a:rPr sz="1600" spc="0" dirty="0">
                  <a:latin typeface="Exo 2"/>
                  <a:cs typeface="Exo 2"/>
                </a:rPr>
                <a:t>а</a:t>
              </a:r>
              <a:endParaRPr sz="1600" dirty="0">
                <a:latin typeface="Exo 2"/>
                <a:cs typeface="Exo 2"/>
              </a:endParaRPr>
            </a:p>
            <a:p>
              <a:pPr marL="12700">
                <a:lnSpc>
                  <a:spcPct val="100000"/>
                </a:lnSpc>
              </a:pPr>
              <a:r>
                <a:rPr sz="1600" dirty="0">
                  <a:latin typeface="Exo 2"/>
                  <a:cs typeface="Exo 2"/>
                </a:rPr>
                <a:t>по</a:t>
              </a:r>
              <a:r>
                <a:rPr sz="1600" spc="-10" dirty="0">
                  <a:latin typeface="Exo 2"/>
                  <a:cs typeface="Exo 2"/>
                </a:rPr>
                <a:t>л</a:t>
              </a:r>
              <a:r>
                <a:rPr sz="1600" spc="0" dirty="0">
                  <a:latin typeface="Exo 2"/>
                  <a:cs typeface="Exo 2"/>
                </a:rPr>
                <a:t>ь</a:t>
              </a:r>
              <a:r>
                <a:rPr sz="1600" spc="-10" dirty="0">
                  <a:latin typeface="Exo 2"/>
                  <a:cs typeface="Exo 2"/>
                </a:rPr>
                <a:t>з</a:t>
              </a:r>
              <a:r>
                <a:rPr sz="1600" spc="0" dirty="0">
                  <a:latin typeface="Exo 2"/>
                  <a:cs typeface="Exo 2"/>
                </a:rPr>
                <a:t>о</a:t>
              </a:r>
              <a:r>
                <a:rPr sz="1600" spc="10" dirty="0">
                  <a:latin typeface="Exo 2"/>
                  <a:cs typeface="Exo 2"/>
                </a:rPr>
                <a:t>в</a:t>
              </a:r>
              <a:r>
                <a:rPr sz="1600" spc="-15" dirty="0">
                  <a:latin typeface="Exo 2"/>
                  <a:cs typeface="Exo 2"/>
                </a:rPr>
                <a:t>а</a:t>
              </a:r>
              <a:r>
                <a:rPr sz="1600" spc="0" dirty="0">
                  <a:latin typeface="Exo 2"/>
                  <a:cs typeface="Exo 2"/>
                </a:rPr>
                <a:t>т</a:t>
              </a:r>
              <a:r>
                <a:rPr sz="1600" spc="-10" dirty="0">
                  <a:latin typeface="Exo 2"/>
                  <a:cs typeface="Exo 2"/>
                </a:rPr>
                <a:t>е</a:t>
              </a:r>
              <a:r>
                <a:rPr sz="1600" spc="0" dirty="0">
                  <a:latin typeface="Exo 2"/>
                  <a:cs typeface="Exo 2"/>
                </a:rPr>
                <a:t>л</a:t>
              </a:r>
              <a:r>
                <a:rPr sz="1600" spc="-20" dirty="0">
                  <a:latin typeface="Exo 2"/>
                  <a:cs typeface="Exo 2"/>
                </a:rPr>
                <a:t>е</a:t>
              </a:r>
              <a:r>
                <a:rPr sz="1600" spc="0" dirty="0">
                  <a:latin typeface="Exo 2"/>
                  <a:cs typeface="Exo 2"/>
                </a:rPr>
                <a:t>й</a:t>
              </a:r>
              <a:r>
                <a:rPr sz="1600" spc="25" dirty="0">
                  <a:latin typeface="Exo 2"/>
                  <a:cs typeface="Exo 2"/>
                </a:rPr>
                <a:t> </a:t>
              </a:r>
              <a:r>
                <a:rPr sz="1600" spc="-10" dirty="0">
                  <a:latin typeface="Exo 2"/>
                  <a:cs typeface="Exo 2"/>
                </a:rPr>
                <a:t>З</a:t>
              </a:r>
              <a:r>
                <a:rPr sz="1600" spc="-15" dirty="0">
                  <a:latin typeface="Exo 2"/>
                  <a:cs typeface="Exo 2"/>
                </a:rPr>
                <a:t>а</a:t>
              </a:r>
              <a:r>
                <a:rPr sz="1600" spc="-10" dirty="0">
                  <a:latin typeface="Exo 2"/>
                  <a:cs typeface="Exo 2"/>
                </a:rPr>
                <a:t>к</a:t>
              </a:r>
              <a:r>
                <a:rPr sz="1600" spc="-15" dirty="0">
                  <a:latin typeface="Exo 2"/>
                  <a:cs typeface="Exo 2"/>
                </a:rPr>
                <a:t>а</a:t>
              </a:r>
              <a:r>
                <a:rPr sz="1600" spc="-10" dirty="0">
                  <a:latin typeface="Exo 2"/>
                  <a:cs typeface="Exo 2"/>
                </a:rPr>
                <a:t>з</a:t>
              </a:r>
              <a:r>
                <a:rPr sz="1600" spc="0" dirty="0">
                  <a:latin typeface="Exo 2"/>
                  <a:cs typeface="Exo 2"/>
                </a:rPr>
                <a:t>чи</a:t>
              </a:r>
              <a:r>
                <a:rPr sz="1600" spc="-10" dirty="0">
                  <a:latin typeface="Exo 2"/>
                  <a:cs typeface="Exo 2"/>
                </a:rPr>
                <a:t>к</a:t>
              </a:r>
              <a:r>
                <a:rPr sz="1600" spc="0" dirty="0">
                  <a:latin typeface="Exo 2"/>
                  <a:cs typeface="Exo 2"/>
                </a:rPr>
                <a:t>а</a:t>
              </a:r>
              <a:endParaRPr sz="1600" dirty="0">
                <a:latin typeface="Exo 2"/>
                <a:cs typeface="Exo 2"/>
              </a:endParaRPr>
            </a:p>
          </p:txBody>
        </p:sp>
        <p:sp>
          <p:nvSpPr>
            <p:cNvPr id="25" name="object 19">
              <a:extLst>
                <a:ext uri="{FF2B5EF4-FFF2-40B4-BE49-F238E27FC236}">
                  <a16:creationId xmlns:a16="http://schemas.microsoft.com/office/drawing/2014/main" id="{158C5AC3-9B84-4DA7-946C-897A5F973F6F}"/>
                </a:ext>
              </a:extLst>
            </p:cNvPr>
            <p:cNvSpPr/>
            <p:nvPr/>
          </p:nvSpPr>
          <p:spPr>
            <a:xfrm>
              <a:off x="6833616" y="4376928"/>
              <a:ext cx="618744" cy="612648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</p:grp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691DC39C-619F-4AB6-988B-F3C88608F255}"/>
              </a:ext>
            </a:extLst>
          </p:cNvPr>
          <p:cNvGrpSpPr/>
          <p:nvPr/>
        </p:nvGrpSpPr>
        <p:grpSpPr>
          <a:xfrm>
            <a:off x="1916461" y="3897166"/>
            <a:ext cx="8359078" cy="1651150"/>
            <a:chOff x="1464998" y="4288303"/>
            <a:chExt cx="8359078" cy="1651150"/>
          </a:xfrm>
        </p:grpSpPr>
        <p:sp>
          <p:nvSpPr>
            <p:cNvPr id="27" name="object 22">
              <a:extLst>
                <a:ext uri="{FF2B5EF4-FFF2-40B4-BE49-F238E27FC236}">
                  <a16:creationId xmlns:a16="http://schemas.microsoft.com/office/drawing/2014/main" id="{F0D8D896-FD7F-4EC5-9150-129F712978E3}"/>
                </a:ext>
              </a:extLst>
            </p:cNvPr>
            <p:cNvSpPr txBox="1"/>
            <p:nvPr/>
          </p:nvSpPr>
          <p:spPr>
            <a:xfrm>
              <a:off x="1464998" y="5326805"/>
              <a:ext cx="2856451" cy="612648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marL="12700" marR="12700">
                <a:lnSpc>
                  <a:spcPct val="100000"/>
                </a:lnSpc>
              </a:pPr>
              <a:r>
                <a:rPr sz="1600" dirty="0">
                  <a:latin typeface="Exo 2"/>
                  <a:cs typeface="Exo 2"/>
                </a:rPr>
                <a:t>Система </a:t>
              </a:r>
              <a:r>
                <a:rPr sz="1600" dirty="0" err="1">
                  <a:latin typeface="Exo 2"/>
                  <a:cs typeface="Exo 2"/>
                </a:rPr>
                <a:t>повышения</a:t>
              </a:r>
              <a:r>
                <a:rPr sz="1600" dirty="0">
                  <a:latin typeface="Exo 2"/>
                  <a:cs typeface="Exo 2"/>
                </a:rPr>
                <a:t> </a:t>
              </a:r>
              <a:r>
                <a:rPr sz="1600" dirty="0" err="1">
                  <a:latin typeface="Exo 2"/>
                  <a:cs typeface="Exo 2"/>
                </a:rPr>
                <a:t>квалификации</a:t>
              </a:r>
              <a:r>
                <a:rPr sz="1600" dirty="0">
                  <a:latin typeface="Exo 2"/>
                  <a:cs typeface="Exo 2"/>
                </a:rPr>
                <a:t> Заказчиков</a:t>
              </a:r>
            </a:p>
          </p:txBody>
        </p:sp>
        <p:sp>
          <p:nvSpPr>
            <p:cNvPr id="31" name="object 23">
              <a:extLst>
                <a:ext uri="{FF2B5EF4-FFF2-40B4-BE49-F238E27FC236}">
                  <a16:creationId xmlns:a16="http://schemas.microsoft.com/office/drawing/2014/main" id="{09364BF1-D648-4109-9E74-BF9B5A49F978}"/>
                </a:ext>
              </a:extLst>
            </p:cNvPr>
            <p:cNvSpPr/>
            <p:nvPr/>
          </p:nvSpPr>
          <p:spPr>
            <a:xfrm>
              <a:off x="9211429" y="4288303"/>
              <a:ext cx="612647" cy="612648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>
              <a:noAutofit/>
            </a:bodyPr>
            <a:lstStyle/>
            <a:p>
              <a:endParaRPr dirty="0"/>
            </a:p>
          </p:txBody>
        </p:sp>
      </p:grp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75676C04-2005-45C9-9331-FACE93DB4344}"/>
              </a:ext>
            </a:extLst>
          </p:cNvPr>
          <p:cNvGrpSpPr/>
          <p:nvPr/>
        </p:nvGrpSpPr>
        <p:grpSpPr>
          <a:xfrm>
            <a:off x="8790826" y="1847230"/>
            <a:ext cx="2522220" cy="1484571"/>
            <a:chOff x="8317992" y="1990344"/>
            <a:chExt cx="2522220" cy="1484571"/>
          </a:xfrm>
        </p:grpSpPr>
        <p:sp>
          <p:nvSpPr>
            <p:cNvPr id="32" name="object 24">
              <a:extLst>
                <a:ext uri="{FF2B5EF4-FFF2-40B4-BE49-F238E27FC236}">
                  <a16:creationId xmlns:a16="http://schemas.microsoft.com/office/drawing/2014/main" id="{9506C411-CC66-44B2-909B-2917E14BC6A8}"/>
                </a:ext>
              </a:extLst>
            </p:cNvPr>
            <p:cNvSpPr txBox="1"/>
            <p:nvPr/>
          </p:nvSpPr>
          <p:spPr>
            <a:xfrm>
              <a:off x="8317992" y="2919925"/>
              <a:ext cx="2522220" cy="55499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marL="12700" marR="12700">
                <a:lnSpc>
                  <a:spcPct val="100099"/>
                </a:lnSpc>
              </a:pPr>
              <a:r>
                <a:rPr sz="1600" dirty="0">
                  <a:latin typeface="Exo 2"/>
                  <a:cs typeface="Exo 2"/>
                </a:rPr>
                <a:t>Адресное привлечение участников</a:t>
              </a:r>
            </a:p>
          </p:txBody>
        </p:sp>
        <p:sp>
          <p:nvSpPr>
            <p:cNvPr id="40" name="object 27">
              <a:extLst>
                <a:ext uri="{FF2B5EF4-FFF2-40B4-BE49-F238E27FC236}">
                  <a16:creationId xmlns:a16="http://schemas.microsoft.com/office/drawing/2014/main" id="{477D6E0D-E902-44D9-AC6B-761C0748DA79}"/>
                </a:ext>
              </a:extLst>
            </p:cNvPr>
            <p:cNvSpPr/>
            <p:nvPr/>
          </p:nvSpPr>
          <p:spPr>
            <a:xfrm>
              <a:off x="8317992" y="1990344"/>
              <a:ext cx="664464" cy="746760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>
              <a:noAutofit/>
            </a:bodyPr>
            <a:lstStyle/>
            <a:p>
              <a:endParaRPr/>
            </a:p>
          </p:txBody>
        </p:sp>
      </p:grp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E6523516-F8DF-42D1-B2F1-96D08CF79964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b="45903"/>
          <a:stretch/>
        </p:blipFill>
        <p:spPr>
          <a:xfrm>
            <a:off x="0" y="5121115"/>
            <a:ext cx="12192001" cy="1800563"/>
          </a:xfrm>
          <a:prstGeom prst="rect">
            <a:avLst/>
          </a:prstGeom>
        </p:spPr>
      </p:pic>
      <p:sp>
        <p:nvSpPr>
          <p:cNvPr id="28" name="object 23">
            <a:extLst>
              <a:ext uri="{FF2B5EF4-FFF2-40B4-BE49-F238E27FC236}">
                <a16:creationId xmlns:a16="http://schemas.microsoft.com/office/drawing/2014/main" id="{E0AFB49E-3BB9-45B1-966C-8A261665596A}"/>
              </a:ext>
            </a:extLst>
          </p:cNvPr>
          <p:cNvSpPr/>
          <p:nvPr/>
        </p:nvSpPr>
        <p:spPr>
          <a:xfrm>
            <a:off x="1916461" y="3962535"/>
            <a:ext cx="633321" cy="76989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" name="object 18">
            <a:extLst>
              <a:ext uri="{FF2B5EF4-FFF2-40B4-BE49-F238E27FC236}">
                <a16:creationId xmlns:a16="http://schemas.microsoft.com/office/drawing/2014/main" id="{797CAC25-FCB8-45CF-81DA-D78F68B489BF}"/>
              </a:ext>
            </a:extLst>
          </p:cNvPr>
          <p:cNvSpPr txBox="1"/>
          <p:nvPr/>
        </p:nvSpPr>
        <p:spPr>
          <a:xfrm>
            <a:off x="9627491" y="4732425"/>
            <a:ext cx="2522221" cy="55435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ru-RU" sz="1600" dirty="0">
                <a:latin typeface="Exo 2"/>
                <a:cs typeface="Exo 2"/>
              </a:rPr>
              <a:t>Юридические </a:t>
            </a:r>
          </a:p>
          <a:p>
            <a:pPr marL="12700">
              <a:lnSpc>
                <a:spcPct val="100000"/>
              </a:lnSpc>
            </a:pPr>
            <a:r>
              <a:rPr lang="ru-RU" sz="1600" dirty="0">
                <a:latin typeface="Exo 2"/>
                <a:cs typeface="Exo 2"/>
              </a:rPr>
              <a:t>консультации</a:t>
            </a:r>
            <a:endParaRPr sz="1600" dirty="0">
              <a:latin typeface="Exo 2"/>
              <a:cs typeface="Exo 2"/>
            </a:endParaRPr>
          </a:p>
        </p:txBody>
      </p:sp>
    </p:spTree>
    <p:extLst>
      <p:ext uri="{BB962C8B-B14F-4D97-AF65-F5344CB8AC3E}">
        <p14:creationId xmlns:p14="http://schemas.microsoft.com/office/powerpoint/2010/main" val="14044805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1665CA13-948D-472B-A8B4-836E73EBEA7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0"/>
          <a:stretch/>
        </p:blipFill>
        <p:spPr>
          <a:xfrm>
            <a:off x="0" y="-9908"/>
            <a:ext cx="12192000" cy="6877815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9F270217-3D95-413D-B2AC-164567B299BF}"/>
              </a:ext>
            </a:extLst>
          </p:cNvPr>
          <p:cNvSpPr txBox="1">
            <a:spLocks/>
          </p:cNvSpPr>
          <p:nvPr/>
        </p:nvSpPr>
        <p:spPr>
          <a:xfrm>
            <a:off x="1213750" y="3110656"/>
            <a:ext cx="5364332" cy="1858307"/>
          </a:xfrm>
          <a:prstGeom prst="rect">
            <a:avLst/>
          </a:prstGeom>
        </p:spPr>
        <p:txBody>
          <a:bodyPr vert="horz" lIns="80189" tIns="40094" rIns="80189" bIns="40094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ru-RU" sz="3200" b="0" i="0" u="none" strike="noStrike" baseline="0" dirty="0">
                <a:solidFill>
                  <a:srgbClr val="0450F2"/>
                </a:solidFill>
                <a:latin typeface="Exo 2 SemiBold" pitchFamily="2" charset="-52"/>
              </a:rPr>
              <a:t>Дополнительные сервисы АО </a:t>
            </a:r>
            <a:r>
              <a:rPr lang="ru-RU" sz="3200" dirty="0">
                <a:solidFill>
                  <a:srgbClr val="0450F2"/>
                </a:solidFill>
                <a:latin typeface="Exo 2 SemiBold" pitchFamily="2" charset="-52"/>
              </a:rPr>
              <a:t>«ЕЭТП» </a:t>
            </a:r>
            <a:r>
              <a:rPr lang="ru-RU" sz="3200" b="0" i="0" u="none" strike="noStrike" baseline="0" dirty="0" err="1">
                <a:solidFill>
                  <a:srgbClr val="0450F2"/>
                </a:solidFill>
                <a:latin typeface="Exo 2 SemiBold" pitchFamily="2" charset="-52"/>
              </a:rPr>
              <a:t>Росэлторг</a:t>
            </a:r>
            <a:endParaRPr lang="ru-RU" altLang="en-US" sz="3200" dirty="0">
              <a:solidFill>
                <a:schemeClr val="accent1"/>
              </a:solidFill>
              <a:latin typeface="Exo 2 SemiBold" pitchFamily="2" charset="-52"/>
            </a:endParaRP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3991044F-B297-4845-A473-7B1CB85BADAC}"/>
              </a:ext>
            </a:extLst>
          </p:cNvPr>
          <p:cNvCxnSpPr>
            <a:cxnSpLocks/>
          </p:cNvCxnSpPr>
          <p:nvPr/>
        </p:nvCxnSpPr>
        <p:spPr>
          <a:xfrm flipV="1">
            <a:off x="0" y="296323"/>
            <a:ext cx="7235952" cy="3396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6CE27F62-46F4-4DF0-BAA4-DE9E814A6DDB}"/>
              </a:ext>
            </a:extLst>
          </p:cNvPr>
          <p:cNvSpPr/>
          <p:nvPr/>
        </p:nvSpPr>
        <p:spPr>
          <a:xfrm>
            <a:off x="7235952" y="182771"/>
            <a:ext cx="3102864" cy="22634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10000"/>
              </a:lnSpc>
            </a:pPr>
            <a:r>
              <a:rPr lang="ru-RU" altLang="en-US" sz="877" dirty="0">
                <a:latin typeface="Exo 2" pitchFamily="2" charset="-52"/>
                <a:cs typeface="+mn-lt"/>
              </a:rPr>
              <a:t>АО «Единая электронная торговая площадка» 2022 год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CD393B68-2270-4679-993B-7E84536210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42189" y="194203"/>
            <a:ext cx="1313354" cy="214912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BE1B8FE2-F4BC-4E3D-824A-5F64767725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25571" y="1852829"/>
            <a:ext cx="2080580" cy="34045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DD4BA35-F931-4747-8740-875E381593D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596"/>
          <a:stretch/>
        </p:blipFill>
        <p:spPr>
          <a:xfrm rot="16200000">
            <a:off x="6209568" y="579242"/>
            <a:ext cx="6142378" cy="5822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8863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6FF9632-4471-4676-A851-D17456393A2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0"/>
          <a:stretch/>
        </p:blipFill>
        <p:spPr>
          <a:xfrm>
            <a:off x="0" y="-11681"/>
            <a:ext cx="12192000" cy="687781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15E9846-FA79-4EDF-9C98-132DC577C2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42189" y="194203"/>
            <a:ext cx="1313354" cy="214912"/>
          </a:xfrm>
          <a:prstGeom prst="rect">
            <a:avLst/>
          </a:prstGeom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07F63ABA-5203-4546-9236-99C78409CC79}"/>
              </a:ext>
            </a:extLst>
          </p:cNvPr>
          <p:cNvSpPr txBox="1">
            <a:spLocks/>
          </p:cNvSpPr>
          <p:nvPr/>
        </p:nvSpPr>
        <p:spPr>
          <a:xfrm>
            <a:off x="545614" y="590684"/>
            <a:ext cx="10893530" cy="1190492"/>
          </a:xfrm>
          <a:prstGeom prst="rect">
            <a:avLst/>
          </a:prstGeom>
        </p:spPr>
        <p:txBody>
          <a:bodyPr vert="horz" lIns="80189" tIns="40094" rIns="80189" bIns="40094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 algn="l"/>
            <a:r>
              <a:rPr lang="ru-RU" sz="3200" b="1" i="0" u="none" strike="noStrike" baseline="0" dirty="0">
                <a:solidFill>
                  <a:srgbClr val="0450F2"/>
                </a:solidFill>
                <a:latin typeface="Exo 2 SemiBold" pitchFamily="2" charset="-52"/>
              </a:rPr>
              <a:t>Инструментарий проверки</a:t>
            </a:r>
          </a:p>
          <a:p>
            <a:pPr algn="l"/>
            <a:r>
              <a:rPr lang="ru-RU" sz="3200" b="1" i="0" u="none" strike="noStrike" baseline="0" dirty="0">
                <a:solidFill>
                  <a:srgbClr val="0450F2"/>
                </a:solidFill>
                <a:latin typeface="Exo 2 SemiBold" pitchFamily="2" charset="-52"/>
              </a:rPr>
              <a:t>надежности участников торгов</a:t>
            </a:r>
            <a:endParaRPr lang="ru-RU" altLang="en-US" sz="4800" dirty="0">
              <a:solidFill>
                <a:schemeClr val="accent1"/>
              </a:solidFill>
              <a:latin typeface="Exo 2 SemiBold" pitchFamily="2" charset="-52"/>
            </a:endParaRP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8CA89F89-CFA6-425E-9677-EC6D181C12DB}"/>
              </a:ext>
            </a:extLst>
          </p:cNvPr>
          <p:cNvCxnSpPr>
            <a:cxnSpLocks/>
          </p:cNvCxnSpPr>
          <p:nvPr/>
        </p:nvCxnSpPr>
        <p:spPr>
          <a:xfrm flipV="1">
            <a:off x="0" y="296323"/>
            <a:ext cx="7235952" cy="3396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B0259A7-983F-41C8-8816-313E3E2AAB9C}"/>
              </a:ext>
            </a:extLst>
          </p:cNvPr>
          <p:cNvSpPr/>
          <p:nvPr/>
        </p:nvSpPr>
        <p:spPr>
          <a:xfrm>
            <a:off x="7235952" y="182771"/>
            <a:ext cx="3102864" cy="22634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10000"/>
              </a:lnSpc>
            </a:pPr>
            <a:r>
              <a:rPr lang="ru-RU" altLang="en-US" sz="877" dirty="0">
                <a:solidFill>
                  <a:schemeClr val="bg1">
                    <a:lumMod val="50000"/>
                  </a:schemeClr>
                </a:solidFill>
                <a:latin typeface="Exo 2" pitchFamily="2" charset="-52"/>
                <a:cs typeface="+mn-lt"/>
              </a:rPr>
              <a:t>АО «Единая электронная торговая площадка» 2022 год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5B67F02-1C35-4D03-99E2-ECF4A3A6C4E6}"/>
              </a:ext>
            </a:extLst>
          </p:cNvPr>
          <p:cNvSpPr txBox="1"/>
          <p:nvPr/>
        </p:nvSpPr>
        <p:spPr>
          <a:xfrm>
            <a:off x="1611350" y="2014063"/>
            <a:ext cx="10070454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ts val="1800"/>
              </a:spcBef>
            </a:pPr>
            <a:r>
              <a:rPr lang="ru-RU" sz="1600" b="1" i="0" u="none" strike="noStrike" baseline="0" dirty="0">
                <a:latin typeface="Exo 2" pitchFamily="2" charset="-52"/>
              </a:rPr>
              <a:t>Регистрационные данные</a:t>
            </a:r>
            <a:br>
              <a:rPr lang="en-US" sz="1600" b="1" i="0" u="none" strike="noStrike" baseline="0" dirty="0">
                <a:latin typeface="Exo 2" pitchFamily="2" charset="-52"/>
              </a:rPr>
            </a:br>
            <a:r>
              <a:rPr lang="ru-RU" sz="1600" b="0" i="0" u="none" strike="noStrike" baseline="0" dirty="0">
                <a:latin typeface="Exo 2" pitchFamily="2" charset="-52"/>
              </a:rPr>
              <a:t>Возможность получать выписку из ЕГРЮЛ и ЕГРИП в один клик,</a:t>
            </a:r>
            <a:r>
              <a:rPr lang="en-US" sz="1600" b="0" i="0" u="none" strike="noStrike" baseline="0" dirty="0">
                <a:latin typeface="Exo 2" pitchFamily="2" charset="-52"/>
              </a:rPr>
              <a:t> </a:t>
            </a:r>
            <a:r>
              <a:rPr lang="ru-RU" sz="1600" b="0" i="0" u="none" strike="noStrike" baseline="0" dirty="0">
                <a:latin typeface="Exo 2" pitchFamily="2" charset="-52"/>
              </a:rPr>
              <a:t>проверять массовость адреса </a:t>
            </a:r>
            <a:br>
              <a:rPr lang="ru-RU" sz="1600" b="0" i="0" u="none" strike="noStrike" baseline="0" dirty="0">
                <a:latin typeface="Exo 2" pitchFamily="2" charset="-52"/>
              </a:rPr>
            </a:br>
            <a:r>
              <a:rPr lang="ru-RU" sz="1600" b="0" i="0" u="none" strike="noStrike" baseline="0" dirty="0">
                <a:latin typeface="Exo 2" pitchFamily="2" charset="-52"/>
              </a:rPr>
              <a:t>и телефона.</a:t>
            </a:r>
          </a:p>
          <a:p>
            <a:pPr algn="l">
              <a:spcBef>
                <a:spcPts val="1800"/>
              </a:spcBef>
            </a:pPr>
            <a:r>
              <a:rPr lang="ru-RU" sz="1600" b="1" i="0" u="none" strike="noStrike" baseline="0" dirty="0">
                <a:latin typeface="Exo 2" pitchFamily="2" charset="-52"/>
              </a:rPr>
              <a:t>«Дерево связей»</a:t>
            </a:r>
            <a:br>
              <a:rPr lang="en-US" sz="1600" b="1" i="0" u="none" strike="noStrike" baseline="0" dirty="0">
                <a:latin typeface="Exo 2" pitchFamily="2" charset="-52"/>
              </a:rPr>
            </a:br>
            <a:r>
              <a:rPr lang="ru-RU" sz="1600" b="0" i="0" u="none" strike="noStrike" baseline="0" dirty="0">
                <a:latin typeface="Exo 2" pitchFamily="2" charset="-52"/>
              </a:rPr>
              <a:t>Позволяет просматривать взаимосвязи между компаниями и проверять их аффилированность.</a:t>
            </a:r>
            <a:r>
              <a:rPr lang="en-US" sz="1600" b="0" i="0" u="none" strike="noStrike" baseline="0" dirty="0">
                <a:latin typeface="Exo 2" pitchFamily="2" charset="-52"/>
              </a:rPr>
              <a:t> </a:t>
            </a:r>
            <a:br>
              <a:rPr lang="ru-RU" sz="1600" b="0" i="0" u="none" strike="noStrike" baseline="0" dirty="0">
                <a:latin typeface="Exo 2" pitchFamily="2" charset="-52"/>
              </a:rPr>
            </a:br>
            <a:r>
              <a:rPr lang="ru-RU" sz="1600" b="0" i="0" u="none" strike="noStrike" baseline="0" dirty="0">
                <a:latin typeface="Exo 2" pitchFamily="2" charset="-52"/>
              </a:rPr>
              <a:t>На интерактивной схеме информация структурирована и легко доступна для восприятия.</a:t>
            </a:r>
          </a:p>
          <a:p>
            <a:pPr algn="l">
              <a:spcBef>
                <a:spcPts val="1800"/>
              </a:spcBef>
            </a:pPr>
            <a:r>
              <a:rPr lang="ru-RU" sz="1600" b="1" i="0" u="none" strike="noStrike" baseline="0" dirty="0">
                <a:latin typeface="Exo 2" pitchFamily="2" charset="-52"/>
              </a:rPr>
              <a:t>Госконтракты</a:t>
            </a:r>
            <a:br>
              <a:rPr lang="en-US" sz="1600" b="1" i="0" u="none" strike="noStrike" baseline="0" dirty="0">
                <a:latin typeface="Exo 2" pitchFamily="2" charset="-52"/>
              </a:rPr>
            </a:br>
            <a:r>
              <a:rPr lang="ru-RU" sz="1600" b="0" i="0" u="none" strike="noStrike" baseline="0" dirty="0">
                <a:latin typeface="Exo 2" pitchFamily="2" charset="-52"/>
              </a:rPr>
              <a:t>Информация о заключенных госконтрактах и по участию в госзакупках. Сервис поможет выяснить,</a:t>
            </a:r>
            <a:r>
              <a:rPr lang="en-US" sz="1600" b="0" i="0" u="none" strike="noStrike" baseline="0" dirty="0">
                <a:latin typeface="Exo 2" pitchFamily="2" charset="-52"/>
              </a:rPr>
              <a:t> </a:t>
            </a:r>
            <a:r>
              <a:rPr lang="ru-RU" sz="1600" b="0" i="0" u="none" strike="noStrike" baseline="0" dirty="0">
                <a:latin typeface="Exo 2" pitchFamily="2" charset="-52"/>
              </a:rPr>
              <a:t>насколько добросовестно исполняет компания свои обязательства по контрактам.</a:t>
            </a:r>
          </a:p>
          <a:p>
            <a:pPr algn="l">
              <a:spcBef>
                <a:spcPts val="1800"/>
              </a:spcBef>
            </a:pPr>
            <a:r>
              <a:rPr lang="ru-RU" sz="1600" b="1" i="0" u="none" strike="noStrike" baseline="0" dirty="0">
                <a:latin typeface="Exo 2" pitchFamily="2" charset="-52"/>
              </a:rPr>
              <a:t>Экспресс-анализ финансовых показателей</a:t>
            </a:r>
          </a:p>
          <a:p>
            <a:pPr algn="l">
              <a:spcBef>
                <a:spcPts val="1800"/>
              </a:spcBef>
            </a:pPr>
            <a:r>
              <a:rPr lang="ru-RU" sz="1600" b="1" i="0" u="none" strike="noStrike" baseline="0" dirty="0">
                <a:latin typeface="Exo 2" pitchFamily="2" charset="-52"/>
              </a:rPr>
              <a:t>Проверка в реестрах СРО, РНП, СМП и реестре по ст. 19.28 КоАП</a:t>
            </a:r>
            <a:endParaRPr lang="ru-RU" sz="1200" dirty="0">
              <a:latin typeface="Exo 2" pitchFamily="2" charset="-52"/>
              <a:cs typeface="Exo 2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DD2E7EC-771C-463C-A593-5925FB77431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93051" y="2014063"/>
            <a:ext cx="352425" cy="40005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46363A3-3558-4AEB-B286-E8C2D241AC7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02576" y="2972785"/>
            <a:ext cx="342900" cy="40005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F32A9AB-58A1-4C89-B32B-39738D86E49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06982" y="3798817"/>
            <a:ext cx="524561" cy="524561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9E459E6F-FF4F-48FA-8C07-969B9242D1A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70012" y="4666857"/>
            <a:ext cx="461531" cy="394399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3C6B9081-0269-41BA-9B65-66A53694B465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12285" y="5392120"/>
            <a:ext cx="380591" cy="38059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E6538DD-D0DC-4482-90C2-2A63436D4F73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b="45903"/>
          <a:stretch/>
        </p:blipFill>
        <p:spPr>
          <a:xfrm>
            <a:off x="-1" y="5070764"/>
            <a:ext cx="12192001" cy="1800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1748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A1DFF9E-0CFC-4231-9273-72234673892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0"/>
          <a:stretch/>
        </p:blipFill>
        <p:spPr>
          <a:xfrm>
            <a:off x="0" y="-11681"/>
            <a:ext cx="12192000" cy="687781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15E9846-FA79-4EDF-9C98-132DC577C2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42189" y="194203"/>
            <a:ext cx="1313354" cy="214912"/>
          </a:xfrm>
          <a:prstGeom prst="rect">
            <a:avLst/>
          </a:prstGeom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07F63ABA-5203-4546-9236-99C78409CC79}"/>
              </a:ext>
            </a:extLst>
          </p:cNvPr>
          <p:cNvSpPr txBox="1">
            <a:spLocks/>
          </p:cNvSpPr>
          <p:nvPr/>
        </p:nvSpPr>
        <p:spPr>
          <a:xfrm>
            <a:off x="342414" y="590684"/>
            <a:ext cx="10893530" cy="1190492"/>
          </a:xfrm>
          <a:prstGeom prst="rect">
            <a:avLst/>
          </a:prstGeom>
        </p:spPr>
        <p:txBody>
          <a:bodyPr vert="horz" lIns="80189" tIns="40094" rIns="80189" bIns="40094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 algn="l"/>
            <a:r>
              <a:rPr lang="ru-RU" sz="3200" b="1" i="0" u="none" strike="noStrike" baseline="0" dirty="0">
                <a:solidFill>
                  <a:srgbClr val="0450F2"/>
                </a:solidFill>
                <a:latin typeface="Exo 2 SemiBold" pitchFamily="2" charset="-52"/>
              </a:rPr>
              <a:t>Сервис «Проверка контрагента»</a:t>
            </a:r>
            <a:endParaRPr lang="ru-RU" altLang="en-US" sz="4800" dirty="0">
              <a:solidFill>
                <a:schemeClr val="accent1"/>
              </a:solidFill>
              <a:latin typeface="Exo 2 SemiBold" pitchFamily="2" charset="-52"/>
            </a:endParaRP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8CA89F89-CFA6-425E-9677-EC6D181C12DB}"/>
              </a:ext>
            </a:extLst>
          </p:cNvPr>
          <p:cNvCxnSpPr>
            <a:cxnSpLocks/>
          </p:cNvCxnSpPr>
          <p:nvPr/>
        </p:nvCxnSpPr>
        <p:spPr>
          <a:xfrm flipV="1">
            <a:off x="0" y="296323"/>
            <a:ext cx="7235952" cy="3396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B0259A7-983F-41C8-8816-313E3E2AAB9C}"/>
              </a:ext>
            </a:extLst>
          </p:cNvPr>
          <p:cNvSpPr/>
          <p:nvPr/>
        </p:nvSpPr>
        <p:spPr>
          <a:xfrm>
            <a:off x="7235952" y="182771"/>
            <a:ext cx="3102864" cy="22634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10000"/>
              </a:lnSpc>
            </a:pPr>
            <a:r>
              <a:rPr lang="ru-RU" altLang="en-US" sz="877" dirty="0">
                <a:solidFill>
                  <a:schemeClr val="bg1">
                    <a:lumMod val="50000"/>
                  </a:schemeClr>
                </a:solidFill>
                <a:latin typeface="Exo 2" pitchFamily="2" charset="-52"/>
                <a:cs typeface="+mn-lt"/>
              </a:rPr>
              <a:t>АО «Единая электронная торговая площадка» 2022 год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B5124F1-DDFA-4F57-B4A4-9BA58C1B46B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45903"/>
          <a:stretch/>
        </p:blipFill>
        <p:spPr>
          <a:xfrm>
            <a:off x="0" y="5057437"/>
            <a:ext cx="12192001" cy="1800563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61C5A01-5810-47B7-9664-159A0EA422C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414" y="1781176"/>
            <a:ext cx="11579679" cy="4081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65413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0450F2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Другая 1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0450F2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2370</TotalTime>
  <Words>1035</Words>
  <Application>Microsoft Office PowerPoint</Application>
  <PresentationFormat>Широкоэкранный</PresentationFormat>
  <Paragraphs>239</Paragraphs>
  <Slides>32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40" baseType="lpstr">
      <vt:lpstr>Exo 2 Semi Bold</vt:lpstr>
      <vt:lpstr>Exo 2 SemiBold</vt:lpstr>
      <vt:lpstr>Exo 2</vt:lpstr>
      <vt:lpstr>Tahoma</vt:lpstr>
      <vt:lpstr>Calibri Light</vt:lpstr>
      <vt:lpstr>Calibri</vt:lpstr>
      <vt:lpstr>Arial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o.kasatkin</dc:creator>
  <cp:lastModifiedBy>Диана Семиноженко</cp:lastModifiedBy>
  <cp:revision>171</cp:revision>
  <dcterms:created xsi:type="dcterms:W3CDTF">2021-06-24T12:42:12Z</dcterms:created>
  <dcterms:modified xsi:type="dcterms:W3CDTF">2022-10-11T12:50:58Z</dcterms:modified>
</cp:coreProperties>
</file>