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media/image7.jpg" ContentType="image/jpeg"/>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media/image35.jpg" ContentType="image/jpeg"/>
  <Override PartName="/ppt/media/image44.jpg" ContentType="image/jpeg"/>
  <Override PartName="/ppt/media/image53.jpg" ContentType="image/jpeg"/>
  <Override PartName="/ppt/media/image54.jpg" ContentType="image/jpeg"/>
  <Override PartName="/ppt/media/image55.jpg" ContentType="image/jpeg"/>
  <Override PartName="/ppt/media/image56.jpg" ContentType="image/jpeg"/>
  <Override PartName="/ppt/media/image67.jpg" ContentType="image/jpeg"/>
  <Override PartName="/ppt/media/image68.jpg" ContentType="image/jpeg"/>
  <Override PartName="/ppt/media/image69.jpg" ContentType="image/jpeg"/>
  <Override PartName="/ppt/media/image71.jpg" ContentType="image/jpeg"/>
  <Override PartName="/ppt/media/image72.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213"/>
  </p:notesMasterIdLst>
  <p:sldIdLst>
    <p:sldId id="328" r:id="rId2"/>
    <p:sldId id="572" r:id="rId3"/>
    <p:sldId id="740" r:id="rId4"/>
    <p:sldId id="741" r:id="rId5"/>
    <p:sldId id="530" r:id="rId6"/>
    <p:sldId id="531" r:id="rId7"/>
    <p:sldId id="532" r:id="rId8"/>
    <p:sldId id="533" r:id="rId9"/>
    <p:sldId id="535" r:id="rId10"/>
    <p:sldId id="536" r:id="rId11"/>
    <p:sldId id="537" r:id="rId12"/>
    <p:sldId id="540" r:id="rId13"/>
    <p:sldId id="538" r:id="rId14"/>
    <p:sldId id="539" r:id="rId15"/>
    <p:sldId id="541" r:id="rId16"/>
    <p:sldId id="542" r:id="rId17"/>
    <p:sldId id="543" r:id="rId18"/>
    <p:sldId id="544" r:id="rId19"/>
    <p:sldId id="545" r:id="rId20"/>
    <p:sldId id="607" r:id="rId21"/>
    <p:sldId id="608" r:id="rId22"/>
    <p:sldId id="546" r:id="rId23"/>
    <p:sldId id="547" r:id="rId24"/>
    <p:sldId id="609" r:id="rId25"/>
    <p:sldId id="610" r:id="rId26"/>
    <p:sldId id="611" r:id="rId27"/>
    <p:sldId id="612" r:id="rId28"/>
    <p:sldId id="548" r:id="rId29"/>
    <p:sldId id="549" r:id="rId30"/>
    <p:sldId id="614" r:id="rId31"/>
    <p:sldId id="576" r:id="rId32"/>
    <p:sldId id="550" r:id="rId33"/>
    <p:sldId id="551" r:id="rId34"/>
    <p:sldId id="552" r:id="rId35"/>
    <p:sldId id="553" r:id="rId36"/>
    <p:sldId id="574" r:id="rId37"/>
    <p:sldId id="613" r:id="rId38"/>
    <p:sldId id="577" r:id="rId39"/>
    <p:sldId id="579" r:id="rId40"/>
    <p:sldId id="580" r:id="rId41"/>
    <p:sldId id="581" r:id="rId42"/>
    <p:sldId id="582" r:id="rId43"/>
    <p:sldId id="557" r:id="rId44"/>
    <p:sldId id="558" r:id="rId45"/>
    <p:sldId id="559" r:id="rId46"/>
    <p:sldId id="560" r:id="rId47"/>
    <p:sldId id="561" r:id="rId48"/>
    <p:sldId id="562" r:id="rId49"/>
    <p:sldId id="563" r:id="rId50"/>
    <p:sldId id="564" r:id="rId51"/>
    <p:sldId id="565" r:id="rId52"/>
    <p:sldId id="566" r:id="rId53"/>
    <p:sldId id="583" r:id="rId54"/>
    <p:sldId id="616" r:id="rId55"/>
    <p:sldId id="615" r:id="rId56"/>
    <p:sldId id="724" r:id="rId57"/>
    <p:sldId id="725" r:id="rId58"/>
    <p:sldId id="726" r:id="rId59"/>
    <p:sldId id="554" r:id="rId60"/>
    <p:sldId id="584" r:id="rId61"/>
    <p:sldId id="585" r:id="rId62"/>
    <p:sldId id="573" r:id="rId63"/>
    <p:sldId id="586" r:id="rId64"/>
    <p:sldId id="595" r:id="rId65"/>
    <p:sldId id="596" r:id="rId66"/>
    <p:sldId id="597" r:id="rId67"/>
    <p:sldId id="676" r:id="rId68"/>
    <p:sldId id="677" r:id="rId69"/>
    <p:sldId id="598" r:id="rId70"/>
    <p:sldId id="678" r:id="rId71"/>
    <p:sldId id="555" r:id="rId72"/>
    <p:sldId id="675" r:id="rId73"/>
    <p:sldId id="720" r:id="rId74"/>
    <p:sldId id="721" r:id="rId75"/>
    <p:sldId id="719" r:id="rId76"/>
    <p:sldId id="599" r:id="rId77"/>
    <p:sldId id="723" r:id="rId78"/>
    <p:sldId id="600" r:id="rId79"/>
    <p:sldId id="556" r:id="rId80"/>
    <p:sldId id="718" r:id="rId81"/>
    <p:sldId id="601" r:id="rId82"/>
    <p:sldId id="722" r:id="rId83"/>
    <p:sldId id="602" r:id="rId84"/>
    <p:sldId id="605" r:id="rId85"/>
    <p:sldId id="578" r:id="rId86"/>
    <p:sldId id="606" r:id="rId87"/>
    <p:sldId id="567" r:id="rId88"/>
    <p:sldId id="568" r:id="rId89"/>
    <p:sldId id="571" r:id="rId90"/>
    <p:sldId id="679" r:id="rId91"/>
    <p:sldId id="569" r:id="rId92"/>
    <p:sldId id="570" r:id="rId93"/>
    <p:sldId id="617" r:id="rId94"/>
    <p:sldId id="618" r:id="rId95"/>
    <p:sldId id="619" r:id="rId96"/>
    <p:sldId id="620" r:id="rId97"/>
    <p:sldId id="621" r:id="rId98"/>
    <p:sldId id="622" r:id="rId99"/>
    <p:sldId id="623" r:id="rId100"/>
    <p:sldId id="587" r:id="rId101"/>
    <p:sldId id="588" r:id="rId102"/>
    <p:sldId id="624" r:id="rId103"/>
    <p:sldId id="625" r:id="rId104"/>
    <p:sldId id="626" r:id="rId105"/>
    <p:sldId id="627" r:id="rId106"/>
    <p:sldId id="628" r:id="rId107"/>
    <p:sldId id="629" r:id="rId108"/>
    <p:sldId id="630" r:id="rId109"/>
    <p:sldId id="631" r:id="rId110"/>
    <p:sldId id="632" r:id="rId111"/>
    <p:sldId id="633" r:id="rId112"/>
    <p:sldId id="634" r:id="rId113"/>
    <p:sldId id="635" r:id="rId114"/>
    <p:sldId id="636" r:id="rId115"/>
    <p:sldId id="637" r:id="rId116"/>
    <p:sldId id="638" r:id="rId117"/>
    <p:sldId id="639" r:id="rId118"/>
    <p:sldId id="640" r:id="rId119"/>
    <p:sldId id="641" r:id="rId120"/>
    <p:sldId id="642" r:id="rId121"/>
    <p:sldId id="643" r:id="rId122"/>
    <p:sldId id="644" r:id="rId123"/>
    <p:sldId id="645" r:id="rId124"/>
    <p:sldId id="646" r:id="rId125"/>
    <p:sldId id="647" r:id="rId126"/>
    <p:sldId id="648" r:id="rId127"/>
    <p:sldId id="649" r:id="rId128"/>
    <p:sldId id="650" r:id="rId129"/>
    <p:sldId id="651" r:id="rId130"/>
    <p:sldId id="652" r:id="rId131"/>
    <p:sldId id="653" r:id="rId132"/>
    <p:sldId id="654" r:id="rId133"/>
    <p:sldId id="655" r:id="rId134"/>
    <p:sldId id="656" r:id="rId135"/>
    <p:sldId id="657" r:id="rId136"/>
    <p:sldId id="658" r:id="rId137"/>
    <p:sldId id="659" r:id="rId138"/>
    <p:sldId id="660" r:id="rId139"/>
    <p:sldId id="661" r:id="rId140"/>
    <p:sldId id="662" r:id="rId141"/>
    <p:sldId id="663" r:id="rId142"/>
    <p:sldId id="664" r:id="rId143"/>
    <p:sldId id="665" r:id="rId144"/>
    <p:sldId id="589" r:id="rId145"/>
    <p:sldId id="590" r:id="rId146"/>
    <p:sldId id="591" r:id="rId147"/>
    <p:sldId id="666" r:id="rId148"/>
    <p:sldId id="667" r:id="rId149"/>
    <p:sldId id="592" r:id="rId150"/>
    <p:sldId id="593" r:id="rId151"/>
    <p:sldId id="668" r:id="rId152"/>
    <p:sldId id="603" r:id="rId153"/>
    <p:sldId id="594" r:id="rId154"/>
    <p:sldId id="604" r:id="rId155"/>
    <p:sldId id="669" r:id="rId156"/>
    <p:sldId id="670" r:id="rId157"/>
    <p:sldId id="671" r:id="rId158"/>
    <p:sldId id="672" r:id="rId159"/>
    <p:sldId id="673" r:id="rId160"/>
    <p:sldId id="674" r:id="rId161"/>
    <p:sldId id="680" r:id="rId162"/>
    <p:sldId id="681" r:id="rId163"/>
    <p:sldId id="682" r:id="rId164"/>
    <p:sldId id="683" r:id="rId165"/>
    <p:sldId id="684" r:id="rId166"/>
    <p:sldId id="685" r:id="rId167"/>
    <p:sldId id="686" r:id="rId168"/>
    <p:sldId id="687" r:id="rId169"/>
    <p:sldId id="688" r:id="rId170"/>
    <p:sldId id="689" r:id="rId171"/>
    <p:sldId id="690" r:id="rId172"/>
    <p:sldId id="691" r:id="rId173"/>
    <p:sldId id="692" r:id="rId174"/>
    <p:sldId id="693" r:id="rId175"/>
    <p:sldId id="694" r:id="rId176"/>
    <p:sldId id="695" r:id="rId177"/>
    <p:sldId id="696" r:id="rId178"/>
    <p:sldId id="697" r:id="rId179"/>
    <p:sldId id="698" r:id="rId180"/>
    <p:sldId id="699" r:id="rId181"/>
    <p:sldId id="700" r:id="rId182"/>
    <p:sldId id="701" r:id="rId183"/>
    <p:sldId id="702" r:id="rId184"/>
    <p:sldId id="703" r:id="rId185"/>
    <p:sldId id="704" r:id="rId186"/>
    <p:sldId id="705" r:id="rId187"/>
    <p:sldId id="706" r:id="rId188"/>
    <p:sldId id="707" r:id="rId189"/>
    <p:sldId id="708" r:id="rId190"/>
    <p:sldId id="709" r:id="rId191"/>
    <p:sldId id="710" r:id="rId192"/>
    <p:sldId id="711" r:id="rId193"/>
    <p:sldId id="712" r:id="rId194"/>
    <p:sldId id="713" r:id="rId195"/>
    <p:sldId id="714" r:id="rId196"/>
    <p:sldId id="715" r:id="rId197"/>
    <p:sldId id="716" r:id="rId198"/>
    <p:sldId id="717" r:id="rId199"/>
    <p:sldId id="727" r:id="rId200"/>
    <p:sldId id="728" r:id="rId201"/>
    <p:sldId id="729" r:id="rId202"/>
    <p:sldId id="730" r:id="rId203"/>
    <p:sldId id="731" r:id="rId204"/>
    <p:sldId id="732" r:id="rId205"/>
    <p:sldId id="733" r:id="rId206"/>
    <p:sldId id="734" r:id="rId207"/>
    <p:sldId id="735" r:id="rId208"/>
    <p:sldId id="736" r:id="rId209"/>
    <p:sldId id="737" r:id="rId210"/>
    <p:sldId id="738" r:id="rId211"/>
    <p:sldId id="739" r:id="rId2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82" autoAdjust="0"/>
    <p:restoredTop sz="96051" autoAdjust="0"/>
  </p:normalViewPr>
  <p:slideViewPr>
    <p:cSldViewPr snapToGrid="0">
      <p:cViewPr varScale="1">
        <p:scale>
          <a:sx n="62" d="100"/>
          <a:sy n="62" d="100"/>
        </p:scale>
        <p:origin x="78" y="5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theme" Target="theme/theme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D7214F-352E-46FD-8E92-B2184229B006}" type="doc">
      <dgm:prSet loTypeId="urn:microsoft.com/office/officeart/2005/8/layout/hierarchy2" loCatId="hierarchy" qsTypeId="urn:microsoft.com/office/officeart/2005/8/quickstyle/simple1" qsCatId="simple" csTypeId="urn:microsoft.com/office/officeart/2005/8/colors/accent4_1" csCatId="accent4" phldr="1"/>
      <dgm:spPr/>
      <dgm:t>
        <a:bodyPr/>
        <a:lstStyle/>
        <a:p>
          <a:endParaRPr lang="ru-RU"/>
        </a:p>
      </dgm:t>
    </dgm:pt>
    <dgm:pt modelId="{CEF8C9A6-7207-4135-8EB2-495F388558A8}">
      <dgm:prSet phldrT="[Текст]" custT="1"/>
      <dgm:spPr/>
      <dgm:t>
        <a:bodyPr/>
        <a:lstStyle/>
        <a:p>
          <a:pPr algn="l">
            <a:lnSpc>
              <a:spcPct val="90000"/>
            </a:lnSpc>
            <a:spcBef>
              <a:spcPts val="0"/>
            </a:spcBef>
            <a:spcAft>
              <a:spcPts val="0"/>
            </a:spcAft>
          </a:pPr>
          <a:r>
            <a:rPr lang="ru-RU" sz="2200" b="0" dirty="0" smtClean="0"/>
            <a:t>Расторжение допускается</a:t>
          </a:r>
          <a:endParaRPr lang="ru-RU" sz="2200" b="0" dirty="0"/>
        </a:p>
      </dgm:t>
    </dgm:pt>
    <dgm:pt modelId="{DD04C8E5-7367-47B6-AAFF-4792BEE24E28}" type="parTrans" cxnId="{D1BE4948-0BC5-4DA2-B39D-AC9C1AC0C258}">
      <dgm:prSet/>
      <dgm:spPr/>
      <dgm:t>
        <a:bodyPr/>
        <a:lstStyle/>
        <a:p>
          <a:pPr algn="l">
            <a:lnSpc>
              <a:spcPct val="90000"/>
            </a:lnSpc>
            <a:spcBef>
              <a:spcPts val="0"/>
            </a:spcBef>
            <a:spcAft>
              <a:spcPts val="0"/>
            </a:spcAft>
          </a:pPr>
          <a:endParaRPr lang="ru-RU" sz="2200"/>
        </a:p>
      </dgm:t>
    </dgm:pt>
    <dgm:pt modelId="{64029CC4-662C-4E9F-B4B8-7E0F61FCCE21}" type="sibTrans" cxnId="{D1BE4948-0BC5-4DA2-B39D-AC9C1AC0C258}">
      <dgm:prSet/>
      <dgm:spPr/>
      <dgm:t>
        <a:bodyPr/>
        <a:lstStyle/>
        <a:p>
          <a:pPr algn="l">
            <a:lnSpc>
              <a:spcPct val="90000"/>
            </a:lnSpc>
            <a:spcBef>
              <a:spcPts val="0"/>
            </a:spcBef>
            <a:spcAft>
              <a:spcPts val="0"/>
            </a:spcAft>
          </a:pPr>
          <a:endParaRPr lang="ru-RU" sz="2200"/>
        </a:p>
      </dgm:t>
    </dgm:pt>
    <dgm:pt modelId="{2FE1F4AE-80FC-41DE-98F8-E84938C0E1C0}">
      <dgm:prSet phldrT="[Текст]" custT="1"/>
      <dgm:spPr/>
      <dgm:t>
        <a:bodyPr/>
        <a:lstStyle/>
        <a:p>
          <a:pPr algn="l">
            <a:lnSpc>
              <a:spcPct val="90000"/>
            </a:lnSpc>
            <a:spcBef>
              <a:spcPts val="0"/>
            </a:spcBef>
            <a:spcAft>
              <a:spcPts val="0"/>
            </a:spcAft>
          </a:pPr>
          <a:r>
            <a:rPr lang="ru-RU" sz="2200" b="1" dirty="0" smtClean="0">
              <a:solidFill>
                <a:srgbClr val="0070C0"/>
              </a:solidFill>
            </a:rPr>
            <a:t>По соглашению сторон</a:t>
          </a:r>
        </a:p>
        <a:p>
          <a:pPr algn="l">
            <a:lnSpc>
              <a:spcPct val="90000"/>
            </a:lnSpc>
            <a:spcBef>
              <a:spcPts val="0"/>
            </a:spcBef>
            <a:spcAft>
              <a:spcPts val="0"/>
            </a:spcAft>
          </a:pPr>
          <a:endParaRPr lang="ru-RU" sz="2200" b="0" dirty="0" smtClean="0"/>
        </a:p>
        <a:p>
          <a:pPr algn="l">
            <a:lnSpc>
              <a:spcPct val="90000"/>
            </a:lnSpc>
            <a:spcBef>
              <a:spcPts val="0"/>
            </a:spcBef>
            <a:spcAft>
              <a:spcPts val="0"/>
            </a:spcAft>
          </a:pPr>
          <a:r>
            <a:rPr lang="ru-RU" sz="1800" b="0" dirty="0" smtClean="0"/>
            <a:t>- может быть расторгнут в любое время действия, на любую сумму и объем продукции. </a:t>
          </a:r>
        </a:p>
        <a:p>
          <a:pPr algn="l">
            <a:lnSpc>
              <a:spcPct val="90000"/>
            </a:lnSpc>
            <a:spcBef>
              <a:spcPts val="0"/>
            </a:spcBef>
            <a:spcAft>
              <a:spcPts val="0"/>
            </a:spcAft>
          </a:pPr>
          <a:r>
            <a:rPr lang="ru-RU" sz="1800" b="0" dirty="0" smtClean="0"/>
            <a:t>- не несет для сторон негативных последствий. </a:t>
          </a:r>
        </a:p>
        <a:p>
          <a:pPr algn="l">
            <a:lnSpc>
              <a:spcPct val="90000"/>
            </a:lnSpc>
            <a:spcBef>
              <a:spcPts val="0"/>
            </a:spcBef>
            <a:spcAft>
              <a:spcPts val="0"/>
            </a:spcAft>
          </a:pPr>
          <a:r>
            <a:rPr lang="ru-RU" sz="1800" b="0" dirty="0" smtClean="0"/>
            <a:t>- производится путем подписания контрагентами соглашения о расторжении.</a:t>
          </a:r>
        </a:p>
        <a:p>
          <a:pPr algn="l">
            <a:lnSpc>
              <a:spcPct val="90000"/>
            </a:lnSpc>
            <a:spcBef>
              <a:spcPts val="0"/>
            </a:spcBef>
            <a:spcAft>
              <a:spcPts val="0"/>
            </a:spcAft>
          </a:pPr>
          <a:r>
            <a:rPr lang="ru-RU" sz="1800" b="0" dirty="0" smtClean="0"/>
            <a:t>- Закон N 44-ФЗ не содержит каких-либо требований к обоснованию расторжения контракта по соглашению сторон. </a:t>
          </a:r>
          <a:endParaRPr lang="ru-RU" sz="1800" b="0" dirty="0"/>
        </a:p>
      </dgm:t>
    </dgm:pt>
    <dgm:pt modelId="{24DB4862-DA0A-4A4D-AA21-56F101E8D206}" type="parTrans" cxnId="{732FB456-9524-43C8-955A-A524243FF91A}">
      <dgm:prSet custT="1"/>
      <dgm:spPr/>
      <dgm:t>
        <a:bodyPr/>
        <a:lstStyle/>
        <a:p>
          <a:pPr algn="l">
            <a:lnSpc>
              <a:spcPct val="90000"/>
            </a:lnSpc>
            <a:spcBef>
              <a:spcPts val="0"/>
            </a:spcBef>
            <a:spcAft>
              <a:spcPts val="0"/>
            </a:spcAft>
          </a:pPr>
          <a:endParaRPr lang="ru-RU" sz="2200"/>
        </a:p>
      </dgm:t>
    </dgm:pt>
    <dgm:pt modelId="{90626AB4-0A6C-4987-98F7-FDE84C26CBFD}" type="sibTrans" cxnId="{732FB456-9524-43C8-955A-A524243FF91A}">
      <dgm:prSet/>
      <dgm:spPr/>
      <dgm:t>
        <a:bodyPr/>
        <a:lstStyle/>
        <a:p>
          <a:pPr algn="l">
            <a:lnSpc>
              <a:spcPct val="90000"/>
            </a:lnSpc>
            <a:spcBef>
              <a:spcPts val="0"/>
            </a:spcBef>
            <a:spcAft>
              <a:spcPts val="0"/>
            </a:spcAft>
          </a:pPr>
          <a:endParaRPr lang="ru-RU" sz="2200"/>
        </a:p>
      </dgm:t>
    </dgm:pt>
    <dgm:pt modelId="{1596E490-AAB5-4676-AA8B-7AB7B044F323}">
      <dgm:prSet phldrT="[Текст]" custT="1"/>
      <dgm:spPr/>
      <dgm:t>
        <a:bodyPr/>
        <a:lstStyle/>
        <a:p>
          <a:pPr algn="l">
            <a:lnSpc>
              <a:spcPct val="90000"/>
            </a:lnSpc>
            <a:spcBef>
              <a:spcPts val="0"/>
            </a:spcBef>
            <a:spcAft>
              <a:spcPts val="0"/>
            </a:spcAft>
          </a:pPr>
          <a:r>
            <a:rPr lang="ru-RU" sz="2200" b="1" dirty="0" smtClean="0">
              <a:solidFill>
                <a:srgbClr val="7030A0"/>
              </a:solidFill>
            </a:rPr>
            <a:t>По решению суда</a:t>
          </a:r>
          <a:endParaRPr lang="ru-RU" sz="2200" b="1" dirty="0">
            <a:solidFill>
              <a:srgbClr val="7030A0"/>
            </a:solidFill>
          </a:endParaRPr>
        </a:p>
      </dgm:t>
    </dgm:pt>
    <dgm:pt modelId="{4D875826-392E-4ABC-9DC4-A4D5B9CBD2B5}" type="parTrans" cxnId="{6C157864-4D9C-44A3-A839-1B00D376D72D}">
      <dgm:prSet custT="1"/>
      <dgm:spPr/>
      <dgm:t>
        <a:bodyPr/>
        <a:lstStyle/>
        <a:p>
          <a:pPr algn="l">
            <a:lnSpc>
              <a:spcPct val="90000"/>
            </a:lnSpc>
            <a:spcBef>
              <a:spcPts val="0"/>
            </a:spcBef>
            <a:spcAft>
              <a:spcPts val="0"/>
            </a:spcAft>
          </a:pPr>
          <a:endParaRPr lang="ru-RU" sz="2200"/>
        </a:p>
      </dgm:t>
    </dgm:pt>
    <dgm:pt modelId="{08490BF6-73B0-4CF5-96D6-054EEBCC6F49}" type="sibTrans" cxnId="{6C157864-4D9C-44A3-A839-1B00D376D72D}">
      <dgm:prSet/>
      <dgm:spPr/>
      <dgm:t>
        <a:bodyPr/>
        <a:lstStyle/>
        <a:p>
          <a:pPr algn="l">
            <a:lnSpc>
              <a:spcPct val="90000"/>
            </a:lnSpc>
            <a:spcBef>
              <a:spcPts val="0"/>
            </a:spcBef>
            <a:spcAft>
              <a:spcPts val="0"/>
            </a:spcAft>
          </a:pPr>
          <a:endParaRPr lang="ru-RU" sz="2200"/>
        </a:p>
      </dgm:t>
    </dgm:pt>
    <dgm:pt modelId="{DB1EDD82-B65E-4428-A15C-F037DD482E6C}">
      <dgm:prSet phldrT="[Текст]" custT="1"/>
      <dgm:spPr/>
      <dgm:t>
        <a:bodyPr/>
        <a:lstStyle/>
        <a:p>
          <a:pPr algn="l">
            <a:lnSpc>
              <a:spcPct val="90000"/>
            </a:lnSpc>
            <a:spcBef>
              <a:spcPts val="0"/>
            </a:spcBef>
            <a:spcAft>
              <a:spcPts val="0"/>
            </a:spcAft>
          </a:pPr>
          <a:r>
            <a:rPr lang="ru-RU" sz="2200" b="1" dirty="0" smtClean="0">
              <a:solidFill>
                <a:srgbClr val="C00000"/>
              </a:solidFill>
            </a:rPr>
            <a:t>В случае одностороннего отказа от исполнения</a:t>
          </a:r>
        </a:p>
        <a:p>
          <a:pPr algn="l">
            <a:lnSpc>
              <a:spcPct val="90000"/>
            </a:lnSpc>
            <a:spcBef>
              <a:spcPts val="0"/>
            </a:spcBef>
            <a:spcAft>
              <a:spcPts val="0"/>
            </a:spcAft>
          </a:pPr>
          <a:r>
            <a:rPr lang="ru-RU" sz="1800" b="1" dirty="0" smtClean="0">
              <a:solidFill>
                <a:srgbClr val="C00000"/>
              </a:solidFill>
            </a:rPr>
            <a:t>-  </a:t>
          </a:r>
          <a:r>
            <a:rPr lang="ru-RU" sz="1800" b="0" i="0" dirty="0" smtClean="0"/>
            <a:t>в соответствии с гражданским законодательством.</a:t>
          </a:r>
          <a:r>
            <a:rPr lang="ru-RU" sz="1800" b="1" dirty="0" smtClean="0"/>
            <a:t>  </a:t>
          </a:r>
        </a:p>
        <a:p>
          <a:pPr algn="l">
            <a:lnSpc>
              <a:spcPct val="90000"/>
            </a:lnSpc>
            <a:spcBef>
              <a:spcPts val="0"/>
            </a:spcBef>
            <a:spcAft>
              <a:spcPts val="0"/>
            </a:spcAft>
          </a:pPr>
          <a:r>
            <a:rPr lang="ru-RU" sz="1800" b="0" dirty="0" smtClean="0"/>
            <a:t>- порядок установлен в ч.9-25 ст.95 закона</a:t>
          </a:r>
        </a:p>
        <a:p>
          <a:pPr algn="l">
            <a:lnSpc>
              <a:spcPct val="90000"/>
            </a:lnSpc>
            <a:spcBef>
              <a:spcPts val="0"/>
            </a:spcBef>
            <a:spcAft>
              <a:spcPts val="0"/>
            </a:spcAft>
          </a:pPr>
          <a:endParaRPr lang="ru-RU" sz="2000" b="1" dirty="0">
            <a:solidFill>
              <a:srgbClr val="FF0000"/>
            </a:solidFill>
          </a:endParaRPr>
        </a:p>
      </dgm:t>
    </dgm:pt>
    <dgm:pt modelId="{126B4BD7-A80B-4611-827A-5E35269C1FFD}" type="parTrans" cxnId="{17E39D89-EB17-4D7F-BE89-7E0096749069}">
      <dgm:prSet custT="1"/>
      <dgm:spPr/>
      <dgm:t>
        <a:bodyPr/>
        <a:lstStyle/>
        <a:p>
          <a:pPr algn="l">
            <a:lnSpc>
              <a:spcPct val="90000"/>
            </a:lnSpc>
            <a:spcBef>
              <a:spcPts val="0"/>
            </a:spcBef>
            <a:spcAft>
              <a:spcPts val="0"/>
            </a:spcAft>
          </a:pPr>
          <a:endParaRPr lang="ru-RU" sz="2200"/>
        </a:p>
      </dgm:t>
    </dgm:pt>
    <dgm:pt modelId="{E739EE34-CBF3-4864-85A4-FD3D9710814D}" type="sibTrans" cxnId="{17E39D89-EB17-4D7F-BE89-7E0096749069}">
      <dgm:prSet/>
      <dgm:spPr/>
      <dgm:t>
        <a:bodyPr/>
        <a:lstStyle/>
        <a:p>
          <a:pPr algn="l">
            <a:lnSpc>
              <a:spcPct val="90000"/>
            </a:lnSpc>
            <a:spcBef>
              <a:spcPts val="0"/>
            </a:spcBef>
            <a:spcAft>
              <a:spcPts val="0"/>
            </a:spcAft>
          </a:pPr>
          <a:endParaRPr lang="ru-RU" sz="2200"/>
        </a:p>
      </dgm:t>
    </dgm:pt>
    <dgm:pt modelId="{E45D5B51-9524-445F-8CB9-D72FEAD5D319}" type="pres">
      <dgm:prSet presAssocID="{9CD7214F-352E-46FD-8E92-B2184229B006}" presName="diagram" presStyleCnt="0">
        <dgm:presLayoutVars>
          <dgm:chPref val="1"/>
          <dgm:dir/>
          <dgm:animOne val="branch"/>
          <dgm:animLvl val="lvl"/>
          <dgm:resizeHandles val="exact"/>
        </dgm:presLayoutVars>
      </dgm:prSet>
      <dgm:spPr/>
      <dgm:t>
        <a:bodyPr/>
        <a:lstStyle/>
        <a:p>
          <a:endParaRPr lang="ru-RU"/>
        </a:p>
      </dgm:t>
    </dgm:pt>
    <dgm:pt modelId="{AE949594-7854-4364-8E1E-B671463E865E}" type="pres">
      <dgm:prSet presAssocID="{CEF8C9A6-7207-4135-8EB2-495F388558A8}" presName="root1" presStyleCnt="0"/>
      <dgm:spPr/>
      <dgm:t>
        <a:bodyPr/>
        <a:lstStyle/>
        <a:p>
          <a:endParaRPr lang="ru-RU"/>
        </a:p>
      </dgm:t>
    </dgm:pt>
    <dgm:pt modelId="{F4A23FF2-61D4-47D9-897B-195F5DAFF6A4}" type="pres">
      <dgm:prSet presAssocID="{CEF8C9A6-7207-4135-8EB2-495F388558A8}" presName="LevelOneTextNode" presStyleLbl="node0" presStyleIdx="0" presStyleCnt="1" custScaleX="42120">
        <dgm:presLayoutVars>
          <dgm:chPref val="3"/>
        </dgm:presLayoutVars>
      </dgm:prSet>
      <dgm:spPr/>
      <dgm:t>
        <a:bodyPr/>
        <a:lstStyle/>
        <a:p>
          <a:endParaRPr lang="ru-RU"/>
        </a:p>
      </dgm:t>
    </dgm:pt>
    <dgm:pt modelId="{1496688B-0328-4D4F-A023-2CF85D1ECC11}" type="pres">
      <dgm:prSet presAssocID="{CEF8C9A6-7207-4135-8EB2-495F388558A8}" presName="level2hierChild" presStyleCnt="0"/>
      <dgm:spPr/>
      <dgm:t>
        <a:bodyPr/>
        <a:lstStyle/>
        <a:p>
          <a:endParaRPr lang="ru-RU"/>
        </a:p>
      </dgm:t>
    </dgm:pt>
    <dgm:pt modelId="{80F36F06-8BE5-403A-A1C5-37D40720FD92}" type="pres">
      <dgm:prSet presAssocID="{24DB4862-DA0A-4A4D-AA21-56F101E8D206}" presName="conn2-1" presStyleLbl="parChTrans1D2" presStyleIdx="0" presStyleCnt="3"/>
      <dgm:spPr/>
      <dgm:t>
        <a:bodyPr/>
        <a:lstStyle/>
        <a:p>
          <a:endParaRPr lang="ru-RU"/>
        </a:p>
      </dgm:t>
    </dgm:pt>
    <dgm:pt modelId="{21383B45-FD8A-40B1-B68D-A8DB45016AD1}" type="pres">
      <dgm:prSet presAssocID="{24DB4862-DA0A-4A4D-AA21-56F101E8D206}" presName="connTx" presStyleLbl="parChTrans1D2" presStyleIdx="0" presStyleCnt="3"/>
      <dgm:spPr/>
      <dgm:t>
        <a:bodyPr/>
        <a:lstStyle/>
        <a:p>
          <a:endParaRPr lang="ru-RU"/>
        </a:p>
      </dgm:t>
    </dgm:pt>
    <dgm:pt modelId="{71D7FD85-13BC-43EA-8185-4023E5E53B01}" type="pres">
      <dgm:prSet presAssocID="{2FE1F4AE-80FC-41DE-98F8-E84938C0E1C0}" presName="root2" presStyleCnt="0"/>
      <dgm:spPr/>
      <dgm:t>
        <a:bodyPr/>
        <a:lstStyle/>
        <a:p>
          <a:endParaRPr lang="ru-RU"/>
        </a:p>
      </dgm:t>
    </dgm:pt>
    <dgm:pt modelId="{8A0BD060-6DC7-4C51-8627-6E7D1EF964A8}" type="pres">
      <dgm:prSet presAssocID="{2FE1F4AE-80FC-41DE-98F8-E84938C0E1C0}" presName="LevelTwoTextNode" presStyleLbl="node2" presStyleIdx="0" presStyleCnt="3" custScaleX="214227" custScaleY="114991">
        <dgm:presLayoutVars>
          <dgm:chPref val="3"/>
        </dgm:presLayoutVars>
      </dgm:prSet>
      <dgm:spPr/>
      <dgm:t>
        <a:bodyPr/>
        <a:lstStyle/>
        <a:p>
          <a:endParaRPr lang="ru-RU"/>
        </a:p>
      </dgm:t>
    </dgm:pt>
    <dgm:pt modelId="{3987825A-EC86-4874-9C92-D1DAE7E17487}" type="pres">
      <dgm:prSet presAssocID="{2FE1F4AE-80FC-41DE-98F8-E84938C0E1C0}" presName="level3hierChild" presStyleCnt="0"/>
      <dgm:spPr/>
      <dgm:t>
        <a:bodyPr/>
        <a:lstStyle/>
        <a:p>
          <a:endParaRPr lang="ru-RU"/>
        </a:p>
      </dgm:t>
    </dgm:pt>
    <dgm:pt modelId="{DA7CF002-4E78-4B64-9271-40D6621F3FC2}" type="pres">
      <dgm:prSet presAssocID="{4D875826-392E-4ABC-9DC4-A4D5B9CBD2B5}" presName="conn2-1" presStyleLbl="parChTrans1D2" presStyleIdx="1" presStyleCnt="3"/>
      <dgm:spPr/>
      <dgm:t>
        <a:bodyPr/>
        <a:lstStyle/>
        <a:p>
          <a:endParaRPr lang="ru-RU"/>
        </a:p>
      </dgm:t>
    </dgm:pt>
    <dgm:pt modelId="{26E81A52-D992-4FBF-BDF4-DECF07DB939D}" type="pres">
      <dgm:prSet presAssocID="{4D875826-392E-4ABC-9DC4-A4D5B9CBD2B5}" presName="connTx" presStyleLbl="parChTrans1D2" presStyleIdx="1" presStyleCnt="3"/>
      <dgm:spPr/>
      <dgm:t>
        <a:bodyPr/>
        <a:lstStyle/>
        <a:p>
          <a:endParaRPr lang="ru-RU"/>
        </a:p>
      </dgm:t>
    </dgm:pt>
    <dgm:pt modelId="{C8558DE3-D26D-4CD5-9087-846C16E45837}" type="pres">
      <dgm:prSet presAssocID="{1596E490-AAB5-4676-AA8B-7AB7B044F323}" presName="root2" presStyleCnt="0"/>
      <dgm:spPr/>
      <dgm:t>
        <a:bodyPr/>
        <a:lstStyle/>
        <a:p>
          <a:endParaRPr lang="ru-RU"/>
        </a:p>
      </dgm:t>
    </dgm:pt>
    <dgm:pt modelId="{271AD338-E4A5-4C63-A1B0-976F578AC2CA}" type="pres">
      <dgm:prSet presAssocID="{1596E490-AAB5-4676-AA8B-7AB7B044F323}" presName="LevelTwoTextNode" presStyleLbl="node2" presStyleIdx="1" presStyleCnt="3" custScaleX="181693" custScaleY="44396">
        <dgm:presLayoutVars>
          <dgm:chPref val="3"/>
        </dgm:presLayoutVars>
      </dgm:prSet>
      <dgm:spPr/>
      <dgm:t>
        <a:bodyPr/>
        <a:lstStyle/>
        <a:p>
          <a:endParaRPr lang="ru-RU"/>
        </a:p>
      </dgm:t>
    </dgm:pt>
    <dgm:pt modelId="{3CCAB7D2-4825-4511-8BFD-4F36DEB9D2DE}" type="pres">
      <dgm:prSet presAssocID="{1596E490-AAB5-4676-AA8B-7AB7B044F323}" presName="level3hierChild" presStyleCnt="0"/>
      <dgm:spPr/>
      <dgm:t>
        <a:bodyPr/>
        <a:lstStyle/>
        <a:p>
          <a:endParaRPr lang="ru-RU"/>
        </a:p>
      </dgm:t>
    </dgm:pt>
    <dgm:pt modelId="{C7F5892C-958C-4A3D-9893-7C7CF05F95F4}" type="pres">
      <dgm:prSet presAssocID="{126B4BD7-A80B-4611-827A-5E35269C1FFD}" presName="conn2-1" presStyleLbl="parChTrans1D2" presStyleIdx="2" presStyleCnt="3"/>
      <dgm:spPr/>
      <dgm:t>
        <a:bodyPr/>
        <a:lstStyle/>
        <a:p>
          <a:endParaRPr lang="ru-RU"/>
        </a:p>
      </dgm:t>
    </dgm:pt>
    <dgm:pt modelId="{C36E7BC1-0306-4BAB-ADD1-73E61E0B2707}" type="pres">
      <dgm:prSet presAssocID="{126B4BD7-A80B-4611-827A-5E35269C1FFD}" presName="connTx" presStyleLbl="parChTrans1D2" presStyleIdx="2" presStyleCnt="3"/>
      <dgm:spPr/>
      <dgm:t>
        <a:bodyPr/>
        <a:lstStyle/>
        <a:p>
          <a:endParaRPr lang="ru-RU"/>
        </a:p>
      </dgm:t>
    </dgm:pt>
    <dgm:pt modelId="{C8AB3404-CA1A-46BE-88D7-BD1BEA1F6FD2}" type="pres">
      <dgm:prSet presAssocID="{DB1EDD82-B65E-4428-A15C-F037DD482E6C}" presName="root2" presStyleCnt="0"/>
      <dgm:spPr/>
      <dgm:t>
        <a:bodyPr/>
        <a:lstStyle/>
        <a:p>
          <a:endParaRPr lang="ru-RU"/>
        </a:p>
      </dgm:t>
    </dgm:pt>
    <dgm:pt modelId="{E15D1AC8-84D5-45EB-9142-343D0521DCD5}" type="pres">
      <dgm:prSet presAssocID="{DB1EDD82-B65E-4428-A15C-F037DD482E6C}" presName="LevelTwoTextNode" presStyleLbl="node2" presStyleIdx="2" presStyleCnt="3" custScaleX="192582" custScaleY="55345">
        <dgm:presLayoutVars>
          <dgm:chPref val="3"/>
        </dgm:presLayoutVars>
      </dgm:prSet>
      <dgm:spPr/>
      <dgm:t>
        <a:bodyPr/>
        <a:lstStyle/>
        <a:p>
          <a:endParaRPr lang="ru-RU"/>
        </a:p>
      </dgm:t>
    </dgm:pt>
    <dgm:pt modelId="{4B39B8CE-16D5-4216-88C1-7534B10FD5EF}" type="pres">
      <dgm:prSet presAssocID="{DB1EDD82-B65E-4428-A15C-F037DD482E6C}" presName="level3hierChild" presStyleCnt="0"/>
      <dgm:spPr/>
      <dgm:t>
        <a:bodyPr/>
        <a:lstStyle/>
        <a:p>
          <a:endParaRPr lang="ru-RU"/>
        </a:p>
      </dgm:t>
    </dgm:pt>
  </dgm:ptLst>
  <dgm:cxnLst>
    <dgm:cxn modelId="{D1BE4948-0BC5-4DA2-B39D-AC9C1AC0C258}" srcId="{9CD7214F-352E-46FD-8E92-B2184229B006}" destId="{CEF8C9A6-7207-4135-8EB2-495F388558A8}" srcOrd="0" destOrd="0" parTransId="{DD04C8E5-7367-47B6-AAFF-4792BEE24E28}" sibTransId="{64029CC4-662C-4E9F-B4B8-7E0F61FCCE21}"/>
    <dgm:cxn modelId="{6DE9037B-D965-4357-9F0B-544F561D513F}" type="presOf" srcId="{126B4BD7-A80B-4611-827A-5E35269C1FFD}" destId="{C36E7BC1-0306-4BAB-ADD1-73E61E0B2707}" srcOrd="1" destOrd="0" presId="urn:microsoft.com/office/officeart/2005/8/layout/hierarchy2"/>
    <dgm:cxn modelId="{404E6BD2-8EF1-4E5F-8BF2-1BC211375814}" type="presOf" srcId="{24DB4862-DA0A-4A4D-AA21-56F101E8D206}" destId="{21383B45-FD8A-40B1-B68D-A8DB45016AD1}" srcOrd="1" destOrd="0" presId="urn:microsoft.com/office/officeart/2005/8/layout/hierarchy2"/>
    <dgm:cxn modelId="{E3A14CDD-3B90-480D-867A-586C062AA796}" type="presOf" srcId="{2FE1F4AE-80FC-41DE-98F8-E84938C0E1C0}" destId="{8A0BD060-6DC7-4C51-8627-6E7D1EF964A8}" srcOrd="0" destOrd="0" presId="urn:microsoft.com/office/officeart/2005/8/layout/hierarchy2"/>
    <dgm:cxn modelId="{D9DD0BA0-EE5C-4CFB-BA56-113C9F8AA653}" type="presOf" srcId="{126B4BD7-A80B-4611-827A-5E35269C1FFD}" destId="{C7F5892C-958C-4A3D-9893-7C7CF05F95F4}" srcOrd="0" destOrd="0" presId="urn:microsoft.com/office/officeart/2005/8/layout/hierarchy2"/>
    <dgm:cxn modelId="{EA3BC648-C743-4F63-9B32-4250BC36B2B5}" type="presOf" srcId="{24DB4862-DA0A-4A4D-AA21-56F101E8D206}" destId="{80F36F06-8BE5-403A-A1C5-37D40720FD92}" srcOrd="0" destOrd="0" presId="urn:microsoft.com/office/officeart/2005/8/layout/hierarchy2"/>
    <dgm:cxn modelId="{A62743D2-6EBC-49DE-865B-E2C5553E457C}" type="presOf" srcId="{4D875826-392E-4ABC-9DC4-A4D5B9CBD2B5}" destId="{DA7CF002-4E78-4B64-9271-40D6621F3FC2}" srcOrd="0" destOrd="0" presId="urn:microsoft.com/office/officeart/2005/8/layout/hierarchy2"/>
    <dgm:cxn modelId="{BA7FA3D3-0170-49F4-AA11-0B104A739E4D}" type="presOf" srcId="{DB1EDD82-B65E-4428-A15C-F037DD482E6C}" destId="{E15D1AC8-84D5-45EB-9142-343D0521DCD5}" srcOrd="0" destOrd="0" presId="urn:microsoft.com/office/officeart/2005/8/layout/hierarchy2"/>
    <dgm:cxn modelId="{6C157864-4D9C-44A3-A839-1B00D376D72D}" srcId="{CEF8C9A6-7207-4135-8EB2-495F388558A8}" destId="{1596E490-AAB5-4676-AA8B-7AB7B044F323}" srcOrd="1" destOrd="0" parTransId="{4D875826-392E-4ABC-9DC4-A4D5B9CBD2B5}" sibTransId="{08490BF6-73B0-4CF5-96D6-054EEBCC6F49}"/>
    <dgm:cxn modelId="{732FB456-9524-43C8-955A-A524243FF91A}" srcId="{CEF8C9A6-7207-4135-8EB2-495F388558A8}" destId="{2FE1F4AE-80FC-41DE-98F8-E84938C0E1C0}" srcOrd="0" destOrd="0" parTransId="{24DB4862-DA0A-4A4D-AA21-56F101E8D206}" sibTransId="{90626AB4-0A6C-4987-98F7-FDE84C26CBFD}"/>
    <dgm:cxn modelId="{17E39D89-EB17-4D7F-BE89-7E0096749069}" srcId="{CEF8C9A6-7207-4135-8EB2-495F388558A8}" destId="{DB1EDD82-B65E-4428-A15C-F037DD482E6C}" srcOrd="2" destOrd="0" parTransId="{126B4BD7-A80B-4611-827A-5E35269C1FFD}" sibTransId="{E739EE34-CBF3-4864-85A4-FD3D9710814D}"/>
    <dgm:cxn modelId="{390008F7-3126-4FFD-ACF8-46313994B70B}" type="presOf" srcId="{1596E490-AAB5-4676-AA8B-7AB7B044F323}" destId="{271AD338-E4A5-4C63-A1B0-976F578AC2CA}" srcOrd="0" destOrd="0" presId="urn:microsoft.com/office/officeart/2005/8/layout/hierarchy2"/>
    <dgm:cxn modelId="{F3591E2F-9BE6-4920-91CB-FDAF0304C7AC}" type="presOf" srcId="{4D875826-392E-4ABC-9DC4-A4D5B9CBD2B5}" destId="{26E81A52-D992-4FBF-BDF4-DECF07DB939D}" srcOrd="1" destOrd="0" presId="urn:microsoft.com/office/officeart/2005/8/layout/hierarchy2"/>
    <dgm:cxn modelId="{FD2AA06A-DA2D-4672-84C5-07593F75DFA9}" type="presOf" srcId="{9CD7214F-352E-46FD-8E92-B2184229B006}" destId="{E45D5B51-9524-445F-8CB9-D72FEAD5D319}" srcOrd="0" destOrd="0" presId="urn:microsoft.com/office/officeart/2005/8/layout/hierarchy2"/>
    <dgm:cxn modelId="{B57F33DE-5CB9-4A44-BFD9-4B9A9848996D}" type="presOf" srcId="{CEF8C9A6-7207-4135-8EB2-495F388558A8}" destId="{F4A23FF2-61D4-47D9-897B-195F5DAFF6A4}" srcOrd="0" destOrd="0" presId="urn:microsoft.com/office/officeart/2005/8/layout/hierarchy2"/>
    <dgm:cxn modelId="{3A315471-23F9-41E4-9754-35FE0A067EED}" type="presParOf" srcId="{E45D5B51-9524-445F-8CB9-D72FEAD5D319}" destId="{AE949594-7854-4364-8E1E-B671463E865E}" srcOrd="0" destOrd="0" presId="urn:microsoft.com/office/officeart/2005/8/layout/hierarchy2"/>
    <dgm:cxn modelId="{4091E873-A8FD-413E-8D31-17AB32B0BF88}" type="presParOf" srcId="{AE949594-7854-4364-8E1E-B671463E865E}" destId="{F4A23FF2-61D4-47D9-897B-195F5DAFF6A4}" srcOrd="0" destOrd="0" presId="urn:microsoft.com/office/officeart/2005/8/layout/hierarchy2"/>
    <dgm:cxn modelId="{F364B6F0-7C2B-4C54-948C-B54E096FD896}" type="presParOf" srcId="{AE949594-7854-4364-8E1E-B671463E865E}" destId="{1496688B-0328-4D4F-A023-2CF85D1ECC11}" srcOrd="1" destOrd="0" presId="urn:microsoft.com/office/officeart/2005/8/layout/hierarchy2"/>
    <dgm:cxn modelId="{2D8413CA-AEE8-4498-A73C-30B5357F1037}" type="presParOf" srcId="{1496688B-0328-4D4F-A023-2CF85D1ECC11}" destId="{80F36F06-8BE5-403A-A1C5-37D40720FD92}" srcOrd="0" destOrd="0" presId="urn:microsoft.com/office/officeart/2005/8/layout/hierarchy2"/>
    <dgm:cxn modelId="{F365E1D6-F03D-4787-866B-143440EF1474}" type="presParOf" srcId="{80F36F06-8BE5-403A-A1C5-37D40720FD92}" destId="{21383B45-FD8A-40B1-B68D-A8DB45016AD1}" srcOrd="0" destOrd="0" presId="urn:microsoft.com/office/officeart/2005/8/layout/hierarchy2"/>
    <dgm:cxn modelId="{0F9B2CDA-521A-416B-916E-0BFAE2400FB9}" type="presParOf" srcId="{1496688B-0328-4D4F-A023-2CF85D1ECC11}" destId="{71D7FD85-13BC-43EA-8185-4023E5E53B01}" srcOrd="1" destOrd="0" presId="urn:microsoft.com/office/officeart/2005/8/layout/hierarchy2"/>
    <dgm:cxn modelId="{47B7734C-F64F-4B6C-BEE4-1EECCF8E384B}" type="presParOf" srcId="{71D7FD85-13BC-43EA-8185-4023E5E53B01}" destId="{8A0BD060-6DC7-4C51-8627-6E7D1EF964A8}" srcOrd="0" destOrd="0" presId="urn:microsoft.com/office/officeart/2005/8/layout/hierarchy2"/>
    <dgm:cxn modelId="{99E5ED0B-1709-414A-9515-B94D413B201F}" type="presParOf" srcId="{71D7FD85-13BC-43EA-8185-4023E5E53B01}" destId="{3987825A-EC86-4874-9C92-D1DAE7E17487}" srcOrd="1" destOrd="0" presId="urn:microsoft.com/office/officeart/2005/8/layout/hierarchy2"/>
    <dgm:cxn modelId="{EAED6D55-F0E8-4138-A965-A0DB4A4E9E13}" type="presParOf" srcId="{1496688B-0328-4D4F-A023-2CF85D1ECC11}" destId="{DA7CF002-4E78-4B64-9271-40D6621F3FC2}" srcOrd="2" destOrd="0" presId="urn:microsoft.com/office/officeart/2005/8/layout/hierarchy2"/>
    <dgm:cxn modelId="{9CD3A837-C3A6-4A45-9C74-5C1666C75C86}" type="presParOf" srcId="{DA7CF002-4E78-4B64-9271-40D6621F3FC2}" destId="{26E81A52-D992-4FBF-BDF4-DECF07DB939D}" srcOrd="0" destOrd="0" presId="urn:microsoft.com/office/officeart/2005/8/layout/hierarchy2"/>
    <dgm:cxn modelId="{2869B900-1042-4021-BD91-BFA68792F66A}" type="presParOf" srcId="{1496688B-0328-4D4F-A023-2CF85D1ECC11}" destId="{C8558DE3-D26D-4CD5-9087-846C16E45837}" srcOrd="3" destOrd="0" presId="urn:microsoft.com/office/officeart/2005/8/layout/hierarchy2"/>
    <dgm:cxn modelId="{42394EC4-E85B-4BAF-A13E-E63803434F96}" type="presParOf" srcId="{C8558DE3-D26D-4CD5-9087-846C16E45837}" destId="{271AD338-E4A5-4C63-A1B0-976F578AC2CA}" srcOrd="0" destOrd="0" presId="urn:microsoft.com/office/officeart/2005/8/layout/hierarchy2"/>
    <dgm:cxn modelId="{92EFFD63-1946-408D-9D79-E9DC66AC2B1B}" type="presParOf" srcId="{C8558DE3-D26D-4CD5-9087-846C16E45837}" destId="{3CCAB7D2-4825-4511-8BFD-4F36DEB9D2DE}" srcOrd="1" destOrd="0" presId="urn:microsoft.com/office/officeart/2005/8/layout/hierarchy2"/>
    <dgm:cxn modelId="{3DC5D3FF-7591-45BC-8FA0-4DF62CA402D9}" type="presParOf" srcId="{1496688B-0328-4D4F-A023-2CF85D1ECC11}" destId="{C7F5892C-958C-4A3D-9893-7C7CF05F95F4}" srcOrd="4" destOrd="0" presId="urn:microsoft.com/office/officeart/2005/8/layout/hierarchy2"/>
    <dgm:cxn modelId="{A82DF061-635A-4C39-A84A-923BEC114142}" type="presParOf" srcId="{C7F5892C-958C-4A3D-9893-7C7CF05F95F4}" destId="{C36E7BC1-0306-4BAB-ADD1-73E61E0B2707}" srcOrd="0" destOrd="0" presId="urn:microsoft.com/office/officeart/2005/8/layout/hierarchy2"/>
    <dgm:cxn modelId="{FB25D5C1-2B84-414A-B46C-5B5FC6148E27}" type="presParOf" srcId="{1496688B-0328-4D4F-A023-2CF85D1ECC11}" destId="{C8AB3404-CA1A-46BE-88D7-BD1BEA1F6FD2}" srcOrd="5" destOrd="0" presId="urn:microsoft.com/office/officeart/2005/8/layout/hierarchy2"/>
    <dgm:cxn modelId="{24B80443-EC5C-4D6B-A8F1-AAA9E88BF6AA}" type="presParOf" srcId="{C8AB3404-CA1A-46BE-88D7-BD1BEA1F6FD2}" destId="{E15D1AC8-84D5-45EB-9142-343D0521DCD5}" srcOrd="0" destOrd="0" presId="urn:microsoft.com/office/officeart/2005/8/layout/hierarchy2"/>
    <dgm:cxn modelId="{E98B6585-0283-45CA-9B91-FF3E3E7BE05D}" type="presParOf" srcId="{C8AB3404-CA1A-46BE-88D7-BD1BEA1F6FD2}" destId="{4B39B8CE-16D5-4216-88C1-7534B10FD5EF}"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2BC5EF-037B-4D97-8A44-19B34EA768EF}" type="doc">
      <dgm:prSet loTypeId="urn:microsoft.com/office/officeart/2005/8/layout/chevron2" loCatId="list" qsTypeId="urn:microsoft.com/office/officeart/2005/8/quickstyle/simple4" qsCatId="simple" csTypeId="urn:microsoft.com/office/officeart/2005/8/colors/accent1_2" csCatId="accent1" phldr="1"/>
      <dgm:spPr/>
      <dgm:t>
        <a:bodyPr/>
        <a:lstStyle/>
        <a:p>
          <a:endParaRPr lang="ru-RU"/>
        </a:p>
      </dgm:t>
    </dgm:pt>
    <dgm:pt modelId="{0621024F-156F-4EEF-ACEC-23C6A5B8B58A}" type="pres">
      <dgm:prSet presAssocID="{B12BC5EF-037B-4D97-8A44-19B34EA768EF}" presName="linearFlow" presStyleCnt="0">
        <dgm:presLayoutVars>
          <dgm:dir/>
          <dgm:animLvl val="lvl"/>
          <dgm:resizeHandles val="exact"/>
        </dgm:presLayoutVars>
      </dgm:prSet>
      <dgm:spPr/>
      <dgm:t>
        <a:bodyPr/>
        <a:lstStyle/>
        <a:p>
          <a:endParaRPr lang="ru-RU"/>
        </a:p>
      </dgm:t>
    </dgm:pt>
  </dgm:ptLst>
  <dgm:cxnLst>
    <dgm:cxn modelId="{67042508-E18F-433D-B7FB-3BF193E60E2F}" type="presOf" srcId="{B12BC5EF-037B-4D97-8A44-19B34EA768EF}" destId="{0621024F-156F-4EEF-ACEC-23C6A5B8B58A}" srcOrd="0"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774BEE-2EB1-461D-88E2-EA573EDA0FE1}" type="doc">
      <dgm:prSet loTypeId="urn:microsoft.com/office/officeart/2005/8/layout/hierarchy2" loCatId="hierarchy" qsTypeId="urn:microsoft.com/office/officeart/2005/8/quickstyle/simple1" qsCatId="simple" csTypeId="urn:microsoft.com/office/officeart/2005/8/colors/colorful2" csCatId="colorful" phldr="1"/>
      <dgm:spPr/>
      <dgm:t>
        <a:bodyPr/>
        <a:lstStyle/>
        <a:p>
          <a:endParaRPr lang="ru-RU"/>
        </a:p>
      </dgm:t>
    </dgm:pt>
    <dgm:pt modelId="{7204AB96-05B9-4736-98A2-AC04D689FA88}">
      <dgm:prSet phldrT="[Текст]" custT="1"/>
      <dgm:spPr/>
      <dgm:t>
        <a:bodyPr/>
        <a:lstStyle/>
        <a:p>
          <a:r>
            <a:rPr lang="ru-RU" sz="2000" dirty="0" smtClean="0"/>
            <a:t>Требования к УЗ</a:t>
          </a:r>
          <a:endParaRPr lang="ru-RU" sz="2000" dirty="0"/>
        </a:p>
      </dgm:t>
    </dgm:pt>
    <dgm:pt modelId="{4AFFD269-B07D-4C06-99DD-59DF6197AECC}" type="parTrans" cxnId="{C126823F-8059-40F7-A3D3-E90C66A49E28}">
      <dgm:prSet/>
      <dgm:spPr/>
      <dgm:t>
        <a:bodyPr/>
        <a:lstStyle/>
        <a:p>
          <a:endParaRPr lang="ru-RU" sz="2000"/>
        </a:p>
      </dgm:t>
    </dgm:pt>
    <dgm:pt modelId="{BCFEC207-3268-4214-9A3C-FB0BB4813F12}" type="sibTrans" cxnId="{C126823F-8059-40F7-A3D3-E90C66A49E28}">
      <dgm:prSet/>
      <dgm:spPr/>
      <dgm:t>
        <a:bodyPr/>
        <a:lstStyle/>
        <a:p>
          <a:endParaRPr lang="ru-RU" sz="2000"/>
        </a:p>
      </dgm:t>
    </dgm:pt>
    <dgm:pt modelId="{EA673C43-3FC8-480A-B5C2-88DF2CDF7582}">
      <dgm:prSet phldrT="[Текст]" custT="1"/>
      <dgm:spPr/>
      <dgm:t>
        <a:bodyPr/>
        <a:lstStyle/>
        <a:p>
          <a:r>
            <a:rPr lang="ru-RU" sz="2000" dirty="0" smtClean="0"/>
            <a:t>Дополнительные</a:t>
          </a:r>
          <a:endParaRPr lang="ru-RU" sz="2000" dirty="0"/>
        </a:p>
      </dgm:t>
    </dgm:pt>
    <dgm:pt modelId="{30AECA7D-E094-4BE8-A1A2-BFF0F7EF70CE}" type="parTrans" cxnId="{D2CF2F40-EB44-432B-B356-5AD92553123D}">
      <dgm:prSet custT="1"/>
      <dgm:spPr/>
      <dgm:t>
        <a:bodyPr/>
        <a:lstStyle/>
        <a:p>
          <a:endParaRPr lang="ru-RU" sz="2000"/>
        </a:p>
      </dgm:t>
    </dgm:pt>
    <dgm:pt modelId="{C6142181-25BF-4EAF-8E10-FB32AA043C84}" type="sibTrans" cxnId="{D2CF2F40-EB44-432B-B356-5AD92553123D}">
      <dgm:prSet/>
      <dgm:spPr/>
      <dgm:t>
        <a:bodyPr/>
        <a:lstStyle/>
        <a:p>
          <a:endParaRPr lang="ru-RU" sz="2000"/>
        </a:p>
      </dgm:t>
    </dgm:pt>
    <dgm:pt modelId="{A92528E8-1FDA-4DFA-9AF6-42FDB93459CB}">
      <dgm:prSet phldrT="[Текст]" custT="1"/>
      <dgm:spPr/>
      <dgm:t>
        <a:bodyPr/>
        <a:lstStyle/>
        <a:p>
          <a:r>
            <a:rPr lang="ru-RU" sz="2000" dirty="0" smtClean="0"/>
            <a:t>Установлены Правительством. Два вида (ч.2 и ч.2.1 ст.31 закона)</a:t>
          </a:r>
          <a:endParaRPr lang="ru-RU" sz="2000" dirty="0"/>
        </a:p>
      </dgm:t>
    </dgm:pt>
    <dgm:pt modelId="{EA742F16-73A6-4A45-A62C-428437FA26B6}" type="parTrans" cxnId="{8C21418B-2CEC-40A7-BA87-FB15897DC66F}">
      <dgm:prSet custT="1"/>
      <dgm:spPr/>
      <dgm:t>
        <a:bodyPr/>
        <a:lstStyle/>
        <a:p>
          <a:endParaRPr lang="ru-RU" sz="2000"/>
        </a:p>
      </dgm:t>
    </dgm:pt>
    <dgm:pt modelId="{2C7FFB0B-9C85-4639-AAF1-948BB4715E79}" type="sibTrans" cxnId="{8C21418B-2CEC-40A7-BA87-FB15897DC66F}">
      <dgm:prSet/>
      <dgm:spPr/>
      <dgm:t>
        <a:bodyPr/>
        <a:lstStyle/>
        <a:p>
          <a:endParaRPr lang="ru-RU" sz="2000"/>
        </a:p>
      </dgm:t>
    </dgm:pt>
    <dgm:pt modelId="{2861578A-C31C-467D-981E-5237A4E86E82}">
      <dgm:prSet phldrT="[Текст]" custT="1"/>
      <dgm:spPr>
        <a:solidFill>
          <a:schemeClr val="accent5">
            <a:lumMod val="50000"/>
          </a:schemeClr>
        </a:solidFill>
      </dgm:spPr>
      <dgm:t>
        <a:bodyPr/>
        <a:lstStyle/>
        <a:p>
          <a:pPr algn="ctr">
            <a:spcAft>
              <a:spcPts val="0"/>
            </a:spcAft>
          </a:pPr>
          <a:r>
            <a:rPr lang="ru-RU" sz="2000" b="1" dirty="0" smtClean="0"/>
            <a:t>«Универсальная квалификация»</a:t>
          </a:r>
        </a:p>
        <a:p>
          <a:pPr algn="l">
            <a:spcAft>
              <a:spcPts val="0"/>
            </a:spcAft>
          </a:pPr>
          <a:r>
            <a:rPr lang="ru-RU" sz="2000" dirty="0" smtClean="0"/>
            <a:t> - не зависит от предмета закупки,</a:t>
          </a:r>
        </a:p>
        <a:p>
          <a:pPr algn="l">
            <a:spcAft>
              <a:spcPts val="0"/>
            </a:spcAft>
          </a:pPr>
          <a:r>
            <a:rPr lang="ru-RU" sz="2000" dirty="0" smtClean="0"/>
            <a:t>Ч.2.1 ст.31 закона</a:t>
          </a:r>
        </a:p>
        <a:p>
          <a:pPr algn="l">
            <a:spcAft>
              <a:spcPts val="0"/>
            </a:spcAft>
          </a:pPr>
          <a:r>
            <a:rPr lang="ru-RU" sz="2000" dirty="0" smtClean="0"/>
            <a:t>- при НМЦК более 20 млн. рублей</a:t>
          </a:r>
        </a:p>
        <a:p>
          <a:pPr algn="l">
            <a:spcAft>
              <a:spcPts val="0"/>
            </a:spcAft>
          </a:pPr>
          <a:r>
            <a:rPr lang="ru-RU" sz="2000" dirty="0" smtClean="0"/>
            <a:t>-если нет «специальной  квалификации»</a:t>
          </a:r>
          <a:endParaRPr lang="ru-RU" sz="2000" dirty="0"/>
        </a:p>
      </dgm:t>
    </dgm:pt>
    <dgm:pt modelId="{F1336559-AD41-41BC-B331-958F292B566B}" type="parTrans" cxnId="{62E38203-3B6C-49E1-9CB0-CFD96DFDB89E}">
      <dgm:prSet custT="1"/>
      <dgm:spPr/>
      <dgm:t>
        <a:bodyPr/>
        <a:lstStyle/>
        <a:p>
          <a:endParaRPr lang="ru-RU" sz="2000"/>
        </a:p>
      </dgm:t>
    </dgm:pt>
    <dgm:pt modelId="{D9177EE1-BE94-454E-9303-57D48AE26620}" type="sibTrans" cxnId="{62E38203-3B6C-49E1-9CB0-CFD96DFDB89E}">
      <dgm:prSet/>
      <dgm:spPr/>
      <dgm:t>
        <a:bodyPr/>
        <a:lstStyle/>
        <a:p>
          <a:endParaRPr lang="ru-RU" sz="2000"/>
        </a:p>
      </dgm:t>
    </dgm:pt>
    <dgm:pt modelId="{671C8AAC-2B15-4310-AA09-F766B430837B}">
      <dgm:prSet phldrT="[Текст]" custT="1"/>
      <dgm:spPr>
        <a:solidFill>
          <a:schemeClr val="accent5">
            <a:lumMod val="50000"/>
          </a:schemeClr>
        </a:solidFill>
      </dgm:spPr>
      <dgm:t>
        <a:bodyPr/>
        <a:lstStyle/>
        <a:p>
          <a:pPr algn="ctr">
            <a:spcAft>
              <a:spcPts val="0"/>
            </a:spcAft>
          </a:pPr>
          <a:r>
            <a:rPr lang="ru-RU" sz="2000" b="1" spc="-5" dirty="0" smtClean="0">
              <a:latin typeface="+mn-lt"/>
              <a:cs typeface="Times New Roman"/>
            </a:rPr>
            <a:t>«Специальная»</a:t>
          </a:r>
          <a:endParaRPr lang="ru-RU" sz="2000" b="1" dirty="0" smtClean="0">
            <a:latin typeface="+mn-lt"/>
            <a:cs typeface="Times New Roman"/>
          </a:endParaRPr>
        </a:p>
        <a:p>
          <a:pPr algn="ctr">
            <a:spcAft>
              <a:spcPts val="0"/>
            </a:spcAft>
          </a:pPr>
          <a:r>
            <a:rPr lang="ru-RU" sz="2000" b="1" spc="-5" dirty="0" smtClean="0">
              <a:latin typeface="+mn-lt"/>
              <a:cs typeface="Times New Roman"/>
            </a:rPr>
            <a:t>квалификация</a:t>
          </a:r>
          <a:r>
            <a:rPr lang="ru-RU" sz="2000" b="1" spc="-30" dirty="0" smtClean="0">
              <a:latin typeface="+mn-lt"/>
              <a:cs typeface="Times New Roman"/>
            </a:rPr>
            <a:t> </a:t>
          </a:r>
        </a:p>
        <a:p>
          <a:pPr algn="l">
            <a:spcAft>
              <a:spcPts val="0"/>
            </a:spcAft>
          </a:pPr>
          <a:r>
            <a:rPr lang="ru-RU" sz="2000" b="0" i="0" u="none" dirty="0" smtClean="0">
              <a:uFill>
                <a:solidFill>
                  <a:srgbClr val="000000"/>
                </a:solidFill>
              </a:uFill>
              <a:latin typeface="+mn-lt"/>
              <a:cs typeface="Times New Roman"/>
            </a:rPr>
            <a:t>- зависит</a:t>
          </a:r>
          <a:r>
            <a:rPr lang="ru-RU" sz="2000" b="0" i="0" u="none" spc="-50" dirty="0" smtClean="0">
              <a:uFill>
                <a:solidFill>
                  <a:srgbClr val="000000"/>
                </a:solidFill>
              </a:uFill>
              <a:latin typeface="+mn-lt"/>
              <a:cs typeface="Times New Roman"/>
            </a:rPr>
            <a:t> </a:t>
          </a:r>
          <a:r>
            <a:rPr lang="ru-RU" sz="2000" b="0" i="0" u="none" dirty="0" smtClean="0">
              <a:uFill>
                <a:solidFill>
                  <a:srgbClr val="000000"/>
                </a:solidFill>
              </a:uFill>
              <a:latin typeface="+mn-lt"/>
              <a:cs typeface="Times New Roman"/>
            </a:rPr>
            <a:t>от</a:t>
          </a:r>
          <a:endParaRPr lang="ru-RU" sz="2000" b="0" i="0" u="none" dirty="0" smtClean="0">
            <a:latin typeface="+mn-lt"/>
            <a:cs typeface="Times New Roman"/>
          </a:endParaRPr>
        </a:p>
        <a:p>
          <a:pPr algn="l">
            <a:spcAft>
              <a:spcPts val="0"/>
            </a:spcAft>
          </a:pPr>
          <a:r>
            <a:rPr lang="ru-RU" sz="2000" b="0" i="0" u="none" spc="-10" dirty="0" smtClean="0">
              <a:uFill>
                <a:solidFill>
                  <a:srgbClr val="000000"/>
                </a:solidFill>
              </a:uFill>
              <a:latin typeface="+mn-lt"/>
              <a:cs typeface="Times New Roman"/>
            </a:rPr>
            <a:t>предмета</a:t>
          </a:r>
          <a:r>
            <a:rPr lang="ru-RU" sz="2000" b="0" i="0" u="none" spc="-45" dirty="0" smtClean="0">
              <a:uFill>
                <a:solidFill>
                  <a:srgbClr val="000000"/>
                </a:solidFill>
              </a:uFill>
              <a:latin typeface="+mn-lt"/>
              <a:cs typeface="Times New Roman"/>
            </a:rPr>
            <a:t> </a:t>
          </a:r>
          <a:r>
            <a:rPr lang="ru-RU" sz="2000" b="0" i="0" u="none" dirty="0" smtClean="0">
              <a:uFill>
                <a:solidFill>
                  <a:srgbClr val="000000"/>
                </a:solidFill>
              </a:uFill>
              <a:latin typeface="+mn-lt"/>
              <a:cs typeface="Times New Roman"/>
            </a:rPr>
            <a:t>закупки</a:t>
          </a:r>
        </a:p>
        <a:p>
          <a:pPr algn="l">
            <a:spcAft>
              <a:spcPts val="0"/>
            </a:spcAft>
          </a:pPr>
          <a:r>
            <a:rPr lang="ru-RU" sz="2000" b="0" i="0" u="none" spc="-5" dirty="0" smtClean="0">
              <a:latin typeface="+mn-lt"/>
              <a:cs typeface="Times New Roman"/>
            </a:rPr>
            <a:t>- Ч.2 </a:t>
          </a:r>
          <a:r>
            <a:rPr lang="ru-RU" sz="2000" b="0" i="0" u="none" spc="-30" dirty="0" smtClean="0">
              <a:latin typeface="+mn-lt"/>
              <a:cs typeface="Times New Roman"/>
            </a:rPr>
            <a:t>ст.31</a:t>
          </a:r>
          <a:r>
            <a:rPr lang="ru-RU" sz="2000" b="0" i="0" u="none" spc="15" dirty="0" smtClean="0">
              <a:latin typeface="+mn-lt"/>
              <a:cs typeface="Times New Roman"/>
            </a:rPr>
            <a:t> </a:t>
          </a:r>
          <a:r>
            <a:rPr lang="ru-RU" sz="2000" b="0" i="0" u="none" spc="-10" dirty="0" smtClean="0">
              <a:latin typeface="+mn-lt"/>
              <a:cs typeface="Times New Roman"/>
            </a:rPr>
            <a:t>Закона</a:t>
          </a:r>
          <a:r>
            <a:rPr lang="ru-RU" sz="2000" b="0" i="0" u="none" spc="-15" dirty="0" smtClean="0">
              <a:latin typeface="+mn-lt"/>
              <a:cs typeface="Times New Roman"/>
            </a:rPr>
            <a:t> </a:t>
          </a:r>
          <a:r>
            <a:rPr lang="ru-RU" sz="2000" b="0" i="0" u="none" spc="-5" dirty="0" smtClean="0">
              <a:latin typeface="+mn-lt"/>
              <a:cs typeface="Times New Roman"/>
            </a:rPr>
            <a:t>44-ФЗ </a:t>
          </a:r>
          <a:r>
            <a:rPr lang="ru-RU" sz="2000" b="0" i="0" u="none" dirty="0" smtClean="0">
              <a:latin typeface="+mn-lt"/>
              <a:cs typeface="Times New Roman"/>
            </a:rPr>
            <a:t> </a:t>
          </a:r>
          <a:r>
            <a:rPr lang="ru-RU" sz="2000" b="0" i="0" u="none" spc="-10" dirty="0" smtClean="0">
              <a:latin typeface="+mn-lt"/>
              <a:cs typeface="Times New Roman"/>
            </a:rPr>
            <a:t>ПП</a:t>
          </a:r>
          <a:r>
            <a:rPr lang="ru-RU" sz="2000" b="0" i="0" u="none" spc="5" dirty="0" smtClean="0">
              <a:latin typeface="+mn-lt"/>
              <a:cs typeface="Times New Roman"/>
            </a:rPr>
            <a:t> </a:t>
          </a:r>
          <a:r>
            <a:rPr lang="ru-RU" sz="2000" b="0" i="0" u="none" spc="-20" dirty="0" smtClean="0">
              <a:latin typeface="+mn-lt"/>
              <a:cs typeface="Times New Roman"/>
            </a:rPr>
            <a:t>РФ</a:t>
          </a:r>
          <a:r>
            <a:rPr lang="ru-RU" sz="2000" b="0" i="0" u="none" spc="-5" dirty="0" smtClean="0">
              <a:latin typeface="+mn-lt"/>
              <a:cs typeface="Times New Roman"/>
            </a:rPr>
            <a:t> </a:t>
          </a:r>
          <a:r>
            <a:rPr lang="ru-RU" sz="2000" b="0" i="0" u="none" spc="-15" dirty="0" smtClean="0">
              <a:latin typeface="+mn-lt"/>
              <a:cs typeface="Times New Roman"/>
            </a:rPr>
            <a:t>от </a:t>
          </a:r>
          <a:r>
            <a:rPr lang="ru-RU" sz="2000" b="0" i="0" u="none" spc="-5" dirty="0" smtClean="0">
              <a:latin typeface="+mn-lt"/>
              <a:cs typeface="Times New Roman"/>
            </a:rPr>
            <a:t>29.12.2021</a:t>
          </a:r>
          <a:r>
            <a:rPr lang="ru-RU" sz="2000" b="0" i="0" u="none" spc="-20" dirty="0" smtClean="0">
              <a:latin typeface="+mn-lt"/>
              <a:cs typeface="Times New Roman"/>
            </a:rPr>
            <a:t> </a:t>
          </a:r>
          <a:r>
            <a:rPr lang="ru-RU" sz="2000" b="0" i="0" u="none" spc="-5" dirty="0" smtClean="0">
              <a:latin typeface="+mn-lt"/>
              <a:cs typeface="Times New Roman"/>
            </a:rPr>
            <a:t>N</a:t>
          </a:r>
          <a:r>
            <a:rPr lang="ru-RU" sz="2000" b="0" i="0" u="none" spc="-10" dirty="0" smtClean="0">
              <a:latin typeface="+mn-lt"/>
              <a:cs typeface="Times New Roman"/>
            </a:rPr>
            <a:t> </a:t>
          </a:r>
          <a:r>
            <a:rPr lang="ru-RU" sz="2000" b="0" i="0" u="none" spc="-5" dirty="0" smtClean="0">
              <a:latin typeface="+mn-lt"/>
              <a:cs typeface="Times New Roman"/>
            </a:rPr>
            <a:t>2571</a:t>
          </a:r>
          <a:endParaRPr lang="ru-RU" sz="2000" dirty="0">
            <a:latin typeface="+mn-lt"/>
          </a:endParaRPr>
        </a:p>
      </dgm:t>
    </dgm:pt>
    <dgm:pt modelId="{F04138BD-A297-47AB-A6A8-1F235EC5D3BD}" type="parTrans" cxnId="{D48F0448-2DE7-4814-90D2-DDFCA7EEB798}">
      <dgm:prSet custT="1"/>
      <dgm:spPr/>
      <dgm:t>
        <a:bodyPr/>
        <a:lstStyle/>
        <a:p>
          <a:endParaRPr lang="ru-RU" sz="2000"/>
        </a:p>
      </dgm:t>
    </dgm:pt>
    <dgm:pt modelId="{ED4E4BF3-2CB5-4FF2-8E8A-7599A298EDA0}" type="sibTrans" cxnId="{D48F0448-2DE7-4814-90D2-DDFCA7EEB798}">
      <dgm:prSet/>
      <dgm:spPr/>
      <dgm:t>
        <a:bodyPr/>
        <a:lstStyle/>
        <a:p>
          <a:endParaRPr lang="ru-RU" sz="2000"/>
        </a:p>
      </dgm:t>
    </dgm:pt>
    <dgm:pt modelId="{405AC543-5721-4B43-9F22-2D9203945059}">
      <dgm:prSet phldrT="[Текст]" custT="1"/>
      <dgm:spPr/>
      <dgm:t>
        <a:bodyPr/>
        <a:lstStyle/>
        <a:p>
          <a:r>
            <a:rPr lang="ru-RU" sz="2000" dirty="0" smtClean="0"/>
            <a:t>Единые</a:t>
          </a:r>
          <a:endParaRPr lang="ru-RU" sz="2000" dirty="0"/>
        </a:p>
      </dgm:t>
    </dgm:pt>
    <dgm:pt modelId="{0FA7496D-0D74-4B85-BEE9-84CBCE573040}" type="parTrans" cxnId="{EDF1B7A2-9F2A-4BC2-AE24-8B863F055D69}">
      <dgm:prSet custT="1"/>
      <dgm:spPr/>
      <dgm:t>
        <a:bodyPr/>
        <a:lstStyle/>
        <a:p>
          <a:endParaRPr lang="ru-RU" sz="2000"/>
        </a:p>
      </dgm:t>
    </dgm:pt>
    <dgm:pt modelId="{647A033B-F6BB-4CBF-8E3C-148065225A25}" type="sibTrans" cxnId="{EDF1B7A2-9F2A-4BC2-AE24-8B863F055D69}">
      <dgm:prSet/>
      <dgm:spPr/>
      <dgm:t>
        <a:bodyPr/>
        <a:lstStyle/>
        <a:p>
          <a:endParaRPr lang="ru-RU" sz="2000"/>
        </a:p>
      </dgm:t>
    </dgm:pt>
    <dgm:pt modelId="{2F3CB489-CF33-46C5-BB3C-1500FA8B8648}">
      <dgm:prSet phldrT="[Текст]" custT="1"/>
      <dgm:spPr/>
      <dgm:t>
        <a:bodyPr/>
        <a:lstStyle/>
        <a:p>
          <a:r>
            <a:rPr lang="ru-RU" sz="2000" dirty="0" smtClean="0"/>
            <a:t>Установлены законом. Перечень в ч.1 и ч.1.1 ст.31 закона)</a:t>
          </a:r>
          <a:endParaRPr lang="ru-RU" sz="2000" dirty="0"/>
        </a:p>
      </dgm:t>
    </dgm:pt>
    <dgm:pt modelId="{CB04CAB2-844F-4705-B57E-4524CBB44FDA}" type="parTrans" cxnId="{CE9230BA-E236-4B5F-B337-77F770AE5A9E}">
      <dgm:prSet custT="1"/>
      <dgm:spPr/>
      <dgm:t>
        <a:bodyPr/>
        <a:lstStyle/>
        <a:p>
          <a:endParaRPr lang="ru-RU" sz="2000"/>
        </a:p>
      </dgm:t>
    </dgm:pt>
    <dgm:pt modelId="{0B5B487F-2ADD-4643-9907-A8547002B2AB}" type="sibTrans" cxnId="{CE9230BA-E236-4B5F-B337-77F770AE5A9E}">
      <dgm:prSet/>
      <dgm:spPr/>
      <dgm:t>
        <a:bodyPr/>
        <a:lstStyle/>
        <a:p>
          <a:endParaRPr lang="ru-RU" sz="2000"/>
        </a:p>
      </dgm:t>
    </dgm:pt>
    <dgm:pt modelId="{3C93C563-7D5B-4184-8A81-5436EA5841E5}" type="pres">
      <dgm:prSet presAssocID="{E6774BEE-2EB1-461D-88E2-EA573EDA0FE1}" presName="diagram" presStyleCnt="0">
        <dgm:presLayoutVars>
          <dgm:chPref val="1"/>
          <dgm:dir/>
          <dgm:animOne val="branch"/>
          <dgm:animLvl val="lvl"/>
          <dgm:resizeHandles val="exact"/>
        </dgm:presLayoutVars>
      </dgm:prSet>
      <dgm:spPr/>
      <dgm:t>
        <a:bodyPr/>
        <a:lstStyle/>
        <a:p>
          <a:endParaRPr lang="ru-RU"/>
        </a:p>
      </dgm:t>
    </dgm:pt>
    <dgm:pt modelId="{39FBA61A-870F-4C8F-9358-6A2ACCB16072}" type="pres">
      <dgm:prSet presAssocID="{7204AB96-05B9-4736-98A2-AC04D689FA88}" presName="root1" presStyleCnt="0"/>
      <dgm:spPr/>
    </dgm:pt>
    <dgm:pt modelId="{4C6D0E32-5AEE-49EB-885F-6CC9B1F79B6D}" type="pres">
      <dgm:prSet presAssocID="{7204AB96-05B9-4736-98A2-AC04D689FA88}" presName="LevelOneTextNode" presStyleLbl="node0" presStyleIdx="0" presStyleCnt="1" custScaleX="49290" custScaleY="220921">
        <dgm:presLayoutVars>
          <dgm:chPref val="3"/>
        </dgm:presLayoutVars>
      </dgm:prSet>
      <dgm:spPr/>
      <dgm:t>
        <a:bodyPr/>
        <a:lstStyle/>
        <a:p>
          <a:endParaRPr lang="ru-RU"/>
        </a:p>
      </dgm:t>
    </dgm:pt>
    <dgm:pt modelId="{4761406E-747D-45EB-A4E2-BD37B0F69AD2}" type="pres">
      <dgm:prSet presAssocID="{7204AB96-05B9-4736-98A2-AC04D689FA88}" presName="level2hierChild" presStyleCnt="0"/>
      <dgm:spPr/>
    </dgm:pt>
    <dgm:pt modelId="{38296699-F912-4A33-BE20-942EA65E7FD6}" type="pres">
      <dgm:prSet presAssocID="{30AECA7D-E094-4BE8-A1A2-BFF0F7EF70CE}" presName="conn2-1" presStyleLbl="parChTrans1D2" presStyleIdx="0" presStyleCnt="2"/>
      <dgm:spPr/>
      <dgm:t>
        <a:bodyPr/>
        <a:lstStyle/>
        <a:p>
          <a:endParaRPr lang="ru-RU"/>
        </a:p>
      </dgm:t>
    </dgm:pt>
    <dgm:pt modelId="{73B82EC0-DD58-4149-9A49-37EEBE11C6CD}" type="pres">
      <dgm:prSet presAssocID="{30AECA7D-E094-4BE8-A1A2-BFF0F7EF70CE}" presName="connTx" presStyleLbl="parChTrans1D2" presStyleIdx="0" presStyleCnt="2"/>
      <dgm:spPr/>
      <dgm:t>
        <a:bodyPr/>
        <a:lstStyle/>
        <a:p>
          <a:endParaRPr lang="ru-RU"/>
        </a:p>
      </dgm:t>
    </dgm:pt>
    <dgm:pt modelId="{2A1CD609-B778-44F6-95A8-2AA2C2A4BA81}" type="pres">
      <dgm:prSet presAssocID="{EA673C43-3FC8-480A-B5C2-88DF2CDF7582}" presName="root2" presStyleCnt="0"/>
      <dgm:spPr/>
    </dgm:pt>
    <dgm:pt modelId="{3313C942-DA9F-4E49-98A4-BF816DADEACE}" type="pres">
      <dgm:prSet presAssocID="{EA673C43-3FC8-480A-B5C2-88DF2CDF7582}" presName="LevelTwoTextNode" presStyleLbl="node2" presStyleIdx="0" presStyleCnt="2" custScaleX="41443" custScaleY="72000">
        <dgm:presLayoutVars>
          <dgm:chPref val="3"/>
        </dgm:presLayoutVars>
      </dgm:prSet>
      <dgm:spPr/>
      <dgm:t>
        <a:bodyPr/>
        <a:lstStyle/>
        <a:p>
          <a:endParaRPr lang="ru-RU"/>
        </a:p>
      </dgm:t>
    </dgm:pt>
    <dgm:pt modelId="{AC25F1CE-6C54-4C27-8E9C-810E238A7153}" type="pres">
      <dgm:prSet presAssocID="{EA673C43-3FC8-480A-B5C2-88DF2CDF7582}" presName="level3hierChild" presStyleCnt="0"/>
      <dgm:spPr/>
    </dgm:pt>
    <dgm:pt modelId="{C32D5D1A-2F2C-4064-81F2-EDC0EB063F58}" type="pres">
      <dgm:prSet presAssocID="{EA742F16-73A6-4A45-A62C-428437FA26B6}" presName="conn2-1" presStyleLbl="parChTrans1D3" presStyleIdx="0" presStyleCnt="2"/>
      <dgm:spPr/>
      <dgm:t>
        <a:bodyPr/>
        <a:lstStyle/>
        <a:p>
          <a:endParaRPr lang="ru-RU"/>
        </a:p>
      </dgm:t>
    </dgm:pt>
    <dgm:pt modelId="{36148291-EE1D-4CA9-B4A5-D57112E5F95F}" type="pres">
      <dgm:prSet presAssocID="{EA742F16-73A6-4A45-A62C-428437FA26B6}" presName="connTx" presStyleLbl="parChTrans1D3" presStyleIdx="0" presStyleCnt="2"/>
      <dgm:spPr/>
      <dgm:t>
        <a:bodyPr/>
        <a:lstStyle/>
        <a:p>
          <a:endParaRPr lang="ru-RU"/>
        </a:p>
      </dgm:t>
    </dgm:pt>
    <dgm:pt modelId="{52B94929-174A-4D2C-8DFE-A6D73649CBEB}" type="pres">
      <dgm:prSet presAssocID="{A92528E8-1FDA-4DFA-9AF6-42FDB93459CB}" presName="root2" presStyleCnt="0"/>
      <dgm:spPr/>
    </dgm:pt>
    <dgm:pt modelId="{5207B0BE-392A-4314-8A9D-71D133F9B23A}" type="pres">
      <dgm:prSet presAssocID="{A92528E8-1FDA-4DFA-9AF6-42FDB93459CB}" presName="LevelTwoTextNode" presStyleLbl="node3" presStyleIdx="0" presStyleCnt="2" custScaleX="66384" custScaleY="171692" custLinFactNeighborX="-7958" custLinFactNeighborY="-65000">
        <dgm:presLayoutVars>
          <dgm:chPref val="3"/>
        </dgm:presLayoutVars>
      </dgm:prSet>
      <dgm:spPr/>
      <dgm:t>
        <a:bodyPr/>
        <a:lstStyle/>
        <a:p>
          <a:endParaRPr lang="ru-RU"/>
        </a:p>
      </dgm:t>
    </dgm:pt>
    <dgm:pt modelId="{1FD6D3FF-9DCE-415B-BD05-DAE31E69B714}" type="pres">
      <dgm:prSet presAssocID="{A92528E8-1FDA-4DFA-9AF6-42FDB93459CB}" presName="level3hierChild" presStyleCnt="0"/>
      <dgm:spPr/>
    </dgm:pt>
    <dgm:pt modelId="{5FE017AC-574F-46D7-BDCA-9A847940CD2D}" type="pres">
      <dgm:prSet presAssocID="{F1336559-AD41-41BC-B331-958F292B566B}" presName="conn2-1" presStyleLbl="parChTrans1D4" presStyleIdx="0" presStyleCnt="2"/>
      <dgm:spPr/>
      <dgm:t>
        <a:bodyPr/>
        <a:lstStyle/>
        <a:p>
          <a:endParaRPr lang="ru-RU"/>
        </a:p>
      </dgm:t>
    </dgm:pt>
    <dgm:pt modelId="{7B565D05-2292-4977-A9F6-45731CFC931F}" type="pres">
      <dgm:prSet presAssocID="{F1336559-AD41-41BC-B331-958F292B566B}" presName="connTx" presStyleLbl="parChTrans1D4" presStyleIdx="0" presStyleCnt="2"/>
      <dgm:spPr/>
      <dgm:t>
        <a:bodyPr/>
        <a:lstStyle/>
        <a:p>
          <a:endParaRPr lang="ru-RU"/>
        </a:p>
      </dgm:t>
    </dgm:pt>
    <dgm:pt modelId="{ADDE79C8-734E-4BFD-B242-F0E65DE3EEAB}" type="pres">
      <dgm:prSet presAssocID="{2861578A-C31C-467D-981E-5237A4E86E82}" presName="root2" presStyleCnt="0"/>
      <dgm:spPr/>
    </dgm:pt>
    <dgm:pt modelId="{CDD3C6DE-2CDA-40D5-8721-5F5DF8386118}" type="pres">
      <dgm:prSet presAssocID="{2861578A-C31C-467D-981E-5237A4E86E82}" presName="LevelTwoTextNode" presStyleLbl="node4" presStyleIdx="0" presStyleCnt="2" custScaleX="110840" custScaleY="201832">
        <dgm:presLayoutVars>
          <dgm:chPref val="3"/>
        </dgm:presLayoutVars>
      </dgm:prSet>
      <dgm:spPr/>
      <dgm:t>
        <a:bodyPr/>
        <a:lstStyle/>
        <a:p>
          <a:endParaRPr lang="ru-RU"/>
        </a:p>
      </dgm:t>
    </dgm:pt>
    <dgm:pt modelId="{5217D978-1551-4594-A4D6-06E24E196829}" type="pres">
      <dgm:prSet presAssocID="{2861578A-C31C-467D-981E-5237A4E86E82}" presName="level3hierChild" presStyleCnt="0"/>
      <dgm:spPr/>
    </dgm:pt>
    <dgm:pt modelId="{56F07F16-A6A5-49E5-A03D-CE6BD383734B}" type="pres">
      <dgm:prSet presAssocID="{F04138BD-A297-47AB-A6A8-1F235EC5D3BD}" presName="conn2-1" presStyleLbl="parChTrans1D4" presStyleIdx="1" presStyleCnt="2"/>
      <dgm:spPr/>
      <dgm:t>
        <a:bodyPr/>
        <a:lstStyle/>
        <a:p>
          <a:endParaRPr lang="ru-RU"/>
        </a:p>
      </dgm:t>
    </dgm:pt>
    <dgm:pt modelId="{84F21DE6-C957-4E3F-A410-94892A1895F3}" type="pres">
      <dgm:prSet presAssocID="{F04138BD-A297-47AB-A6A8-1F235EC5D3BD}" presName="connTx" presStyleLbl="parChTrans1D4" presStyleIdx="1" presStyleCnt="2"/>
      <dgm:spPr/>
      <dgm:t>
        <a:bodyPr/>
        <a:lstStyle/>
        <a:p>
          <a:endParaRPr lang="ru-RU"/>
        </a:p>
      </dgm:t>
    </dgm:pt>
    <dgm:pt modelId="{F833F666-1098-4E41-9A4E-4883678E26A5}" type="pres">
      <dgm:prSet presAssocID="{671C8AAC-2B15-4310-AA09-F766B430837B}" presName="root2" presStyleCnt="0"/>
      <dgm:spPr/>
    </dgm:pt>
    <dgm:pt modelId="{05A0AF77-561C-4369-946F-DB2F4CB43A5E}" type="pres">
      <dgm:prSet presAssocID="{671C8AAC-2B15-4310-AA09-F766B430837B}" presName="LevelTwoTextNode" presStyleLbl="node4" presStyleIdx="1" presStyleCnt="2" custScaleX="108403" custScaleY="138217">
        <dgm:presLayoutVars>
          <dgm:chPref val="3"/>
        </dgm:presLayoutVars>
      </dgm:prSet>
      <dgm:spPr/>
      <dgm:t>
        <a:bodyPr/>
        <a:lstStyle/>
        <a:p>
          <a:endParaRPr lang="ru-RU"/>
        </a:p>
      </dgm:t>
    </dgm:pt>
    <dgm:pt modelId="{21074BB2-1A2F-4832-B491-B9D8A66AB2E4}" type="pres">
      <dgm:prSet presAssocID="{671C8AAC-2B15-4310-AA09-F766B430837B}" presName="level3hierChild" presStyleCnt="0"/>
      <dgm:spPr/>
    </dgm:pt>
    <dgm:pt modelId="{0B5B93B1-B2CE-45DB-AA91-B0F20BA8D0E3}" type="pres">
      <dgm:prSet presAssocID="{0FA7496D-0D74-4B85-BEE9-84CBCE573040}" presName="conn2-1" presStyleLbl="parChTrans1D2" presStyleIdx="1" presStyleCnt="2"/>
      <dgm:spPr/>
      <dgm:t>
        <a:bodyPr/>
        <a:lstStyle/>
        <a:p>
          <a:endParaRPr lang="ru-RU"/>
        </a:p>
      </dgm:t>
    </dgm:pt>
    <dgm:pt modelId="{0C56D819-F045-410E-94A0-475817D69F1C}" type="pres">
      <dgm:prSet presAssocID="{0FA7496D-0D74-4B85-BEE9-84CBCE573040}" presName="connTx" presStyleLbl="parChTrans1D2" presStyleIdx="1" presStyleCnt="2"/>
      <dgm:spPr/>
      <dgm:t>
        <a:bodyPr/>
        <a:lstStyle/>
        <a:p>
          <a:endParaRPr lang="ru-RU"/>
        </a:p>
      </dgm:t>
    </dgm:pt>
    <dgm:pt modelId="{35C3646E-E1C1-4789-BABF-1F2C1EB1E256}" type="pres">
      <dgm:prSet presAssocID="{405AC543-5721-4B43-9F22-2D9203945059}" presName="root2" presStyleCnt="0"/>
      <dgm:spPr/>
    </dgm:pt>
    <dgm:pt modelId="{495B98F9-4C0C-47F7-87E3-0271A86A1D87}" type="pres">
      <dgm:prSet presAssocID="{405AC543-5721-4B43-9F22-2D9203945059}" presName="LevelTwoTextNode" presStyleLbl="node2" presStyleIdx="1" presStyleCnt="2" custScaleX="41530" custScaleY="67596">
        <dgm:presLayoutVars>
          <dgm:chPref val="3"/>
        </dgm:presLayoutVars>
      </dgm:prSet>
      <dgm:spPr/>
      <dgm:t>
        <a:bodyPr/>
        <a:lstStyle/>
        <a:p>
          <a:endParaRPr lang="ru-RU"/>
        </a:p>
      </dgm:t>
    </dgm:pt>
    <dgm:pt modelId="{27B7EB76-E92A-4CB5-9472-8B6A0BE3F36F}" type="pres">
      <dgm:prSet presAssocID="{405AC543-5721-4B43-9F22-2D9203945059}" presName="level3hierChild" presStyleCnt="0"/>
      <dgm:spPr/>
    </dgm:pt>
    <dgm:pt modelId="{995471ED-B3A2-496A-8AC3-80647B05847E}" type="pres">
      <dgm:prSet presAssocID="{CB04CAB2-844F-4705-B57E-4524CBB44FDA}" presName="conn2-1" presStyleLbl="parChTrans1D3" presStyleIdx="1" presStyleCnt="2"/>
      <dgm:spPr/>
      <dgm:t>
        <a:bodyPr/>
        <a:lstStyle/>
        <a:p>
          <a:endParaRPr lang="ru-RU"/>
        </a:p>
      </dgm:t>
    </dgm:pt>
    <dgm:pt modelId="{9AEBB03E-ED4C-425E-9C08-1432BC342ABD}" type="pres">
      <dgm:prSet presAssocID="{CB04CAB2-844F-4705-B57E-4524CBB44FDA}" presName="connTx" presStyleLbl="parChTrans1D3" presStyleIdx="1" presStyleCnt="2"/>
      <dgm:spPr/>
      <dgm:t>
        <a:bodyPr/>
        <a:lstStyle/>
        <a:p>
          <a:endParaRPr lang="ru-RU"/>
        </a:p>
      </dgm:t>
    </dgm:pt>
    <dgm:pt modelId="{B3E4F2E7-78EB-4E2D-8D81-F77A0A58C8E3}" type="pres">
      <dgm:prSet presAssocID="{2F3CB489-CF33-46C5-BB3C-1500FA8B8648}" presName="root2" presStyleCnt="0"/>
      <dgm:spPr/>
    </dgm:pt>
    <dgm:pt modelId="{B71D8EC5-69E3-407B-9463-7C7D4B78C4D3}" type="pres">
      <dgm:prSet presAssocID="{2F3CB489-CF33-46C5-BB3C-1500FA8B8648}" presName="LevelTwoTextNode" presStyleLbl="node3" presStyleIdx="1" presStyleCnt="2" custScaleX="61201">
        <dgm:presLayoutVars>
          <dgm:chPref val="3"/>
        </dgm:presLayoutVars>
      </dgm:prSet>
      <dgm:spPr/>
      <dgm:t>
        <a:bodyPr/>
        <a:lstStyle/>
        <a:p>
          <a:endParaRPr lang="ru-RU"/>
        </a:p>
      </dgm:t>
    </dgm:pt>
    <dgm:pt modelId="{AF8C1895-816D-4267-AC34-D6755D3F4873}" type="pres">
      <dgm:prSet presAssocID="{2F3CB489-CF33-46C5-BB3C-1500FA8B8648}" presName="level3hierChild" presStyleCnt="0"/>
      <dgm:spPr/>
    </dgm:pt>
  </dgm:ptLst>
  <dgm:cxnLst>
    <dgm:cxn modelId="{8C21418B-2CEC-40A7-BA87-FB15897DC66F}" srcId="{EA673C43-3FC8-480A-B5C2-88DF2CDF7582}" destId="{A92528E8-1FDA-4DFA-9AF6-42FDB93459CB}" srcOrd="0" destOrd="0" parTransId="{EA742F16-73A6-4A45-A62C-428437FA26B6}" sibTransId="{2C7FFB0B-9C85-4639-AAF1-948BB4715E79}"/>
    <dgm:cxn modelId="{CE9230BA-E236-4B5F-B337-77F770AE5A9E}" srcId="{405AC543-5721-4B43-9F22-2D9203945059}" destId="{2F3CB489-CF33-46C5-BB3C-1500FA8B8648}" srcOrd="0" destOrd="0" parTransId="{CB04CAB2-844F-4705-B57E-4524CBB44FDA}" sibTransId="{0B5B487F-2ADD-4643-9907-A8547002B2AB}"/>
    <dgm:cxn modelId="{564C8A50-7A52-4536-8946-2BDED5498485}" type="presOf" srcId="{EA742F16-73A6-4A45-A62C-428437FA26B6}" destId="{C32D5D1A-2F2C-4064-81F2-EDC0EB063F58}" srcOrd="0" destOrd="0" presId="urn:microsoft.com/office/officeart/2005/8/layout/hierarchy2"/>
    <dgm:cxn modelId="{6CA8801F-BC9A-4F53-9D91-F5E20FCFE97A}" type="presOf" srcId="{A92528E8-1FDA-4DFA-9AF6-42FDB93459CB}" destId="{5207B0BE-392A-4314-8A9D-71D133F9B23A}" srcOrd="0" destOrd="0" presId="urn:microsoft.com/office/officeart/2005/8/layout/hierarchy2"/>
    <dgm:cxn modelId="{0D12EFE2-9006-4562-835F-FA53679D6AE4}" type="presOf" srcId="{F04138BD-A297-47AB-A6A8-1F235EC5D3BD}" destId="{84F21DE6-C957-4E3F-A410-94892A1895F3}" srcOrd="1" destOrd="0" presId="urn:microsoft.com/office/officeart/2005/8/layout/hierarchy2"/>
    <dgm:cxn modelId="{86CA0A5B-A12B-4336-A18D-5CAF44488B54}" type="presOf" srcId="{0FA7496D-0D74-4B85-BEE9-84CBCE573040}" destId="{0C56D819-F045-410E-94A0-475817D69F1C}" srcOrd="1" destOrd="0" presId="urn:microsoft.com/office/officeart/2005/8/layout/hierarchy2"/>
    <dgm:cxn modelId="{C9051D1A-C6CD-4E6A-B8FB-C0154E6AD441}" type="presOf" srcId="{7204AB96-05B9-4736-98A2-AC04D689FA88}" destId="{4C6D0E32-5AEE-49EB-885F-6CC9B1F79B6D}" srcOrd="0" destOrd="0" presId="urn:microsoft.com/office/officeart/2005/8/layout/hierarchy2"/>
    <dgm:cxn modelId="{14B4E0C5-ACAF-4EA7-9316-5FA9BD9840B1}" type="presOf" srcId="{2F3CB489-CF33-46C5-BB3C-1500FA8B8648}" destId="{B71D8EC5-69E3-407B-9463-7C7D4B78C4D3}" srcOrd="0" destOrd="0" presId="urn:microsoft.com/office/officeart/2005/8/layout/hierarchy2"/>
    <dgm:cxn modelId="{62E38203-3B6C-49E1-9CB0-CFD96DFDB89E}" srcId="{A92528E8-1FDA-4DFA-9AF6-42FDB93459CB}" destId="{2861578A-C31C-467D-981E-5237A4E86E82}" srcOrd="0" destOrd="0" parTransId="{F1336559-AD41-41BC-B331-958F292B566B}" sibTransId="{D9177EE1-BE94-454E-9303-57D48AE26620}"/>
    <dgm:cxn modelId="{E8BA05D9-90E6-4BD0-B7BB-671FDB387375}" type="presOf" srcId="{CB04CAB2-844F-4705-B57E-4524CBB44FDA}" destId="{9AEBB03E-ED4C-425E-9C08-1432BC342ABD}" srcOrd="1" destOrd="0" presId="urn:microsoft.com/office/officeart/2005/8/layout/hierarchy2"/>
    <dgm:cxn modelId="{8E364C0D-3BE7-4D27-94F0-C941971BFFBC}" type="presOf" srcId="{30AECA7D-E094-4BE8-A1A2-BFF0F7EF70CE}" destId="{73B82EC0-DD58-4149-9A49-37EEBE11C6CD}" srcOrd="1" destOrd="0" presId="urn:microsoft.com/office/officeart/2005/8/layout/hierarchy2"/>
    <dgm:cxn modelId="{105CC05A-D917-4354-A33D-E3B8B67B66EF}" type="presOf" srcId="{EA673C43-3FC8-480A-B5C2-88DF2CDF7582}" destId="{3313C942-DA9F-4E49-98A4-BF816DADEACE}" srcOrd="0" destOrd="0" presId="urn:microsoft.com/office/officeart/2005/8/layout/hierarchy2"/>
    <dgm:cxn modelId="{7B4DB866-8C1D-462D-98BE-01146A865284}" type="presOf" srcId="{F04138BD-A297-47AB-A6A8-1F235EC5D3BD}" destId="{56F07F16-A6A5-49E5-A03D-CE6BD383734B}" srcOrd="0" destOrd="0" presId="urn:microsoft.com/office/officeart/2005/8/layout/hierarchy2"/>
    <dgm:cxn modelId="{D48F0448-2DE7-4814-90D2-DDFCA7EEB798}" srcId="{A92528E8-1FDA-4DFA-9AF6-42FDB93459CB}" destId="{671C8AAC-2B15-4310-AA09-F766B430837B}" srcOrd="1" destOrd="0" parTransId="{F04138BD-A297-47AB-A6A8-1F235EC5D3BD}" sibTransId="{ED4E4BF3-2CB5-4FF2-8E8A-7599A298EDA0}"/>
    <dgm:cxn modelId="{D2CF2F40-EB44-432B-B356-5AD92553123D}" srcId="{7204AB96-05B9-4736-98A2-AC04D689FA88}" destId="{EA673C43-3FC8-480A-B5C2-88DF2CDF7582}" srcOrd="0" destOrd="0" parTransId="{30AECA7D-E094-4BE8-A1A2-BFF0F7EF70CE}" sibTransId="{C6142181-25BF-4EAF-8E10-FB32AA043C84}"/>
    <dgm:cxn modelId="{537856C2-71F6-486D-B033-0BB56441F1FF}" type="presOf" srcId="{671C8AAC-2B15-4310-AA09-F766B430837B}" destId="{05A0AF77-561C-4369-946F-DB2F4CB43A5E}" srcOrd="0" destOrd="0" presId="urn:microsoft.com/office/officeart/2005/8/layout/hierarchy2"/>
    <dgm:cxn modelId="{D774F272-CD8C-4206-AF39-2D1297149508}" type="presOf" srcId="{EA742F16-73A6-4A45-A62C-428437FA26B6}" destId="{36148291-EE1D-4CA9-B4A5-D57112E5F95F}" srcOrd="1" destOrd="0" presId="urn:microsoft.com/office/officeart/2005/8/layout/hierarchy2"/>
    <dgm:cxn modelId="{FF370973-DA06-498E-8122-19093699DB99}" type="presOf" srcId="{F1336559-AD41-41BC-B331-958F292B566B}" destId="{5FE017AC-574F-46D7-BDCA-9A847940CD2D}" srcOrd="0" destOrd="0" presId="urn:microsoft.com/office/officeart/2005/8/layout/hierarchy2"/>
    <dgm:cxn modelId="{E9F0B077-3861-400D-AB3A-2FE265133EE1}" type="presOf" srcId="{CB04CAB2-844F-4705-B57E-4524CBB44FDA}" destId="{995471ED-B3A2-496A-8AC3-80647B05847E}" srcOrd="0" destOrd="0" presId="urn:microsoft.com/office/officeart/2005/8/layout/hierarchy2"/>
    <dgm:cxn modelId="{BEDBBD82-F52D-456D-ABB5-043B1803F1F3}" type="presOf" srcId="{F1336559-AD41-41BC-B331-958F292B566B}" destId="{7B565D05-2292-4977-A9F6-45731CFC931F}" srcOrd="1" destOrd="0" presId="urn:microsoft.com/office/officeart/2005/8/layout/hierarchy2"/>
    <dgm:cxn modelId="{243C2AF0-AB3C-4DF7-98C6-DE534D1AD9DB}" type="presOf" srcId="{2861578A-C31C-467D-981E-5237A4E86E82}" destId="{CDD3C6DE-2CDA-40D5-8721-5F5DF8386118}" srcOrd="0" destOrd="0" presId="urn:microsoft.com/office/officeart/2005/8/layout/hierarchy2"/>
    <dgm:cxn modelId="{CBAA7898-65DE-44D5-841D-A229CA64EA0C}" type="presOf" srcId="{405AC543-5721-4B43-9F22-2D9203945059}" destId="{495B98F9-4C0C-47F7-87E3-0271A86A1D87}" srcOrd="0" destOrd="0" presId="urn:microsoft.com/office/officeart/2005/8/layout/hierarchy2"/>
    <dgm:cxn modelId="{127A5E93-C2DE-4805-BC29-177E9CD65424}" type="presOf" srcId="{0FA7496D-0D74-4B85-BEE9-84CBCE573040}" destId="{0B5B93B1-B2CE-45DB-AA91-B0F20BA8D0E3}" srcOrd="0" destOrd="0" presId="urn:microsoft.com/office/officeart/2005/8/layout/hierarchy2"/>
    <dgm:cxn modelId="{C126823F-8059-40F7-A3D3-E90C66A49E28}" srcId="{E6774BEE-2EB1-461D-88E2-EA573EDA0FE1}" destId="{7204AB96-05B9-4736-98A2-AC04D689FA88}" srcOrd="0" destOrd="0" parTransId="{4AFFD269-B07D-4C06-99DD-59DF6197AECC}" sibTransId="{BCFEC207-3268-4214-9A3C-FB0BB4813F12}"/>
    <dgm:cxn modelId="{EDF1B7A2-9F2A-4BC2-AE24-8B863F055D69}" srcId="{7204AB96-05B9-4736-98A2-AC04D689FA88}" destId="{405AC543-5721-4B43-9F22-2D9203945059}" srcOrd="1" destOrd="0" parTransId="{0FA7496D-0D74-4B85-BEE9-84CBCE573040}" sibTransId="{647A033B-F6BB-4CBF-8E3C-148065225A25}"/>
    <dgm:cxn modelId="{B4592A30-BFF8-49C5-AFB9-509692293D60}" type="presOf" srcId="{30AECA7D-E094-4BE8-A1A2-BFF0F7EF70CE}" destId="{38296699-F912-4A33-BE20-942EA65E7FD6}" srcOrd="0" destOrd="0" presId="urn:microsoft.com/office/officeart/2005/8/layout/hierarchy2"/>
    <dgm:cxn modelId="{7F298A3E-FC8C-4FE0-ACDB-F402A94E49DD}" type="presOf" srcId="{E6774BEE-2EB1-461D-88E2-EA573EDA0FE1}" destId="{3C93C563-7D5B-4184-8A81-5436EA5841E5}" srcOrd="0" destOrd="0" presId="urn:microsoft.com/office/officeart/2005/8/layout/hierarchy2"/>
    <dgm:cxn modelId="{29CC9EF8-CA51-4979-AE38-FE4963B57611}" type="presParOf" srcId="{3C93C563-7D5B-4184-8A81-5436EA5841E5}" destId="{39FBA61A-870F-4C8F-9358-6A2ACCB16072}" srcOrd="0" destOrd="0" presId="urn:microsoft.com/office/officeart/2005/8/layout/hierarchy2"/>
    <dgm:cxn modelId="{5488480E-D454-4183-8FF3-CEC8D5E30CF8}" type="presParOf" srcId="{39FBA61A-870F-4C8F-9358-6A2ACCB16072}" destId="{4C6D0E32-5AEE-49EB-885F-6CC9B1F79B6D}" srcOrd="0" destOrd="0" presId="urn:microsoft.com/office/officeart/2005/8/layout/hierarchy2"/>
    <dgm:cxn modelId="{007C063A-E248-48A9-B451-B8489AD74091}" type="presParOf" srcId="{39FBA61A-870F-4C8F-9358-6A2ACCB16072}" destId="{4761406E-747D-45EB-A4E2-BD37B0F69AD2}" srcOrd="1" destOrd="0" presId="urn:microsoft.com/office/officeart/2005/8/layout/hierarchy2"/>
    <dgm:cxn modelId="{AC00DB95-280F-4BC8-B733-827632F6D337}" type="presParOf" srcId="{4761406E-747D-45EB-A4E2-BD37B0F69AD2}" destId="{38296699-F912-4A33-BE20-942EA65E7FD6}" srcOrd="0" destOrd="0" presId="urn:microsoft.com/office/officeart/2005/8/layout/hierarchy2"/>
    <dgm:cxn modelId="{ABBA8490-BCCB-466C-8151-65082748F968}" type="presParOf" srcId="{38296699-F912-4A33-BE20-942EA65E7FD6}" destId="{73B82EC0-DD58-4149-9A49-37EEBE11C6CD}" srcOrd="0" destOrd="0" presId="urn:microsoft.com/office/officeart/2005/8/layout/hierarchy2"/>
    <dgm:cxn modelId="{4C1D5643-6072-405A-ACEF-08B6F3FBE0E3}" type="presParOf" srcId="{4761406E-747D-45EB-A4E2-BD37B0F69AD2}" destId="{2A1CD609-B778-44F6-95A8-2AA2C2A4BA81}" srcOrd="1" destOrd="0" presId="urn:microsoft.com/office/officeart/2005/8/layout/hierarchy2"/>
    <dgm:cxn modelId="{0336BA46-0ECE-4790-B52B-B3FD7925945F}" type="presParOf" srcId="{2A1CD609-B778-44F6-95A8-2AA2C2A4BA81}" destId="{3313C942-DA9F-4E49-98A4-BF816DADEACE}" srcOrd="0" destOrd="0" presId="urn:microsoft.com/office/officeart/2005/8/layout/hierarchy2"/>
    <dgm:cxn modelId="{4D56CDFF-87FA-4228-A552-7C8C8D795727}" type="presParOf" srcId="{2A1CD609-B778-44F6-95A8-2AA2C2A4BA81}" destId="{AC25F1CE-6C54-4C27-8E9C-810E238A7153}" srcOrd="1" destOrd="0" presId="urn:microsoft.com/office/officeart/2005/8/layout/hierarchy2"/>
    <dgm:cxn modelId="{43D2CB19-CC3F-4403-B7DB-6C959EFBC4C0}" type="presParOf" srcId="{AC25F1CE-6C54-4C27-8E9C-810E238A7153}" destId="{C32D5D1A-2F2C-4064-81F2-EDC0EB063F58}" srcOrd="0" destOrd="0" presId="urn:microsoft.com/office/officeart/2005/8/layout/hierarchy2"/>
    <dgm:cxn modelId="{B3EE88F2-8A31-48EC-9CD4-F15AA4668F16}" type="presParOf" srcId="{C32D5D1A-2F2C-4064-81F2-EDC0EB063F58}" destId="{36148291-EE1D-4CA9-B4A5-D57112E5F95F}" srcOrd="0" destOrd="0" presId="urn:microsoft.com/office/officeart/2005/8/layout/hierarchy2"/>
    <dgm:cxn modelId="{8CDDBFD4-BB00-4500-9D69-480C9CAAEE94}" type="presParOf" srcId="{AC25F1CE-6C54-4C27-8E9C-810E238A7153}" destId="{52B94929-174A-4D2C-8DFE-A6D73649CBEB}" srcOrd="1" destOrd="0" presId="urn:microsoft.com/office/officeart/2005/8/layout/hierarchy2"/>
    <dgm:cxn modelId="{47DFFF00-9681-4DC4-AF72-629292E9461E}" type="presParOf" srcId="{52B94929-174A-4D2C-8DFE-A6D73649CBEB}" destId="{5207B0BE-392A-4314-8A9D-71D133F9B23A}" srcOrd="0" destOrd="0" presId="urn:microsoft.com/office/officeart/2005/8/layout/hierarchy2"/>
    <dgm:cxn modelId="{91A133BB-AC8A-4F2E-BE79-498D1C829009}" type="presParOf" srcId="{52B94929-174A-4D2C-8DFE-A6D73649CBEB}" destId="{1FD6D3FF-9DCE-415B-BD05-DAE31E69B714}" srcOrd="1" destOrd="0" presId="urn:microsoft.com/office/officeart/2005/8/layout/hierarchy2"/>
    <dgm:cxn modelId="{F6FD684B-ABB8-46A1-A990-5005E86236A2}" type="presParOf" srcId="{1FD6D3FF-9DCE-415B-BD05-DAE31E69B714}" destId="{5FE017AC-574F-46D7-BDCA-9A847940CD2D}" srcOrd="0" destOrd="0" presId="urn:microsoft.com/office/officeart/2005/8/layout/hierarchy2"/>
    <dgm:cxn modelId="{A0F331BB-FB91-42D6-87D4-E978A127809A}" type="presParOf" srcId="{5FE017AC-574F-46D7-BDCA-9A847940CD2D}" destId="{7B565D05-2292-4977-A9F6-45731CFC931F}" srcOrd="0" destOrd="0" presId="urn:microsoft.com/office/officeart/2005/8/layout/hierarchy2"/>
    <dgm:cxn modelId="{357B7199-4C3D-44DD-82F7-FE0E20C05519}" type="presParOf" srcId="{1FD6D3FF-9DCE-415B-BD05-DAE31E69B714}" destId="{ADDE79C8-734E-4BFD-B242-F0E65DE3EEAB}" srcOrd="1" destOrd="0" presId="urn:microsoft.com/office/officeart/2005/8/layout/hierarchy2"/>
    <dgm:cxn modelId="{1EAA7B7D-EAFB-424E-B1F4-3BB9C1066704}" type="presParOf" srcId="{ADDE79C8-734E-4BFD-B242-F0E65DE3EEAB}" destId="{CDD3C6DE-2CDA-40D5-8721-5F5DF8386118}" srcOrd="0" destOrd="0" presId="urn:microsoft.com/office/officeart/2005/8/layout/hierarchy2"/>
    <dgm:cxn modelId="{EDEBFF68-7901-4995-8B81-5298BBFF353D}" type="presParOf" srcId="{ADDE79C8-734E-4BFD-B242-F0E65DE3EEAB}" destId="{5217D978-1551-4594-A4D6-06E24E196829}" srcOrd="1" destOrd="0" presId="urn:microsoft.com/office/officeart/2005/8/layout/hierarchy2"/>
    <dgm:cxn modelId="{93B99369-7FE3-493A-95FE-0B8665FE8DF4}" type="presParOf" srcId="{1FD6D3FF-9DCE-415B-BD05-DAE31E69B714}" destId="{56F07F16-A6A5-49E5-A03D-CE6BD383734B}" srcOrd="2" destOrd="0" presId="urn:microsoft.com/office/officeart/2005/8/layout/hierarchy2"/>
    <dgm:cxn modelId="{C64FE5A8-349D-42F6-A597-C0D7D29C29B4}" type="presParOf" srcId="{56F07F16-A6A5-49E5-A03D-CE6BD383734B}" destId="{84F21DE6-C957-4E3F-A410-94892A1895F3}" srcOrd="0" destOrd="0" presId="urn:microsoft.com/office/officeart/2005/8/layout/hierarchy2"/>
    <dgm:cxn modelId="{DF1BA954-668B-4966-B30A-EC2478BF9268}" type="presParOf" srcId="{1FD6D3FF-9DCE-415B-BD05-DAE31E69B714}" destId="{F833F666-1098-4E41-9A4E-4883678E26A5}" srcOrd="3" destOrd="0" presId="urn:microsoft.com/office/officeart/2005/8/layout/hierarchy2"/>
    <dgm:cxn modelId="{0556DC4A-4F57-4EFE-BD00-4AC5AC6D316D}" type="presParOf" srcId="{F833F666-1098-4E41-9A4E-4883678E26A5}" destId="{05A0AF77-561C-4369-946F-DB2F4CB43A5E}" srcOrd="0" destOrd="0" presId="urn:microsoft.com/office/officeart/2005/8/layout/hierarchy2"/>
    <dgm:cxn modelId="{695C6AAE-D812-456D-B632-F0907C3A9D3B}" type="presParOf" srcId="{F833F666-1098-4E41-9A4E-4883678E26A5}" destId="{21074BB2-1A2F-4832-B491-B9D8A66AB2E4}" srcOrd="1" destOrd="0" presId="urn:microsoft.com/office/officeart/2005/8/layout/hierarchy2"/>
    <dgm:cxn modelId="{6A0827E2-FB3A-4C7B-B3B3-362D30A324B0}" type="presParOf" srcId="{4761406E-747D-45EB-A4E2-BD37B0F69AD2}" destId="{0B5B93B1-B2CE-45DB-AA91-B0F20BA8D0E3}" srcOrd="2" destOrd="0" presId="urn:microsoft.com/office/officeart/2005/8/layout/hierarchy2"/>
    <dgm:cxn modelId="{DEC4BBE0-DD53-49FD-892D-D85EC03BD23F}" type="presParOf" srcId="{0B5B93B1-B2CE-45DB-AA91-B0F20BA8D0E3}" destId="{0C56D819-F045-410E-94A0-475817D69F1C}" srcOrd="0" destOrd="0" presId="urn:microsoft.com/office/officeart/2005/8/layout/hierarchy2"/>
    <dgm:cxn modelId="{F0674328-6BE4-48B4-9A0C-B1CC9B9DA6F5}" type="presParOf" srcId="{4761406E-747D-45EB-A4E2-BD37B0F69AD2}" destId="{35C3646E-E1C1-4789-BABF-1F2C1EB1E256}" srcOrd="3" destOrd="0" presId="urn:microsoft.com/office/officeart/2005/8/layout/hierarchy2"/>
    <dgm:cxn modelId="{CE908AA4-FD98-491F-BF43-9D891F1D4534}" type="presParOf" srcId="{35C3646E-E1C1-4789-BABF-1F2C1EB1E256}" destId="{495B98F9-4C0C-47F7-87E3-0271A86A1D87}" srcOrd="0" destOrd="0" presId="urn:microsoft.com/office/officeart/2005/8/layout/hierarchy2"/>
    <dgm:cxn modelId="{A2E504B1-9D2E-4E09-9038-A9F46B8382F2}" type="presParOf" srcId="{35C3646E-E1C1-4789-BABF-1F2C1EB1E256}" destId="{27B7EB76-E92A-4CB5-9472-8B6A0BE3F36F}" srcOrd="1" destOrd="0" presId="urn:microsoft.com/office/officeart/2005/8/layout/hierarchy2"/>
    <dgm:cxn modelId="{FB17DFC4-8687-4A32-BC1B-1FBC35EDBD67}" type="presParOf" srcId="{27B7EB76-E92A-4CB5-9472-8B6A0BE3F36F}" destId="{995471ED-B3A2-496A-8AC3-80647B05847E}" srcOrd="0" destOrd="0" presId="urn:microsoft.com/office/officeart/2005/8/layout/hierarchy2"/>
    <dgm:cxn modelId="{C08A3131-B443-4D4E-8412-81FD4D1FED27}" type="presParOf" srcId="{995471ED-B3A2-496A-8AC3-80647B05847E}" destId="{9AEBB03E-ED4C-425E-9C08-1432BC342ABD}" srcOrd="0" destOrd="0" presId="urn:microsoft.com/office/officeart/2005/8/layout/hierarchy2"/>
    <dgm:cxn modelId="{C3EC5CFD-6E75-454E-8DFB-83095BA87747}" type="presParOf" srcId="{27B7EB76-E92A-4CB5-9472-8B6A0BE3F36F}" destId="{B3E4F2E7-78EB-4E2D-8D81-F77A0A58C8E3}" srcOrd="1" destOrd="0" presId="urn:microsoft.com/office/officeart/2005/8/layout/hierarchy2"/>
    <dgm:cxn modelId="{B7970149-1830-4097-A443-EE39C70370E2}" type="presParOf" srcId="{B3E4F2E7-78EB-4E2D-8D81-F77A0A58C8E3}" destId="{B71D8EC5-69E3-407B-9463-7C7D4B78C4D3}" srcOrd="0" destOrd="0" presId="urn:microsoft.com/office/officeart/2005/8/layout/hierarchy2"/>
    <dgm:cxn modelId="{E14DB0FD-F378-4957-B27D-84544915FA94}" type="presParOf" srcId="{B3E4F2E7-78EB-4E2D-8D81-F77A0A58C8E3}" destId="{AF8C1895-816D-4267-AC34-D6755D3F4873}" srcOrd="1" destOrd="0" presId="urn:microsoft.com/office/officeart/2005/8/layout/hierarchy2"/>
  </dgm:cxnLst>
  <dgm:bg>
    <a:solidFill>
      <a:schemeClr val="accent5">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057C6-33D9-47C1-B827-D8B5A3F93E8F}" type="doc">
      <dgm:prSet loTypeId="urn:microsoft.com/office/officeart/2005/8/layout/hProcess7" loCatId="list" qsTypeId="urn:microsoft.com/office/officeart/2005/8/quickstyle/simple1" qsCatId="simple" csTypeId="urn:microsoft.com/office/officeart/2005/8/colors/accent1_2" csCatId="accent1" phldr="1"/>
      <dgm:spPr/>
      <dgm:t>
        <a:bodyPr/>
        <a:lstStyle/>
        <a:p>
          <a:endParaRPr lang="ru-RU"/>
        </a:p>
      </dgm:t>
    </dgm:pt>
    <dgm:pt modelId="{F1FCCB9D-8262-449E-A043-3CE2CE3B0E97}">
      <dgm:prSet phldrT="[Текст]" custT="1"/>
      <dgm:spPr/>
      <dgm:t>
        <a:bodyPr/>
        <a:lstStyle/>
        <a:p>
          <a:r>
            <a:rPr lang="ru-RU" sz="1400" b="1" dirty="0">
              <a:latin typeface="+mn-lt"/>
            </a:rPr>
            <a:t>1</a:t>
          </a:r>
        </a:p>
      </dgm:t>
    </dgm:pt>
    <dgm:pt modelId="{910902A2-3B50-4D1F-9498-970513B31B65}" type="parTrans" cxnId="{D6199212-A58A-429B-B178-3AC954BBFDB7}">
      <dgm:prSet/>
      <dgm:spPr/>
      <dgm:t>
        <a:bodyPr/>
        <a:lstStyle/>
        <a:p>
          <a:endParaRPr lang="ru-RU" sz="1400">
            <a:latin typeface="+mn-lt"/>
          </a:endParaRPr>
        </a:p>
      </dgm:t>
    </dgm:pt>
    <dgm:pt modelId="{9F05A5A1-E322-4A7A-9099-1A4D959D29E7}" type="sibTrans" cxnId="{D6199212-A58A-429B-B178-3AC954BBFDB7}">
      <dgm:prSet/>
      <dgm:spPr/>
      <dgm:t>
        <a:bodyPr/>
        <a:lstStyle/>
        <a:p>
          <a:endParaRPr lang="ru-RU" sz="1400">
            <a:latin typeface="+mn-lt"/>
          </a:endParaRPr>
        </a:p>
      </dgm:t>
    </dgm:pt>
    <dgm:pt modelId="{7EECC221-DA01-4F82-AF79-FCC0297097AD}">
      <dgm:prSet phldrT="[Текст]" custT="1"/>
      <dgm:spPr/>
      <dgm:t>
        <a:bodyPr/>
        <a:lstStyle/>
        <a:p>
          <a:r>
            <a:rPr lang="ru-RU" sz="1500" b="1" kern="1200" dirty="0">
              <a:solidFill>
                <a:srgbClr val="FFFF00"/>
              </a:solidFill>
              <a:latin typeface="+mn-lt"/>
              <a:ea typeface="+mn-ea"/>
              <a:cs typeface="GTHTRV+Arimo Regular"/>
            </a:rPr>
            <a:t>Сверьте расчеты с поставщиком (подрядчиком, исполнителем) по начисленным и неуплаченным суммам неустоек (штрафов, пеней), путем направления акта сверки расчетов</a:t>
          </a:r>
        </a:p>
        <a:p>
          <a:r>
            <a:rPr lang="ru-RU" sz="1500" b="1" kern="1200" dirty="0" smtClean="0">
              <a:solidFill>
                <a:srgbClr val="FFFF00"/>
              </a:solidFill>
              <a:latin typeface="+mn-lt"/>
              <a:ea typeface="+mn-ea"/>
              <a:cs typeface="GTHTRV+Arimo Regular"/>
            </a:rPr>
            <a:t>Создайте </a:t>
          </a:r>
          <a:r>
            <a:rPr lang="ru-RU" sz="1500" b="1" kern="1200" dirty="0">
              <a:solidFill>
                <a:srgbClr val="FFFF00"/>
              </a:solidFill>
              <a:latin typeface="+mn-lt"/>
              <a:ea typeface="+mn-ea"/>
              <a:cs typeface="GTHTRV+Arimo Regular"/>
            </a:rPr>
            <a:t>Комиссию </a:t>
          </a:r>
        </a:p>
        <a:p>
          <a:r>
            <a:rPr lang="ru-RU" sz="1500" b="1" kern="1200" dirty="0">
              <a:solidFill>
                <a:srgbClr val="FFFF00"/>
              </a:solidFill>
              <a:latin typeface="+mn-lt"/>
              <a:ea typeface="+mn-ea"/>
              <a:cs typeface="GTHTRV+Arimo Regular"/>
            </a:rPr>
            <a:t>по поступлению и выбытию активов (оформляется внутренним </a:t>
          </a:r>
          <a:r>
            <a:rPr lang="ru-RU" sz="1500" b="1" kern="1200" dirty="0" err="1">
              <a:solidFill>
                <a:srgbClr val="FFFF00"/>
              </a:solidFill>
              <a:latin typeface="+mn-lt"/>
              <a:ea typeface="+mn-ea"/>
              <a:cs typeface="GTHTRV+Arimo Regular"/>
            </a:rPr>
            <a:t>нпа</a:t>
          </a:r>
          <a:r>
            <a:rPr lang="ru-RU" sz="1500" b="1" kern="1200" dirty="0">
              <a:solidFill>
                <a:srgbClr val="FFFF00"/>
              </a:solidFill>
              <a:latin typeface="+mn-lt"/>
              <a:ea typeface="+mn-ea"/>
              <a:cs typeface="GTHTRV+Arimo Regular"/>
            </a:rPr>
            <a:t>)</a:t>
          </a:r>
        </a:p>
        <a:p>
          <a:endParaRPr lang="ru-RU" sz="1400" b="0" kern="1200" dirty="0">
            <a:solidFill>
              <a:schemeClr val="tx1"/>
            </a:solidFill>
            <a:latin typeface="+mn-lt"/>
            <a:ea typeface="+mn-ea"/>
            <a:cs typeface="GTHTRV+Arimo Regular"/>
          </a:endParaRPr>
        </a:p>
        <a:p>
          <a:r>
            <a:rPr lang="ru-RU" sz="1400" b="0" kern="1200" dirty="0">
              <a:solidFill>
                <a:schemeClr val="tx1"/>
              </a:solidFill>
              <a:latin typeface="+mn-lt"/>
              <a:ea typeface="+mn-ea"/>
              <a:cs typeface="GTHTRV+Arimo Regular"/>
            </a:rPr>
            <a:t>   </a:t>
          </a:r>
        </a:p>
      </dgm:t>
    </dgm:pt>
    <dgm:pt modelId="{975388A4-78C0-4954-9498-7E71F540CAB8}" type="parTrans" cxnId="{7413FACA-0755-4D1D-8B05-70870E6134F3}">
      <dgm:prSet/>
      <dgm:spPr/>
      <dgm:t>
        <a:bodyPr/>
        <a:lstStyle/>
        <a:p>
          <a:endParaRPr lang="ru-RU" sz="1400">
            <a:latin typeface="+mn-lt"/>
          </a:endParaRPr>
        </a:p>
      </dgm:t>
    </dgm:pt>
    <dgm:pt modelId="{71D9B172-3131-4439-80D7-7045E435376F}" type="sibTrans" cxnId="{7413FACA-0755-4D1D-8B05-70870E6134F3}">
      <dgm:prSet/>
      <dgm:spPr/>
      <dgm:t>
        <a:bodyPr/>
        <a:lstStyle/>
        <a:p>
          <a:endParaRPr lang="ru-RU" sz="1400">
            <a:latin typeface="+mn-lt"/>
          </a:endParaRPr>
        </a:p>
      </dgm:t>
    </dgm:pt>
    <dgm:pt modelId="{BAD3C983-0C25-46E6-A740-215ECFAA2D91}">
      <dgm:prSet phldrT="[Текст]" custT="1"/>
      <dgm:spPr/>
      <dgm:t>
        <a:bodyPr/>
        <a:lstStyle/>
        <a:p>
          <a:r>
            <a:rPr lang="ru-RU" sz="1400" b="1" dirty="0">
              <a:latin typeface="+mn-lt"/>
            </a:rPr>
            <a:t>2</a:t>
          </a:r>
        </a:p>
      </dgm:t>
    </dgm:pt>
    <dgm:pt modelId="{BFC79201-90EF-4BA1-AAC2-B9A3745E4AC1}" type="parTrans" cxnId="{39DB043A-5FAC-45E2-8F03-F8B63B3D318D}">
      <dgm:prSet/>
      <dgm:spPr/>
      <dgm:t>
        <a:bodyPr/>
        <a:lstStyle/>
        <a:p>
          <a:endParaRPr lang="ru-RU" sz="1400">
            <a:latin typeface="+mn-lt"/>
          </a:endParaRPr>
        </a:p>
      </dgm:t>
    </dgm:pt>
    <dgm:pt modelId="{9ADB0C31-C6B8-469E-835A-2AB75F67E0E0}" type="sibTrans" cxnId="{39DB043A-5FAC-45E2-8F03-F8B63B3D318D}">
      <dgm:prSet/>
      <dgm:spPr/>
      <dgm:t>
        <a:bodyPr/>
        <a:lstStyle/>
        <a:p>
          <a:endParaRPr lang="ru-RU" sz="1400">
            <a:latin typeface="+mn-lt"/>
          </a:endParaRPr>
        </a:p>
      </dgm:t>
    </dgm:pt>
    <dgm:pt modelId="{74B841CD-47B0-4463-9EA0-CEDAF862FAC7}">
      <dgm:prSet phldrT="[Текст]" custT="1"/>
      <dgm:spPr/>
      <dgm:t>
        <a:bodyPr/>
        <a:lstStyle/>
        <a:p>
          <a:r>
            <a:rPr lang="ru-RU" sz="1500" b="1" kern="1200" dirty="0">
              <a:solidFill>
                <a:srgbClr val="FFFF00"/>
              </a:solidFill>
              <a:latin typeface="+mn-lt"/>
              <a:ea typeface="+mn-ea"/>
              <a:cs typeface="GTHTRV+Arimo Regular"/>
            </a:rPr>
            <a:t>Поставщик (подрядчик, исполнитель): </a:t>
          </a:r>
        </a:p>
        <a:p>
          <a:r>
            <a:rPr lang="ru-RU" sz="1500" b="1" kern="1200" dirty="0">
              <a:solidFill>
                <a:srgbClr val="FFFF00"/>
              </a:solidFill>
              <a:latin typeface="+mn-lt"/>
              <a:ea typeface="+mn-ea"/>
              <a:cs typeface="GTHTRV+Arimo Regular"/>
            </a:rPr>
            <a:t>А) подписывает акт сверки расчетов</a:t>
          </a:r>
        </a:p>
        <a:p>
          <a:r>
            <a:rPr lang="ru-RU" sz="1500" b="1" kern="1200" dirty="0">
              <a:solidFill>
                <a:srgbClr val="FFFF00"/>
              </a:solidFill>
              <a:latin typeface="+mn-lt"/>
              <a:ea typeface="+mn-ea"/>
              <a:cs typeface="GTHTRV+Arimo Regular"/>
            </a:rPr>
            <a:t>Б) обосновывает обстоятельства, повлекшие невозможность исполнения обязательств  в  письменной форме с приложением подтверждающих документов (при их наличии)   </a:t>
          </a:r>
        </a:p>
      </dgm:t>
    </dgm:pt>
    <dgm:pt modelId="{6C22D06D-4627-4C20-8AAE-94AE792E686F}" type="parTrans" cxnId="{E9E8B2EF-6F2F-4440-B55B-D3892DB4A485}">
      <dgm:prSet/>
      <dgm:spPr/>
      <dgm:t>
        <a:bodyPr/>
        <a:lstStyle/>
        <a:p>
          <a:endParaRPr lang="ru-RU" sz="1400">
            <a:latin typeface="+mn-lt"/>
          </a:endParaRPr>
        </a:p>
      </dgm:t>
    </dgm:pt>
    <dgm:pt modelId="{CEF75225-297C-44B5-995C-3C58E7F22819}" type="sibTrans" cxnId="{E9E8B2EF-6F2F-4440-B55B-D3892DB4A485}">
      <dgm:prSet/>
      <dgm:spPr/>
      <dgm:t>
        <a:bodyPr/>
        <a:lstStyle/>
        <a:p>
          <a:endParaRPr lang="ru-RU" sz="1400">
            <a:latin typeface="+mn-lt"/>
          </a:endParaRPr>
        </a:p>
      </dgm:t>
    </dgm:pt>
    <dgm:pt modelId="{456920DE-A7FE-492B-994F-F9E9F096BDC2}">
      <dgm:prSet phldrT="[Текст]" custT="1"/>
      <dgm:spPr/>
      <dgm:t>
        <a:bodyPr/>
        <a:lstStyle/>
        <a:p>
          <a:r>
            <a:rPr lang="ru-RU" sz="1500" b="1" kern="1200" dirty="0">
              <a:solidFill>
                <a:srgbClr val="FFFF00"/>
              </a:solidFill>
              <a:latin typeface="+mn-lt"/>
              <a:ea typeface="+mn-ea"/>
              <a:cs typeface="GTHTRV+Arimo Regular"/>
            </a:rPr>
            <a:t>Комиссия заказчика по поступлению и выбытию активов: </a:t>
          </a:r>
        </a:p>
        <a:p>
          <a:r>
            <a:rPr lang="ru-RU" sz="1500" b="0" kern="1200" dirty="0">
              <a:solidFill>
                <a:srgbClr val="FFFF00"/>
              </a:solidFill>
              <a:latin typeface="+mn-lt"/>
              <a:ea typeface="+mn-ea"/>
              <a:cs typeface="GTHTRV+Arimo Regular"/>
            </a:rPr>
            <a:t>А) рассматривает документы</a:t>
          </a:r>
        </a:p>
        <a:p>
          <a:r>
            <a:rPr lang="ru-RU" sz="1500" b="0" kern="1200" dirty="0">
              <a:solidFill>
                <a:srgbClr val="FFFF00"/>
              </a:solidFill>
              <a:latin typeface="+mn-lt"/>
              <a:ea typeface="+mn-ea"/>
              <a:cs typeface="GTHTRV+Arimo Regular"/>
            </a:rPr>
            <a:t>Б) в течение 10 </a:t>
          </a:r>
          <a:r>
            <a:rPr lang="ru-RU" sz="1500" b="0" kern="1200" dirty="0" err="1">
              <a:solidFill>
                <a:srgbClr val="FFFF00"/>
              </a:solidFill>
              <a:latin typeface="+mn-lt"/>
              <a:ea typeface="+mn-ea"/>
              <a:cs typeface="GTHTRV+Arimo Regular"/>
            </a:rPr>
            <a:t>дн</a:t>
          </a:r>
          <a:r>
            <a:rPr lang="ru-RU" sz="1500" b="0" kern="1200" dirty="0">
              <a:solidFill>
                <a:srgbClr val="FFFF00"/>
              </a:solidFill>
              <a:latin typeface="+mn-lt"/>
              <a:ea typeface="+mn-ea"/>
              <a:cs typeface="GTHTRV+Arimo Regular"/>
            </a:rPr>
            <a:t>.  после сверки принимает решение о списании начисленной и неуплаченной суммы неустоек (штрафов, пеней)</a:t>
          </a:r>
        </a:p>
        <a:p>
          <a:r>
            <a:rPr lang="ru-RU" sz="1500" b="0" kern="1200" dirty="0">
              <a:solidFill>
                <a:srgbClr val="FFFF00"/>
              </a:solidFill>
              <a:latin typeface="+mn-lt"/>
              <a:ea typeface="+mn-ea"/>
              <a:cs typeface="GTHTRV+Arimo Regular"/>
            </a:rPr>
            <a:t>Б) оформляет решение внутренним распорядительным актом (приказ, распоряжение)</a:t>
          </a:r>
        </a:p>
      </dgm:t>
    </dgm:pt>
    <dgm:pt modelId="{E09C2EB4-625C-4138-835B-D06B0F5F20AC}" type="parTrans" cxnId="{1498F01F-5211-4E28-9030-D4F4B99F9EE9}">
      <dgm:prSet/>
      <dgm:spPr/>
      <dgm:t>
        <a:bodyPr/>
        <a:lstStyle/>
        <a:p>
          <a:endParaRPr lang="ru-RU" sz="1400">
            <a:latin typeface="+mn-lt"/>
          </a:endParaRPr>
        </a:p>
      </dgm:t>
    </dgm:pt>
    <dgm:pt modelId="{D761E467-4004-47E8-A632-3F9D5B596F83}" type="sibTrans" cxnId="{1498F01F-5211-4E28-9030-D4F4B99F9EE9}">
      <dgm:prSet/>
      <dgm:spPr/>
      <dgm:t>
        <a:bodyPr/>
        <a:lstStyle/>
        <a:p>
          <a:endParaRPr lang="ru-RU" sz="1400">
            <a:latin typeface="+mn-lt"/>
          </a:endParaRPr>
        </a:p>
      </dgm:t>
    </dgm:pt>
    <dgm:pt modelId="{919BC68D-494B-41B6-9F04-C8F9BB1A4095}">
      <dgm:prSet custT="1"/>
      <dgm:spPr/>
      <dgm:t>
        <a:bodyPr/>
        <a:lstStyle/>
        <a:p>
          <a:r>
            <a:rPr lang="ru-RU" sz="1400" dirty="0">
              <a:solidFill>
                <a:schemeClr val="tx1"/>
              </a:solidFill>
              <a:latin typeface="+mn-lt"/>
            </a:rPr>
            <a:t>4</a:t>
          </a:r>
        </a:p>
      </dgm:t>
    </dgm:pt>
    <dgm:pt modelId="{7F24A345-ED7D-4196-B8DE-DAA9C2001B05}" type="parTrans" cxnId="{8A801555-3D29-4150-9885-632CECED707A}">
      <dgm:prSet/>
      <dgm:spPr/>
      <dgm:t>
        <a:bodyPr/>
        <a:lstStyle/>
        <a:p>
          <a:endParaRPr lang="ru-RU" sz="1400">
            <a:latin typeface="+mn-lt"/>
          </a:endParaRPr>
        </a:p>
      </dgm:t>
    </dgm:pt>
    <dgm:pt modelId="{25FAD30B-F7DD-4CF7-A7DA-C07D45CB4A38}" type="sibTrans" cxnId="{8A801555-3D29-4150-9885-632CECED707A}">
      <dgm:prSet/>
      <dgm:spPr/>
      <dgm:t>
        <a:bodyPr/>
        <a:lstStyle/>
        <a:p>
          <a:endParaRPr lang="ru-RU" sz="1400">
            <a:latin typeface="+mn-lt"/>
          </a:endParaRPr>
        </a:p>
      </dgm:t>
    </dgm:pt>
    <dgm:pt modelId="{65AB6B70-520E-4C15-AAEC-7DC1A91B42A5}">
      <dgm:prSet phldrT="[Текст]" custT="1"/>
      <dgm:spPr>
        <a:ln>
          <a:solidFill>
            <a:schemeClr val="accent1">
              <a:lumMod val="75000"/>
            </a:schemeClr>
          </a:solidFill>
        </a:ln>
      </dgm:spPr>
      <dgm:t>
        <a:bodyPr/>
        <a:lstStyle/>
        <a:p>
          <a:r>
            <a:rPr lang="ru-RU" sz="1400" dirty="0">
              <a:latin typeface="+mn-lt"/>
            </a:rPr>
            <a:t>3</a:t>
          </a:r>
        </a:p>
      </dgm:t>
    </dgm:pt>
    <dgm:pt modelId="{7682592B-D5B6-4873-960D-34E991684339}" type="sibTrans" cxnId="{0978F6D2-DBFC-4729-A535-EE99692A6D18}">
      <dgm:prSet/>
      <dgm:spPr/>
      <dgm:t>
        <a:bodyPr/>
        <a:lstStyle/>
        <a:p>
          <a:endParaRPr lang="ru-RU" sz="1400">
            <a:latin typeface="+mn-lt"/>
          </a:endParaRPr>
        </a:p>
      </dgm:t>
    </dgm:pt>
    <dgm:pt modelId="{88E2C32E-EE1F-4AA0-9C8F-A8703607B25D}" type="parTrans" cxnId="{0978F6D2-DBFC-4729-A535-EE99692A6D18}">
      <dgm:prSet/>
      <dgm:spPr/>
      <dgm:t>
        <a:bodyPr/>
        <a:lstStyle/>
        <a:p>
          <a:endParaRPr lang="ru-RU" sz="1400">
            <a:latin typeface="+mn-lt"/>
          </a:endParaRPr>
        </a:p>
      </dgm:t>
    </dgm:pt>
    <dgm:pt modelId="{D6450866-981E-494B-9187-5BE804438B5A}" type="pres">
      <dgm:prSet presAssocID="{222057C6-33D9-47C1-B827-D8B5A3F93E8F}" presName="Name0" presStyleCnt="0">
        <dgm:presLayoutVars>
          <dgm:dir/>
          <dgm:animLvl val="lvl"/>
          <dgm:resizeHandles val="exact"/>
        </dgm:presLayoutVars>
      </dgm:prSet>
      <dgm:spPr/>
      <dgm:t>
        <a:bodyPr/>
        <a:lstStyle/>
        <a:p>
          <a:endParaRPr lang="ru-RU"/>
        </a:p>
      </dgm:t>
    </dgm:pt>
    <dgm:pt modelId="{813B2DDD-CC6B-4091-841C-51E0820D59B7}" type="pres">
      <dgm:prSet presAssocID="{F1FCCB9D-8262-449E-A043-3CE2CE3B0E97}" presName="compositeNode" presStyleCnt="0">
        <dgm:presLayoutVars>
          <dgm:bulletEnabled val="1"/>
        </dgm:presLayoutVars>
      </dgm:prSet>
      <dgm:spPr/>
    </dgm:pt>
    <dgm:pt modelId="{BFB8E894-AC90-44E6-9726-234EC3E8294C}" type="pres">
      <dgm:prSet presAssocID="{F1FCCB9D-8262-449E-A043-3CE2CE3B0E97}" presName="bgRect" presStyleLbl="node1" presStyleIdx="0" presStyleCnt="4" custScaleX="93912" custScaleY="99496" custLinFactNeighborX="1579" custLinFactNeighborY="12"/>
      <dgm:spPr/>
      <dgm:t>
        <a:bodyPr/>
        <a:lstStyle/>
        <a:p>
          <a:endParaRPr lang="ru-RU"/>
        </a:p>
      </dgm:t>
    </dgm:pt>
    <dgm:pt modelId="{3F98E2D8-E6D2-4D1C-A93F-831D3276CE94}" type="pres">
      <dgm:prSet presAssocID="{F1FCCB9D-8262-449E-A043-3CE2CE3B0E97}" presName="parentNode" presStyleLbl="node1" presStyleIdx="0" presStyleCnt="4">
        <dgm:presLayoutVars>
          <dgm:chMax val="0"/>
          <dgm:bulletEnabled val="1"/>
        </dgm:presLayoutVars>
      </dgm:prSet>
      <dgm:spPr/>
      <dgm:t>
        <a:bodyPr/>
        <a:lstStyle/>
        <a:p>
          <a:endParaRPr lang="ru-RU"/>
        </a:p>
      </dgm:t>
    </dgm:pt>
    <dgm:pt modelId="{177703D7-D7A4-4423-9C54-251B11E5ABF0}" type="pres">
      <dgm:prSet presAssocID="{F1FCCB9D-8262-449E-A043-3CE2CE3B0E97}" presName="childNode" presStyleLbl="node1" presStyleIdx="0" presStyleCnt="4">
        <dgm:presLayoutVars>
          <dgm:bulletEnabled val="1"/>
        </dgm:presLayoutVars>
      </dgm:prSet>
      <dgm:spPr/>
      <dgm:t>
        <a:bodyPr/>
        <a:lstStyle/>
        <a:p>
          <a:endParaRPr lang="ru-RU"/>
        </a:p>
      </dgm:t>
    </dgm:pt>
    <dgm:pt modelId="{D0082371-79E6-423F-9E49-273887D75178}" type="pres">
      <dgm:prSet presAssocID="{9F05A5A1-E322-4A7A-9099-1A4D959D29E7}" presName="hSp" presStyleCnt="0"/>
      <dgm:spPr/>
    </dgm:pt>
    <dgm:pt modelId="{B528DFB1-BC3F-41E9-BDEE-7D3F389660EB}" type="pres">
      <dgm:prSet presAssocID="{9F05A5A1-E322-4A7A-9099-1A4D959D29E7}" presName="vProcSp" presStyleCnt="0"/>
      <dgm:spPr/>
    </dgm:pt>
    <dgm:pt modelId="{C12DC472-FF0C-4D63-A968-E5C41756078F}" type="pres">
      <dgm:prSet presAssocID="{9F05A5A1-E322-4A7A-9099-1A4D959D29E7}" presName="vSp1" presStyleCnt="0"/>
      <dgm:spPr/>
    </dgm:pt>
    <dgm:pt modelId="{17C2ABF7-3F92-4C71-B349-78A96C19F2CF}" type="pres">
      <dgm:prSet presAssocID="{9F05A5A1-E322-4A7A-9099-1A4D959D29E7}" presName="simulatedConn" presStyleLbl="solidFgAcc1" presStyleIdx="0" presStyleCnt="3" custLinFactY="-207669" custLinFactNeighborX="-4274" custLinFactNeighborY="-300000"/>
      <dgm:spPr/>
    </dgm:pt>
    <dgm:pt modelId="{799E934D-797B-4DF7-9DCF-212081856593}" type="pres">
      <dgm:prSet presAssocID="{9F05A5A1-E322-4A7A-9099-1A4D959D29E7}" presName="vSp2" presStyleCnt="0"/>
      <dgm:spPr/>
    </dgm:pt>
    <dgm:pt modelId="{30025EFE-3D94-4523-95D1-1AA82EB02CA8}" type="pres">
      <dgm:prSet presAssocID="{9F05A5A1-E322-4A7A-9099-1A4D959D29E7}" presName="sibTrans" presStyleCnt="0"/>
      <dgm:spPr/>
    </dgm:pt>
    <dgm:pt modelId="{ED97CD6F-13A6-4599-8FF3-BE43D29F757C}" type="pres">
      <dgm:prSet presAssocID="{BAD3C983-0C25-46E6-A740-215ECFAA2D91}" presName="compositeNode" presStyleCnt="0">
        <dgm:presLayoutVars>
          <dgm:bulletEnabled val="1"/>
        </dgm:presLayoutVars>
      </dgm:prSet>
      <dgm:spPr/>
    </dgm:pt>
    <dgm:pt modelId="{D8969467-0DBA-43B7-93BD-B5FB89016D75}" type="pres">
      <dgm:prSet presAssocID="{BAD3C983-0C25-46E6-A740-215ECFAA2D91}" presName="bgRect" presStyleLbl="node1" presStyleIdx="1" presStyleCnt="4" custScaleX="80983" custScaleY="100000" custLinFactNeighborX="950" custLinFactNeighborY="104"/>
      <dgm:spPr/>
      <dgm:t>
        <a:bodyPr/>
        <a:lstStyle/>
        <a:p>
          <a:endParaRPr lang="ru-RU"/>
        </a:p>
      </dgm:t>
    </dgm:pt>
    <dgm:pt modelId="{7CA1E21B-151E-420F-86D4-4AB71399657A}" type="pres">
      <dgm:prSet presAssocID="{BAD3C983-0C25-46E6-A740-215ECFAA2D91}" presName="parentNode" presStyleLbl="node1" presStyleIdx="1" presStyleCnt="4">
        <dgm:presLayoutVars>
          <dgm:chMax val="0"/>
          <dgm:bulletEnabled val="1"/>
        </dgm:presLayoutVars>
      </dgm:prSet>
      <dgm:spPr/>
      <dgm:t>
        <a:bodyPr/>
        <a:lstStyle/>
        <a:p>
          <a:endParaRPr lang="ru-RU"/>
        </a:p>
      </dgm:t>
    </dgm:pt>
    <dgm:pt modelId="{5CAEC7C6-9DA2-4375-AC23-C3876A480DC3}" type="pres">
      <dgm:prSet presAssocID="{BAD3C983-0C25-46E6-A740-215ECFAA2D91}" presName="childNode" presStyleLbl="node1" presStyleIdx="1" presStyleCnt="4">
        <dgm:presLayoutVars>
          <dgm:bulletEnabled val="1"/>
        </dgm:presLayoutVars>
      </dgm:prSet>
      <dgm:spPr/>
      <dgm:t>
        <a:bodyPr/>
        <a:lstStyle/>
        <a:p>
          <a:endParaRPr lang="ru-RU"/>
        </a:p>
      </dgm:t>
    </dgm:pt>
    <dgm:pt modelId="{EFDBC10E-C74D-46E6-BA26-960CF6C92959}" type="pres">
      <dgm:prSet presAssocID="{9ADB0C31-C6B8-469E-835A-2AB75F67E0E0}" presName="hSp" presStyleCnt="0"/>
      <dgm:spPr/>
    </dgm:pt>
    <dgm:pt modelId="{90BB3883-735A-448E-93AB-D7F981A452AD}" type="pres">
      <dgm:prSet presAssocID="{9ADB0C31-C6B8-469E-835A-2AB75F67E0E0}" presName="vProcSp" presStyleCnt="0"/>
      <dgm:spPr/>
    </dgm:pt>
    <dgm:pt modelId="{0E61A7C5-F766-45BF-B6FD-9C04271BC9F5}" type="pres">
      <dgm:prSet presAssocID="{9ADB0C31-C6B8-469E-835A-2AB75F67E0E0}" presName="vSp1" presStyleCnt="0"/>
      <dgm:spPr/>
    </dgm:pt>
    <dgm:pt modelId="{B1970789-9211-47C8-8522-23692FEA0AA2}" type="pres">
      <dgm:prSet presAssocID="{9ADB0C31-C6B8-469E-835A-2AB75F67E0E0}" presName="simulatedConn" presStyleLbl="solidFgAcc1" presStyleIdx="1" presStyleCnt="3" custLinFactY="-200000" custLinFactNeighborX="-5095" custLinFactNeighborY="-284455"/>
      <dgm:spPr/>
    </dgm:pt>
    <dgm:pt modelId="{3AC16624-511F-4FBF-A16D-51361E715269}" type="pres">
      <dgm:prSet presAssocID="{9ADB0C31-C6B8-469E-835A-2AB75F67E0E0}" presName="vSp2" presStyleCnt="0"/>
      <dgm:spPr/>
    </dgm:pt>
    <dgm:pt modelId="{805A5EE4-41C7-4D35-9401-083A12556505}" type="pres">
      <dgm:prSet presAssocID="{9ADB0C31-C6B8-469E-835A-2AB75F67E0E0}" presName="sibTrans" presStyleCnt="0"/>
      <dgm:spPr/>
    </dgm:pt>
    <dgm:pt modelId="{03384DF1-237E-4AF3-B821-F02FA00F55FF}" type="pres">
      <dgm:prSet presAssocID="{65AB6B70-520E-4C15-AAEC-7DC1A91B42A5}" presName="compositeNode" presStyleCnt="0">
        <dgm:presLayoutVars>
          <dgm:bulletEnabled val="1"/>
        </dgm:presLayoutVars>
      </dgm:prSet>
      <dgm:spPr/>
    </dgm:pt>
    <dgm:pt modelId="{7AE6120F-2A05-49B4-BCDF-34662B8BD62C}" type="pres">
      <dgm:prSet presAssocID="{65AB6B70-520E-4C15-AAEC-7DC1A91B42A5}" presName="bgRect" presStyleLbl="node1" presStyleIdx="2" presStyleCnt="4" custScaleX="97860" custLinFactNeighborX="1310" custLinFactNeighborY="333"/>
      <dgm:spPr/>
      <dgm:t>
        <a:bodyPr/>
        <a:lstStyle/>
        <a:p>
          <a:endParaRPr lang="ru-RU"/>
        </a:p>
      </dgm:t>
    </dgm:pt>
    <dgm:pt modelId="{A4BA1D26-3258-48E5-A989-BDD7EB4C13FA}" type="pres">
      <dgm:prSet presAssocID="{65AB6B70-520E-4C15-AAEC-7DC1A91B42A5}" presName="parentNode" presStyleLbl="node1" presStyleIdx="2" presStyleCnt="4">
        <dgm:presLayoutVars>
          <dgm:chMax val="0"/>
          <dgm:bulletEnabled val="1"/>
        </dgm:presLayoutVars>
      </dgm:prSet>
      <dgm:spPr/>
      <dgm:t>
        <a:bodyPr/>
        <a:lstStyle/>
        <a:p>
          <a:endParaRPr lang="ru-RU"/>
        </a:p>
      </dgm:t>
    </dgm:pt>
    <dgm:pt modelId="{D189C73B-D88F-4644-B95A-2E7083FD7996}" type="pres">
      <dgm:prSet presAssocID="{65AB6B70-520E-4C15-AAEC-7DC1A91B42A5}" presName="childNode" presStyleLbl="node1" presStyleIdx="2" presStyleCnt="4">
        <dgm:presLayoutVars>
          <dgm:bulletEnabled val="1"/>
        </dgm:presLayoutVars>
      </dgm:prSet>
      <dgm:spPr/>
      <dgm:t>
        <a:bodyPr/>
        <a:lstStyle/>
        <a:p>
          <a:endParaRPr lang="ru-RU"/>
        </a:p>
      </dgm:t>
    </dgm:pt>
    <dgm:pt modelId="{CB80F58D-C5FC-4A59-82D4-988EB409616C}" type="pres">
      <dgm:prSet presAssocID="{7682592B-D5B6-4873-960D-34E991684339}" presName="hSp" presStyleCnt="0"/>
      <dgm:spPr/>
    </dgm:pt>
    <dgm:pt modelId="{742FF0DF-5E73-4AA2-AD0F-7F8D056FFC81}" type="pres">
      <dgm:prSet presAssocID="{7682592B-D5B6-4873-960D-34E991684339}" presName="vProcSp" presStyleCnt="0"/>
      <dgm:spPr/>
    </dgm:pt>
    <dgm:pt modelId="{407B09D0-231B-4ADF-811F-364EDA963609}" type="pres">
      <dgm:prSet presAssocID="{7682592B-D5B6-4873-960D-34E991684339}" presName="vSp1" presStyleCnt="0"/>
      <dgm:spPr/>
    </dgm:pt>
    <dgm:pt modelId="{B7E361E7-55C8-40E3-AAC6-5DC8E6397BAF}" type="pres">
      <dgm:prSet presAssocID="{7682592B-D5B6-4873-960D-34E991684339}" presName="simulatedConn" presStyleLbl="solidFgAcc1" presStyleIdx="2" presStyleCnt="3" custLinFactY="-200000" custLinFactNeighborX="11834" custLinFactNeighborY="-272893"/>
      <dgm:spPr/>
    </dgm:pt>
    <dgm:pt modelId="{515CDA29-2380-4A75-AEF1-4D9AC2DCA0B0}" type="pres">
      <dgm:prSet presAssocID="{7682592B-D5B6-4873-960D-34E991684339}" presName="vSp2" presStyleCnt="0"/>
      <dgm:spPr/>
    </dgm:pt>
    <dgm:pt modelId="{AB64E554-4075-4D74-B683-D5C0D9C0A3FD}" type="pres">
      <dgm:prSet presAssocID="{7682592B-D5B6-4873-960D-34E991684339}" presName="sibTrans" presStyleCnt="0"/>
      <dgm:spPr/>
    </dgm:pt>
    <dgm:pt modelId="{3D192BBB-494F-491F-B29E-2E9800813CBF}" type="pres">
      <dgm:prSet presAssocID="{919BC68D-494B-41B6-9F04-C8F9BB1A4095}" presName="compositeNode" presStyleCnt="0">
        <dgm:presLayoutVars>
          <dgm:bulletEnabled val="1"/>
        </dgm:presLayoutVars>
      </dgm:prSet>
      <dgm:spPr/>
    </dgm:pt>
    <dgm:pt modelId="{5E0B886D-F0F0-4057-B972-37389D7EF321}" type="pres">
      <dgm:prSet presAssocID="{919BC68D-494B-41B6-9F04-C8F9BB1A4095}" presName="bgRect" presStyleLbl="node1" presStyleIdx="3" presStyleCnt="4"/>
      <dgm:spPr/>
      <dgm:t>
        <a:bodyPr/>
        <a:lstStyle/>
        <a:p>
          <a:endParaRPr lang="ru-RU"/>
        </a:p>
      </dgm:t>
    </dgm:pt>
    <dgm:pt modelId="{0FEFF979-2E5F-4DFF-891A-6DCCA0980B14}" type="pres">
      <dgm:prSet presAssocID="{919BC68D-494B-41B6-9F04-C8F9BB1A4095}" presName="parentNode" presStyleLbl="node1" presStyleIdx="3" presStyleCnt="4">
        <dgm:presLayoutVars>
          <dgm:chMax val="0"/>
          <dgm:bulletEnabled val="1"/>
        </dgm:presLayoutVars>
      </dgm:prSet>
      <dgm:spPr/>
      <dgm:t>
        <a:bodyPr/>
        <a:lstStyle/>
        <a:p>
          <a:endParaRPr lang="ru-RU"/>
        </a:p>
      </dgm:t>
    </dgm:pt>
  </dgm:ptLst>
  <dgm:cxnLst>
    <dgm:cxn modelId="{D5303ACC-1EE1-46EB-B8B0-ED8DC65C7C97}" type="presOf" srcId="{74B841CD-47B0-4463-9EA0-CEDAF862FAC7}" destId="{5CAEC7C6-9DA2-4375-AC23-C3876A480DC3}" srcOrd="0" destOrd="0" presId="urn:microsoft.com/office/officeart/2005/8/layout/hProcess7"/>
    <dgm:cxn modelId="{1866129D-C29B-484A-8A06-2328EA3C4EAA}" type="presOf" srcId="{456920DE-A7FE-492B-994F-F9E9F096BDC2}" destId="{D189C73B-D88F-4644-B95A-2E7083FD7996}" srcOrd="0" destOrd="0" presId="urn:microsoft.com/office/officeart/2005/8/layout/hProcess7"/>
    <dgm:cxn modelId="{8A801555-3D29-4150-9885-632CECED707A}" srcId="{222057C6-33D9-47C1-B827-D8B5A3F93E8F}" destId="{919BC68D-494B-41B6-9F04-C8F9BB1A4095}" srcOrd="3" destOrd="0" parTransId="{7F24A345-ED7D-4196-B8DE-DAA9C2001B05}" sibTransId="{25FAD30B-F7DD-4CF7-A7DA-C07D45CB4A38}"/>
    <dgm:cxn modelId="{39DB043A-5FAC-45E2-8F03-F8B63B3D318D}" srcId="{222057C6-33D9-47C1-B827-D8B5A3F93E8F}" destId="{BAD3C983-0C25-46E6-A740-215ECFAA2D91}" srcOrd="1" destOrd="0" parTransId="{BFC79201-90EF-4BA1-AAC2-B9A3745E4AC1}" sibTransId="{9ADB0C31-C6B8-469E-835A-2AB75F67E0E0}"/>
    <dgm:cxn modelId="{64437961-55B9-479F-B0C4-BA81599EF862}" type="presOf" srcId="{BAD3C983-0C25-46E6-A740-215ECFAA2D91}" destId="{7CA1E21B-151E-420F-86D4-4AB71399657A}" srcOrd="1" destOrd="0" presId="urn:microsoft.com/office/officeart/2005/8/layout/hProcess7"/>
    <dgm:cxn modelId="{0236F585-3987-4C1C-BB7E-D09EA6AA1CE2}" type="presOf" srcId="{65AB6B70-520E-4C15-AAEC-7DC1A91B42A5}" destId="{7AE6120F-2A05-49B4-BCDF-34662B8BD62C}" srcOrd="0" destOrd="0" presId="urn:microsoft.com/office/officeart/2005/8/layout/hProcess7"/>
    <dgm:cxn modelId="{897A8DC3-6434-436F-B10F-945D0717CA52}" type="presOf" srcId="{7EECC221-DA01-4F82-AF79-FCC0297097AD}" destId="{177703D7-D7A4-4423-9C54-251B11E5ABF0}" srcOrd="0" destOrd="0" presId="urn:microsoft.com/office/officeart/2005/8/layout/hProcess7"/>
    <dgm:cxn modelId="{6F54D23A-97ED-4E0F-A041-CC25B4182090}" type="presOf" srcId="{F1FCCB9D-8262-449E-A043-3CE2CE3B0E97}" destId="{3F98E2D8-E6D2-4D1C-A93F-831D3276CE94}" srcOrd="1" destOrd="0" presId="urn:microsoft.com/office/officeart/2005/8/layout/hProcess7"/>
    <dgm:cxn modelId="{E9E8B2EF-6F2F-4440-B55B-D3892DB4A485}" srcId="{BAD3C983-0C25-46E6-A740-215ECFAA2D91}" destId="{74B841CD-47B0-4463-9EA0-CEDAF862FAC7}" srcOrd="0" destOrd="0" parTransId="{6C22D06D-4627-4C20-8AAE-94AE792E686F}" sibTransId="{CEF75225-297C-44B5-995C-3C58E7F22819}"/>
    <dgm:cxn modelId="{0978F6D2-DBFC-4729-A535-EE99692A6D18}" srcId="{222057C6-33D9-47C1-B827-D8B5A3F93E8F}" destId="{65AB6B70-520E-4C15-AAEC-7DC1A91B42A5}" srcOrd="2" destOrd="0" parTransId="{88E2C32E-EE1F-4AA0-9C8F-A8703607B25D}" sibTransId="{7682592B-D5B6-4873-960D-34E991684339}"/>
    <dgm:cxn modelId="{9BFD73AD-70E4-42A3-8EF2-EECCA6BE8534}" type="presOf" srcId="{65AB6B70-520E-4C15-AAEC-7DC1A91B42A5}" destId="{A4BA1D26-3258-48E5-A989-BDD7EB4C13FA}" srcOrd="1" destOrd="0" presId="urn:microsoft.com/office/officeart/2005/8/layout/hProcess7"/>
    <dgm:cxn modelId="{33944EE7-7B2C-4F42-BD0D-7D9581C6C58E}" type="presOf" srcId="{919BC68D-494B-41B6-9F04-C8F9BB1A4095}" destId="{0FEFF979-2E5F-4DFF-891A-6DCCA0980B14}" srcOrd="1" destOrd="0" presId="urn:microsoft.com/office/officeart/2005/8/layout/hProcess7"/>
    <dgm:cxn modelId="{D6199212-A58A-429B-B178-3AC954BBFDB7}" srcId="{222057C6-33D9-47C1-B827-D8B5A3F93E8F}" destId="{F1FCCB9D-8262-449E-A043-3CE2CE3B0E97}" srcOrd="0" destOrd="0" parTransId="{910902A2-3B50-4D1F-9498-970513B31B65}" sibTransId="{9F05A5A1-E322-4A7A-9099-1A4D959D29E7}"/>
    <dgm:cxn modelId="{1498F01F-5211-4E28-9030-D4F4B99F9EE9}" srcId="{65AB6B70-520E-4C15-AAEC-7DC1A91B42A5}" destId="{456920DE-A7FE-492B-994F-F9E9F096BDC2}" srcOrd="0" destOrd="0" parTransId="{E09C2EB4-625C-4138-835B-D06B0F5F20AC}" sibTransId="{D761E467-4004-47E8-A632-3F9D5B596F83}"/>
    <dgm:cxn modelId="{CFA56CA4-40AD-4A44-A0F1-688ABB343F5B}" type="presOf" srcId="{F1FCCB9D-8262-449E-A043-3CE2CE3B0E97}" destId="{BFB8E894-AC90-44E6-9726-234EC3E8294C}" srcOrd="0" destOrd="0" presId="urn:microsoft.com/office/officeart/2005/8/layout/hProcess7"/>
    <dgm:cxn modelId="{D7F3A001-55D1-4B10-A09E-B48CD1C44690}" type="presOf" srcId="{222057C6-33D9-47C1-B827-D8B5A3F93E8F}" destId="{D6450866-981E-494B-9187-5BE804438B5A}" srcOrd="0" destOrd="0" presId="urn:microsoft.com/office/officeart/2005/8/layout/hProcess7"/>
    <dgm:cxn modelId="{7413FACA-0755-4D1D-8B05-70870E6134F3}" srcId="{F1FCCB9D-8262-449E-A043-3CE2CE3B0E97}" destId="{7EECC221-DA01-4F82-AF79-FCC0297097AD}" srcOrd="0" destOrd="0" parTransId="{975388A4-78C0-4954-9498-7E71F540CAB8}" sibTransId="{71D9B172-3131-4439-80D7-7045E435376F}"/>
    <dgm:cxn modelId="{6447B18B-3880-41CC-9266-750FDDAC87EE}" type="presOf" srcId="{BAD3C983-0C25-46E6-A740-215ECFAA2D91}" destId="{D8969467-0DBA-43B7-93BD-B5FB89016D75}" srcOrd="0" destOrd="0" presId="urn:microsoft.com/office/officeart/2005/8/layout/hProcess7"/>
    <dgm:cxn modelId="{CE2E710F-9EAF-4E4C-A969-51A4635E74CA}" type="presOf" srcId="{919BC68D-494B-41B6-9F04-C8F9BB1A4095}" destId="{5E0B886D-F0F0-4057-B972-37389D7EF321}" srcOrd="0" destOrd="0" presId="urn:microsoft.com/office/officeart/2005/8/layout/hProcess7"/>
    <dgm:cxn modelId="{14CD46F5-3153-4F1A-A4CA-77D5B2A886E8}" type="presParOf" srcId="{D6450866-981E-494B-9187-5BE804438B5A}" destId="{813B2DDD-CC6B-4091-841C-51E0820D59B7}" srcOrd="0" destOrd="0" presId="urn:microsoft.com/office/officeart/2005/8/layout/hProcess7"/>
    <dgm:cxn modelId="{48806599-665B-421D-8286-1C251CC27EB0}" type="presParOf" srcId="{813B2DDD-CC6B-4091-841C-51E0820D59B7}" destId="{BFB8E894-AC90-44E6-9726-234EC3E8294C}" srcOrd="0" destOrd="0" presId="urn:microsoft.com/office/officeart/2005/8/layout/hProcess7"/>
    <dgm:cxn modelId="{ED31C962-AA3B-4619-B1C3-A776A1A3F2F4}" type="presParOf" srcId="{813B2DDD-CC6B-4091-841C-51E0820D59B7}" destId="{3F98E2D8-E6D2-4D1C-A93F-831D3276CE94}" srcOrd="1" destOrd="0" presId="urn:microsoft.com/office/officeart/2005/8/layout/hProcess7"/>
    <dgm:cxn modelId="{C50897F1-221C-452A-AA2D-60B22E592E5D}" type="presParOf" srcId="{813B2DDD-CC6B-4091-841C-51E0820D59B7}" destId="{177703D7-D7A4-4423-9C54-251B11E5ABF0}" srcOrd="2" destOrd="0" presId="urn:microsoft.com/office/officeart/2005/8/layout/hProcess7"/>
    <dgm:cxn modelId="{0654C5B4-0239-4445-976D-920A819D861D}" type="presParOf" srcId="{D6450866-981E-494B-9187-5BE804438B5A}" destId="{D0082371-79E6-423F-9E49-273887D75178}" srcOrd="1" destOrd="0" presId="urn:microsoft.com/office/officeart/2005/8/layout/hProcess7"/>
    <dgm:cxn modelId="{9357AB81-A3AE-4183-A4C8-7A8715B5D265}" type="presParOf" srcId="{D6450866-981E-494B-9187-5BE804438B5A}" destId="{B528DFB1-BC3F-41E9-BDEE-7D3F389660EB}" srcOrd="2" destOrd="0" presId="urn:microsoft.com/office/officeart/2005/8/layout/hProcess7"/>
    <dgm:cxn modelId="{7D427DAC-A9DA-403B-829A-5EFFE69B8F4E}" type="presParOf" srcId="{B528DFB1-BC3F-41E9-BDEE-7D3F389660EB}" destId="{C12DC472-FF0C-4D63-A968-E5C41756078F}" srcOrd="0" destOrd="0" presId="urn:microsoft.com/office/officeart/2005/8/layout/hProcess7"/>
    <dgm:cxn modelId="{76710268-9E39-48FA-AE1A-350F3FFD9E68}" type="presParOf" srcId="{B528DFB1-BC3F-41E9-BDEE-7D3F389660EB}" destId="{17C2ABF7-3F92-4C71-B349-78A96C19F2CF}" srcOrd="1" destOrd="0" presId="urn:microsoft.com/office/officeart/2005/8/layout/hProcess7"/>
    <dgm:cxn modelId="{252FADBD-6357-41FE-9B23-DD87C1B10ED1}" type="presParOf" srcId="{B528DFB1-BC3F-41E9-BDEE-7D3F389660EB}" destId="{799E934D-797B-4DF7-9DCF-212081856593}" srcOrd="2" destOrd="0" presId="urn:microsoft.com/office/officeart/2005/8/layout/hProcess7"/>
    <dgm:cxn modelId="{D7553D46-E2F1-43E9-8BE5-D22BDC43E27F}" type="presParOf" srcId="{D6450866-981E-494B-9187-5BE804438B5A}" destId="{30025EFE-3D94-4523-95D1-1AA82EB02CA8}" srcOrd="3" destOrd="0" presId="urn:microsoft.com/office/officeart/2005/8/layout/hProcess7"/>
    <dgm:cxn modelId="{2D8BE38F-8692-488B-BCF1-AF285951DEA7}" type="presParOf" srcId="{D6450866-981E-494B-9187-5BE804438B5A}" destId="{ED97CD6F-13A6-4599-8FF3-BE43D29F757C}" srcOrd="4" destOrd="0" presId="urn:microsoft.com/office/officeart/2005/8/layout/hProcess7"/>
    <dgm:cxn modelId="{2F95345C-315D-4495-8BE7-13AED765A2A1}" type="presParOf" srcId="{ED97CD6F-13A6-4599-8FF3-BE43D29F757C}" destId="{D8969467-0DBA-43B7-93BD-B5FB89016D75}" srcOrd="0" destOrd="0" presId="urn:microsoft.com/office/officeart/2005/8/layout/hProcess7"/>
    <dgm:cxn modelId="{4AFC99C4-C804-4DD6-BE8B-66E0DE5BE339}" type="presParOf" srcId="{ED97CD6F-13A6-4599-8FF3-BE43D29F757C}" destId="{7CA1E21B-151E-420F-86D4-4AB71399657A}" srcOrd="1" destOrd="0" presId="urn:microsoft.com/office/officeart/2005/8/layout/hProcess7"/>
    <dgm:cxn modelId="{DF3C59D1-4322-471C-A090-67E541E92BE1}" type="presParOf" srcId="{ED97CD6F-13A6-4599-8FF3-BE43D29F757C}" destId="{5CAEC7C6-9DA2-4375-AC23-C3876A480DC3}" srcOrd="2" destOrd="0" presId="urn:microsoft.com/office/officeart/2005/8/layout/hProcess7"/>
    <dgm:cxn modelId="{B7A8D4DB-EB0C-41D8-A661-CD73C522D6CE}" type="presParOf" srcId="{D6450866-981E-494B-9187-5BE804438B5A}" destId="{EFDBC10E-C74D-46E6-BA26-960CF6C92959}" srcOrd="5" destOrd="0" presId="urn:microsoft.com/office/officeart/2005/8/layout/hProcess7"/>
    <dgm:cxn modelId="{AF48AD61-C350-4867-A730-2BEDA886A70F}" type="presParOf" srcId="{D6450866-981E-494B-9187-5BE804438B5A}" destId="{90BB3883-735A-448E-93AB-D7F981A452AD}" srcOrd="6" destOrd="0" presId="urn:microsoft.com/office/officeart/2005/8/layout/hProcess7"/>
    <dgm:cxn modelId="{FF6C6044-C91A-4251-852B-BD9297DE96F3}" type="presParOf" srcId="{90BB3883-735A-448E-93AB-D7F981A452AD}" destId="{0E61A7C5-F766-45BF-B6FD-9C04271BC9F5}" srcOrd="0" destOrd="0" presId="urn:microsoft.com/office/officeart/2005/8/layout/hProcess7"/>
    <dgm:cxn modelId="{1255760E-8ADD-45DB-BAAD-FB0DA079EC12}" type="presParOf" srcId="{90BB3883-735A-448E-93AB-D7F981A452AD}" destId="{B1970789-9211-47C8-8522-23692FEA0AA2}" srcOrd="1" destOrd="0" presId="urn:microsoft.com/office/officeart/2005/8/layout/hProcess7"/>
    <dgm:cxn modelId="{AFFE4B22-49D3-4087-94DE-6103457EB3D8}" type="presParOf" srcId="{90BB3883-735A-448E-93AB-D7F981A452AD}" destId="{3AC16624-511F-4FBF-A16D-51361E715269}" srcOrd="2" destOrd="0" presId="urn:microsoft.com/office/officeart/2005/8/layout/hProcess7"/>
    <dgm:cxn modelId="{8ED6AB09-44D7-4652-86A2-2A4BFE2C539A}" type="presParOf" srcId="{D6450866-981E-494B-9187-5BE804438B5A}" destId="{805A5EE4-41C7-4D35-9401-083A12556505}" srcOrd="7" destOrd="0" presId="urn:microsoft.com/office/officeart/2005/8/layout/hProcess7"/>
    <dgm:cxn modelId="{CAD7BA0C-871A-410D-9CDD-140D6495EF89}" type="presParOf" srcId="{D6450866-981E-494B-9187-5BE804438B5A}" destId="{03384DF1-237E-4AF3-B821-F02FA00F55FF}" srcOrd="8" destOrd="0" presId="urn:microsoft.com/office/officeart/2005/8/layout/hProcess7"/>
    <dgm:cxn modelId="{0F910CE1-6BBB-4E5B-9299-DD7EC238ED4C}" type="presParOf" srcId="{03384DF1-237E-4AF3-B821-F02FA00F55FF}" destId="{7AE6120F-2A05-49B4-BCDF-34662B8BD62C}" srcOrd="0" destOrd="0" presId="urn:microsoft.com/office/officeart/2005/8/layout/hProcess7"/>
    <dgm:cxn modelId="{19209C0D-BC21-4C45-B002-5D634137EDFA}" type="presParOf" srcId="{03384DF1-237E-4AF3-B821-F02FA00F55FF}" destId="{A4BA1D26-3258-48E5-A989-BDD7EB4C13FA}" srcOrd="1" destOrd="0" presId="urn:microsoft.com/office/officeart/2005/8/layout/hProcess7"/>
    <dgm:cxn modelId="{FB32BB38-A384-461B-9EEA-FECD6BACD0D4}" type="presParOf" srcId="{03384DF1-237E-4AF3-B821-F02FA00F55FF}" destId="{D189C73B-D88F-4644-B95A-2E7083FD7996}" srcOrd="2" destOrd="0" presId="urn:microsoft.com/office/officeart/2005/8/layout/hProcess7"/>
    <dgm:cxn modelId="{CE57564E-A0D5-4815-A2CB-287ADCA3EDDB}" type="presParOf" srcId="{D6450866-981E-494B-9187-5BE804438B5A}" destId="{CB80F58D-C5FC-4A59-82D4-988EB409616C}" srcOrd="9" destOrd="0" presId="urn:microsoft.com/office/officeart/2005/8/layout/hProcess7"/>
    <dgm:cxn modelId="{66B3D1E7-68C6-43AA-BBB3-D2142954A84B}" type="presParOf" srcId="{D6450866-981E-494B-9187-5BE804438B5A}" destId="{742FF0DF-5E73-4AA2-AD0F-7F8D056FFC81}" srcOrd="10" destOrd="0" presId="urn:microsoft.com/office/officeart/2005/8/layout/hProcess7"/>
    <dgm:cxn modelId="{0F925D71-3961-4302-AD39-A9D9F6DF40B2}" type="presParOf" srcId="{742FF0DF-5E73-4AA2-AD0F-7F8D056FFC81}" destId="{407B09D0-231B-4ADF-811F-364EDA963609}" srcOrd="0" destOrd="0" presId="urn:microsoft.com/office/officeart/2005/8/layout/hProcess7"/>
    <dgm:cxn modelId="{B3595DCB-F694-4398-A8C3-2DF116D62467}" type="presParOf" srcId="{742FF0DF-5E73-4AA2-AD0F-7F8D056FFC81}" destId="{B7E361E7-55C8-40E3-AAC6-5DC8E6397BAF}" srcOrd="1" destOrd="0" presId="urn:microsoft.com/office/officeart/2005/8/layout/hProcess7"/>
    <dgm:cxn modelId="{5376E63B-B22C-4DE7-93B8-920605B22E29}" type="presParOf" srcId="{742FF0DF-5E73-4AA2-AD0F-7F8D056FFC81}" destId="{515CDA29-2380-4A75-AEF1-4D9AC2DCA0B0}" srcOrd="2" destOrd="0" presId="urn:microsoft.com/office/officeart/2005/8/layout/hProcess7"/>
    <dgm:cxn modelId="{FD309229-387C-47D7-ADFF-C7DC85242849}" type="presParOf" srcId="{D6450866-981E-494B-9187-5BE804438B5A}" destId="{AB64E554-4075-4D74-B683-D5C0D9C0A3FD}" srcOrd="11" destOrd="0" presId="urn:microsoft.com/office/officeart/2005/8/layout/hProcess7"/>
    <dgm:cxn modelId="{C2B521C2-1BEC-4E7B-A370-F24D43E7B7CB}" type="presParOf" srcId="{D6450866-981E-494B-9187-5BE804438B5A}" destId="{3D192BBB-494F-491F-B29E-2E9800813CBF}" srcOrd="12" destOrd="0" presId="urn:microsoft.com/office/officeart/2005/8/layout/hProcess7"/>
    <dgm:cxn modelId="{1D37B92B-D356-4EE3-99CE-7344A9550DD0}" type="presParOf" srcId="{3D192BBB-494F-491F-B29E-2E9800813CBF}" destId="{5E0B886D-F0F0-4057-B972-37389D7EF321}" srcOrd="0" destOrd="0" presId="urn:microsoft.com/office/officeart/2005/8/layout/hProcess7"/>
    <dgm:cxn modelId="{FEEB89FF-0611-4A83-A07A-E3E866D1272B}" type="presParOf" srcId="{3D192BBB-494F-491F-B29E-2E9800813CBF}" destId="{0FEFF979-2E5F-4DFF-891A-6DCCA0980B14}" srcOrd="1"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5CDFB1-0F40-4199-9A38-285CCC9446AE}" type="datetimeFigureOut">
              <a:rPr lang="ru-RU" smtClean="0"/>
              <a:t>12.10.2022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DE30F3-A471-49C5-BCD7-34D63627FAFC}" type="slidenum">
              <a:rPr lang="ru-RU" smtClean="0"/>
              <a:t>‹#›</a:t>
            </a:fld>
            <a:endParaRPr lang="ru-RU"/>
          </a:p>
        </p:txBody>
      </p:sp>
    </p:spTree>
    <p:extLst>
      <p:ext uri="{BB962C8B-B14F-4D97-AF65-F5344CB8AC3E}">
        <p14:creationId xmlns:p14="http://schemas.microsoft.com/office/powerpoint/2010/main" val="4126869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5A4C42F-98D6-462E-9007-68603590ED4B}" type="slidenum">
              <a:rPr lang="ru-RU" smtClean="0"/>
              <a:pPr/>
              <a:t>16</a:t>
            </a:fld>
            <a:endParaRPr lang="ru-RU"/>
          </a:p>
        </p:txBody>
      </p:sp>
    </p:spTree>
    <p:extLst>
      <p:ext uri="{BB962C8B-B14F-4D97-AF65-F5344CB8AC3E}">
        <p14:creationId xmlns:p14="http://schemas.microsoft.com/office/powerpoint/2010/main" val="417232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2329379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p:sp>
      <p:sp>
        <p:nvSpPr>
          <p:cNvPr id="38915" name="Заметки 2"/>
          <p:cNvSpPr>
            <a:spLocks noGrp="1"/>
          </p:cNvSpPr>
          <p:nvPr>
            <p:ph type="body" idx="1"/>
          </p:nvPr>
        </p:nvSpPr>
        <p:spPr>
          <a:noFill/>
          <a:extLst>
            <a:ext uri="{91240B29-F687-4F45-9708-019B960494DF}">
              <a14:hiddenLine xmlns:a14="http://schemas.microsoft.com/office/drawing/2010/main" w="9525">
                <a:solidFill>
                  <a:srgbClr val="3465AF"/>
                </a:solidFill>
                <a:miter lim="800000"/>
                <a:headEnd/>
                <a:tailEnd/>
              </a14:hiddenLine>
            </a:ext>
          </a:extLst>
        </p:spPr>
        <p:txBody>
          <a:bodyPr/>
          <a:lstStyle/>
          <a:p>
            <a:endParaRPr lang="ru-RU" altLang="ru-RU" smtClean="0"/>
          </a:p>
        </p:txBody>
      </p:sp>
      <p:sp>
        <p:nvSpPr>
          <p:cNvPr id="38916" name="Номер слайда 3"/>
          <p:cNvSpPr>
            <a:spLocks noGrp="1"/>
          </p:cNvSpPr>
          <p:nvPr>
            <p:ph type="sldNum" sz="quarter"/>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fld id="{78E1C5F2-DE76-4894-82E6-43BA018695FA}" type="slidenum">
              <a:rPr lang="ru-RU" altLang="ru-RU" smtClean="0">
                <a:solidFill>
                  <a:srgbClr val="000000"/>
                </a:solidFill>
              </a:rPr>
              <a:pPr/>
              <a:t>44</a:t>
            </a:fld>
            <a:endParaRPr lang="ru-RU" altLang="ru-RU" smtClean="0">
              <a:solidFill>
                <a:srgbClr val="000000"/>
              </a:solidFill>
            </a:endParaRPr>
          </a:p>
        </p:txBody>
      </p:sp>
    </p:spTree>
    <p:extLst>
      <p:ext uri="{BB962C8B-B14F-4D97-AF65-F5344CB8AC3E}">
        <p14:creationId xmlns:p14="http://schemas.microsoft.com/office/powerpoint/2010/main" val="1309468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CE391FA9-DBB3-4345-96B7-148AF5DACC0A}" type="datetimeFigureOut">
              <a:rPr lang="ru-RU" smtClean="0"/>
              <a:t>12.10.2022</a:t>
            </a:fld>
            <a:endParaRPr lang="ru-RU"/>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72CD686-D7CA-4B37-9D4D-556F23A20275}" type="slidenum">
              <a:rPr lang="ru-RU" smtClean="0"/>
              <a:t>‹#›</a:t>
            </a:fld>
            <a:endParaRPr lang="ru-RU"/>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76505010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E391FA9-DBB3-4345-96B7-148AF5DACC0A}" type="datetimeFigureOut">
              <a:rPr lang="ru-RU" smtClean="0"/>
              <a:t>12.10.2022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2836494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E391FA9-DBB3-4345-96B7-148AF5DACC0A}" type="datetimeFigureOut">
              <a:rPr lang="ru-RU" smtClean="0"/>
              <a:t>12.10.2022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2233517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267" b="1" i="0">
                <a:solidFill>
                  <a:srgbClr val="1F3A93"/>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7383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 xmlns:a16="http://schemas.microsoft.com/office/drawing/2014/main" id="{888409D0-5D4A-46B8-A97E-5E849DC65A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996024"/>
            <a:ext cx="12192000" cy="871728"/>
          </a:xfrm>
          <a:prstGeom prst="rect">
            <a:avLst/>
          </a:prstGeom>
        </p:spPr>
      </p:pic>
    </p:spTree>
    <p:extLst>
      <p:ext uri="{BB962C8B-B14F-4D97-AF65-F5344CB8AC3E}">
        <p14:creationId xmlns:p14="http://schemas.microsoft.com/office/powerpoint/2010/main" val="38079271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636050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500" b="1" i="0">
                <a:solidFill>
                  <a:srgbClr val="4F81BC"/>
                </a:solidFill>
                <a:latin typeface="Times New Roman"/>
                <a:cs typeface="Times New Roman"/>
              </a:defRPr>
            </a:lvl1pPr>
          </a:lstStyle>
          <a:p>
            <a:endParaRPr/>
          </a:p>
        </p:txBody>
      </p:sp>
      <p:sp>
        <p:nvSpPr>
          <p:cNvPr id="3" name="Holder 3"/>
          <p:cNvSpPr>
            <a:spLocks noGrp="1"/>
          </p:cNvSpPr>
          <p:nvPr>
            <p:ph sz="half" idx="2"/>
          </p:nvPr>
        </p:nvSpPr>
        <p:spPr>
          <a:xfrm>
            <a:off x="609600" y="1577340"/>
            <a:ext cx="5303520" cy="28931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893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501689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10/12/2022</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extLst>
      <p:ext uri="{BB962C8B-B14F-4D97-AF65-F5344CB8AC3E}">
        <p14:creationId xmlns:p14="http://schemas.microsoft.com/office/powerpoint/2010/main" val="1560765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E391FA9-DBB3-4345-96B7-148AF5DACC0A}" type="datetimeFigureOut">
              <a:rPr lang="ru-RU" smtClean="0"/>
              <a:t>12.10.2022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9901589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CE391FA9-DBB3-4345-96B7-148AF5DACC0A}" type="datetimeFigureOut">
              <a:rPr lang="ru-RU" smtClean="0"/>
              <a:t>12.10.2022</a:t>
            </a:fld>
            <a:endParaRPr lang="ru-R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72CD686-D7CA-4B37-9D4D-556F23A20275}" type="slidenum">
              <a:rPr lang="ru-RU" smtClean="0"/>
              <a:t>‹#›</a:t>
            </a:fld>
            <a:endParaRPr lang="ru-RU"/>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244755396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E391FA9-DBB3-4345-96B7-148AF5DACC0A}" type="datetimeFigureOut">
              <a:rPr lang="ru-RU" smtClean="0"/>
              <a:t>12.10.2022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1572845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E391FA9-DBB3-4345-96B7-148AF5DACC0A}" type="datetimeFigureOut">
              <a:rPr lang="ru-RU" smtClean="0"/>
              <a:t>12.10.2022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2774720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E391FA9-DBB3-4345-96B7-148AF5DACC0A}" type="datetimeFigureOut">
              <a:rPr lang="ru-RU" smtClean="0"/>
              <a:t>12.10.2022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3079367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91FA9-DBB3-4345-96B7-148AF5DACC0A}" type="datetimeFigureOut">
              <a:rPr lang="ru-RU" smtClean="0"/>
              <a:t>12.10.2022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72CD686-D7CA-4B37-9D4D-556F23A20275}" type="slidenum">
              <a:rPr lang="ru-RU" smtClean="0"/>
              <a:t>‹#›</a:t>
            </a:fld>
            <a:endParaRPr lang="ru-RU"/>
          </a:p>
        </p:txBody>
      </p:sp>
    </p:spTree>
    <p:extLst>
      <p:ext uri="{BB962C8B-B14F-4D97-AF65-F5344CB8AC3E}">
        <p14:creationId xmlns:p14="http://schemas.microsoft.com/office/powerpoint/2010/main" val="3556534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E391FA9-DBB3-4345-96B7-148AF5DACC0A}" type="datetimeFigureOut">
              <a:rPr lang="ru-RU" smtClean="0"/>
              <a:t>12.10.2022</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72CD686-D7CA-4B37-9D4D-556F23A20275}"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88859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E391FA9-DBB3-4345-96B7-148AF5DACC0A}" type="datetimeFigureOut">
              <a:rPr lang="ru-RU" smtClean="0"/>
              <a:t>12.10.2022</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72CD686-D7CA-4B37-9D4D-556F23A20275}"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14293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CE391FA9-DBB3-4345-96B7-148AF5DACC0A}" type="datetimeFigureOut">
              <a:rPr lang="ru-RU" smtClean="0"/>
              <a:t>12.10.2022</a:t>
            </a:fld>
            <a:endParaRPr lang="ru-R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ru-RU"/>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72CD686-D7CA-4B37-9D4D-556F23A20275}" type="slidenum">
              <a:rPr lang="ru-RU" smtClean="0"/>
              <a:t>‹#›</a:t>
            </a:fld>
            <a:endParaRPr lang="ru-RU"/>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8209778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689" r:id="rId13"/>
    <p:sldLayoutId id="2147483704" r:id="rId14"/>
    <p:sldLayoutId id="2147483705" r:id="rId15"/>
    <p:sldLayoutId id="2147483706" r:id="rId16"/>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hyperlink" Target="https://vip.1gzakaz.ru/#/document/99/499011838/XA00RO02O5/" TargetMode="Externa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hyperlink" Target="https://minjust.gov.ru/uploaded/files/reestr-nezaregistrirovannyih-obschestvennyih-obedinenij-vyipolnyayuschih-funktsii-inostrannogo-agenta-1006ke3yugi.xlsx" TargetMode="External"/><Relationship Id="rId2" Type="http://schemas.openxmlformats.org/officeDocument/2006/relationships/hyperlink" Target="http://unro.minjust.ru/NKOForeignAgent.aspx" TargetMode="External"/><Relationship Id="rId1" Type="http://schemas.openxmlformats.org/officeDocument/2006/relationships/slideLayout" Target="../slideLayouts/slideLayout7.xml"/><Relationship Id="rId5" Type="http://schemas.openxmlformats.org/officeDocument/2006/relationships/hyperlink" Target="https://minjust.gov.ru/ru/activity/directions/942/spisok-lic-vypolnyayushih-funkcii-inostrannogo-agenta/?hash=cfa8947a-b36e-447a-aca0-dcf06a53cf4d" TargetMode="External"/><Relationship Id="rId4" Type="http://schemas.openxmlformats.org/officeDocument/2006/relationships/hyperlink" Target="https://minjust.gov.ru/ru/documents/7755/" TargetMode="External"/></Relationships>
</file>

<file path=ppt/slides/_rels/slide15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hyperlink" Target="http://www.consultant.ru/document/cons_doc_LAW_419218/871fb1003dab1dd3ef350f8f7f0f0d10ea20b5c6/#dst352" TargetMode="External"/><Relationship Id="rId2" Type="http://schemas.openxmlformats.org/officeDocument/2006/relationships/hyperlink" Target="http://www.consultant.ru/document/cons_doc_LAW_421896/b004fed0b70d0f223e4a81f8ad6cd92af90a7e3b/" TargetMode="External"/><Relationship Id="rId1" Type="http://schemas.openxmlformats.org/officeDocument/2006/relationships/slideLayout" Target="../slideLayouts/slideLayout7.xml"/><Relationship Id="rId5" Type="http://schemas.openxmlformats.org/officeDocument/2006/relationships/hyperlink" Target="http://www.consultant.ru/document/cons_doc_LAW_419218/5334b11879cf08fd3e4deb8293d13889b7193627/#dst659" TargetMode="External"/><Relationship Id="rId4" Type="http://schemas.openxmlformats.org/officeDocument/2006/relationships/hyperlink" Target="http://www.consultant.ru/document/cons_doc_LAW_419218/9428e2efe564b3567fcc0cdd8f037a076a65efd6/#dst100153" TargetMode="Externa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8" Type="http://schemas.openxmlformats.org/officeDocument/2006/relationships/hyperlink" Target="https://internet.garant.ru/#/document/70650730/entry/72" TargetMode="External"/><Relationship Id="rId3" Type="http://schemas.openxmlformats.org/officeDocument/2006/relationships/hyperlink" Target="https://internet.garant.ru/#/document/70650730/entry/26" TargetMode="External"/><Relationship Id="rId7" Type="http://schemas.openxmlformats.org/officeDocument/2006/relationships/hyperlink" Target="https://internet.garant.ru/#/document/70650730/entry/63" TargetMode="External"/><Relationship Id="rId2" Type="http://schemas.openxmlformats.org/officeDocument/2006/relationships/hyperlink" Target="https://internet.garant.ru/#/document/70650730/entry/20" TargetMode="External"/><Relationship Id="rId1" Type="http://schemas.openxmlformats.org/officeDocument/2006/relationships/slideLayout" Target="../slideLayouts/slideLayout2.xml"/><Relationship Id="rId6" Type="http://schemas.openxmlformats.org/officeDocument/2006/relationships/hyperlink" Target="https://internet.garant.ru/#/document/70650730/entry/62" TargetMode="External"/><Relationship Id="rId5" Type="http://schemas.openxmlformats.org/officeDocument/2006/relationships/hyperlink" Target="https://internet.garant.ru/#/document/70650730/entry/61" TargetMode="External"/><Relationship Id="rId4" Type="http://schemas.openxmlformats.org/officeDocument/2006/relationships/hyperlink" Target="https://internet.garant.ru/#/document/70650730/entry/27"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gossluzhba.gov.ru/reestr"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 y="0"/>
            <a:ext cx="1582484" cy="455381"/>
          </a:xfrm>
          <a:prstGeom prst="rect">
            <a:avLst/>
          </a:prstGeom>
        </p:spPr>
        <p:txBody>
          <a:bodyPr wrap="none">
            <a:spAutoFit/>
          </a:bodyPr>
          <a:lstStyle/>
          <a:p>
            <a:pPr marR="6242" algn="ctr"/>
            <a:r>
              <a:rPr lang="ru-RU" sz="2359" b="1" dirty="0" smtClean="0">
                <a:solidFill>
                  <a:srgbClr val="FF0000"/>
                </a:solidFill>
              </a:rPr>
              <a:t>12.10.2022</a:t>
            </a:r>
            <a:endParaRPr lang="ru-RU" sz="2359" b="1" dirty="0">
              <a:solidFill>
                <a:srgbClr val="FF0000"/>
              </a:solidFill>
            </a:endParaRPr>
          </a:p>
        </p:txBody>
      </p:sp>
      <p:sp>
        <p:nvSpPr>
          <p:cNvPr id="4" name="Заголовок 3"/>
          <p:cNvSpPr>
            <a:spLocks noGrp="1"/>
          </p:cNvSpPr>
          <p:nvPr>
            <p:ph type="ctrTitle"/>
          </p:nvPr>
        </p:nvSpPr>
        <p:spPr>
          <a:xfrm>
            <a:off x="1184031" y="1100151"/>
            <a:ext cx="9893010" cy="4315911"/>
          </a:xfrm>
        </p:spPr>
        <p:txBody>
          <a:bodyPr>
            <a:noAutofit/>
          </a:bodyPr>
          <a:lstStyle/>
          <a:p>
            <a:pPr algn="ctr"/>
            <a:r>
              <a:rPr lang="ru-RU" sz="6600" b="1" dirty="0">
                <a:latin typeface="Calibri" panose="020F0502020204030204" pitchFamily="34" charset="0"/>
              </a:rPr>
              <a:t>«Практика применения Закона №44-ФЗ с учётом изменений в 2022 году» </a:t>
            </a:r>
            <a:endParaRPr lang="ru-RU" sz="6600" b="1" u="sng" dirty="0">
              <a:latin typeface="+mn-lt"/>
            </a:endParaRPr>
          </a:p>
        </p:txBody>
      </p:sp>
    </p:spTree>
    <p:extLst>
      <p:ext uri="{BB962C8B-B14F-4D97-AF65-F5344CB8AC3E}">
        <p14:creationId xmlns:p14="http://schemas.microsoft.com/office/powerpoint/2010/main" val="34831697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125200" cy="6858000"/>
          </a:xfrm>
          <a:prstGeom prst="rect">
            <a:avLst/>
          </a:prstGeom>
        </p:spPr>
      </p:pic>
    </p:spTree>
    <p:extLst>
      <p:ext uri="{BB962C8B-B14F-4D97-AF65-F5344CB8AC3E}">
        <p14:creationId xmlns:p14="http://schemas.microsoft.com/office/powerpoint/2010/main" val="214054904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1019907" y="70066"/>
            <a:ext cx="5897563" cy="423863"/>
          </a:xfrm>
          <a:prstGeom prst="rect">
            <a:avLst/>
          </a:prstGeom>
        </p:spPr>
        <p:txBody>
          <a:bodyPr vert="horz" wrap="square" lIns="0" tIns="0" rIns="0" bIns="0" rtlCol="0" anchor="t">
            <a:spAutoFit/>
          </a:bodyPr>
          <a:lstStyle/>
          <a:p>
            <a:pPr marL="12689">
              <a:lnSpc>
                <a:spcPct val="100000"/>
              </a:lnSpc>
            </a:pPr>
            <a:r>
              <a:rPr sz="2748" spc="-90" dirty="0">
                <a:solidFill>
                  <a:srgbClr val="1F487C"/>
                </a:solidFill>
                <a:latin typeface="Calibri"/>
                <a:cs typeface="Calibri"/>
              </a:rPr>
              <a:t>Статус </a:t>
            </a:r>
            <a:r>
              <a:rPr sz="2748" spc="-75" dirty="0" err="1">
                <a:solidFill>
                  <a:srgbClr val="1F487C"/>
                </a:solidFill>
                <a:latin typeface="Calibri"/>
                <a:cs typeface="Calibri"/>
              </a:rPr>
              <a:t>документа</a:t>
            </a:r>
            <a:r>
              <a:rPr sz="2748" spc="-310" dirty="0">
                <a:solidFill>
                  <a:srgbClr val="1F487C"/>
                </a:solidFill>
                <a:latin typeface="Calibri"/>
                <a:cs typeface="Calibri"/>
              </a:rPr>
              <a:t> </a:t>
            </a:r>
            <a:r>
              <a:rPr sz="2748" spc="-45" dirty="0" smtClean="0">
                <a:solidFill>
                  <a:srgbClr val="1F487C"/>
                </a:solidFill>
                <a:latin typeface="Calibri"/>
                <a:cs typeface="Calibri"/>
              </a:rPr>
              <a:t>о</a:t>
            </a:r>
            <a:r>
              <a:rPr lang="ru-RU" sz="2748" spc="-45" dirty="0" smtClean="0">
                <a:solidFill>
                  <a:srgbClr val="1F487C"/>
                </a:solidFill>
                <a:latin typeface="Calibri"/>
                <a:cs typeface="Calibri"/>
              </a:rPr>
              <a:t> </a:t>
            </a:r>
            <a:r>
              <a:rPr sz="2748" spc="-45" dirty="0" err="1" smtClean="0">
                <a:solidFill>
                  <a:srgbClr val="1F487C"/>
                </a:solidFill>
                <a:latin typeface="Calibri"/>
                <a:cs typeface="Calibri"/>
              </a:rPr>
              <a:t>приемке</a:t>
            </a:r>
            <a:endParaRPr sz="2748" dirty="0">
              <a:latin typeface="Calibri"/>
              <a:cs typeface="Calibri"/>
            </a:endParaRPr>
          </a:p>
        </p:txBody>
      </p:sp>
      <p:sp>
        <p:nvSpPr>
          <p:cNvPr id="5" name="object 5"/>
          <p:cNvSpPr txBox="1"/>
          <p:nvPr/>
        </p:nvSpPr>
        <p:spPr>
          <a:xfrm>
            <a:off x="1019906" y="829675"/>
            <a:ext cx="10919715" cy="5756063"/>
          </a:xfrm>
          <a:prstGeom prst="rect">
            <a:avLst/>
          </a:prstGeom>
        </p:spPr>
        <p:txBody>
          <a:bodyPr vert="horz" wrap="square" lIns="0" tIns="0" rIns="0" bIns="0" rtlCol="0">
            <a:spAutoFit/>
          </a:bodyPr>
          <a:lstStyle/>
          <a:p>
            <a:pPr marL="308332" marR="602073"/>
            <a:r>
              <a:rPr sz="1698" spc="-5" dirty="0">
                <a:latin typeface="Calibri"/>
                <a:cs typeface="Calibri"/>
              </a:rPr>
              <a:t>В </a:t>
            </a:r>
            <a:r>
              <a:rPr sz="1698" spc="-10" dirty="0">
                <a:latin typeface="Calibri"/>
                <a:cs typeface="Calibri"/>
              </a:rPr>
              <a:t>отношении </a:t>
            </a:r>
            <a:r>
              <a:rPr sz="1698" spc="-15" dirty="0">
                <a:latin typeface="Calibri"/>
                <a:cs typeface="Calibri"/>
              </a:rPr>
              <a:t>электронных </a:t>
            </a:r>
            <a:r>
              <a:rPr sz="1698" spc="-20" dirty="0">
                <a:latin typeface="Calibri"/>
                <a:cs typeface="Calibri"/>
              </a:rPr>
              <a:t>документов </a:t>
            </a:r>
            <a:r>
              <a:rPr sz="1698" spc="-5" dirty="0">
                <a:latin typeface="Calibri"/>
                <a:cs typeface="Calibri"/>
              </a:rPr>
              <a:t>о </a:t>
            </a:r>
            <a:r>
              <a:rPr sz="1698" spc="-20" dirty="0">
                <a:latin typeface="Calibri"/>
                <a:cs typeface="Calibri"/>
              </a:rPr>
              <a:t>приемке </a:t>
            </a:r>
            <a:r>
              <a:rPr sz="1698" spc="-15" dirty="0">
                <a:latin typeface="Calibri"/>
                <a:cs typeface="Calibri"/>
              </a:rPr>
              <a:t>товаров </a:t>
            </a:r>
            <a:r>
              <a:rPr sz="1698" spc="-10" dirty="0">
                <a:latin typeface="Calibri"/>
                <a:cs typeface="Calibri"/>
              </a:rPr>
              <a:t>(выполнении </a:t>
            </a:r>
            <a:r>
              <a:rPr sz="1698" spc="-40" dirty="0">
                <a:latin typeface="Calibri"/>
                <a:cs typeface="Calibri"/>
              </a:rPr>
              <a:t>работ, </a:t>
            </a:r>
            <a:r>
              <a:rPr sz="1698" spc="-20" dirty="0">
                <a:latin typeface="Calibri"/>
                <a:cs typeface="Calibri"/>
              </a:rPr>
              <a:t>оказании </a:t>
            </a:r>
            <a:r>
              <a:rPr sz="1698" spc="-15" dirty="0">
                <a:latin typeface="Calibri"/>
                <a:cs typeface="Calibri"/>
              </a:rPr>
              <a:t>услуг) </a:t>
            </a:r>
            <a:r>
              <a:rPr sz="1698" spc="-5" dirty="0">
                <a:latin typeface="Calibri"/>
                <a:cs typeface="Calibri"/>
              </a:rPr>
              <a:t>в </a:t>
            </a:r>
            <a:r>
              <a:rPr sz="1698" spc="-20" dirty="0">
                <a:latin typeface="Calibri"/>
                <a:cs typeface="Calibri"/>
              </a:rPr>
              <a:t>рамках  </a:t>
            </a:r>
            <a:r>
              <a:rPr sz="1698" spc="-10" dirty="0">
                <a:latin typeface="Calibri"/>
                <a:cs typeface="Calibri"/>
              </a:rPr>
              <a:t>исполнения </a:t>
            </a:r>
            <a:r>
              <a:rPr sz="1698" spc="-15" dirty="0">
                <a:latin typeface="Calibri"/>
                <a:cs typeface="Calibri"/>
              </a:rPr>
              <a:t>контракта </a:t>
            </a:r>
            <a:r>
              <a:rPr sz="1698" spc="-30" dirty="0">
                <a:latin typeface="Calibri"/>
                <a:cs typeface="Calibri"/>
              </a:rPr>
              <a:t>(отдельного </a:t>
            </a:r>
            <a:r>
              <a:rPr sz="1698" spc="-10" dirty="0">
                <a:latin typeface="Calibri"/>
                <a:cs typeface="Calibri"/>
              </a:rPr>
              <a:t>этапа исполнения </a:t>
            </a:r>
            <a:r>
              <a:rPr sz="1698" spc="-20" dirty="0">
                <a:latin typeface="Calibri"/>
                <a:cs typeface="Calibri"/>
              </a:rPr>
              <a:t>контракта) </a:t>
            </a:r>
            <a:r>
              <a:rPr sz="1698" spc="-10" dirty="0">
                <a:latin typeface="Calibri"/>
                <a:cs typeface="Calibri"/>
              </a:rPr>
              <a:t>применимы </a:t>
            </a:r>
            <a:r>
              <a:rPr sz="1698" spc="-20" dirty="0">
                <a:latin typeface="Calibri"/>
                <a:cs typeface="Calibri"/>
              </a:rPr>
              <a:t>следующий </a:t>
            </a:r>
            <a:r>
              <a:rPr sz="1698" spc="-10" dirty="0">
                <a:latin typeface="Calibri"/>
                <a:cs typeface="Calibri"/>
              </a:rPr>
              <a:t>порядок </a:t>
            </a:r>
            <a:r>
              <a:rPr sz="1698" spc="-5" dirty="0">
                <a:latin typeface="Calibri"/>
                <a:cs typeface="Calibri"/>
              </a:rPr>
              <a:t>их  </a:t>
            </a:r>
            <a:r>
              <a:rPr sz="1698" spc="-10" dirty="0">
                <a:latin typeface="Calibri"/>
                <a:cs typeface="Calibri"/>
              </a:rPr>
              <a:t>формирования </a:t>
            </a:r>
            <a:r>
              <a:rPr sz="1698" spc="-5" dirty="0">
                <a:latin typeface="Calibri"/>
                <a:cs typeface="Calibri"/>
              </a:rPr>
              <a:t>и </a:t>
            </a:r>
            <a:r>
              <a:rPr sz="1698" spc="-20" dirty="0">
                <a:latin typeface="Calibri"/>
                <a:cs typeface="Calibri"/>
              </a:rPr>
              <a:t>передачи </a:t>
            </a:r>
            <a:r>
              <a:rPr sz="1698" i="1" u="heavy" spc="-10" dirty="0">
                <a:latin typeface="Calibri"/>
                <a:cs typeface="Calibri"/>
              </a:rPr>
              <a:t>(письмо Федерального </a:t>
            </a:r>
            <a:r>
              <a:rPr sz="1698" i="1" u="heavy" spc="-15" dirty="0">
                <a:latin typeface="Calibri"/>
                <a:cs typeface="Calibri"/>
              </a:rPr>
              <a:t>казначейства </a:t>
            </a:r>
            <a:r>
              <a:rPr sz="1698" i="1" u="heavy" spc="-5" dirty="0">
                <a:latin typeface="Calibri"/>
                <a:cs typeface="Calibri"/>
              </a:rPr>
              <a:t>и </a:t>
            </a:r>
            <a:r>
              <a:rPr sz="1698" i="1" u="heavy" spc="-10" dirty="0">
                <a:latin typeface="Calibri"/>
                <a:cs typeface="Calibri"/>
              </a:rPr>
              <a:t>Федеральной </a:t>
            </a:r>
            <a:r>
              <a:rPr sz="1698" i="1" u="heavy" spc="-5" dirty="0">
                <a:latin typeface="Calibri"/>
                <a:cs typeface="Calibri"/>
              </a:rPr>
              <a:t>налоговой </a:t>
            </a:r>
            <a:r>
              <a:rPr sz="1698" i="1" u="heavy" spc="-25" dirty="0">
                <a:latin typeface="Calibri"/>
                <a:cs typeface="Calibri"/>
              </a:rPr>
              <a:t>службы </a:t>
            </a:r>
            <a:r>
              <a:rPr sz="1698" i="1" u="heavy" spc="-10" dirty="0">
                <a:latin typeface="Calibri"/>
                <a:cs typeface="Calibri"/>
              </a:rPr>
              <a:t>от </a:t>
            </a:r>
            <a:r>
              <a:rPr sz="1698" i="1" u="heavy" spc="-5" dirty="0">
                <a:latin typeface="Calibri"/>
                <a:cs typeface="Calibri"/>
              </a:rPr>
              <a:t>18  </a:t>
            </a:r>
            <a:r>
              <a:rPr sz="1698" i="1" u="heavy" spc="-20" dirty="0">
                <a:latin typeface="Calibri"/>
                <a:cs typeface="Calibri"/>
              </a:rPr>
              <a:t>декабря </a:t>
            </a:r>
            <a:r>
              <a:rPr sz="1698" i="1" u="heavy" spc="-5" dirty="0">
                <a:latin typeface="Calibri"/>
                <a:cs typeface="Calibri"/>
              </a:rPr>
              <a:t>2019 </a:t>
            </a:r>
            <a:r>
              <a:rPr sz="1698" i="1" u="heavy" spc="-10" dirty="0">
                <a:latin typeface="Calibri"/>
                <a:cs typeface="Calibri"/>
              </a:rPr>
              <a:t>г. NN </a:t>
            </a:r>
            <a:r>
              <a:rPr sz="1698" i="1" u="heavy" spc="-5" dirty="0">
                <a:latin typeface="Calibri"/>
                <a:cs typeface="Calibri"/>
              </a:rPr>
              <a:t>14-00-06/27476,</a:t>
            </a:r>
            <a:r>
              <a:rPr sz="1698" i="1" u="heavy" spc="-20" dirty="0">
                <a:latin typeface="Calibri"/>
                <a:cs typeface="Calibri"/>
              </a:rPr>
              <a:t> </a:t>
            </a:r>
            <a:r>
              <a:rPr sz="1698" i="1" u="heavy" spc="-10" dirty="0">
                <a:latin typeface="Calibri"/>
                <a:cs typeface="Calibri"/>
              </a:rPr>
              <a:t>АС-4-15/26126@</a:t>
            </a:r>
            <a:r>
              <a:rPr sz="1698" spc="-10" dirty="0">
                <a:latin typeface="Calibri"/>
                <a:cs typeface="Calibri"/>
              </a:rPr>
              <a:t>):</a:t>
            </a:r>
            <a:endParaRPr sz="1698" dirty="0">
              <a:latin typeface="Calibri"/>
              <a:cs typeface="Calibri"/>
            </a:endParaRPr>
          </a:p>
          <a:p>
            <a:pPr>
              <a:spcBef>
                <a:spcPts val="25"/>
              </a:spcBef>
            </a:pPr>
            <a:endParaRPr sz="1748" dirty="0">
              <a:latin typeface="Times New Roman"/>
              <a:cs typeface="Times New Roman"/>
            </a:endParaRPr>
          </a:p>
          <a:p>
            <a:pPr marL="308332" marR="178909"/>
            <a:r>
              <a:rPr sz="1698" b="1" spc="-15" dirty="0">
                <a:latin typeface="Calibri"/>
                <a:cs typeface="Calibri"/>
              </a:rPr>
              <a:t>1)документ </a:t>
            </a:r>
            <a:r>
              <a:rPr sz="1698" b="1" spc="-5" dirty="0">
                <a:latin typeface="Calibri"/>
                <a:cs typeface="Calibri"/>
              </a:rPr>
              <a:t>о </a:t>
            </a:r>
            <a:r>
              <a:rPr sz="1698" b="1" spc="-20" dirty="0">
                <a:latin typeface="Calibri"/>
                <a:cs typeface="Calibri"/>
              </a:rPr>
              <a:t>приемке </a:t>
            </a:r>
            <a:r>
              <a:rPr sz="1698" spc="-15" dirty="0">
                <a:latin typeface="Calibri"/>
                <a:cs typeface="Calibri"/>
              </a:rPr>
              <a:t>товаров </a:t>
            </a:r>
            <a:r>
              <a:rPr sz="1698" spc="-10" dirty="0">
                <a:latin typeface="Calibri"/>
                <a:cs typeface="Calibri"/>
              </a:rPr>
              <a:t>(выполнении </a:t>
            </a:r>
            <a:r>
              <a:rPr sz="1698" spc="-35" dirty="0">
                <a:latin typeface="Calibri"/>
                <a:cs typeface="Calibri"/>
              </a:rPr>
              <a:t>работ, </a:t>
            </a:r>
            <a:r>
              <a:rPr sz="1698" spc="-15" dirty="0">
                <a:latin typeface="Calibri"/>
                <a:cs typeface="Calibri"/>
              </a:rPr>
              <a:t>оказании услуг) </a:t>
            </a:r>
            <a:r>
              <a:rPr sz="1698" spc="-5" dirty="0">
                <a:latin typeface="Calibri"/>
                <a:cs typeface="Calibri"/>
              </a:rPr>
              <a:t>в </a:t>
            </a:r>
            <a:r>
              <a:rPr sz="1698" spc="-15" dirty="0">
                <a:latin typeface="Calibri"/>
                <a:cs typeface="Calibri"/>
              </a:rPr>
              <a:t>рамках </a:t>
            </a:r>
            <a:r>
              <a:rPr sz="1698" spc="-10" dirty="0">
                <a:latin typeface="Calibri"/>
                <a:cs typeface="Calibri"/>
              </a:rPr>
              <a:t>исполнения </a:t>
            </a:r>
            <a:r>
              <a:rPr sz="1698" spc="-15" dirty="0">
                <a:latin typeface="Calibri"/>
                <a:cs typeface="Calibri"/>
              </a:rPr>
              <a:t>контракта  </a:t>
            </a:r>
            <a:r>
              <a:rPr sz="1698" spc="-30" dirty="0">
                <a:latin typeface="Calibri"/>
                <a:cs typeface="Calibri"/>
              </a:rPr>
              <a:t>(отдельного </a:t>
            </a:r>
            <a:r>
              <a:rPr sz="1698" spc="-10" dirty="0">
                <a:latin typeface="Calibri"/>
                <a:cs typeface="Calibri"/>
              </a:rPr>
              <a:t>этапа исполнения </a:t>
            </a:r>
            <a:r>
              <a:rPr sz="1698" spc="-20" dirty="0">
                <a:latin typeface="Calibri"/>
                <a:cs typeface="Calibri"/>
              </a:rPr>
              <a:t>контракта), </a:t>
            </a:r>
            <a:r>
              <a:rPr sz="1698" b="1" spc="-15" dirty="0">
                <a:latin typeface="Calibri"/>
                <a:cs typeface="Calibri"/>
              </a:rPr>
              <a:t>сформированный </a:t>
            </a:r>
            <a:r>
              <a:rPr sz="1698" b="1" spc="-5" dirty="0">
                <a:latin typeface="Calibri"/>
                <a:cs typeface="Calibri"/>
              </a:rPr>
              <a:t>в ЕИС </a:t>
            </a:r>
            <a:r>
              <a:rPr sz="1698" spc="-5" dirty="0">
                <a:latin typeface="Calibri"/>
                <a:cs typeface="Calibri"/>
              </a:rPr>
              <a:t>в </a:t>
            </a:r>
            <a:r>
              <a:rPr sz="1698" spc="-15" dirty="0">
                <a:latin typeface="Calibri"/>
                <a:cs typeface="Calibri"/>
              </a:rPr>
              <a:t>электронной </a:t>
            </a:r>
            <a:r>
              <a:rPr sz="1698" spc="-10" dirty="0">
                <a:latin typeface="Calibri"/>
                <a:cs typeface="Calibri"/>
              </a:rPr>
              <a:t>форме </a:t>
            </a:r>
            <a:r>
              <a:rPr sz="1698" spc="-5" dirty="0">
                <a:latin typeface="Calibri"/>
                <a:cs typeface="Calibri"/>
              </a:rPr>
              <a:t>и </a:t>
            </a:r>
            <a:r>
              <a:rPr sz="1698" spc="-15" dirty="0">
                <a:latin typeface="Calibri"/>
                <a:cs typeface="Calibri"/>
              </a:rPr>
              <a:t>подписанный  электронными подписями </a:t>
            </a:r>
            <a:r>
              <a:rPr sz="1698" spc="-5" dirty="0">
                <a:latin typeface="Calibri"/>
                <a:cs typeface="Calibri"/>
              </a:rPr>
              <a:t>по правилам </a:t>
            </a:r>
            <a:r>
              <a:rPr sz="1698" spc="-15" dirty="0">
                <a:latin typeface="Calibri"/>
                <a:cs typeface="Calibri"/>
              </a:rPr>
              <a:t>Федерального </a:t>
            </a:r>
            <a:r>
              <a:rPr sz="1698" spc="-20" dirty="0">
                <a:latin typeface="Calibri"/>
                <a:cs typeface="Calibri"/>
              </a:rPr>
              <a:t>закона </a:t>
            </a:r>
            <a:r>
              <a:rPr sz="1698" spc="-5" dirty="0">
                <a:latin typeface="Calibri"/>
                <a:cs typeface="Calibri"/>
              </a:rPr>
              <a:t>"Об </a:t>
            </a:r>
            <a:r>
              <a:rPr sz="1698" spc="-15" dirty="0">
                <a:latin typeface="Calibri"/>
                <a:cs typeface="Calibri"/>
              </a:rPr>
              <a:t>электронной подписи" </a:t>
            </a:r>
            <a:r>
              <a:rPr sz="1698" spc="-20" dirty="0">
                <a:latin typeface="Calibri"/>
                <a:cs typeface="Calibri"/>
              </a:rPr>
              <a:t>от </a:t>
            </a:r>
            <a:r>
              <a:rPr sz="1698" spc="-10" dirty="0">
                <a:latin typeface="Calibri"/>
                <a:cs typeface="Calibri"/>
              </a:rPr>
              <a:t>06.04.2011 </a:t>
            </a:r>
            <a:r>
              <a:rPr sz="1698" spc="-5" dirty="0">
                <a:latin typeface="Calibri"/>
                <a:cs typeface="Calibri"/>
              </a:rPr>
              <a:t>N 63-  </a:t>
            </a:r>
            <a:r>
              <a:rPr sz="1698" spc="-10" dirty="0">
                <a:latin typeface="Calibri"/>
                <a:cs typeface="Calibri"/>
              </a:rPr>
              <a:t>ФЗ, </a:t>
            </a:r>
            <a:r>
              <a:rPr sz="1698" b="1" spc="-5" dirty="0">
                <a:latin typeface="Calibri"/>
                <a:cs typeface="Calibri"/>
              </a:rPr>
              <a:t>признается </a:t>
            </a:r>
            <a:r>
              <a:rPr sz="1698" b="1" spc="-15" dirty="0">
                <a:latin typeface="Calibri"/>
                <a:cs typeface="Calibri"/>
              </a:rPr>
              <a:t>электронным </a:t>
            </a:r>
            <a:r>
              <a:rPr sz="1698" b="1" spc="-20" dirty="0">
                <a:latin typeface="Calibri"/>
                <a:cs typeface="Calibri"/>
              </a:rPr>
              <a:t>документом, </a:t>
            </a:r>
            <a:r>
              <a:rPr sz="1698" b="1" spc="-10" dirty="0">
                <a:latin typeface="Calibri"/>
                <a:cs typeface="Calibri"/>
              </a:rPr>
              <a:t>равнозначным </a:t>
            </a:r>
            <a:r>
              <a:rPr sz="1698" b="1" spc="-20" dirty="0">
                <a:latin typeface="Calibri"/>
                <a:cs typeface="Calibri"/>
              </a:rPr>
              <a:t>документу </a:t>
            </a:r>
            <a:r>
              <a:rPr sz="1698" b="1" spc="-10" dirty="0">
                <a:latin typeface="Calibri"/>
                <a:cs typeface="Calibri"/>
              </a:rPr>
              <a:t>на </a:t>
            </a:r>
            <a:r>
              <a:rPr sz="1698" b="1" spc="-20" dirty="0">
                <a:latin typeface="Calibri"/>
                <a:cs typeface="Calibri"/>
              </a:rPr>
              <a:t>бумажном </a:t>
            </a:r>
            <a:r>
              <a:rPr sz="1698" b="1" spc="-10" dirty="0">
                <a:latin typeface="Calibri"/>
                <a:cs typeface="Calibri"/>
              </a:rPr>
              <a:t>носителе, </a:t>
            </a:r>
            <a:r>
              <a:rPr sz="1698" b="1" spc="-15" dirty="0">
                <a:latin typeface="Calibri"/>
                <a:cs typeface="Calibri"/>
              </a:rPr>
              <a:t>подписанному  собственноручными</a:t>
            </a:r>
            <a:r>
              <a:rPr sz="1698" b="1" spc="25" dirty="0">
                <a:latin typeface="Calibri"/>
                <a:cs typeface="Calibri"/>
              </a:rPr>
              <a:t> </a:t>
            </a:r>
            <a:r>
              <a:rPr sz="1698" b="1" spc="-15" dirty="0">
                <a:latin typeface="Calibri"/>
                <a:cs typeface="Calibri"/>
              </a:rPr>
              <a:t>подписями;</a:t>
            </a:r>
            <a:endParaRPr sz="1698" dirty="0">
              <a:latin typeface="Calibri"/>
              <a:cs typeface="Calibri"/>
            </a:endParaRPr>
          </a:p>
          <a:p>
            <a:pPr marL="307698" marR="617299"/>
            <a:r>
              <a:rPr sz="1698" spc="-5" dirty="0">
                <a:latin typeface="Calibri"/>
                <a:cs typeface="Calibri"/>
              </a:rPr>
              <a:t>2)в </a:t>
            </a:r>
            <a:r>
              <a:rPr sz="1698" spc="-10" dirty="0">
                <a:latin typeface="Calibri"/>
                <a:cs typeface="Calibri"/>
              </a:rPr>
              <a:t>случае истребования </a:t>
            </a:r>
            <a:r>
              <a:rPr sz="1698" spc="-5" dirty="0">
                <a:latin typeface="Calibri"/>
                <a:cs typeface="Calibri"/>
              </a:rPr>
              <a:t>у </a:t>
            </a:r>
            <a:r>
              <a:rPr sz="1698" spc="-15" dirty="0">
                <a:latin typeface="Calibri"/>
                <a:cs typeface="Calibri"/>
              </a:rPr>
              <a:t>налогоплательщика </a:t>
            </a:r>
            <a:r>
              <a:rPr sz="1698" b="1" spc="-15" dirty="0">
                <a:latin typeface="Calibri"/>
                <a:cs typeface="Calibri"/>
              </a:rPr>
              <a:t>документа </a:t>
            </a:r>
            <a:r>
              <a:rPr sz="1698" b="1" spc="-5" dirty="0">
                <a:latin typeface="Calibri"/>
                <a:cs typeface="Calibri"/>
              </a:rPr>
              <a:t>о </a:t>
            </a:r>
            <a:r>
              <a:rPr sz="1698" b="1" spc="-20" dirty="0">
                <a:latin typeface="Calibri"/>
                <a:cs typeface="Calibri"/>
              </a:rPr>
              <a:t>приемке </a:t>
            </a:r>
            <a:r>
              <a:rPr sz="1698" b="1" spc="-15" dirty="0">
                <a:latin typeface="Calibri"/>
                <a:cs typeface="Calibri"/>
              </a:rPr>
              <a:t>тов</a:t>
            </a:r>
            <a:r>
              <a:rPr sz="1698" spc="-15" dirty="0">
                <a:latin typeface="Calibri"/>
                <a:cs typeface="Calibri"/>
              </a:rPr>
              <a:t>аров </a:t>
            </a:r>
            <a:r>
              <a:rPr sz="1698" spc="-10" dirty="0">
                <a:latin typeface="Calibri"/>
                <a:cs typeface="Calibri"/>
              </a:rPr>
              <a:t>(выполнении </a:t>
            </a:r>
            <a:r>
              <a:rPr sz="1698" spc="-40" dirty="0">
                <a:latin typeface="Calibri"/>
                <a:cs typeface="Calibri"/>
              </a:rPr>
              <a:t>работ,  </a:t>
            </a:r>
            <a:r>
              <a:rPr sz="1698" spc="-15" dirty="0">
                <a:latin typeface="Calibri"/>
                <a:cs typeface="Calibri"/>
              </a:rPr>
              <a:t>оказании услуг) </a:t>
            </a:r>
            <a:r>
              <a:rPr sz="1698" spc="-5" dirty="0">
                <a:latin typeface="Calibri"/>
                <a:cs typeface="Calibri"/>
              </a:rPr>
              <a:t>в </a:t>
            </a:r>
            <a:r>
              <a:rPr sz="1698" spc="-15" dirty="0">
                <a:latin typeface="Calibri"/>
                <a:cs typeface="Calibri"/>
              </a:rPr>
              <a:t>рамках исполнения контракта </a:t>
            </a:r>
            <a:r>
              <a:rPr sz="1698" spc="-30" dirty="0">
                <a:latin typeface="Calibri"/>
                <a:cs typeface="Calibri"/>
              </a:rPr>
              <a:t>(отдельного </a:t>
            </a:r>
            <a:r>
              <a:rPr sz="1698" spc="-10" dirty="0">
                <a:latin typeface="Calibri"/>
                <a:cs typeface="Calibri"/>
              </a:rPr>
              <a:t>этапа исполнения </a:t>
            </a:r>
            <a:r>
              <a:rPr sz="1698" spc="-20" dirty="0">
                <a:latin typeface="Calibri"/>
                <a:cs typeface="Calibri"/>
              </a:rPr>
              <a:t>контракта),  </a:t>
            </a:r>
            <a:r>
              <a:rPr sz="1698" b="1" spc="-20" dirty="0">
                <a:latin typeface="Calibri"/>
                <a:cs typeface="Calibri"/>
              </a:rPr>
              <a:t>сформированного </a:t>
            </a:r>
            <a:r>
              <a:rPr sz="1698" b="1" spc="-5" dirty="0">
                <a:latin typeface="Calibri"/>
                <a:cs typeface="Calibri"/>
              </a:rPr>
              <a:t>в ЕИС в </a:t>
            </a:r>
            <a:r>
              <a:rPr sz="1698" b="1" spc="-15" dirty="0">
                <a:latin typeface="Calibri"/>
                <a:cs typeface="Calibri"/>
              </a:rPr>
              <a:t>электронной форме, </a:t>
            </a:r>
            <a:r>
              <a:rPr sz="1698" b="1" spc="-5" dirty="0">
                <a:latin typeface="Calibri"/>
                <a:cs typeface="Calibri"/>
              </a:rPr>
              <a:t>он </a:t>
            </a:r>
            <a:r>
              <a:rPr sz="1698" b="1" spc="-15" dirty="0">
                <a:latin typeface="Calibri"/>
                <a:cs typeface="Calibri"/>
              </a:rPr>
              <a:t>представляется </a:t>
            </a:r>
            <a:r>
              <a:rPr sz="1698" b="1" spc="-5" dirty="0">
                <a:latin typeface="Calibri"/>
                <a:cs typeface="Calibri"/>
              </a:rPr>
              <a:t>в </a:t>
            </a:r>
            <a:r>
              <a:rPr sz="1698" b="1" spc="-20" dirty="0">
                <a:latin typeface="Calibri"/>
                <a:cs typeface="Calibri"/>
              </a:rPr>
              <a:t>налоговый </a:t>
            </a:r>
            <a:r>
              <a:rPr sz="1698" b="1" spc="-5" dirty="0">
                <a:latin typeface="Calibri"/>
                <a:cs typeface="Calibri"/>
              </a:rPr>
              <a:t>орган </a:t>
            </a:r>
            <a:r>
              <a:rPr sz="1698" b="1" spc="-15" dirty="0">
                <a:latin typeface="Calibri"/>
                <a:cs typeface="Calibri"/>
              </a:rPr>
              <a:t>по  телекоммуникационным каналам </a:t>
            </a:r>
            <a:r>
              <a:rPr sz="1698" b="1" spc="-10" dirty="0">
                <a:latin typeface="Calibri"/>
                <a:cs typeface="Calibri"/>
              </a:rPr>
              <a:t>связи </a:t>
            </a:r>
            <a:r>
              <a:rPr sz="1698" b="1" spc="-5" dirty="0">
                <a:latin typeface="Calibri"/>
                <a:cs typeface="Calibri"/>
              </a:rPr>
              <a:t>в </a:t>
            </a:r>
            <a:r>
              <a:rPr sz="1698" b="1" spc="-20" dirty="0">
                <a:latin typeface="Calibri"/>
                <a:cs typeface="Calibri"/>
              </a:rPr>
              <a:t>порядке, </a:t>
            </a:r>
            <a:r>
              <a:rPr sz="1698" b="1" spc="-15" dirty="0">
                <a:latin typeface="Calibri"/>
                <a:cs typeface="Calibri"/>
              </a:rPr>
              <a:t>определенном </a:t>
            </a:r>
            <a:r>
              <a:rPr sz="1698" b="1" spc="-5" dirty="0">
                <a:latin typeface="Calibri"/>
                <a:cs typeface="Calibri"/>
              </a:rPr>
              <a:t>ФНС </a:t>
            </a:r>
            <a:r>
              <a:rPr sz="1698" b="1" spc="-20" dirty="0">
                <a:latin typeface="Calibri"/>
                <a:cs typeface="Calibri"/>
              </a:rPr>
              <a:t>России </a:t>
            </a:r>
            <a:r>
              <a:rPr sz="1698" spc="-5" dirty="0">
                <a:latin typeface="Calibri"/>
                <a:cs typeface="Calibri"/>
              </a:rPr>
              <a:t>в </a:t>
            </a:r>
            <a:r>
              <a:rPr sz="1698" spc="-10" dirty="0">
                <a:latin typeface="Calibri"/>
                <a:cs typeface="Calibri"/>
              </a:rPr>
              <a:t>соответствии </a:t>
            </a:r>
            <a:r>
              <a:rPr sz="1698" spc="-5" dirty="0">
                <a:latin typeface="Calibri"/>
                <a:cs typeface="Calibri"/>
              </a:rPr>
              <a:t>с </a:t>
            </a:r>
            <a:r>
              <a:rPr sz="1698" spc="-20" dirty="0">
                <a:latin typeface="Calibri"/>
                <a:cs typeface="Calibri"/>
              </a:rPr>
              <a:t>пунктом  </a:t>
            </a:r>
            <a:r>
              <a:rPr sz="1698" spc="-5" dirty="0">
                <a:latin typeface="Calibri"/>
                <a:cs typeface="Calibri"/>
              </a:rPr>
              <a:t>4 </a:t>
            </a:r>
            <a:r>
              <a:rPr sz="1698" spc="-10" dirty="0">
                <a:latin typeface="Calibri"/>
                <a:cs typeface="Calibri"/>
              </a:rPr>
              <a:t>статьи </a:t>
            </a:r>
            <a:r>
              <a:rPr sz="1698" spc="-5" dirty="0">
                <a:latin typeface="Calibri"/>
                <a:cs typeface="Calibri"/>
              </a:rPr>
              <a:t>31 и </a:t>
            </a:r>
            <a:r>
              <a:rPr sz="1698" spc="-10" dirty="0">
                <a:latin typeface="Calibri"/>
                <a:cs typeface="Calibri"/>
              </a:rPr>
              <a:t>статьями </a:t>
            </a:r>
            <a:r>
              <a:rPr sz="1698" spc="-5" dirty="0">
                <a:latin typeface="Calibri"/>
                <a:cs typeface="Calibri"/>
              </a:rPr>
              <a:t>93 и 93.1 </a:t>
            </a:r>
            <a:r>
              <a:rPr sz="1698" spc="-20" dirty="0">
                <a:latin typeface="Calibri"/>
                <a:cs typeface="Calibri"/>
              </a:rPr>
              <a:t>Налогового </a:t>
            </a:r>
            <a:r>
              <a:rPr sz="1698" spc="-35" dirty="0">
                <a:latin typeface="Calibri"/>
                <a:cs typeface="Calibri"/>
              </a:rPr>
              <a:t>кодекса </a:t>
            </a:r>
            <a:r>
              <a:rPr sz="1698" spc="-20" dirty="0">
                <a:latin typeface="Calibri"/>
                <a:cs typeface="Calibri"/>
              </a:rPr>
              <a:t>Российской </a:t>
            </a:r>
            <a:r>
              <a:rPr sz="1698" spc="-15" dirty="0">
                <a:latin typeface="Calibri"/>
                <a:cs typeface="Calibri"/>
              </a:rPr>
              <a:t>Федерации </a:t>
            </a:r>
            <a:r>
              <a:rPr sz="1698" i="1" spc="-10" dirty="0">
                <a:latin typeface="Calibri"/>
                <a:cs typeface="Calibri"/>
              </a:rPr>
              <a:t>(приказы ФНС </a:t>
            </a:r>
            <a:r>
              <a:rPr sz="1698" i="1" spc="-20" dirty="0">
                <a:latin typeface="Calibri"/>
                <a:cs typeface="Calibri"/>
              </a:rPr>
              <a:t>России </a:t>
            </a:r>
            <a:r>
              <a:rPr sz="1698" i="1" spc="-10" dirty="0">
                <a:latin typeface="Calibri"/>
                <a:cs typeface="Calibri"/>
              </a:rPr>
              <a:t>от  </a:t>
            </a:r>
            <a:r>
              <a:rPr sz="1698" i="1" spc="-5" dirty="0">
                <a:latin typeface="Calibri"/>
                <a:cs typeface="Calibri"/>
              </a:rPr>
              <a:t>18.01.2017 NММВ-7-6/16 и от </a:t>
            </a:r>
            <a:r>
              <a:rPr sz="1698" i="1" spc="-15" dirty="0">
                <a:latin typeface="Calibri"/>
                <a:cs typeface="Calibri"/>
              </a:rPr>
              <a:t>17.02.2011</a:t>
            </a:r>
            <a:r>
              <a:rPr sz="1698" i="1" spc="-30" dirty="0">
                <a:latin typeface="Calibri"/>
                <a:cs typeface="Calibri"/>
              </a:rPr>
              <a:t> </a:t>
            </a:r>
            <a:r>
              <a:rPr sz="1698" i="1" spc="-10" dirty="0">
                <a:latin typeface="Calibri"/>
                <a:cs typeface="Calibri"/>
              </a:rPr>
              <a:t>NММВ-7-2/168).</a:t>
            </a:r>
            <a:endParaRPr sz="1698" dirty="0">
              <a:latin typeface="Calibri"/>
              <a:cs typeface="Calibri"/>
            </a:endParaRPr>
          </a:p>
          <a:p>
            <a:pPr marL="308332" marR="661709" indent="-634">
              <a:spcBef>
                <a:spcPts val="5"/>
              </a:spcBef>
            </a:pPr>
            <a:r>
              <a:rPr sz="1698" b="1" spc="-15" dirty="0">
                <a:latin typeface="Calibri"/>
                <a:cs typeface="Calibri"/>
              </a:rPr>
              <a:t>3)структурированный документ </a:t>
            </a:r>
            <a:r>
              <a:rPr sz="1698" b="1" spc="-5" dirty="0">
                <a:latin typeface="Calibri"/>
                <a:cs typeface="Calibri"/>
              </a:rPr>
              <a:t>о </a:t>
            </a:r>
            <a:r>
              <a:rPr sz="1698" b="1" spc="-20" dirty="0">
                <a:latin typeface="Calibri"/>
                <a:cs typeface="Calibri"/>
              </a:rPr>
              <a:t>приемке </a:t>
            </a:r>
            <a:r>
              <a:rPr sz="1698" b="1" spc="-5" dirty="0">
                <a:latin typeface="Calibri"/>
                <a:cs typeface="Calibri"/>
              </a:rPr>
              <a:t>в ЕИС в </a:t>
            </a:r>
            <a:r>
              <a:rPr sz="1698" b="1" spc="-15" dirty="0">
                <a:latin typeface="Calibri"/>
                <a:cs typeface="Calibri"/>
              </a:rPr>
              <a:t>сфере </a:t>
            </a:r>
            <a:r>
              <a:rPr sz="1698" b="1" spc="-10" dirty="0">
                <a:latin typeface="Calibri"/>
                <a:cs typeface="Calibri"/>
              </a:rPr>
              <a:t>закупок создан на </a:t>
            </a:r>
            <a:r>
              <a:rPr sz="1698" b="1" spc="-5" dirty="0">
                <a:latin typeface="Calibri"/>
                <a:cs typeface="Calibri"/>
              </a:rPr>
              <a:t>базе УПД </a:t>
            </a:r>
            <a:r>
              <a:rPr sz="1698" spc="-5" dirty="0">
                <a:latin typeface="Calibri"/>
                <a:cs typeface="Calibri"/>
              </a:rPr>
              <a:t>по </a:t>
            </a:r>
            <a:r>
              <a:rPr sz="1698" spc="-15" dirty="0">
                <a:latin typeface="Calibri"/>
                <a:cs typeface="Calibri"/>
              </a:rPr>
              <a:t>форматам ФНС  </a:t>
            </a:r>
            <a:r>
              <a:rPr sz="1698" spc="-10" dirty="0">
                <a:latin typeface="Calibri"/>
                <a:cs typeface="Calibri"/>
              </a:rPr>
              <a:t>России </a:t>
            </a:r>
            <a:r>
              <a:rPr sz="1698" i="1" spc="-15" dirty="0">
                <a:latin typeface="Calibri"/>
                <a:cs typeface="Calibri"/>
              </a:rPr>
              <a:t>(приказ </a:t>
            </a:r>
            <a:r>
              <a:rPr sz="1698" i="1" spc="-10" dirty="0">
                <a:latin typeface="Calibri"/>
                <a:cs typeface="Calibri"/>
              </a:rPr>
              <a:t>ФНС </a:t>
            </a:r>
            <a:r>
              <a:rPr sz="1698" i="1" spc="-20" dirty="0">
                <a:latin typeface="Calibri"/>
                <a:cs typeface="Calibri"/>
              </a:rPr>
              <a:t>России </a:t>
            </a:r>
            <a:r>
              <a:rPr sz="1698" i="1" spc="-5" dirty="0">
                <a:latin typeface="Calibri"/>
                <a:cs typeface="Calibri"/>
              </a:rPr>
              <a:t>от 19.12.2018 № </a:t>
            </a:r>
            <a:r>
              <a:rPr sz="1698" i="1" spc="-10" dirty="0">
                <a:latin typeface="Calibri"/>
                <a:cs typeface="Calibri"/>
              </a:rPr>
              <a:t>ММВ-7-15/820, </a:t>
            </a:r>
            <a:r>
              <a:rPr sz="1698" i="1" spc="-5" dirty="0">
                <a:latin typeface="Calibri"/>
                <a:cs typeface="Calibri"/>
              </a:rPr>
              <a:t>письмо от 21.10.2013 №</a:t>
            </a:r>
            <a:r>
              <a:rPr sz="1698" i="1" spc="180" dirty="0">
                <a:latin typeface="Calibri"/>
                <a:cs typeface="Calibri"/>
              </a:rPr>
              <a:t> </a:t>
            </a:r>
            <a:r>
              <a:rPr sz="1698" i="1" spc="-5" dirty="0">
                <a:latin typeface="Calibri"/>
                <a:cs typeface="Calibri"/>
              </a:rPr>
              <a:t>ММВ-20-3/96)</a:t>
            </a:r>
            <a:endParaRPr sz="1698" dirty="0">
              <a:latin typeface="Calibri"/>
              <a:cs typeface="Calibri"/>
            </a:endParaRPr>
          </a:p>
          <a:p>
            <a:pPr marL="12689" marR="5075" algn="ctr"/>
            <a:r>
              <a:rPr sz="1698" b="1" i="1" spc="-15" dirty="0">
                <a:solidFill>
                  <a:srgbClr val="7030A0"/>
                </a:solidFill>
                <a:latin typeface="Calibri"/>
                <a:cs typeface="Calibri"/>
              </a:rPr>
              <a:t>Документ </a:t>
            </a:r>
            <a:r>
              <a:rPr sz="1698" b="1" i="1" spc="-5" dirty="0">
                <a:solidFill>
                  <a:srgbClr val="7030A0"/>
                </a:solidFill>
                <a:latin typeface="Calibri"/>
                <a:cs typeface="Calibri"/>
              </a:rPr>
              <a:t>о </a:t>
            </a:r>
            <a:r>
              <a:rPr sz="1698" b="1" i="1" spc="-20" dirty="0">
                <a:solidFill>
                  <a:srgbClr val="7030A0"/>
                </a:solidFill>
                <a:latin typeface="Calibri"/>
                <a:cs typeface="Calibri"/>
              </a:rPr>
              <a:t>приемке, сформированный </a:t>
            </a:r>
            <a:r>
              <a:rPr sz="1698" b="1" i="1" spc="-5" dirty="0">
                <a:solidFill>
                  <a:srgbClr val="7030A0"/>
                </a:solidFill>
                <a:latin typeface="Calibri"/>
                <a:cs typeface="Calibri"/>
              </a:rPr>
              <a:t>с </a:t>
            </a:r>
            <a:r>
              <a:rPr sz="1698" b="1" i="1" spc="-15" dirty="0">
                <a:solidFill>
                  <a:srgbClr val="7030A0"/>
                </a:solidFill>
                <a:latin typeface="Calibri"/>
                <a:cs typeface="Calibri"/>
              </a:rPr>
              <a:t>использование </a:t>
            </a:r>
            <a:r>
              <a:rPr sz="1698" b="1" i="1" spc="-10" dirty="0">
                <a:solidFill>
                  <a:srgbClr val="7030A0"/>
                </a:solidFill>
                <a:latin typeface="Calibri"/>
                <a:cs typeface="Calibri"/>
              </a:rPr>
              <a:t>ЕИС </a:t>
            </a:r>
            <a:r>
              <a:rPr sz="1698" i="1" spc="-5" dirty="0">
                <a:solidFill>
                  <a:srgbClr val="7030A0"/>
                </a:solidFill>
                <a:latin typeface="Calibri"/>
                <a:cs typeface="Calibri"/>
              </a:rPr>
              <a:t>– </a:t>
            </a:r>
            <a:r>
              <a:rPr sz="1698" i="1" spc="-15" dirty="0">
                <a:solidFill>
                  <a:srgbClr val="7030A0"/>
                </a:solidFill>
                <a:latin typeface="Calibri"/>
                <a:cs typeface="Calibri"/>
              </a:rPr>
              <a:t>это </a:t>
            </a:r>
            <a:r>
              <a:rPr sz="1698" b="1" i="1" spc="-15" dirty="0">
                <a:solidFill>
                  <a:srgbClr val="7030A0"/>
                </a:solidFill>
                <a:latin typeface="Calibri"/>
                <a:cs typeface="Calibri"/>
              </a:rPr>
              <a:t>ПЕРВИЧНЫЙ </a:t>
            </a:r>
            <a:r>
              <a:rPr sz="1698" b="1" i="1" spc="-10" dirty="0">
                <a:solidFill>
                  <a:srgbClr val="7030A0"/>
                </a:solidFill>
                <a:latin typeface="Calibri"/>
                <a:cs typeface="Calibri"/>
              </a:rPr>
              <a:t>УЧЕТНЫЙ </a:t>
            </a:r>
            <a:r>
              <a:rPr sz="1698" b="1" i="1" spc="-20" dirty="0">
                <a:solidFill>
                  <a:srgbClr val="7030A0"/>
                </a:solidFill>
                <a:latin typeface="Calibri"/>
                <a:cs typeface="Calibri"/>
              </a:rPr>
              <a:t>ДОКУМЕНТ</a:t>
            </a:r>
            <a:r>
              <a:rPr sz="1698" i="1" spc="-20" dirty="0">
                <a:solidFill>
                  <a:srgbClr val="7030A0"/>
                </a:solidFill>
                <a:latin typeface="Calibri"/>
                <a:cs typeface="Calibri"/>
              </a:rPr>
              <a:t>,  </a:t>
            </a:r>
            <a:r>
              <a:rPr sz="1698" i="1" spc="-15" dirty="0">
                <a:solidFill>
                  <a:srgbClr val="7030A0"/>
                </a:solidFill>
                <a:latin typeface="Calibri"/>
                <a:cs typeface="Calibri"/>
              </a:rPr>
              <a:t>составляемый </a:t>
            </a:r>
            <a:r>
              <a:rPr sz="1698" i="1" spc="-10" dirty="0">
                <a:solidFill>
                  <a:srgbClr val="7030A0"/>
                </a:solidFill>
                <a:latin typeface="Calibri"/>
                <a:cs typeface="Calibri"/>
              </a:rPr>
              <a:t>при </a:t>
            </a:r>
            <a:r>
              <a:rPr sz="1698" i="1" spc="-15" dirty="0">
                <a:solidFill>
                  <a:srgbClr val="7030A0"/>
                </a:solidFill>
                <a:latin typeface="Calibri"/>
                <a:cs typeface="Calibri"/>
              </a:rPr>
              <a:t>совершении факта хозяйственной </a:t>
            </a:r>
            <a:r>
              <a:rPr sz="1698" i="1" spc="-10" dirty="0">
                <a:solidFill>
                  <a:srgbClr val="7030A0"/>
                </a:solidFill>
                <a:latin typeface="Calibri"/>
                <a:cs typeface="Calibri"/>
              </a:rPr>
              <a:t>жизни, </a:t>
            </a:r>
            <a:r>
              <a:rPr sz="1698" i="1" spc="-5" dirty="0">
                <a:solidFill>
                  <a:srgbClr val="7030A0"/>
                </a:solidFill>
                <a:latin typeface="Calibri"/>
                <a:cs typeface="Calibri"/>
              </a:rPr>
              <a:t>в </a:t>
            </a:r>
            <a:r>
              <a:rPr sz="1698" i="1" spc="-20" dirty="0">
                <a:solidFill>
                  <a:srgbClr val="7030A0"/>
                </a:solidFill>
                <a:latin typeface="Calibri"/>
                <a:cs typeface="Calibri"/>
              </a:rPr>
              <a:t>том </a:t>
            </a:r>
            <a:r>
              <a:rPr sz="1698" i="1" spc="-5" dirty="0">
                <a:solidFill>
                  <a:srgbClr val="7030A0"/>
                </a:solidFill>
                <a:latin typeface="Calibri"/>
                <a:cs typeface="Calibri"/>
              </a:rPr>
              <a:t>числе </a:t>
            </a:r>
            <a:r>
              <a:rPr sz="1698" i="1" spc="-10" dirty="0">
                <a:solidFill>
                  <a:srgbClr val="7030A0"/>
                </a:solidFill>
                <a:latin typeface="Calibri"/>
                <a:cs typeface="Calibri"/>
              </a:rPr>
              <a:t>при передаче- </a:t>
            </a:r>
            <a:r>
              <a:rPr sz="1698" i="1" spc="-15" dirty="0">
                <a:solidFill>
                  <a:srgbClr val="7030A0"/>
                </a:solidFill>
                <a:latin typeface="Calibri"/>
                <a:cs typeface="Calibri"/>
              </a:rPr>
              <a:t>приемке </a:t>
            </a:r>
            <a:r>
              <a:rPr sz="1698" i="1" spc="-5" dirty="0">
                <a:solidFill>
                  <a:srgbClr val="7030A0"/>
                </a:solidFill>
                <a:latin typeface="Calibri"/>
                <a:cs typeface="Calibri"/>
              </a:rPr>
              <a:t>поставленного  </a:t>
            </a:r>
            <a:r>
              <a:rPr sz="1698" i="1" spc="-10" dirty="0">
                <a:solidFill>
                  <a:srgbClr val="7030A0"/>
                </a:solidFill>
                <a:latin typeface="Calibri"/>
                <a:cs typeface="Calibri"/>
              </a:rPr>
              <a:t>товара, </a:t>
            </a:r>
            <a:r>
              <a:rPr sz="1698" i="1" spc="-15" dirty="0">
                <a:solidFill>
                  <a:srgbClr val="7030A0"/>
                </a:solidFill>
                <a:latin typeface="Calibri"/>
                <a:cs typeface="Calibri"/>
              </a:rPr>
              <a:t>выполненной работы </a:t>
            </a:r>
            <a:r>
              <a:rPr sz="1698" i="1" spc="-10" dirty="0">
                <a:solidFill>
                  <a:srgbClr val="7030A0"/>
                </a:solidFill>
                <a:latin typeface="Calibri"/>
                <a:cs typeface="Calibri"/>
              </a:rPr>
              <a:t>или </a:t>
            </a:r>
            <a:r>
              <a:rPr sz="1698" i="1" spc="-15" dirty="0">
                <a:solidFill>
                  <a:srgbClr val="7030A0"/>
                </a:solidFill>
                <a:latin typeface="Calibri"/>
                <a:cs typeface="Calibri"/>
              </a:rPr>
              <a:t>оказанной услуги </a:t>
            </a:r>
            <a:r>
              <a:rPr sz="1698" i="1" spc="-5" dirty="0">
                <a:solidFill>
                  <a:srgbClr val="7030A0"/>
                </a:solidFill>
                <a:latin typeface="Calibri"/>
                <a:cs typeface="Calibri"/>
              </a:rPr>
              <a:t>в виде </a:t>
            </a:r>
            <a:r>
              <a:rPr sz="1698" i="1" spc="-15" dirty="0">
                <a:solidFill>
                  <a:srgbClr val="7030A0"/>
                </a:solidFill>
                <a:latin typeface="Calibri"/>
                <a:cs typeface="Calibri"/>
              </a:rPr>
              <a:t>электронного </a:t>
            </a:r>
            <a:r>
              <a:rPr sz="1698" i="1" spc="-10" dirty="0">
                <a:solidFill>
                  <a:srgbClr val="7030A0"/>
                </a:solidFill>
                <a:latin typeface="Calibri"/>
                <a:cs typeface="Calibri"/>
              </a:rPr>
              <a:t>документа, подписанного </a:t>
            </a:r>
            <a:r>
              <a:rPr sz="1698" i="1" spc="-20" dirty="0">
                <a:solidFill>
                  <a:srgbClr val="7030A0"/>
                </a:solidFill>
                <a:latin typeface="Calibri"/>
                <a:cs typeface="Calibri"/>
              </a:rPr>
              <a:t>электронной  </a:t>
            </a:r>
            <a:r>
              <a:rPr sz="1698" i="1" spc="-10" dirty="0" err="1">
                <a:solidFill>
                  <a:srgbClr val="7030A0"/>
                </a:solidFill>
                <a:latin typeface="Calibri"/>
                <a:cs typeface="Calibri"/>
              </a:rPr>
              <a:t>подписью</a:t>
            </a:r>
            <a:r>
              <a:rPr sz="1698" i="1" spc="-10" dirty="0" smtClean="0">
                <a:solidFill>
                  <a:srgbClr val="7030A0"/>
                </a:solidFill>
                <a:latin typeface="Calibri"/>
                <a:cs typeface="Calibri"/>
              </a:rPr>
              <a:t>.</a:t>
            </a:r>
            <a:endParaRPr lang="ru-RU" sz="1698" i="1" spc="-10" dirty="0">
              <a:solidFill>
                <a:srgbClr val="7030A0"/>
              </a:solidFill>
              <a:latin typeface="Calibri"/>
              <a:cs typeface="Calibri"/>
            </a:endParaRPr>
          </a:p>
        </p:txBody>
      </p:sp>
      <p:sp>
        <p:nvSpPr>
          <p:cNvPr id="2" name="Прямоугольник 1"/>
          <p:cNvSpPr/>
          <p:nvPr/>
        </p:nvSpPr>
        <p:spPr>
          <a:xfrm>
            <a:off x="7193066" y="70066"/>
            <a:ext cx="4746556" cy="400110"/>
          </a:xfrm>
          <a:prstGeom prst="rect">
            <a:avLst/>
          </a:prstGeom>
          <a:solidFill>
            <a:srgbClr val="FFFF00"/>
          </a:solidFill>
        </p:spPr>
        <p:txBody>
          <a:bodyPr wrap="none">
            <a:spAutoFit/>
          </a:bodyPr>
          <a:lstStyle/>
          <a:p>
            <a:pPr marL="12689" marR="5075" algn="ctr"/>
            <a:r>
              <a:rPr lang="ru-RU" sz="2000" b="1" i="1" spc="-10" dirty="0">
                <a:solidFill>
                  <a:srgbClr val="FF0000"/>
                </a:solidFill>
                <a:cs typeface="Calibri"/>
              </a:rPr>
              <a:t>!!! ИЗМЕНЕНИЯ В УЧЕТНУЮ ПОЛИТИКУ!!!</a:t>
            </a:r>
            <a:endParaRPr lang="ru-RU" sz="2000" b="1" dirty="0">
              <a:solidFill>
                <a:srgbClr val="FF0000"/>
              </a:solidFill>
              <a:cs typeface="Calibri"/>
            </a:endParaRPr>
          </a:p>
        </p:txBody>
      </p:sp>
    </p:spTree>
    <p:extLst>
      <p:ext uri="{BB962C8B-B14F-4D97-AF65-F5344CB8AC3E}">
        <p14:creationId xmlns:p14="http://schemas.microsoft.com/office/powerpoint/2010/main" val="386223323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2662" y="255627"/>
            <a:ext cx="10814538" cy="5632311"/>
          </a:xfrm>
          <a:prstGeom prst="rect">
            <a:avLst/>
          </a:prstGeom>
        </p:spPr>
        <p:txBody>
          <a:bodyPr wrap="square">
            <a:spAutoFit/>
          </a:bodyPr>
          <a:lstStyle/>
          <a:p>
            <a:r>
              <a:rPr lang="ru-RU" sz="2000" dirty="0"/>
              <a:t>приказ Федеральной налоговой службы от 28.07.2022 № ЕД-7-26/691@ </a:t>
            </a:r>
            <a:r>
              <a:rPr lang="ru-RU" sz="2000" dirty="0" smtClean="0"/>
              <a:t>, </a:t>
            </a:r>
            <a:r>
              <a:rPr lang="ru-RU" sz="2000" dirty="0"/>
              <a:t>который утверждает рекомендуемый формат представления акта о приемке выполненных работ в электронной форме </a:t>
            </a:r>
            <a:r>
              <a:rPr lang="ru-RU" sz="2000" dirty="0" smtClean="0"/>
              <a:t>.</a:t>
            </a:r>
            <a:endParaRPr lang="ru-RU" sz="2000" dirty="0"/>
          </a:p>
          <a:p>
            <a:endParaRPr lang="ru-RU" sz="2000" dirty="0"/>
          </a:p>
          <a:p>
            <a:r>
              <a:rPr lang="ru-RU" sz="2000" dirty="0"/>
              <a:t>✅ Данный формат описывает требования к XML файлам передачи по телекоммуникационным каналам связи акта о приемке выполненных работ и может быть использован в случае сдачи результата выполненных работ:</a:t>
            </a:r>
          </a:p>
          <a:p>
            <a:endParaRPr lang="ru-RU" sz="2000" dirty="0"/>
          </a:p>
          <a:p>
            <a:r>
              <a:rPr lang="ru-RU" sz="2000" dirty="0"/>
              <a:t>📌 по строительству или реконструкции предприятия, здания (в том числе жилого дома), сооружения или иного объекта;</a:t>
            </a:r>
          </a:p>
          <a:p>
            <a:r>
              <a:rPr lang="ru-RU" sz="2000" dirty="0" smtClean="0"/>
              <a:t>📌 </a:t>
            </a:r>
            <a:r>
              <a:rPr lang="ru-RU" sz="2000" dirty="0"/>
              <a:t>при выполнении монтажных, пусконаладочных и иных неразрывно связанных со строящимся объектом работ;</a:t>
            </a:r>
          </a:p>
          <a:p>
            <a:r>
              <a:rPr lang="ru-RU" sz="2000" dirty="0" smtClean="0"/>
              <a:t>📌 </a:t>
            </a:r>
            <a:r>
              <a:rPr lang="ru-RU" sz="2000" dirty="0"/>
              <a:t>работ по капитальному ремонту зданий и сооружении, при согласованном сторонами применении к таким работам правил о договоре строительного подряда;</a:t>
            </a:r>
          </a:p>
          <a:p>
            <a:r>
              <a:rPr lang="ru-RU" sz="2000" dirty="0" smtClean="0"/>
              <a:t>📌 </a:t>
            </a:r>
            <a:r>
              <a:rPr lang="ru-RU" sz="2000" dirty="0"/>
              <a:t>по текущему ремонту здания (в том числе жилого дома), сооружения или иного законченного строительством объекта</a:t>
            </a:r>
            <a:r>
              <a:rPr lang="ru-RU" sz="2000" dirty="0" smtClean="0"/>
              <a:t>.</a:t>
            </a:r>
          </a:p>
          <a:p>
            <a:endParaRPr lang="ru-RU" sz="2000" dirty="0" smtClean="0"/>
          </a:p>
          <a:p>
            <a:r>
              <a:rPr lang="ru-RU" sz="2000" dirty="0"/>
              <a:t>Приказ вступает в силу по истечении 30 дней после дня его официального опубликования.</a:t>
            </a:r>
          </a:p>
        </p:txBody>
      </p:sp>
    </p:spTree>
    <p:extLst>
      <p:ext uri="{BB962C8B-B14F-4D97-AF65-F5344CB8AC3E}">
        <p14:creationId xmlns:p14="http://schemas.microsoft.com/office/powerpoint/2010/main" val="6587207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457200"/>
            <a:ext cx="10973157" cy="4154984"/>
          </a:xfrm>
          <a:prstGeom prst="rect">
            <a:avLst/>
          </a:prstGeom>
        </p:spPr>
        <p:txBody>
          <a:bodyPr wrap="square">
            <a:spAutoFit/>
          </a:bodyPr>
          <a:lstStyle/>
          <a:p>
            <a:r>
              <a:rPr lang="ru-RU" sz="2400" b="1" dirty="0">
                <a:solidFill>
                  <a:srgbClr val="002060"/>
                </a:solidFill>
              </a:rPr>
              <a:t>Приказ Минфина России от 05.02.2021 N 14н </a:t>
            </a:r>
          </a:p>
          <a:p>
            <a:endParaRPr lang="ru-RU" sz="2400" b="1" dirty="0">
              <a:solidFill>
                <a:srgbClr val="002060"/>
              </a:solidFill>
            </a:endParaRPr>
          </a:p>
          <a:p>
            <a:r>
              <a:rPr lang="ru-RU" sz="2400" dirty="0">
                <a:solidFill>
                  <a:srgbClr val="000000"/>
                </a:solidFill>
              </a:rPr>
              <a:t>«Об утверждении Порядка выставления и получения счетов-фактур в электронной форме по телекоммуникационным каналам связи с применением усиленной квалифицированной электронной подписи»</a:t>
            </a:r>
          </a:p>
          <a:p>
            <a:endParaRPr lang="ru-RU" sz="2400" dirty="0">
              <a:solidFill>
                <a:srgbClr val="000000"/>
              </a:solidFill>
            </a:endParaRPr>
          </a:p>
          <a:p>
            <a:endParaRPr lang="ru-RU" sz="2400" dirty="0"/>
          </a:p>
          <a:p>
            <a:r>
              <a:rPr lang="ru-RU" sz="2400" dirty="0"/>
              <a:t>Приказ регламентирует особенности формирования счетов-фактур в электронной форме с использованием единой информационной системы в сфере закупок в рамках поставки товаров, выполнения работ, оказания услуг по контрактам, заключенным в соответствии с Законом № 44-ФЗ.</a:t>
            </a:r>
          </a:p>
        </p:txBody>
      </p:sp>
      <p:sp>
        <p:nvSpPr>
          <p:cNvPr id="3" name="Прямоугольник 2"/>
          <p:cNvSpPr/>
          <p:nvPr/>
        </p:nvSpPr>
        <p:spPr>
          <a:xfrm>
            <a:off x="1219200" y="5103674"/>
            <a:ext cx="10820400" cy="1323439"/>
          </a:xfrm>
          <a:prstGeom prst="rect">
            <a:avLst/>
          </a:prstGeom>
          <a:ln>
            <a:solidFill>
              <a:srgbClr val="00B050"/>
            </a:solidFill>
          </a:ln>
        </p:spPr>
        <p:txBody>
          <a:bodyPr wrap="square">
            <a:spAutoFit/>
          </a:bodyPr>
          <a:lstStyle/>
          <a:p>
            <a:pPr marL="85090" marR="243204">
              <a:lnSpc>
                <a:spcPct val="100000"/>
              </a:lnSpc>
              <a:spcBef>
                <a:spcPts val="275"/>
              </a:spcBef>
            </a:pPr>
            <a:r>
              <a:rPr lang="ru-RU" sz="2000" spc="-5" dirty="0">
                <a:latin typeface="Times New Roman"/>
                <a:cs typeface="Times New Roman"/>
              </a:rPr>
              <a:t>При </a:t>
            </a:r>
            <a:r>
              <a:rPr lang="ru-RU" sz="2000" dirty="0">
                <a:latin typeface="Times New Roman"/>
                <a:cs typeface="Times New Roman"/>
              </a:rPr>
              <a:t>реализации </a:t>
            </a:r>
            <a:r>
              <a:rPr lang="ru-RU" sz="2000" spc="-10" dirty="0">
                <a:latin typeface="Times New Roman"/>
                <a:cs typeface="Times New Roman"/>
              </a:rPr>
              <a:t>товаров </a:t>
            </a:r>
            <a:r>
              <a:rPr lang="ru-RU" sz="2000" spc="-20" dirty="0">
                <a:latin typeface="Times New Roman"/>
                <a:cs typeface="Times New Roman"/>
              </a:rPr>
              <a:t>(работ, </a:t>
            </a:r>
            <a:r>
              <a:rPr lang="ru-RU" sz="2000" spc="-10" dirty="0">
                <a:latin typeface="Times New Roman"/>
                <a:cs typeface="Times New Roman"/>
              </a:rPr>
              <a:t>услуг) </a:t>
            </a:r>
            <a:r>
              <a:rPr lang="ru-RU" sz="2000" b="1" spc="-5" dirty="0">
                <a:solidFill>
                  <a:srgbClr val="C0504D"/>
                </a:solidFill>
                <a:latin typeface="Times New Roman"/>
                <a:cs typeface="Times New Roman"/>
              </a:rPr>
              <a:t>счета-фактуры выставляются не позднее </a:t>
            </a:r>
            <a:r>
              <a:rPr lang="ru-RU" sz="2000" b="1" dirty="0">
                <a:solidFill>
                  <a:srgbClr val="C0504D"/>
                </a:solidFill>
                <a:latin typeface="Times New Roman"/>
                <a:cs typeface="Times New Roman"/>
              </a:rPr>
              <a:t>5 </a:t>
            </a:r>
            <a:r>
              <a:rPr lang="ru-RU" sz="2000" b="1" spc="-5" dirty="0">
                <a:solidFill>
                  <a:srgbClr val="C0504D"/>
                </a:solidFill>
                <a:latin typeface="Times New Roman"/>
                <a:cs typeface="Times New Roman"/>
              </a:rPr>
              <a:t>календарных </a:t>
            </a:r>
            <a:r>
              <a:rPr lang="ru-RU" sz="2000" b="1" dirty="0">
                <a:solidFill>
                  <a:srgbClr val="C0504D"/>
                </a:solidFill>
                <a:latin typeface="Times New Roman"/>
                <a:cs typeface="Times New Roman"/>
              </a:rPr>
              <a:t>дней</a:t>
            </a:r>
            <a:r>
              <a:rPr lang="ru-RU" sz="2000" dirty="0">
                <a:latin typeface="Times New Roman"/>
                <a:cs typeface="Times New Roman"/>
              </a:rPr>
              <a:t>, </a:t>
            </a:r>
            <a:r>
              <a:rPr lang="ru-RU" sz="2000" spc="-5" dirty="0">
                <a:latin typeface="Times New Roman"/>
                <a:cs typeface="Times New Roman"/>
              </a:rPr>
              <a:t>считая </a:t>
            </a:r>
            <a:r>
              <a:rPr lang="ru-RU" sz="2000" dirty="0">
                <a:latin typeface="Times New Roman"/>
                <a:cs typeface="Times New Roman"/>
              </a:rPr>
              <a:t>со  дня </a:t>
            </a:r>
            <a:r>
              <a:rPr lang="ru-RU" sz="2000" spc="-10" dirty="0">
                <a:latin typeface="Times New Roman"/>
                <a:cs typeface="Times New Roman"/>
              </a:rPr>
              <a:t>отгрузки товара </a:t>
            </a:r>
            <a:r>
              <a:rPr lang="ru-RU" sz="2000" spc="-5" dirty="0">
                <a:latin typeface="Times New Roman"/>
                <a:cs typeface="Times New Roman"/>
              </a:rPr>
              <a:t>(выполнения </a:t>
            </a:r>
            <a:r>
              <a:rPr lang="ru-RU" sz="2000" spc="-20" dirty="0">
                <a:latin typeface="Times New Roman"/>
                <a:cs typeface="Times New Roman"/>
              </a:rPr>
              <a:t>работ, </a:t>
            </a:r>
            <a:r>
              <a:rPr lang="ru-RU" sz="2000" spc="-5" dirty="0">
                <a:latin typeface="Times New Roman"/>
                <a:cs typeface="Times New Roman"/>
              </a:rPr>
              <a:t>оказания услуг). Среди обязательных реквизитов счета-фактуры </a:t>
            </a:r>
            <a:r>
              <a:rPr lang="ru-RU" sz="2000" dirty="0">
                <a:latin typeface="Times New Roman"/>
                <a:cs typeface="Times New Roman"/>
              </a:rPr>
              <a:t>- </a:t>
            </a:r>
            <a:r>
              <a:rPr lang="ru-RU" sz="2000" spc="-10" dirty="0">
                <a:latin typeface="Times New Roman"/>
                <a:cs typeface="Times New Roman"/>
              </a:rPr>
              <a:t>дата  </a:t>
            </a:r>
            <a:r>
              <a:rPr lang="ru-RU" sz="2000" dirty="0">
                <a:latin typeface="Times New Roman"/>
                <a:cs typeface="Times New Roman"/>
              </a:rPr>
              <a:t>составления </a:t>
            </a:r>
            <a:r>
              <a:rPr lang="ru-RU" sz="2000" spc="-15" dirty="0">
                <a:latin typeface="Times New Roman"/>
                <a:cs typeface="Times New Roman"/>
              </a:rPr>
              <a:t>этого </a:t>
            </a:r>
            <a:r>
              <a:rPr lang="ru-RU" sz="2000" spc="-5" dirty="0">
                <a:latin typeface="Times New Roman"/>
                <a:cs typeface="Times New Roman"/>
              </a:rPr>
              <a:t>документа (подп. </a:t>
            </a:r>
            <a:r>
              <a:rPr lang="ru-RU" sz="2000" dirty="0">
                <a:latin typeface="Times New Roman"/>
                <a:cs typeface="Times New Roman"/>
              </a:rPr>
              <a:t>1 п. 5 </a:t>
            </a:r>
            <a:r>
              <a:rPr lang="ru-RU" sz="2000" spc="-40" dirty="0">
                <a:latin typeface="Times New Roman"/>
                <a:cs typeface="Times New Roman"/>
              </a:rPr>
              <a:t>ст. </a:t>
            </a:r>
            <a:r>
              <a:rPr lang="ru-RU" sz="2000" dirty="0">
                <a:latin typeface="Times New Roman"/>
                <a:cs typeface="Times New Roman"/>
              </a:rPr>
              <a:t>169 </a:t>
            </a:r>
            <a:r>
              <a:rPr lang="ru-RU" sz="2000" spc="-5" dirty="0">
                <a:latin typeface="Times New Roman"/>
                <a:cs typeface="Times New Roman"/>
              </a:rPr>
              <a:t>НК </a:t>
            </a:r>
            <a:r>
              <a:rPr lang="ru-RU" sz="2000" spc="-10" dirty="0">
                <a:latin typeface="Times New Roman"/>
                <a:cs typeface="Times New Roman"/>
              </a:rPr>
              <a:t>РФ, </a:t>
            </a:r>
            <a:r>
              <a:rPr lang="ru-RU" sz="2000" dirty="0">
                <a:latin typeface="Times New Roman"/>
                <a:cs typeface="Times New Roman"/>
              </a:rPr>
              <a:t>п. 3 </a:t>
            </a:r>
            <a:r>
              <a:rPr lang="ru-RU" sz="2000" spc="-40" dirty="0">
                <a:latin typeface="Times New Roman"/>
                <a:cs typeface="Times New Roman"/>
              </a:rPr>
              <a:t>ст. </a:t>
            </a:r>
            <a:r>
              <a:rPr lang="ru-RU" sz="2000" dirty="0">
                <a:latin typeface="Times New Roman"/>
                <a:cs typeface="Times New Roman"/>
              </a:rPr>
              <a:t>168 </a:t>
            </a:r>
            <a:r>
              <a:rPr lang="ru-RU" sz="2000" spc="-5" dirty="0">
                <a:latin typeface="Times New Roman"/>
                <a:cs typeface="Times New Roman"/>
              </a:rPr>
              <a:t>НК</a:t>
            </a:r>
            <a:r>
              <a:rPr lang="ru-RU" sz="2000" spc="45" dirty="0">
                <a:latin typeface="Times New Roman"/>
                <a:cs typeface="Times New Roman"/>
              </a:rPr>
              <a:t> </a:t>
            </a:r>
            <a:r>
              <a:rPr lang="ru-RU" sz="2000" spc="-10" dirty="0">
                <a:latin typeface="Times New Roman"/>
                <a:cs typeface="Times New Roman"/>
              </a:rPr>
              <a:t>РФ).</a:t>
            </a:r>
            <a:endParaRPr lang="ru-RU" sz="2000" dirty="0">
              <a:latin typeface="Times New Roman"/>
              <a:cs typeface="Times New Roman"/>
            </a:endParaRPr>
          </a:p>
        </p:txBody>
      </p:sp>
    </p:spTree>
    <p:extLst>
      <p:ext uri="{BB962C8B-B14F-4D97-AF65-F5344CB8AC3E}">
        <p14:creationId xmlns:p14="http://schemas.microsoft.com/office/powerpoint/2010/main" val="25060637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14400" y="310406"/>
            <a:ext cx="10925174" cy="6793848"/>
          </a:xfrm>
          <a:prstGeom prst="rect">
            <a:avLst/>
          </a:prstGeom>
        </p:spPr>
        <p:txBody>
          <a:bodyPr vert="horz" wrap="square" lIns="0" tIns="0" rIns="0" bIns="0" rtlCol="0">
            <a:spAutoFit/>
          </a:bodyPr>
          <a:lstStyle/>
          <a:p>
            <a:pPr marL="12701"/>
            <a:r>
              <a:rPr lang="ru-RU" b="1" spc="-90" dirty="0">
                <a:solidFill>
                  <a:srgbClr val="1F487C"/>
                </a:solidFill>
                <a:cs typeface="Times New Roman"/>
              </a:rPr>
              <a:t>Приказ</a:t>
            </a:r>
            <a:r>
              <a:rPr lang="ru-RU" b="1" spc="-225" dirty="0">
                <a:solidFill>
                  <a:srgbClr val="1F487C"/>
                </a:solidFill>
                <a:cs typeface="Times New Roman"/>
              </a:rPr>
              <a:t> </a:t>
            </a:r>
            <a:r>
              <a:rPr lang="ru-RU" b="1" spc="-225" dirty="0" smtClean="0">
                <a:solidFill>
                  <a:srgbClr val="1F487C"/>
                </a:solidFill>
                <a:cs typeface="Times New Roman"/>
              </a:rPr>
              <a:t> </a:t>
            </a:r>
            <a:r>
              <a:rPr lang="ru-RU" b="1" spc="-90" dirty="0" smtClean="0">
                <a:solidFill>
                  <a:srgbClr val="1F487C"/>
                </a:solidFill>
                <a:cs typeface="Times New Roman"/>
              </a:rPr>
              <a:t>Минфина</a:t>
            </a:r>
            <a:r>
              <a:rPr lang="ru-RU" b="1" spc="-196" dirty="0" smtClean="0">
                <a:solidFill>
                  <a:srgbClr val="1F487C"/>
                </a:solidFill>
                <a:cs typeface="Times New Roman"/>
              </a:rPr>
              <a:t> </a:t>
            </a:r>
            <a:r>
              <a:rPr lang="ru-RU" b="1" spc="-90" dirty="0">
                <a:solidFill>
                  <a:srgbClr val="1F487C"/>
                </a:solidFill>
                <a:cs typeface="Times New Roman"/>
              </a:rPr>
              <a:t>России</a:t>
            </a:r>
            <a:r>
              <a:rPr lang="ru-RU" b="1" spc="-235" dirty="0">
                <a:solidFill>
                  <a:srgbClr val="1F487C"/>
                </a:solidFill>
                <a:cs typeface="Times New Roman"/>
              </a:rPr>
              <a:t> </a:t>
            </a:r>
            <a:r>
              <a:rPr lang="ru-RU" b="1" spc="-65" dirty="0">
                <a:solidFill>
                  <a:srgbClr val="1F487C"/>
                </a:solidFill>
                <a:cs typeface="Times New Roman"/>
              </a:rPr>
              <a:t>от</a:t>
            </a:r>
            <a:r>
              <a:rPr lang="ru-RU" b="1" spc="-201" dirty="0">
                <a:solidFill>
                  <a:srgbClr val="1F487C"/>
                </a:solidFill>
                <a:cs typeface="Times New Roman"/>
              </a:rPr>
              <a:t> </a:t>
            </a:r>
            <a:r>
              <a:rPr lang="ru-RU" b="1" spc="-50" dirty="0">
                <a:solidFill>
                  <a:srgbClr val="1F487C"/>
                </a:solidFill>
                <a:cs typeface="Times New Roman"/>
              </a:rPr>
              <a:t>28</a:t>
            </a:r>
            <a:r>
              <a:rPr lang="ru-RU" b="1" spc="-220" dirty="0">
                <a:solidFill>
                  <a:srgbClr val="1F487C"/>
                </a:solidFill>
                <a:cs typeface="Times New Roman"/>
              </a:rPr>
              <a:t> </a:t>
            </a:r>
            <a:r>
              <a:rPr lang="ru-RU" b="1" spc="-90" dirty="0">
                <a:solidFill>
                  <a:srgbClr val="1F487C"/>
                </a:solidFill>
                <a:cs typeface="Times New Roman"/>
              </a:rPr>
              <a:t>апреля</a:t>
            </a:r>
            <a:r>
              <a:rPr lang="ru-RU" b="1" spc="-220" dirty="0">
                <a:solidFill>
                  <a:srgbClr val="1F487C"/>
                </a:solidFill>
                <a:cs typeface="Times New Roman"/>
              </a:rPr>
              <a:t> </a:t>
            </a:r>
            <a:r>
              <a:rPr lang="ru-RU" b="1" spc="-75" dirty="0">
                <a:solidFill>
                  <a:srgbClr val="1F487C"/>
                </a:solidFill>
                <a:cs typeface="Times New Roman"/>
              </a:rPr>
              <a:t>2022</a:t>
            </a:r>
            <a:r>
              <a:rPr lang="ru-RU" b="1" spc="-220" dirty="0">
                <a:solidFill>
                  <a:srgbClr val="1F487C"/>
                </a:solidFill>
                <a:cs typeface="Times New Roman"/>
              </a:rPr>
              <a:t> </a:t>
            </a:r>
            <a:r>
              <a:rPr lang="ru-RU" b="1" spc="-155" dirty="0">
                <a:solidFill>
                  <a:srgbClr val="1F487C"/>
                </a:solidFill>
                <a:cs typeface="Times New Roman"/>
              </a:rPr>
              <a:t>г.</a:t>
            </a:r>
            <a:r>
              <a:rPr lang="ru-RU" b="1" spc="-210" dirty="0">
                <a:solidFill>
                  <a:srgbClr val="1F487C"/>
                </a:solidFill>
                <a:cs typeface="Times New Roman"/>
              </a:rPr>
              <a:t> </a:t>
            </a:r>
            <a:r>
              <a:rPr lang="ru-RU" b="1" dirty="0">
                <a:solidFill>
                  <a:srgbClr val="1F487C"/>
                </a:solidFill>
                <a:cs typeface="Times New Roman"/>
              </a:rPr>
              <a:t>N</a:t>
            </a:r>
            <a:r>
              <a:rPr lang="ru-RU" b="1" spc="-210" dirty="0">
                <a:solidFill>
                  <a:srgbClr val="1F487C"/>
                </a:solidFill>
                <a:cs typeface="Times New Roman"/>
              </a:rPr>
              <a:t> </a:t>
            </a:r>
            <a:r>
              <a:rPr lang="ru-RU" b="1" spc="-70" dirty="0">
                <a:solidFill>
                  <a:srgbClr val="1F487C"/>
                </a:solidFill>
                <a:cs typeface="Times New Roman"/>
              </a:rPr>
              <a:t>64н</a:t>
            </a:r>
            <a:endParaRPr lang="ru-RU" dirty="0">
              <a:cs typeface="Times New Roman"/>
            </a:endParaRPr>
          </a:p>
          <a:p>
            <a:pPr marL="12701"/>
            <a:r>
              <a:rPr lang="ru-RU" spc="-55" dirty="0">
                <a:solidFill>
                  <a:srgbClr val="1F487C"/>
                </a:solidFill>
                <a:cs typeface="Times New Roman"/>
              </a:rPr>
              <a:t>"О</a:t>
            </a:r>
            <a:r>
              <a:rPr lang="ru-RU" spc="-204" dirty="0">
                <a:solidFill>
                  <a:srgbClr val="1F487C"/>
                </a:solidFill>
                <a:cs typeface="Times New Roman"/>
              </a:rPr>
              <a:t> </a:t>
            </a:r>
            <a:r>
              <a:rPr lang="ru-RU" spc="-75" dirty="0" err="1">
                <a:solidFill>
                  <a:srgbClr val="1F487C"/>
                </a:solidFill>
                <a:cs typeface="Times New Roman"/>
              </a:rPr>
              <a:t>внесениии</a:t>
            </a:r>
            <a:r>
              <a:rPr lang="ru-RU" spc="-75" dirty="0">
                <a:solidFill>
                  <a:srgbClr val="1F487C"/>
                </a:solidFill>
                <a:cs typeface="Times New Roman"/>
              </a:rPr>
              <a:t> </a:t>
            </a:r>
            <a:r>
              <a:rPr lang="ru-RU" spc="-75" dirty="0" err="1">
                <a:solidFill>
                  <a:srgbClr val="1F487C"/>
                </a:solidFill>
                <a:cs typeface="Times New Roman"/>
              </a:rPr>
              <a:t>зменений</a:t>
            </a:r>
            <a:r>
              <a:rPr lang="ru-RU" spc="-225" dirty="0">
                <a:solidFill>
                  <a:srgbClr val="1F487C"/>
                </a:solidFill>
                <a:cs typeface="Times New Roman"/>
              </a:rPr>
              <a:t> </a:t>
            </a:r>
            <a:r>
              <a:rPr lang="ru-RU" spc="-5" dirty="0">
                <a:solidFill>
                  <a:srgbClr val="1F487C"/>
                </a:solidFill>
                <a:cs typeface="Times New Roman"/>
              </a:rPr>
              <a:t>в</a:t>
            </a:r>
            <a:r>
              <a:rPr lang="ru-RU" spc="-210" dirty="0">
                <a:solidFill>
                  <a:srgbClr val="1F487C"/>
                </a:solidFill>
                <a:cs typeface="Times New Roman"/>
              </a:rPr>
              <a:t> </a:t>
            </a:r>
            <a:r>
              <a:rPr lang="ru-RU" spc="-90" dirty="0">
                <a:solidFill>
                  <a:srgbClr val="1F487C"/>
                </a:solidFill>
                <a:cs typeface="Times New Roman"/>
              </a:rPr>
              <a:t>Порядок</a:t>
            </a:r>
            <a:r>
              <a:rPr lang="ru-RU" spc="-225" dirty="0">
                <a:solidFill>
                  <a:srgbClr val="1F487C"/>
                </a:solidFill>
                <a:cs typeface="Times New Roman"/>
              </a:rPr>
              <a:t> </a:t>
            </a:r>
            <a:r>
              <a:rPr lang="ru-RU" spc="-90" dirty="0">
                <a:solidFill>
                  <a:srgbClr val="1F487C"/>
                </a:solidFill>
                <a:cs typeface="Times New Roman"/>
              </a:rPr>
              <a:t>выставления</a:t>
            </a:r>
            <a:r>
              <a:rPr lang="ru-RU" spc="-235" dirty="0">
                <a:solidFill>
                  <a:srgbClr val="1F487C"/>
                </a:solidFill>
                <a:cs typeface="Times New Roman"/>
              </a:rPr>
              <a:t> </a:t>
            </a:r>
            <a:r>
              <a:rPr lang="ru-RU" spc="-5" dirty="0">
                <a:solidFill>
                  <a:srgbClr val="1F487C"/>
                </a:solidFill>
                <a:cs typeface="Times New Roman"/>
              </a:rPr>
              <a:t>и</a:t>
            </a:r>
            <a:r>
              <a:rPr lang="ru-RU" spc="-204" dirty="0">
                <a:solidFill>
                  <a:srgbClr val="1F487C"/>
                </a:solidFill>
                <a:cs typeface="Times New Roman"/>
              </a:rPr>
              <a:t> </a:t>
            </a:r>
            <a:r>
              <a:rPr lang="ru-RU" spc="-90" dirty="0">
                <a:solidFill>
                  <a:srgbClr val="1F487C"/>
                </a:solidFill>
                <a:cs typeface="Times New Roman"/>
              </a:rPr>
              <a:t>получения</a:t>
            </a:r>
            <a:r>
              <a:rPr lang="ru-RU" dirty="0">
                <a:cs typeface="Times New Roman"/>
              </a:rPr>
              <a:t> </a:t>
            </a:r>
            <a:r>
              <a:rPr spc="-105" dirty="0" err="1">
                <a:solidFill>
                  <a:srgbClr val="1F487C"/>
                </a:solidFill>
                <a:cs typeface="Times New Roman"/>
              </a:rPr>
              <a:t>счетов-фактур</a:t>
            </a:r>
            <a:r>
              <a:rPr spc="-105" dirty="0">
                <a:solidFill>
                  <a:srgbClr val="1F487C"/>
                </a:solidFill>
                <a:cs typeface="Times New Roman"/>
              </a:rPr>
              <a:t> </a:t>
            </a:r>
            <a:r>
              <a:rPr spc="-5" dirty="0">
                <a:solidFill>
                  <a:srgbClr val="1F487C"/>
                </a:solidFill>
                <a:cs typeface="Times New Roman"/>
              </a:rPr>
              <a:t>в </a:t>
            </a:r>
            <a:r>
              <a:rPr spc="-95" dirty="0">
                <a:solidFill>
                  <a:srgbClr val="1F487C"/>
                </a:solidFill>
                <a:cs typeface="Times New Roman"/>
              </a:rPr>
              <a:t>электронной </a:t>
            </a:r>
            <a:r>
              <a:rPr spc="-85" dirty="0">
                <a:solidFill>
                  <a:srgbClr val="1F487C"/>
                </a:solidFill>
                <a:cs typeface="Times New Roman"/>
              </a:rPr>
              <a:t>форме </a:t>
            </a:r>
            <a:r>
              <a:rPr spc="-55" dirty="0">
                <a:solidFill>
                  <a:srgbClr val="1F487C"/>
                </a:solidFill>
                <a:cs typeface="Times New Roman"/>
              </a:rPr>
              <a:t>по </a:t>
            </a:r>
            <a:r>
              <a:rPr spc="-105" dirty="0">
                <a:solidFill>
                  <a:srgbClr val="1F487C"/>
                </a:solidFill>
                <a:cs typeface="Times New Roman"/>
              </a:rPr>
              <a:t>телекоммуникационным </a:t>
            </a:r>
            <a:r>
              <a:rPr spc="-85" dirty="0">
                <a:solidFill>
                  <a:srgbClr val="1F487C"/>
                </a:solidFill>
                <a:cs typeface="Times New Roman"/>
              </a:rPr>
              <a:t>каналам связи </a:t>
            </a:r>
            <a:r>
              <a:rPr dirty="0">
                <a:solidFill>
                  <a:srgbClr val="1F487C"/>
                </a:solidFill>
                <a:cs typeface="Times New Roman"/>
              </a:rPr>
              <a:t>с  </a:t>
            </a:r>
            <a:r>
              <a:rPr spc="-95" dirty="0">
                <a:solidFill>
                  <a:srgbClr val="1F487C"/>
                </a:solidFill>
                <a:cs typeface="Times New Roman"/>
              </a:rPr>
              <a:t>применением </a:t>
            </a:r>
            <a:r>
              <a:rPr spc="-90" dirty="0">
                <a:solidFill>
                  <a:srgbClr val="1F487C"/>
                </a:solidFill>
                <a:cs typeface="Times New Roman"/>
              </a:rPr>
              <a:t>усиленной </a:t>
            </a:r>
            <a:r>
              <a:rPr spc="-100" dirty="0">
                <a:solidFill>
                  <a:srgbClr val="1F487C"/>
                </a:solidFill>
                <a:cs typeface="Times New Roman"/>
              </a:rPr>
              <a:t>квалифицированной </a:t>
            </a:r>
            <a:r>
              <a:rPr spc="-95" dirty="0">
                <a:solidFill>
                  <a:srgbClr val="1F487C"/>
                </a:solidFill>
                <a:cs typeface="Times New Roman"/>
              </a:rPr>
              <a:t>электронной подписи, утвержденный  </a:t>
            </a:r>
            <a:r>
              <a:rPr spc="-100" dirty="0">
                <a:solidFill>
                  <a:srgbClr val="1F487C"/>
                </a:solidFill>
                <a:cs typeface="Times New Roman"/>
              </a:rPr>
              <a:t>приказом</a:t>
            </a:r>
            <a:r>
              <a:rPr spc="-210" dirty="0">
                <a:solidFill>
                  <a:srgbClr val="1F487C"/>
                </a:solidFill>
                <a:cs typeface="Times New Roman"/>
              </a:rPr>
              <a:t> </a:t>
            </a:r>
            <a:r>
              <a:rPr spc="-95" dirty="0">
                <a:solidFill>
                  <a:srgbClr val="1F487C"/>
                </a:solidFill>
                <a:cs typeface="Times New Roman"/>
              </a:rPr>
              <a:t>Министерства</a:t>
            </a:r>
            <a:r>
              <a:rPr spc="-215" dirty="0">
                <a:solidFill>
                  <a:srgbClr val="1F487C"/>
                </a:solidFill>
                <a:cs typeface="Times New Roman"/>
              </a:rPr>
              <a:t> </a:t>
            </a:r>
            <a:r>
              <a:rPr spc="-90" dirty="0">
                <a:solidFill>
                  <a:srgbClr val="1F487C"/>
                </a:solidFill>
                <a:cs typeface="Times New Roman"/>
              </a:rPr>
              <a:t>финансов</a:t>
            </a:r>
            <a:r>
              <a:rPr spc="-225" dirty="0">
                <a:solidFill>
                  <a:srgbClr val="1F487C"/>
                </a:solidFill>
                <a:cs typeface="Times New Roman"/>
              </a:rPr>
              <a:t> </a:t>
            </a:r>
            <a:r>
              <a:rPr spc="-100" dirty="0" err="1">
                <a:solidFill>
                  <a:srgbClr val="1F487C"/>
                </a:solidFill>
                <a:cs typeface="Times New Roman"/>
              </a:rPr>
              <a:t>Российской</a:t>
            </a:r>
            <a:r>
              <a:rPr spc="-229" dirty="0">
                <a:solidFill>
                  <a:srgbClr val="1F487C"/>
                </a:solidFill>
                <a:cs typeface="Times New Roman"/>
              </a:rPr>
              <a:t> </a:t>
            </a:r>
            <a:r>
              <a:rPr lang="ru-RU" spc="-229" dirty="0" smtClean="0">
                <a:solidFill>
                  <a:srgbClr val="1F487C"/>
                </a:solidFill>
                <a:cs typeface="Times New Roman"/>
              </a:rPr>
              <a:t> </a:t>
            </a:r>
            <a:r>
              <a:rPr spc="-90" dirty="0" err="1" smtClean="0">
                <a:solidFill>
                  <a:srgbClr val="1F487C"/>
                </a:solidFill>
                <a:cs typeface="Times New Roman"/>
              </a:rPr>
              <a:t>Федераци</a:t>
            </a:r>
            <a:r>
              <a:rPr lang="ru-RU" spc="-90" dirty="0" smtClean="0">
                <a:solidFill>
                  <a:srgbClr val="1F487C"/>
                </a:solidFill>
                <a:cs typeface="Times New Roman"/>
              </a:rPr>
              <a:t> </a:t>
            </a:r>
            <a:r>
              <a:rPr spc="-65" dirty="0" err="1">
                <a:solidFill>
                  <a:srgbClr val="1F487C"/>
                </a:solidFill>
                <a:cs typeface="Times New Roman"/>
              </a:rPr>
              <a:t>от</a:t>
            </a:r>
            <a:r>
              <a:rPr spc="-204" dirty="0">
                <a:solidFill>
                  <a:srgbClr val="1F487C"/>
                </a:solidFill>
                <a:cs typeface="Times New Roman"/>
              </a:rPr>
              <a:t> </a:t>
            </a:r>
            <a:r>
              <a:rPr dirty="0">
                <a:solidFill>
                  <a:srgbClr val="1F487C"/>
                </a:solidFill>
                <a:cs typeface="Times New Roman"/>
              </a:rPr>
              <a:t>5</a:t>
            </a:r>
            <a:r>
              <a:rPr spc="-220" dirty="0">
                <a:solidFill>
                  <a:srgbClr val="1F487C"/>
                </a:solidFill>
                <a:cs typeface="Times New Roman"/>
              </a:rPr>
              <a:t> </a:t>
            </a:r>
            <a:r>
              <a:rPr spc="-85" dirty="0">
                <a:solidFill>
                  <a:srgbClr val="1F487C"/>
                </a:solidFill>
                <a:cs typeface="Times New Roman"/>
              </a:rPr>
              <a:t>февраля</a:t>
            </a:r>
            <a:r>
              <a:rPr spc="-245" dirty="0">
                <a:solidFill>
                  <a:srgbClr val="1F487C"/>
                </a:solidFill>
                <a:cs typeface="Times New Roman"/>
              </a:rPr>
              <a:t> </a:t>
            </a:r>
            <a:r>
              <a:rPr spc="-75" dirty="0">
                <a:solidFill>
                  <a:srgbClr val="1F487C"/>
                </a:solidFill>
                <a:cs typeface="Times New Roman"/>
              </a:rPr>
              <a:t>2021</a:t>
            </a:r>
            <a:r>
              <a:rPr spc="-220" dirty="0">
                <a:solidFill>
                  <a:srgbClr val="1F487C"/>
                </a:solidFill>
                <a:cs typeface="Times New Roman"/>
              </a:rPr>
              <a:t> </a:t>
            </a:r>
            <a:r>
              <a:rPr spc="-150" dirty="0">
                <a:solidFill>
                  <a:srgbClr val="1F487C"/>
                </a:solidFill>
                <a:cs typeface="Times New Roman"/>
              </a:rPr>
              <a:t>г.</a:t>
            </a:r>
            <a:r>
              <a:rPr spc="-215" dirty="0">
                <a:solidFill>
                  <a:srgbClr val="1F487C"/>
                </a:solidFill>
                <a:cs typeface="Times New Roman"/>
              </a:rPr>
              <a:t> </a:t>
            </a:r>
            <a:r>
              <a:rPr spc="-5" dirty="0">
                <a:solidFill>
                  <a:srgbClr val="1F487C"/>
                </a:solidFill>
                <a:cs typeface="Times New Roman"/>
              </a:rPr>
              <a:t>N</a:t>
            </a:r>
            <a:r>
              <a:rPr spc="-215" dirty="0">
                <a:solidFill>
                  <a:srgbClr val="1F487C"/>
                </a:solidFill>
                <a:cs typeface="Times New Roman"/>
              </a:rPr>
              <a:t> </a:t>
            </a:r>
            <a:r>
              <a:rPr spc="-80" dirty="0">
                <a:solidFill>
                  <a:srgbClr val="1F487C"/>
                </a:solidFill>
                <a:cs typeface="Times New Roman"/>
              </a:rPr>
              <a:t>14н"</a:t>
            </a:r>
            <a:endParaRPr dirty="0">
              <a:cs typeface="Times New Roman"/>
            </a:endParaRPr>
          </a:p>
          <a:p>
            <a:pPr>
              <a:spcBef>
                <a:spcPts val="10"/>
              </a:spcBef>
            </a:pPr>
            <a:endParaRPr dirty="0">
              <a:cs typeface="Times New Roman"/>
            </a:endParaRPr>
          </a:p>
          <a:p>
            <a:pPr marL="84463"/>
            <a:r>
              <a:rPr dirty="0">
                <a:cs typeface="Times New Roman"/>
              </a:rPr>
              <a:t>В </a:t>
            </a:r>
            <a:r>
              <a:rPr spc="-5" dirty="0">
                <a:cs typeface="Times New Roman"/>
              </a:rPr>
              <a:t>Приказ </a:t>
            </a:r>
            <a:r>
              <a:rPr dirty="0">
                <a:cs typeface="Times New Roman"/>
              </a:rPr>
              <a:t>Минфина России </a:t>
            </a:r>
            <a:r>
              <a:rPr spc="-10" dirty="0">
                <a:cs typeface="Times New Roman"/>
              </a:rPr>
              <a:t>от </a:t>
            </a:r>
            <a:r>
              <a:rPr dirty="0">
                <a:cs typeface="Times New Roman"/>
              </a:rPr>
              <a:t>05.02.2021 N 14н </a:t>
            </a:r>
            <a:r>
              <a:rPr spc="5" dirty="0">
                <a:cs typeface="Times New Roman"/>
              </a:rPr>
              <a:t>внесены </a:t>
            </a:r>
            <a:r>
              <a:rPr spc="-5" dirty="0">
                <a:cs typeface="Times New Roman"/>
              </a:rPr>
              <a:t>следующие</a:t>
            </a:r>
            <a:r>
              <a:rPr spc="-80" dirty="0">
                <a:cs typeface="Times New Roman"/>
              </a:rPr>
              <a:t> </a:t>
            </a:r>
            <a:r>
              <a:rPr spc="-5" dirty="0">
                <a:cs typeface="Times New Roman"/>
              </a:rPr>
              <a:t>изменения:</a:t>
            </a:r>
            <a:endParaRPr dirty="0">
              <a:cs typeface="Times New Roman"/>
            </a:endParaRPr>
          </a:p>
          <a:p>
            <a:pPr marL="267360" marR="474389" indent="-182897">
              <a:lnSpc>
                <a:spcPct val="77100"/>
              </a:lnSpc>
              <a:spcBef>
                <a:spcPts val="1305"/>
              </a:spcBef>
              <a:buClr>
                <a:srgbClr val="4F81BC"/>
              </a:buClr>
              <a:buSzPct val="82142"/>
              <a:buFont typeface="Wingdings"/>
              <a:buChar char=""/>
              <a:tabLst>
                <a:tab pos="267995" algn="l"/>
              </a:tabLst>
            </a:pPr>
            <a:r>
              <a:rPr i="1" dirty="0">
                <a:cs typeface="Times New Roman"/>
              </a:rPr>
              <a:t>при </a:t>
            </a:r>
            <a:r>
              <a:rPr i="1" spc="-5" dirty="0">
                <a:cs typeface="Times New Roman"/>
              </a:rPr>
              <a:t>исполнении </a:t>
            </a:r>
            <a:r>
              <a:rPr i="1" spc="-10" dirty="0">
                <a:cs typeface="Times New Roman"/>
              </a:rPr>
              <a:t>контрактов, </a:t>
            </a:r>
            <a:r>
              <a:rPr i="1" dirty="0">
                <a:cs typeface="Times New Roman"/>
              </a:rPr>
              <a:t>заключенных в </a:t>
            </a:r>
            <a:r>
              <a:rPr i="1" spc="-10" dirty="0">
                <a:cs typeface="Times New Roman"/>
              </a:rPr>
              <a:t>соответствии </a:t>
            </a:r>
            <a:r>
              <a:rPr i="1" dirty="0">
                <a:cs typeface="Times New Roman"/>
              </a:rPr>
              <a:t>с </a:t>
            </a:r>
            <a:r>
              <a:rPr i="1" spc="-15" dirty="0">
                <a:cs typeface="Times New Roman"/>
              </a:rPr>
              <a:t>…законом </a:t>
            </a:r>
            <a:r>
              <a:rPr i="1" spc="5" dirty="0">
                <a:cs typeface="Times New Roman"/>
              </a:rPr>
              <a:t>…44-ФЗ </a:t>
            </a:r>
            <a:r>
              <a:rPr i="1" spc="-5" dirty="0">
                <a:cs typeface="Times New Roman"/>
              </a:rPr>
              <a:t>…под продавцом  понимается </a:t>
            </a:r>
            <a:r>
              <a:rPr i="1" dirty="0">
                <a:cs typeface="Times New Roman"/>
              </a:rPr>
              <a:t>поставщик </a:t>
            </a:r>
            <a:r>
              <a:rPr i="1" spc="-5" dirty="0">
                <a:cs typeface="Times New Roman"/>
              </a:rPr>
              <a:t>(подрядчик, исполнитель), под покупателем </a:t>
            </a:r>
            <a:r>
              <a:rPr i="1" dirty="0">
                <a:cs typeface="Times New Roman"/>
              </a:rPr>
              <a:t>–</a:t>
            </a:r>
            <a:r>
              <a:rPr i="1" spc="-65" dirty="0">
                <a:cs typeface="Times New Roman"/>
              </a:rPr>
              <a:t> </a:t>
            </a:r>
            <a:r>
              <a:rPr i="1" spc="-5" dirty="0">
                <a:cs typeface="Times New Roman"/>
              </a:rPr>
              <a:t>заказчик</a:t>
            </a:r>
            <a:endParaRPr dirty="0">
              <a:cs typeface="Times New Roman"/>
            </a:endParaRPr>
          </a:p>
          <a:p>
            <a:pPr marL="267360" marR="292762" indent="-182897">
              <a:lnSpc>
                <a:spcPct val="77500"/>
              </a:lnSpc>
              <a:spcBef>
                <a:spcPts val="1300"/>
              </a:spcBef>
              <a:buClr>
                <a:srgbClr val="4F81BC"/>
              </a:buClr>
              <a:buSzPct val="85714"/>
              <a:buFont typeface="Wingdings"/>
              <a:buChar char=""/>
              <a:tabLst>
                <a:tab pos="267995" algn="l"/>
              </a:tabLst>
            </a:pPr>
            <a:r>
              <a:rPr i="1" dirty="0">
                <a:cs typeface="Times New Roman"/>
              </a:rPr>
              <a:t>в </a:t>
            </a:r>
            <a:r>
              <a:rPr i="1" spc="-5" dirty="0">
                <a:cs typeface="Times New Roman"/>
              </a:rPr>
              <a:t>случае </a:t>
            </a:r>
            <a:r>
              <a:rPr i="1" dirty="0">
                <a:cs typeface="Times New Roman"/>
              </a:rPr>
              <a:t>поставки товаров, </a:t>
            </a:r>
            <a:r>
              <a:rPr i="1" spc="-5" dirty="0">
                <a:cs typeface="Times New Roman"/>
              </a:rPr>
              <a:t>выполнения </a:t>
            </a:r>
            <a:r>
              <a:rPr i="1" dirty="0">
                <a:cs typeface="Times New Roman"/>
              </a:rPr>
              <a:t>работ, </a:t>
            </a:r>
            <a:r>
              <a:rPr i="1" spc="-5" dirty="0">
                <a:cs typeface="Times New Roman"/>
              </a:rPr>
              <a:t>оказания услуг </a:t>
            </a:r>
            <a:r>
              <a:rPr i="1" dirty="0">
                <a:cs typeface="Times New Roman"/>
              </a:rPr>
              <a:t>в </a:t>
            </a:r>
            <a:r>
              <a:rPr i="1" spc="-5" dirty="0">
                <a:cs typeface="Times New Roman"/>
              </a:rPr>
              <a:t>рамках </a:t>
            </a:r>
            <a:r>
              <a:rPr i="1" spc="-10" dirty="0">
                <a:cs typeface="Times New Roman"/>
              </a:rPr>
              <a:t>контрактов, </a:t>
            </a:r>
            <a:r>
              <a:rPr i="1" dirty="0">
                <a:cs typeface="Times New Roman"/>
              </a:rPr>
              <a:t>заключенных в  </a:t>
            </a:r>
            <a:r>
              <a:rPr i="1" spc="-5" dirty="0">
                <a:cs typeface="Times New Roman"/>
              </a:rPr>
              <a:t>соответствии </a:t>
            </a:r>
            <a:r>
              <a:rPr i="1" dirty="0">
                <a:cs typeface="Times New Roman"/>
              </a:rPr>
              <a:t>с </a:t>
            </a:r>
            <a:r>
              <a:rPr i="1" spc="-5" dirty="0">
                <a:cs typeface="Times New Roman"/>
              </a:rPr>
              <a:t>Федеральным </a:t>
            </a:r>
            <a:r>
              <a:rPr i="1" spc="-15" dirty="0">
                <a:cs typeface="Times New Roman"/>
              </a:rPr>
              <a:t>законом </a:t>
            </a:r>
            <a:r>
              <a:rPr i="1" dirty="0">
                <a:cs typeface="Times New Roman"/>
              </a:rPr>
              <a:t>N </a:t>
            </a:r>
            <a:r>
              <a:rPr i="1" spc="5" dirty="0">
                <a:cs typeface="Times New Roman"/>
              </a:rPr>
              <a:t>44-ФЗ, </a:t>
            </a:r>
            <a:r>
              <a:rPr i="1" dirty="0">
                <a:cs typeface="Times New Roman"/>
              </a:rPr>
              <a:t>- </a:t>
            </a:r>
            <a:r>
              <a:rPr b="1" i="1" dirty="0">
                <a:cs typeface="Times New Roman"/>
              </a:rPr>
              <a:t>выставление и </a:t>
            </a:r>
            <a:r>
              <a:rPr b="1" i="1" spc="-10" dirty="0">
                <a:cs typeface="Times New Roman"/>
              </a:rPr>
              <a:t>получение счетов-фактур </a:t>
            </a:r>
            <a:r>
              <a:rPr b="1" i="1" dirty="0">
                <a:cs typeface="Times New Roman"/>
              </a:rPr>
              <a:t>в  </a:t>
            </a:r>
            <a:r>
              <a:rPr b="1" i="1" spc="-10" dirty="0">
                <a:cs typeface="Times New Roman"/>
              </a:rPr>
              <a:t>электронной </a:t>
            </a:r>
            <a:r>
              <a:rPr b="1" i="1" spc="-15" dirty="0">
                <a:cs typeface="Times New Roman"/>
              </a:rPr>
              <a:t>форме </a:t>
            </a:r>
            <a:r>
              <a:rPr b="1" i="1" dirty="0">
                <a:cs typeface="Times New Roman"/>
              </a:rPr>
              <a:t>с </a:t>
            </a:r>
            <a:r>
              <a:rPr b="1" i="1" spc="-10" dirty="0">
                <a:cs typeface="Times New Roman"/>
              </a:rPr>
              <a:t>использованием </a:t>
            </a:r>
            <a:r>
              <a:rPr b="1" i="1" spc="-5" dirty="0">
                <a:cs typeface="Times New Roman"/>
              </a:rPr>
              <a:t>единой информационной системы </a:t>
            </a:r>
            <a:r>
              <a:rPr b="1" i="1" dirty="0">
                <a:cs typeface="Times New Roman"/>
              </a:rPr>
              <a:t>в </a:t>
            </a:r>
            <a:r>
              <a:rPr b="1" i="1" spc="-5" dirty="0">
                <a:cs typeface="Times New Roman"/>
              </a:rPr>
              <a:t>сфере</a:t>
            </a:r>
            <a:r>
              <a:rPr b="1" i="1" spc="-95" dirty="0">
                <a:cs typeface="Times New Roman"/>
              </a:rPr>
              <a:t> </a:t>
            </a:r>
            <a:r>
              <a:rPr b="1" i="1" dirty="0">
                <a:cs typeface="Times New Roman"/>
              </a:rPr>
              <a:t>закупок.</a:t>
            </a:r>
            <a:endParaRPr dirty="0">
              <a:cs typeface="Times New Roman"/>
            </a:endParaRPr>
          </a:p>
          <a:p>
            <a:pPr marL="267360" marR="5080" indent="-182897">
              <a:lnSpc>
                <a:spcPct val="77500"/>
              </a:lnSpc>
              <a:spcBef>
                <a:spcPts val="1285"/>
              </a:spcBef>
              <a:buClr>
                <a:srgbClr val="4F81BC"/>
              </a:buClr>
              <a:buSzPct val="82142"/>
              <a:buFont typeface="Wingdings"/>
              <a:buChar char=""/>
              <a:tabLst>
                <a:tab pos="267995" algn="l"/>
              </a:tabLst>
            </a:pPr>
            <a:r>
              <a:rPr b="1" i="1" dirty="0">
                <a:cs typeface="Times New Roman"/>
              </a:rPr>
              <a:t>Датой выставления </a:t>
            </a:r>
            <a:r>
              <a:rPr b="1" i="1" spc="-10" dirty="0">
                <a:cs typeface="Times New Roman"/>
              </a:rPr>
              <a:t>продавцом </a:t>
            </a:r>
            <a:r>
              <a:rPr b="1" i="1" spc="-5" dirty="0">
                <a:cs typeface="Times New Roman"/>
              </a:rPr>
              <a:t>покупателю </a:t>
            </a:r>
            <a:r>
              <a:rPr b="1" i="1" spc="-10" dirty="0">
                <a:cs typeface="Times New Roman"/>
              </a:rPr>
              <a:t>счета-фактуры </a:t>
            </a:r>
            <a:r>
              <a:rPr i="1" dirty="0">
                <a:cs typeface="Times New Roman"/>
              </a:rPr>
              <a:t>в </a:t>
            </a:r>
            <a:r>
              <a:rPr i="1" spc="-5" dirty="0">
                <a:cs typeface="Times New Roman"/>
              </a:rPr>
              <a:t>электронной </a:t>
            </a:r>
            <a:r>
              <a:rPr i="1" spc="-20" dirty="0">
                <a:cs typeface="Times New Roman"/>
              </a:rPr>
              <a:t>форме </a:t>
            </a:r>
            <a:r>
              <a:rPr i="1" dirty="0">
                <a:cs typeface="Times New Roman"/>
              </a:rPr>
              <a:t>с </a:t>
            </a:r>
            <a:r>
              <a:rPr i="1" spc="-10" dirty="0">
                <a:cs typeface="Times New Roman"/>
              </a:rPr>
              <a:t>использованием  </a:t>
            </a:r>
            <a:r>
              <a:rPr i="1" spc="-5" dirty="0">
                <a:cs typeface="Times New Roman"/>
              </a:rPr>
              <a:t>единой </a:t>
            </a:r>
            <a:r>
              <a:rPr i="1" spc="-10" dirty="0">
                <a:cs typeface="Times New Roman"/>
              </a:rPr>
              <a:t>информационной </a:t>
            </a:r>
            <a:r>
              <a:rPr i="1" spc="-5" dirty="0">
                <a:cs typeface="Times New Roman"/>
              </a:rPr>
              <a:t>системы через </a:t>
            </a:r>
            <a:r>
              <a:rPr i="1" spc="-10" dirty="0">
                <a:cs typeface="Times New Roman"/>
              </a:rPr>
              <a:t>уполномоченный </a:t>
            </a:r>
            <a:r>
              <a:rPr i="1" dirty="0">
                <a:cs typeface="Times New Roman"/>
              </a:rPr>
              <a:t>орган в </a:t>
            </a:r>
            <a:r>
              <a:rPr i="1" spc="-10" dirty="0">
                <a:cs typeface="Times New Roman"/>
              </a:rPr>
              <a:t>рамках </a:t>
            </a:r>
            <a:r>
              <a:rPr i="1" dirty="0">
                <a:cs typeface="Times New Roman"/>
              </a:rPr>
              <a:t>поставки </a:t>
            </a:r>
            <a:r>
              <a:rPr i="1" spc="-5" dirty="0">
                <a:cs typeface="Times New Roman"/>
              </a:rPr>
              <a:t>товаров, выполнения  </a:t>
            </a:r>
            <a:r>
              <a:rPr i="1" dirty="0">
                <a:cs typeface="Times New Roman"/>
              </a:rPr>
              <a:t>работ, </a:t>
            </a:r>
            <a:r>
              <a:rPr i="1" spc="-5" dirty="0">
                <a:cs typeface="Times New Roman"/>
              </a:rPr>
              <a:t>оказания услуг </a:t>
            </a:r>
            <a:r>
              <a:rPr i="1" dirty="0">
                <a:cs typeface="Times New Roman"/>
              </a:rPr>
              <a:t>по </a:t>
            </a:r>
            <a:r>
              <a:rPr i="1" spc="-10" dirty="0">
                <a:cs typeface="Times New Roman"/>
              </a:rPr>
              <a:t>контрактам, </a:t>
            </a:r>
            <a:r>
              <a:rPr i="1" dirty="0">
                <a:cs typeface="Times New Roman"/>
              </a:rPr>
              <a:t>заключенным в </a:t>
            </a:r>
            <a:r>
              <a:rPr i="1" spc="-5" dirty="0">
                <a:cs typeface="Times New Roman"/>
              </a:rPr>
              <a:t>соответствии </a:t>
            </a:r>
            <a:r>
              <a:rPr i="1" dirty="0">
                <a:cs typeface="Times New Roman"/>
              </a:rPr>
              <a:t>с </a:t>
            </a:r>
            <a:r>
              <a:rPr i="1" spc="-5" dirty="0">
                <a:cs typeface="Times New Roman"/>
              </a:rPr>
              <a:t>Федеральным </a:t>
            </a:r>
            <a:r>
              <a:rPr i="1" spc="-15" dirty="0">
                <a:cs typeface="Times New Roman"/>
              </a:rPr>
              <a:t>законом </a:t>
            </a:r>
            <a:r>
              <a:rPr i="1" dirty="0">
                <a:cs typeface="Times New Roman"/>
              </a:rPr>
              <a:t>N </a:t>
            </a:r>
            <a:r>
              <a:rPr i="1" spc="10" dirty="0">
                <a:cs typeface="Times New Roman"/>
              </a:rPr>
              <a:t>44-ФЗ,  </a:t>
            </a:r>
            <a:r>
              <a:rPr i="1" spc="-5" dirty="0">
                <a:cs typeface="Times New Roman"/>
              </a:rPr>
              <a:t>считается </a:t>
            </a:r>
            <a:r>
              <a:rPr b="1" i="1" spc="5" dirty="0">
                <a:cs typeface="Times New Roman"/>
              </a:rPr>
              <a:t>дата </a:t>
            </a:r>
            <a:r>
              <a:rPr b="1" i="1" dirty="0">
                <a:cs typeface="Times New Roman"/>
              </a:rPr>
              <a:t>направления </a:t>
            </a:r>
            <a:r>
              <a:rPr b="1" i="1" spc="-5" dirty="0">
                <a:cs typeface="Times New Roman"/>
              </a:rPr>
              <a:t>покупателю </a:t>
            </a:r>
            <a:r>
              <a:rPr b="1" i="1" spc="-10" dirty="0">
                <a:cs typeface="Times New Roman"/>
              </a:rPr>
              <a:t>счета-фактуры </a:t>
            </a:r>
            <a:r>
              <a:rPr b="1" i="1" dirty="0">
                <a:cs typeface="Times New Roman"/>
              </a:rPr>
              <a:t>в </a:t>
            </a:r>
            <a:r>
              <a:rPr b="1" i="1" spc="-10" dirty="0">
                <a:cs typeface="Times New Roman"/>
              </a:rPr>
              <a:t>электронной форме</a:t>
            </a:r>
            <a:r>
              <a:rPr i="1" spc="-10" dirty="0">
                <a:cs typeface="Times New Roman"/>
              </a:rPr>
              <a:t>, </a:t>
            </a:r>
            <a:r>
              <a:rPr i="1" spc="-5" dirty="0">
                <a:cs typeface="Times New Roman"/>
              </a:rPr>
              <a:t>подписанной  электронной </a:t>
            </a:r>
            <a:r>
              <a:rPr i="1" dirty="0">
                <a:cs typeface="Times New Roman"/>
              </a:rPr>
              <a:t>подписью </a:t>
            </a:r>
            <a:r>
              <a:rPr i="1" spc="-10" dirty="0">
                <a:cs typeface="Times New Roman"/>
              </a:rPr>
              <a:t>уполномоченного </a:t>
            </a:r>
            <a:r>
              <a:rPr i="1" spc="5" dirty="0">
                <a:cs typeface="Times New Roman"/>
              </a:rPr>
              <a:t>лица </a:t>
            </a:r>
            <a:r>
              <a:rPr i="1" dirty="0">
                <a:cs typeface="Times New Roman"/>
              </a:rPr>
              <a:t>продавца, </a:t>
            </a:r>
            <a:r>
              <a:rPr i="1" spc="-5" dirty="0">
                <a:cs typeface="Times New Roman"/>
              </a:rPr>
              <a:t>указанная </a:t>
            </a:r>
            <a:r>
              <a:rPr i="1" dirty="0">
                <a:cs typeface="Times New Roman"/>
              </a:rPr>
              <a:t>в </a:t>
            </a:r>
            <a:r>
              <a:rPr i="1" spc="-15" dirty="0">
                <a:cs typeface="Times New Roman"/>
              </a:rPr>
              <a:t>таком</a:t>
            </a:r>
            <a:r>
              <a:rPr i="1" spc="-45" dirty="0">
                <a:cs typeface="Times New Roman"/>
              </a:rPr>
              <a:t> </a:t>
            </a:r>
            <a:r>
              <a:rPr i="1" spc="-5" dirty="0">
                <a:cs typeface="Times New Roman"/>
              </a:rPr>
              <a:t>подтверждении.</a:t>
            </a:r>
            <a:endParaRPr dirty="0">
              <a:cs typeface="Times New Roman"/>
            </a:endParaRPr>
          </a:p>
          <a:p>
            <a:pPr marL="267360" marR="262915" indent="-182897">
              <a:lnSpc>
                <a:spcPct val="77400"/>
              </a:lnSpc>
              <a:spcBef>
                <a:spcPts val="1290"/>
              </a:spcBef>
              <a:buClr>
                <a:srgbClr val="4F81BC"/>
              </a:buClr>
              <a:buSzPct val="82142"/>
              <a:buFont typeface="Wingdings"/>
              <a:buChar char=""/>
              <a:tabLst>
                <a:tab pos="267995" algn="l"/>
              </a:tabLst>
            </a:pPr>
            <a:r>
              <a:rPr b="1" i="1" dirty="0">
                <a:cs typeface="Times New Roman"/>
              </a:rPr>
              <a:t>Датой </a:t>
            </a:r>
            <a:r>
              <a:rPr b="1" i="1" spc="-10" dirty="0">
                <a:cs typeface="Times New Roman"/>
              </a:rPr>
              <a:t>получения </a:t>
            </a:r>
            <a:r>
              <a:rPr b="1" i="1" spc="-5" dirty="0">
                <a:cs typeface="Times New Roman"/>
              </a:rPr>
              <a:t>покупателем </a:t>
            </a:r>
            <a:r>
              <a:rPr b="1" i="1" spc="-10" dirty="0">
                <a:cs typeface="Times New Roman"/>
              </a:rPr>
              <a:t>счета-фактуры </a:t>
            </a:r>
            <a:r>
              <a:rPr i="1" dirty="0">
                <a:cs typeface="Times New Roman"/>
              </a:rPr>
              <a:t>в </a:t>
            </a:r>
            <a:r>
              <a:rPr i="1" spc="-5" dirty="0">
                <a:cs typeface="Times New Roman"/>
              </a:rPr>
              <a:t>электронной </a:t>
            </a:r>
            <a:r>
              <a:rPr i="1" spc="-20" dirty="0">
                <a:cs typeface="Times New Roman"/>
              </a:rPr>
              <a:t>форме </a:t>
            </a:r>
            <a:r>
              <a:rPr i="1" dirty="0">
                <a:cs typeface="Times New Roman"/>
              </a:rPr>
              <a:t>в </a:t>
            </a:r>
            <a:r>
              <a:rPr i="1" spc="-10" dirty="0">
                <a:cs typeface="Times New Roman"/>
              </a:rPr>
              <a:t>рамках </a:t>
            </a:r>
            <a:r>
              <a:rPr i="1" dirty="0">
                <a:cs typeface="Times New Roman"/>
              </a:rPr>
              <a:t>поставки </a:t>
            </a:r>
            <a:r>
              <a:rPr i="1" spc="-5" dirty="0">
                <a:cs typeface="Times New Roman"/>
              </a:rPr>
              <a:t>товаров,  выполнения </a:t>
            </a:r>
            <a:r>
              <a:rPr i="1" dirty="0">
                <a:cs typeface="Times New Roman"/>
              </a:rPr>
              <a:t>работ, </a:t>
            </a:r>
            <a:r>
              <a:rPr i="1" spc="-5" dirty="0">
                <a:cs typeface="Times New Roman"/>
              </a:rPr>
              <a:t>оказания услуг </a:t>
            </a:r>
            <a:r>
              <a:rPr i="1" dirty="0">
                <a:cs typeface="Times New Roman"/>
              </a:rPr>
              <a:t>по </a:t>
            </a:r>
            <a:r>
              <a:rPr i="1" spc="-10" dirty="0">
                <a:cs typeface="Times New Roman"/>
              </a:rPr>
              <a:t>контрактам, </a:t>
            </a:r>
            <a:r>
              <a:rPr i="1" dirty="0">
                <a:cs typeface="Times New Roman"/>
              </a:rPr>
              <a:t>заключенным в </a:t>
            </a:r>
            <a:r>
              <a:rPr i="1" spc="-5" dirty="0">
                <a:cs typeface="Times New Roman"/>
              </a:rPr>
              <a:t>соответствии </a:t>
            </a:r>
            <a:r>
              <a:rPr i="1" dirty="0">
                <a:cs typeface="Times New Roman"/>
              </a:rPr>
              <a:t>с </a:t>
            </a:r>
            <a:r>
              <a:rPr i="1" spc="-5" dirty="0">
                <a:cs typeface="Times New Roman"/>
              </a:rPr>
              <a:t>Федеральным  </a:t>
            </a:r>
            <a:r>
              <a:rPr i="1" spc="-15" dirty="0">
                <a:cs typeface="Times New Roman"/>
              </a:rPr>
              <a:t>законом </a:t>
            </a:r>
            <a:r>
              <a:rPr i="1" dirty="0">
                <a:cs typeface="Times New Roman"/>
              </a:rPr>
              <a:t>N 44-ФЗ, </a:t>
            </a:r>
            <a:r>
              <a:rPr b="1" i="1" spc="-5" dirty="0">
                <a:cs typeface="Times New Roman"/>
              </a:rPr>
              <a:t>считается </a:t>
            </a:r>
            <a:r>
              <a:rPr b="1" i="1" spc="5" dirty="0">
                <a:cs typeface="Times New Roman"/>
              </a:rPr>
              <a:t>дата </a:t>
            </a:r>
            <a:r>
              <a:rPr b="1" i="1" spc="-10" dirty="0">
                <a:cs typeface="Times New Roman"/>
              </a:rPr>
              <a:t>получения счета-фактуры </a:t>
            </a:r>
            <a:r>
              <a:rPr b="1" i="1" dirty="0">
                <a:cs typeface="Times New Roman"/>
              </a:rPr>
              <a:t>в </a:t>
            </a:r>
            <a:r>
              <a:rPr b="1" i="1" spc="-5" dirty="0">
                <a:cs typeface="Times New Roman"/>
              </a:rPr>
              <a:t>электронной </a:t>
            </a:r>
            <a:r>
              <a:rPr b="1" i="1" spc="-15" dirty="0">
                <a:cs typeface="Times New Roman"/>
              </a:rPr>
              <a:t>форме </a:t>
            </a:r>
            <a:r>
              <a:rPr b="1" i="1" dirty="0">
                <a:cs typeface="Times New Roman"/>
              </a:rPr>
              <a:t>в </a:t>
            </a:r>
            <a:r>
              <a:rPr b="1" i="1" spc="-5" dirty="0">
                <a:cs typeface="Times New Roman"/>
              </a:rPr>
              <a:t>единой  информационной системе</a:t>
            </a:r>
            <a:r>
              <a:rPr i="1" spc="-5" dirty="0">
                <a:cs typeface="Times New Roman"/>
              </a:rPr>
              <a:t>, указанная </a:t>
            </a:r>
            <a:r>
              <a:rPr i="1" dirty="0">
                <a:cs typeface="Times New Roman"/>
              </a:rPr>
              <a:t>в </a:t>
            </a:r>
            <a:r>
              <a:rPr i="1" spc="-5" dirty="0">
                <a:cs typeface="Times New Roman"/>
              </a:rPr>
              <a:t>подтверждении </a:t>
            </a:r>
            <a:r>
              <a:rPr i="1" spc="-10" dirty="0">
                <a:cs typeface="Times New Roman"/>
              </a:rPr>
              <a:t>уполномоченного</a:t>
            </a:r>
            <a:r>
              <a:rPr i="1" spc="-70" dirty="0">
                <a:cs typeface="Times New Roman"/>
              </a:rPr>
              <a:t> </a:t>
            </a:r>
            <a:r>
              <a:rPr i="1" dirty="0">
                <a:cs typeface="Times New Roman"/>
              </a:rPr>
              <a:t>органа.</a:t>
            </a:r>
            <a:endParaRPr dirty="0">
              <a:cs typeface="Times New Roman"/>
            </a:endParaRPr>
          </a:p>
          <a:p>
            <a:pPr marL="267360" marR="132093" indent="-182897">
              <a:lnSpc>
                <a:spcPct val="77400"/>
              </a:lnSpc>
              <a:spcBef>
                <a:spcPts val="1300"/>
              </a:spcBef>
              <a:buClr>
                <a:srgbClr val="4F81BC"/>
              </a:buClr>
              <a:buSzPct val="82142"/>
              <a:buFont typeface="Wingdings"/>
              <a:buChar char=""/>
              <a:tabLst>
                <a:tab pos="267995" algn="l"/>
              </a:tabLst>
            </a:pPr>
            <a:r>
              <a:rPr i="1" spc="-5" dirty="0">
                <a:cs typeface="Times New Roman"/>
              </a:rPr>
              <a:t>При поставке товаров, выполнении </a:t>
            </a:r>
            <a:r>
              <a:rPr i="1" dirty="0">
                <a:cs typeface="Times New Roman"/>
              </a:rPr>
              <a:t>работ, </a:t>
            </a:r>
            <a:r>
              <a:rPr i="1" spc="-5" dirty="0">
                <a:cs typeface="Times New Roman"/>
              </a:rPr>
              <a:t>оказании услуг </a:t>
            </a:r>
            <a:r>
              <a:rPr i="1" dirty="0">
                <a:cs typeface="Times New Roman"/>
              </a:rPr>
              <a:t>по </a:t>
            </a:r>
            <a:r>
              <a:rPr i="1" spc="-10" dirty="0">
                <a:cs typeface="Times New Roman"/>
              </a:rPr>
              <a:t>контрактам, </a:t>
            </a:r>
            <a:r>
              <a:rPr i="1" dirty="0">
                <a:cs typeface="Times New Roman"/>
              </a:rPr>
              <a:t>заключенным в  </a:t>
            </a:r>
            <a:r>
              <a:rPr i="1" spc="-5" dirty="0">
                <a:cs typeface="Times New Roman"/>
              </a:rPr>
              <a:t>соответствии </a:t>
            </a:r>
            <a:r>
              <a:rPr i="1" dirty="0">
                <a:cs typeface="Times New Roman"/>
              </a:rPr>
              <a:t>с </a:t>
            </a:r>
            <a:r>
              <a:rPr i="1" spc="-5" dirty="0">
                <a:cs typeface="Times New Roman"/>
              </a:rPr>
              <a:t>Федеральным </a:t>
            </a:r>
            <a:r>
              <a:rPr i="1" spc="-15" dirty="0">
                <a:cs typeface="Times New Roman"/>
              </a:rPr>
              <a:t>законом </a:t>
            </a:r>
            <a:r>
              <a:rPr i="1" dirty="0">
                <a:cs typeface="Times New Roman"/>
              </a:rPr>
              <a:t>N </a:t>
            </a:r>
            <a:r>
              <a:rPr i="1" spc="5" dirty="0">
                <a:cs typeface="Times New Roman"/>
              </a:rPr>
              <a:t>44-ФЗ, </a:t>
            </a:r>
            <a:r>
              <a:rPr i="1" spc="-5" dirty="0">
                <a:cs typeface="Times New Roman"/>
              </a:rPr>
              <a:t>вместо </a:t>
            </a:r>
            <a:r>
              <a:rPr i="1" spc="5" dirty="0">
                <a:cs typeface="Times New Roman"/>
              </a:rPr>
              <a:t>извещения </a:t>
            </a:r>
            <a:r>
              <a:rPr i="1" dirty="0">
                <a:cs typeface="Times New Roman"/>
              </a:rPr>
              <a:t>о </a:t>
            </a:r>
            <a:r>
              <a:rPr i="1" spc="-5" dirty="0">
                <a:cs typeface="Times New Roman"/>
              </a:rPr>
              <a:t>получении </a:t>
            </a:r>
            <a:r>
              <a:rPr i="1" spc="-10" dirty="0">
                <a:cs typeface="Times New Roman"/>
              </a:rPr>
              <a:t>счета-фактуры </a:t>
            </a:r>
            <a:r>
              <a:rPr i="1" dirty="0">
                <a:cs typeface="Times New Roman"/>
              </a:rPr>
              <a:t>в  </a:t>
            </a:r>
            <a:r>
              <a:rPr i="1" spc="-5" dirty="0">
                <a:cs typeface="Times New Roman"/>
              </a:rPr>
              <a:t>электронной </a:t>
            </a:r>
            <a:r>
              <a:rPr i="1" spc="-20" dirty="0">
                <a:cs typeface="Times New Roman"/>
              </a:rPr>
              <a:t>форме </a:t>
            </a:r>
            <a:r>
              <a:rPr i="1" dirty="0">
                <a:cs typeface="Times New Roman"/>
              </a:rPr>
              <a:t>в </a:t>
            </a:r>
            <a:r>
              <a:rPr i="1" spc="-10" dirty="0">
                <a:cs typeface="Times New Roman"/>
              </a:rPr>
              <a:t>порядке, предусмотренном </a:t>
            </a:r>
            <a:r>
              <a:rPr i="1" spc="-5" dirty="0">
                <a:cs typeface="Times New Roman"/>
              </a:rPr>
              <a:t>пунктами </a:t>
            </a:r>
            <a:r>
              <a:rPr i="1" dirty="0">
                <a:cs typeface="Times New Roman"/>
              </a:rPr>
              <a:t>19, 20, </a:t>
            </a:r>
            <a:r>
              <a:rPr i="1" spc="-5" dirty="0">
                <a:cs typeface="Times New Roman"/>
              </a:rPr>
              <a:t>подпунктами </a:t>
            </a:r>
            <a:r>
              <a:rPr i="1" dirty="0">
                <a:cs typeface="Times New Roman"/>
              </a:rPr>
              <a:t>"а" - "в" </a:t>
            </a:r>
            <a:r>
              <a:rPr i="1" spc="-5" dirty="0">
                <a:cs typeface="Times New Roman"/>
              </a:rPr>
              <a:t>пункта </a:t>
            </a:r>
            <a:r>
              <a:rPr i="1" dirty="0">
                <a:cs typeface="Times New Roman"/>
              </a:rPr>
              <a:t>21  настоящего </a:t>
            </a:r>
            <a:r>
              <a:rPr i="1" spc="-10" dirty="0">
                <a:cs typeface="Times New Roman"/>
              </a:rPr>
              <a:t>Порядка, </a:t>
            </a:r>
            <a:r>
              <a:rPr b="1" i="1" spc="-10" dirty="0">
                <a:cs typeface="Times New Roman"/>
              </a:rPr>
              <a:t>формируется </a:t>
            </a:r>
            <a:r>
              <a:rPr b="1" i="1" spc="-5" dirty="0">
                <a:cs typeface="Times New Roman"/>
              </a:rPr>
              <a:t>извещение </a:t>
            </a:r>
            <a:r>
              <a:rPr b="1" i="1" dirty="0">
                <a:cs typeface="Times New Roman"/>
              </a:rPr>
              <a:t>о принятии к </a:t>
            </a:r>
            <a:r>
              <a:rPr b="1" i="1" spc="-5" dirty="0">
                <a:cs typeface="Times New Roman"/>
              </a:rPr>
              <a:t>учету </a:t>
            </a:r>
            <a:r>
              <a:rPr b="1" i="1" spc="-10" dirty="0">
                <a:cs typeface="Times New Roman"/>
              </a:rPr>
              <a:t>счета-фактуры </a:t>
            </a:r>
            <a:r>
              <a:rPr b="1" i="1" dirty="0">
                <a:cs typeface="Times New Roman"/>
              </a:rPr>
              <a:t>в </a:t>
            </a:r>
            <a:r>
              <a:rPr b="1" i="1" spc="-5" dirty="0">
                <a:cs typeface="Times New Roman"/>
              </a:rPr>
              <a:t>электронной  </a:t>
            </a:r>
            <a:r>
              <a:rPr b="1" i="1" spc="-15" dirty="0">
                <a:cs typeface="Times New Roman"/>
              </a:rPr>
              <a:t>форме</a:t>
            </a:r>
            <a:r>
              <a:rPr b="1" i="1" spc="-90" dirty="0">
                <a:cs typeface="Times New Roman"/>
              </a:rPr>
              <a:t> </a:t>
            </a:r>
            <a:r>
              <a:rPr i="1" dirty="0">
                <a:cs typeface="Times New Roman"/>
              </a:rPr>
              <a:t>…</a:t>
            </a:r>
            <a:endParaRPr dirty="0">
              <a:cs typeface="Times New Roman"/>
            </a:endParaRPr>
          </a:p>
        </p:txBody>
      </p:sp>
      <p:sp>
        <p:nvSpPr>
          <p:cNvPr id="5" name="object 5"/>
          <p:cNvSpPr/>
          <p:nvPr/>
        </p:nvSpPr>
        <p:spPr>
          <a:xfrm>
            <a:off x="9852025" y="44853"/>
            <a:ext cx="2339975" cy="584835"/>
          </a:xfrm>
          <a:custGeom>
            <a:avLst/>
            <a:gdLst/>
            <a:ahLst/>
            <a:cxnLst/>
            <a:rect l="l" t="t" r="r" b="b"/>
            <a:pathLst>
              <a:path w="2339975" h="584835">
                <a:moveTo>
                  <a:pt x="0" y="584771"/>
                </a:moveTo>
                <a:lnTo>
                  <a:pt x="2339721" y="584771"/>
                </a:lnTo>
                <a:lnTo>
                  <a:pt x="2339721" y="0"/>
                </a:lnTo>
                <a:lnTo>
                  <a:pt x="0" y="0"/>
                </a:lnTo>
                <a:lnTo>
                  <a:pt x="0" y="584771"/>
                </a:lnTo>
                <a:close/>
              </a:path>
            </a:pathLst>
          </a:custGeom>
          <a:solidFill>
            <a:srgbClr val="C0504D"/>
          </a:solidFill>
        </p:spPr>
        <p:txBody>
          <a:bodyPr wrap="square" lIns="0" tIns="0" rIns="0" bIns="0" rtlCol="0"/>
          <a:lstStyle/>
          <a:p>
            <a:endParaRPr sz="1805"/>
          </a:p>
        </p:txBody>
      </p:sp>
      <p:sp>
        <p:nvSpPr>
          <p:cNvPr id="6" name="object 6"/>
          <p:cNvSpPr txBox="1"/>
          <p:nvPr/>
        </p:nvSpPr>
        <p:spPr>
          <a:xfrm>
            <a:off x="10204449" y="58311"/>
            <a:ext cx="1635125" cy="504190"/>
          </a:xfrm>
          <a:prstGeom prst="rect">
            <a:avLst/>
          </a:prstGeom>
        </p:spPr>
        <p:txBody>
          <a:bodyPr vert="horz" wrap="square" lIns="0" tIns="0" rIns="0" bIns="0" rtlCol="0">
            <a:spAutoFit/>
          </a:bodyPr>
          <a:lstStyle/>
          <a:p>
            <a:pPr algn="ctr">
              <a:lnSpc>
                <a:spcPct val="100000"/>
              </a:lnSpc>
            </a:pPr>
            <a:r>
              <a:rPr sz="1600" b="1" spc="-10" dirty="0" err="1" smtClean="0">
                <a:solidFill>
                  <a:srgbClr val="FFFFFF"/>
                </a:solidFill>
                <a:latin typeface="Times New Roman"/>
                <a:cs typeface="Times New Roman"/>
              </a:rPr>
              <a:t>Вступ</a:t>
            </a:r>
            <a:r>
              <a:rPr lang="ru-RU" sz="1600" b="1" spc="-10" dirty="0" err="1" smtClean="0">
                <a:solidFill>
                  <a:srgbClr val="FFFFFF"/>
                </a:solidFill>
                <a:latin typeface="Times New Roman"/>
                <a:cs typeface="Times New Roman"/>
              </a:rPr>
              <a:t>ило</a:t>
            </a:r>
            <a:r>
              <a:rPr sz="1600" b="1" spc="-10" dirty="0" smtClean="0">
                <a:solidFill>
                  <a:srgbClr val="FFFFFF"/>
                </a:solidFill>
                <a:latin typeface="Times New Roman"/>
                <a:cs typeface="Times New Roman"/>
              </a:rPr>
              <a:t> </a:t>
            </a:r>
            <a:r>
              <a:rPr sz="1600" b="1" spc="-5" dirty="0">
                <a:solidFill>
                  <a:srgbClr val="FFFFFF"/>
                </a:solidFill>
                <a:latin typeface="Times New Roman"/>
                <a:cs typeface="Times New Roman"/>
              </a:rPr>
              <a:t>в силу</a:t>
            </a:r>
            <a:r>
              <a:rPr sz="1600" b="1" spc="-10" dirty="0">
                <a:solidFill>
                  <a:srgbClr val="FFFFFF"/>
                </a:solidFill>
                <a:latin typeface="Times New Roman"/>
                <a:cs typeface="Times New Roman"/>
              </a:rPr>
              <a:t> </a:t>
            </a:r>
            <a:r>
              <a:rPr sz="1600" b="1" spc="-5" dirty="0">
                <a:solidFill>
                  <a:srgbClr val="FFFFFF"/>
                </a:solidFill>
                <a:latin typeface="Times New Roman"/>
                <a:cs typeface="Times New Roman"/>
              </a:rPr>
              <a:t>с</a:t>
            </a:r>
            <a:endParaRPr sz="1600" dirty="0">
              <a:latin typeface="Times New Roman"/>
              <a:cs typeface="Times New Roman"/>
            </a:endParaRPr>
          </a:p>
          <a:p>
            <a:pPr algn="ctr">
              <a:lnSpc>
                <a:spcPct val="100000"/>
              </a:lnSpc>
            </a:pPr>
            <a:r>
              <a:rPr sz="1600" b="1" spc="-5" dirty="0">
                <a:solidFill>
                  <a:srgbClr val="FFFFFF"/>
                </a:solidFill>
                <a:latin typeface="Times New Roman"/>
                <a:cs typeface="Times New Roman"/>
              </a:rPr>
              <a:t>01.10.2022</a:t>
            </a:r>
            <a:endParaRPr sz="1600" dirty="0">
              <a:latin typeface="Times New Roman"/>
              <a:cs typeface="Times New Roman"/>
            </a:endParaRPr>
          </a:p>
        </p:txBody>
      </p:sp>
    </p:spTree>
    <p:extLst>
      <p:ext uri="{BB962C8B-B14F-4D97-AF65-F5344CB8AC3E}">
        <p14:creationId xmlns:p14="http://schemas.microsoft.com/office/powerpoint/2010/main" val="123916363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70034" y="145747"/>
            <a:ext cx="4704185" cy="438433"/>
          </a:xfrm>
          <a:prstGeom prst="rect">
            <a:avLst/>
          </a:prstGeom>
        </p:spPr>
        <p:txBody>
          <a:bodyPr vert="horz" wrap="square" lIns="0" tIns="0" rIns="0" bIns="0" rtlCol="0" anchor="b">
            <a:spAutoFit/>
          </a:bodyPr>
          <a:lstStyle/>
          <a:p>
            <a:pPr marL="11318">
              <a:lnSpc>
                <a:spcPct val="100000"/>
              </a:lnSpc>
            </a:pPr>
            <a:r>
              <a:rPr sz="2852" b="1" spc="-80" dirty="0">
                <a:solidFill>
                  <a:srgbClr val="7030A0"/>
                </a:solidFill>
                <a:latin typeface="+mn-lt"/>
                <a:cs typeface="Times New Roman"/>
              </a:rPr>
              <a:t>Приемка </a:t>
            </a:r>
            <a:r>
              <a:rPr sz="2852" b="1" spc="-101" dirty="0">
                <a:solidFill>
                  <a:srgbClr val="7030A0"/>
                </a:solidFill>
                <a:latin typeface="+mn-lt"/>
                <a:cs typeface="Times New Roman"/>
              </a:rPr>
              <a:t>товаров, </a:t>
            </a:r>
            <a:r>
              <a:rPr sz="2852" b="1" spc="-120" dirty="0">
                <a:solidFill>
                  <a:srgbClr val="7030A0"/>
                </a:solidFill>
                <a:latin typeface="+mn-lt"/>
                <a:cs typeface="Times New Roman"/>
              </a:rPr>
              <a:t>работ,</a:t>
            </a:r>
            <a:r>
              <a:rPr sz="2852" b="1" spc="-473" dirty="0">
                <a:solidFill>
                  <a:srgbClr val="7030A0"/>
                </a:solidFill>
                <a:latin typeface="+mn-lt"/>
                <a:cs typeface="Times New Roman"/>
              </a:rPr>
              <a:t> </a:t>
            </a:r>
            <a:r>
              <a:rPr sz="2852" b="1" spc="-84" dirty="0">
                <a:solidFill>
                  <a:srgbClr val="7030A0"/>
                </a:solidFill>
                <a:latin typeface="+mn-lt"/>
                <a:cs typeface="Times New Roman"/>
              </a:rPr>
              <a:t>услуг</a:t>
            </a:r>
            <a:endParaRPr sz="2852" dirty="0">
              <a:solidFill>
                <a:srgbClr val="7030A0"/>
              </a:solidFill>
              <a:latin typeface="+mn-lt"/>
              <a:cs typeface="Times New Roman"/>
            </a:endParaRPr>
          </a:p>
        </p:txBody>
      </p:sp>
      <p:sp>
        <p:nvSpPr>
          <p:cNvPr id="3" name="object 3"/>
          <p:cNvSpPr txBox="1"/>
          <p:nvPr/>
        </p:nvSpPr>
        <p:spPr>
          <a:xfrm>
            <a:off x="1259148" y="856848"/>
            <a:ext cx="10460917" cy="1565414"/>
          </a:xfrm>
          <a:prstGeom prst="rect">
            <a:avLst/>
          </a:prstGeom>
        </p:spPr>
        <p:txBody>
          <a:bodyPr vert="horz" wrap="square" lIns="0" tIns="0" rIns="0" bIns="0" rtlCol="0">
            <a:spAutoFit/>
          </a:bodyPr>
          <a:lstStyle/>
          <a:p>
            <a:pPr marL="254108" marR="4528" indent="-243355">
              <a:tabLst>
                <a:tab pos="254108" algn="l"/>
              </a:tabLst>
            </a:pPr>
            <a:r>
              <a:rPr sz="1572" spc="-5" dirty="0" err="1">
                <a:cs typeface="Times New Roman"/>
              </a:rPr>
              <a:t>По</a:t>
            </a:r>
            <a:r>
              <a:rPr sz="1572" spc="-5" dirty="0">
                <a:cs typeface="Times New Roman"/>
              </a:rPr>
              <a:t> решению </a:t>
            </a:r>
            <a:r>
              <a:rPr sz="1572" spc="-14" dirty="0">
                <a:cs typeface="Times New Roman"/>
              </a:rPr>
              <a:t>заказчика </a:t>
            </a:r>
            <a:r>
              <a:rPr sz="1572" spc="-5" dirty="0">
                <a:cs typeface="Times New Roman"/>
              </a:rPr>
              <a:t>для приемки поставленного </a:t>
            </a:r>
            <a:r>
              <a:rPr sz="1572" spc="-9" dirty="0">
                <a:cs typeface="Times New Roman"/>
              </a:rPr>
              <a:t>товара, </a:t>
            </a:r>
            <a:r>
              <a:rPr sz="1572" spc="-5" dirty="0">
                <a:cs typeface="Times New Roman"/>
              </a:rPr>
              <a:t>выполненной работы</a:t>
            </a:r>
            <a:r>
              <a:rPr sz="1572" spc="23" dirty="0">
                <a:cs typeface="Times New Roman"/>
              </a:rPr>
              <a:t> </a:t>
            </a:r>
            <a:r>
              <a:rPr sz="1572" spc="-5" dirty="0">
                <a:cs typeface="Times New Roman"/>
              </a:rPr>
              <a:t>или</a:t>
            </a:r>
            <a:r>
              <a:rPr sz="1572" spc="5" dirty="0">
                <a:cs typeface="Times New Roman"/>
              </a:rPr>
              <a:t> </a:t>
            </a:r>
            <a:r>
              <a:rPr sz="1572" spc="-5" dirty="0">
                <a:cs typeface="Times New Roman"/>
              </a:rPr>
              <a:t>оказанной </a:t>
            </a:r>
            <a:r>
              <a:rPr sz="1572" dirty="0">
                <a:cs typeface="Times New Roman"/>
              </a:rPr>
              <a:t> </a:t>
            </a:r>
            <a:r>
              <a:rPr sz="1572" spc="-5" dirty="0">
                <a:cs typeface="Times New Roman"/>
              </a:rPr>
              <a:t>услуги, </a:t>
            </a:r>
            <a:r>
              <a:rPr sz="1572" spc="-18" dirty="0">
                <a:cs typeface="Times New Roman"/>
              </a:rPr>
              <a:t>результатов </a:t>
            </a:r>
            <a:r>
              <a:rPr sz="1572" spc="-9" dirty="0">
                <a:cs typeface="Times New Roman"/>
              </a:rPr>
              <a:t>отдельного </a:t>
            </a:r>
            <a:r>
              <a:rPr sz="1572" spc="-5" dirty="0">
                <a:cs typeface="Times New Roman"/>
              </a:rPr>
              <a:t>этапа исполнения </a:t>
            </a:r>
            <a:r>
              <a:rPr sz="1572" spc="-9" dirty="0">
                <a:cs typeface="Times New Roman"/>
              </a:rPr>
              <a:t>контракта </a:t>
            </a:r>
            <a:r>
              <a:rPr sz="1572" b="1" spc="-23" dirty="0">
                <a:cs typeface="Times New Roman"/>
              </a:rPr>
              <a:t>может </a:t>
            </a:r>
            <a:r>
              <a:rPr sz="1572" b="1" spc="-9" dirty="0">
                <a:cs typeface="Times New Roman"/>
              </a:rPr>
              <a:t>создаваться приемочная  комиссия</a:t>
            </a:r>
            <a:endParaRPr sz="1572" dirty="0">
              <a:cs typeface="Times New Roman"/>
            </a:endParaRPr>
          </a:p>
          <a:p>
            <a:pPr marL="656492" indent="-244487">
              <a:spcBef>
                <a:spcPts val="321"/>
              </a:spcBef>
              <a:buClr>
                <a:srgbClr val="797979"/>
              </a:buClr>
              <a:buSzPct val="83333"/>
              <a:buFont typeface="Wingdings"/>
              <a:buChar char=""/>
              <a:tabLst>
                <a:tab pos="656492" algn="l"/>
                <a:tab pos="657059" algn="l"/>
              </a:tabLst>
            </a:pPr>
            <a:r>
              <a:rPr sz="1572" spc="-5" dirty="0">
                <a:cs typeface="Times New Roman"/>
              </a:rPr>
              <a:t>в </a:t>
            </a:r>
            <a:r>
              <a:rPr sz="1572" spc="-9" dirty="0">
                <a:cs typeface="Times New Roman"/>
              </a:rPr>
              <a:t>количестве </a:t>
            </a:r>
            <a:r>
              <a:rPr sz="1572" b="1" dirty="0">
                <a:cs typeface="Times New Roman"/>
              </a:rPr>
              <a:t>не </a:t>
            </a:r>
            <a:r>
              <a:rPr sz="1572" b="1" spc="-5" dirty="0">
                <a:cs typeface="Times New Roman"/>
              </a:rPr>
              <a:t>менее </a:t>
            </a:r>
            <a:r>
              <a:rPr sz="1572" b="1" spc="-9" dirty="0">
                <a:cs typeface="Times New Roman"/>
              </a:rPr>
              <a:t>чем </a:t>
            </a:r>
            <a:r>
              <a:rPr sz="1572" b="1" dirty="0">
                <a:cs typeface="Times New Roman"/>
              </a:rPr>
              <a:t>5</a:t>
            </a:r>
            <a:r>
              <a:rPr sz="1572" b="1" spc="-35" dirty="0">
                <a:cs typeface="Times New Roman"/>
              </a:rPr>
              <a:t> </a:t>
            </a:r>
            <a:r>
              <a:rPr sz="1572" b="1" spc="-9" dirty="0">
                <a:cs typeface="Times New Roman"/>
              </a:rPr>
              <a:t>человек</a:t>
            </a:r>
            <a:endParaRPr sz="1572" dirty="0">
              <a:cs typeface="Times New Roman"/>
            </a:endParaRPr>
          </a:p>
          <a:p>
            <a:pPr marL="254108" marR="214492" indent="-243355">
              <a:spcBef>
                <a:spcPts val="321"/>
              </a:spcBef>
              <a:tabLst>
                <a:tab pos="254108" algn="l"/>
              </a:tabLst>
            </a:pPr>
            <a:r>
              <a:rPr sz="1572" spc="-5" dirty="0" err="1">
                <a:cs typeface="Times New Roman"/>
              </a:rPr>
              <a:t>Приемка</a:t>
            </a:r>
            <a:r>
              <a:rPr sz="1572" spc="-5" dirty="0">
                <a:cs typeface="Times New Roman"/>
              </a:rPr>
              <a:t> </a:t>
            </a:r>
            <a:r>
              <a:rPr sz="1572" spc="-18" dirty="0">
                <a:cs typeface="Times New Roman"/>
              </a:rPr>
              <a:t>результатов </a:t>
            </a:r>
            <a:r>
              <a:rPr sz="1572" spc="-9" dirty="0">
                <a:cs typeface="Times New Roman"/>
              </a:rPr>
              <a:t>отдельного </a:t>
            </a:r>
            <a:r>
              <a:rPr sz="1572" spc="-5" dirty="0">
                <a:cs typeface="Times New Roman"/>
              </a:rPr>
              <a:t>этапа исполнения </a:t>
            </a:r>
            <a:r>
              <a:rPr sz="1572" spc="-9" dirty="0">
                <a:cs typeface="Times New Roman"/>
              </a:rPr>
              <a:t>контракта, </a:t>
            </a:r>
            <a:r>
              <a:rPr sz="1572" dirty="0">
                <a:cs typeface="Times New Roman"/>
              </a:rPr>
              <a:t>а </a:t>
            </a:r>
            <a:r>
              <a:rPr sz="1572" spc="-5" dirty="0">
                <a:cs typeface="Times New Roman"/>
              </a:rPr>
              <a:t>также</a:t>
            </a:r>
            <a:r>
              <a:rPr sz="1572" spc="-40" dirty="0">
                <a:cs typeface="Times New Roman"/>
              </a:rPr>
              <a:t> </a:t>
            </a:r>
            <a:r>
              <a:rPr sz="1572" spc="-5" dirty="0">
                <a:cs typeface="Times New Roman"/>
              </a:rPr>
              <a:t>поставленного</a:t>
            </a:r>
            <a:r>
              <a:rPr sz="1572" spc="-23" dirty="0">
                <a:cs typeface="Times New Roman"/>
              </a:rPr>
              <a:t> </a:t>
            </a:r>
            <a:r>
              <a:rPr sz="1572" spc="-9" dirty="0">
                <a:cs typeface="Times New Roman"/>
              </a:rPr>
              <a:t>товара, </a:t>
            </a:r>
            <a:r>
              <a:rPr sz="1572" dirty="0">
                <a:cs typeface="Times New Roman"/>
              </a:rPr>
              <a:t> </a:t>
            </a:r>
            <a:r>
              <a:rPr sz="1572" spc="-5" dirty="0">
                <a:cs typeface="Times New Roman"/>
              </a:rPr>
              <a:t>выполненной работы или оказанной</a:t>
            </a:r>
            <a:r>
              <a:rPr sz="1572" spc="-62" dirty="0">
                <a:cs typeface="Times New Roman"/>
              </a:rPr>
              <a:t> </a:t>
            </a:r>
            <a:r>
              <a:rPr sz="1572" spc="-5" dirty="0">
                <a:cs typeface="Times New Roman"/>
              </a:rPr>
              <a:t>услуги:</a:t>
            </a:r>
            <a:endParaRPr sz="1572" dirty="0">
              <a:cs typeface="Times New Roman"/>
            </a:endParaRPr>
          </a:p>
          <a:p>
            <a:pPr marL="656492" indent="-241657">
              <a:spcBef>
                <a:spcPts val="321"/>
              </a:spcBef>
              <a:buClr>
                <a:srgbClr val="797979"/>
              </a:buClr>
              <a:buSzPct val="83333"/>
              <a:buFont typeface="Wingdings"/>
              <a:buChar char=""/>
              <a:tabLst>
                <a:tab pos="656492" algn="l"/>
                <a:tab pos="657059" algn="l"/>
              </a:tabLst>
            </a:pPr>
            <a:r>
              <a:rPr sz="1572" spc="-5" dirty="0">
                <a:cs typeface="Times New Roman"/>
              </a:rPr>
              <a:t>Осуществляется  в </a:t>
            </a:r>
            <a:r>
              <a:rPr sz="1572" spc="-9" dirty="0">
                <a:cs typeface="Times New Roman"/>
              </a:rPr>
              <a:t>порядке </a:t>
            </a:r>
            <a:r>
              <a:rPr sz="1572" spc="-5" dirty="0">
                <a:cs typeface="Times New Roman"/>
              </a:rPr>
              <a:t>и в сроки, </a:t>
            </a:r>
            <a:r>
              <a:rPr sz="1572" spc="-18" dirty="0">
                <a:cs typeface="Times New Roman"/>
              </a:rPr>
              <a:t>которые </a:t>
            </a:r>
            <a:r>
              <a:rPr sz="1572" b="1" spc="-9" dirty="0">
                <a:cs typeface="Times New Roman"/>
              </a:rPr>
              <a:t>установлены</a:t>
            </a:r>
            <a:r>
              <a:rPr sz="1572" b="1" spc="53" dirty="0">
                <a:cs typeface="Times New Roman"/>
              </a:rPr>
              <a:t> </a:t>
            </a:r>
            <a:r>
              <a:rPr sz="1572" b="1" spc="-9" dirty="0">
                <a:cs typeface="Times New Roman"/>
              </a:rPr>
              <a:t>контрактом</a:t>
            </a:r>
            <a:r>
              <a:rPr sz="1572" spc="-9" dirty="0">
                <a:cs typeface="Times New Roman"/>
              </a:rPr>
              <a:t>,</a:t>
            </a:r>
            <a:endParaRPr sz="1572" dirty="0">
              <a:cs typeface="Times New Roman"/>
            </a:endParaRPr>
          </a:p>
        </p:txBody>
      </p:sp>
      <p:sp>
        <p:nvSpPr>
          <p:cNvPr id="4" name="object 4"/>
          <p:cNvSpPr txBox="1"/>
          <p:nvPr/>
        </p:nvSpPr>
        <p:spPr>
          <a:xfrm>
            <a:off x="1259148" y="2620928"/>
            <a:ext cx="10124905" cy="1376726"/>
          </a:xfrm>
          <a:prstGeom prst="rect">
            <a:avLst/>
          </a:prstGeom>
          <a:ln w="26428">
            <a:solidFill>
              <a:srgbClr val="C00000"/>
            </a:solidFill>
          </a:ln>
        </p:spPr>
        <p:txBody>
          <a:bodyPr vert="horz" wrap="square" lIns="0" tIns="162425" rIns="0" bIns="0" rtlCol="0">
            <a:spAutoFit/>
          </a:bodyPr>
          <a:lstStyle/>
          <a:p>
            <a:pPr marL="263162" marR="288064">
              <a:spcBef>
                <a:spcPts val="1278"/>
              </a:spcBef>
            </a:pPr>
            <a:r>
              <a:rPr sz="1572" b="1" spc="-5" dirty="0">
                <a:cs typeface="Times New Roman"/>
              </a:rPr>
              <a:t>ПРИЕМКА </a:t>
            </a:r>
            <a:r>
              <a:rPr sz="1572" b="1" dirty="0">
                <a:cs typeface="Times New Roman"/>
              </a:rPr>
              <a:t>- </a:t>
            </a:r>
            <a:r>
              <a:rPr sz="1572" b="1" spc="-5" dirty="0">
                <a:cs typeface="Times New Roman"/>
              </a:rPr>
              <a:t>оформляется </a:t>
            </a:r>
            <a:r>
              <a:rPr sz="1572" b="1" spc="-9" dirty="0">
                <a:cs typeface="Times New Roman"/>
              </a:rPr>
              <a:t>документ </a:t>
            </a:r>
            <a:r>
              <a:rPr sz="1572" b="1" dirty="0">
                <a:cs typeface="Times New Roman"/>
              </a:rPr>
              <a:t>о </a:t>
            </a:r>
            <a:r>
              <a:rPr sz="1572" b="1" spc="-9" dirty="0">
                <a:cs typeface="Times New Roman"/>
              </a:rPr>
              <a:t>приемке</a:t>
            </a:r>
            <a:r>
              <a:rPr sz="1572" spc="-9" dirty="0">
                <a:cs typeface="Times New Roman"/>
              </a:rPr>
              <a:t>, </a:t>
            </a:r>
            <a:r>
              <a:rPr sz="1572" spc="-18" dirty="0">
                <a:cs typeface="Times New Roman"/>
              </a:rPr>
              <a:t>который </a:t>
            </a:r>
            <a:r>
              <a:rPr sz="1572" spc="-9" dirty="0">
                <a:cs typeface="Times New Roman"/>
              </a:rPr>
              <a:t>подписывается </a:t>
            </a:r>
            <a:r>
              <a:rPr sz="1572" spc="-18" dirty="0">
                <a:cs typeface="Times New Roman"/>
              </a:rPr>
              <a:t>заказчиком </a:t>
            </a:r>
            <a:r>
              <a:rPr sz="1572" spc="-5" dirty="0">
                <a:cs typeface="Times New Roman"/>
              </a:rPr>
              <a:t>(в  случае </a:t>
            </a:r>
            <a:r>
              <a:rPr sz="1572" spc="-9" dirty="0">
                <a:cs typeface="Times New Roman"/>
              </a:rPr>
              <a:t>создания </a:t>
            </a:r>
            <a:r>
              <a:rPr sz="1572" spc="-5" dirty="0">
                <a:cs typeface="Times New Roman"/>
              </a:rPr>
              <a:t>приемочной </a:t>
            </a:r>
            <a:r>
              <a:rPr sz="1572" spc="-14" dirty="0">
                <a:cs typeface="Times New Roman"/>
              </a:rPr>
              <a:t>комиссии </a:t>
            </a:r>
            <a:r>
              <a:rPr sz="1572" spc="-9" dirty="0">
                <a:cs typeface="Times New Roman"/>
              </a:rPr>
              <a:t>подписывается </a:t>
            </a:r>
            <a:r>
              <a:rPr sz="1572" spc="-5" dirty="0">
                <a:cs typeface="Times New Roman"/>
              </a:rPr>
              <a:t>всеми членами приемочной </a:t>
            </a:r>
            <a:r>
              <a:rPr sz="1572" spc="-14" dirty="0">
                <a:cs typeface="Times New Roman"/>
              </a:rPr>
              <a:t>комиссии  </a:t>
            </a:r>
            <a:r>
              <a:rPr sz="1572" spc="-5" dirty="0">
                <a:cs typeface="Times New Roman"/>
              </a:rPr>
              <a:t>и </a:t>
            </a:r>
            <a:r>
              <a:rPr sz="1572" b="1" spc="-5" dirty="0">
                <a:solidFill>
                  <a:srgbClr val="C00000"/>
                </a:solidFill>
                <a:cs typeface="Times New Roman"/>
              </a:rPr>
              <a:t>утверждается</a:t>
            </a:r>
            <a:r>
              <a:rPr sz="1572" b="1" spc="-31" dirty="0">
                <a:solidFill>
                  <a:srgbClr val="C00000"/>
                </a:solidFill>
                <a:cs typeface="Times New Roman"/>
              </a:rPr>
              <a:t> </a:t>
            </a:r>
            <a:r>
              <a:rPr sz="1572" b="1" spc="-9" dirty="0">
                <a:solidFill>
                  <a:srgbClr val="C00000"/>
                </a:solidFill>
                <a:cs typeface="Times New Roman"/>
              </a:rPr>
              <a:t>заказчиком</a:t>
            </a:r>
            <a:r>
              <a:rPr sz="1572" spc="-9" dirty="0">
                <a:cs typeface="Times New Roman"/>
              </a:rPr>
              <a:t>)</a:t>
            </a:r>
            <a:endParaRPr sz="1572" dirty="0">
              <a:cs typeface="Times New Roman"/>
            </a:endParaRPr>
          </a:p>
          <a:p>
            <a:pPr>
              <a:spcBef>
                <a:spcPts val="40"/>
              </a:spcBef>
            </a:pPr>
            <a:endParaRPr sz="1572" dirty="0">
              <a:cs typeface="Times New Roman"/>
            </a:endParaRPr>
          </a:p>
          <a:p>
            <a:pPr marL="263162" marR="306175"/>
            <a:r>
              <a:rPr sz="1572" b="1" spc="-9" dirty="0">
                <a:cs typeface="Times New Roman"/>
              </a:rPr>
              <a:t>ОТКАЗ </a:t>
            </a:r>
            <a:r>
              <a:rPr sz="1572" b="1" spc="-5" dirty="0">
                <a:cs typeface="Times New Roman"/>
              </a:rPr>
              <a:t>ОТ ПРИЕМКИ </a:t>
            </a:r>
            <a:r>
              <a:rPr sz="1572" dirty="0">
                <a:cs typeface="Times New Roman"/>
              </a:rPr>
              <a:t>- поставщику </a:t>
            </a:r>
            <a:r>
              <a:rPr sz="1572" spc="-18" dirty="0">
                <a:cs typeface="Times New Roman"/>
              </a:rPr>
              <a:t>(подрядчику, </a:t>
            </a:r>
            <a:r>
              <a:rPr sz="1572" spc="-5" dirty="0">
                <a:cs typeface="Times New Roman"/>
              </a:rPr>
              <a:t>исполнителю) в </a:t>
            </a:r>
            <a:r>
              <a:rPr sz="1572" dirty="0">
                <a:cs typeface="Times New Roman"/>
              </a:rPr>
              <a:t>те </a:t>
            </a:r>
            <a:r>
              <a:rPr sz="1572" spc="-14" dirty="0">
                <a:cs typeface="Times New Roman"/>
              </a:rPr>
              <a:t>же </a:t>
            </a:r>
            <a:r>
              <a:rPr sz="1572" spc="-5" dirty="0">
                <a:cs typeface="Times New Roman"/>
              </a:rPr>
              <a:t>сроки </a:t>
            </a:r>
            <a:r>
              <a:rPr sz="1572" spc="-18" dirty="0">
                <a:cs typeface="Times New Roman"/>
              </a:rPr>
              <a:t>заказчиком  </a:t>
            </a:r>
            <a:r>
              <a:rPr sz="1572" spc="-9" dirty="0">
                <a:cs typeface="Times New Roman"/>
              </a:rPr>
              <a:t>направляется </a:t>
            </a:r>
            <a:r>
              <a:rPr sz="1572" spc="-5" dirty="0">
                <a:cs typeface="Times New Roman"/>
              </a:rPr>
              <a:t>в письменной форме мотивированный </a:t>
            </a:r>
            <a:r>
              <a:rPr sz="1572" spc="-14" dirty="0">
                <a:cs typeface="Times New Roman"/>
              </a:rPr>
              <a:t>отказ </a:t>
            </a:r>
            <a:r>
              <a:rPr sz="1572" spc="-9" dirty="0">
                <a:cs typeface="Times New Roman"/>
              </a:rPr>
              <a:t>от </a:t>
            </a:r>
            <a:r>
              <a:rPr sz="1572" spc="-5" dirty="0">
                <a:cs typeface="Times New Roman"/>
              </a:rPr>
              <a:t>подписания документа </a:t>
            </a:r>
            <a:r>
              <a:rPr sz="1572" dirty="0">
                <a:cs typeface="Times New Roman"/>
              </a:rPr>
              <a:t>о  </a:t>
            </a:r>
            <a:r>
              <a:rPr sz="1572" spc="-9" dirty="0">
                <a:cs typeface="Times New Roman"/>
              </a:rPr>
              <a:t>приемке </a:t>
            </a:r>
            <a:r>
              <a:rPr sz="1572" dirty="0">
                <a:cs typeface="Times New Roman"/>
              </a:rPr>
              <a:t>(акта </a:t>
            </a:r>
            <a:r>
              <a:rPr sz="1572" spc="-5" dirty="0">
                <a:cs typeface="Times New Roman"/>
              </a:rPr>
              <a:t>выполненных </a:t>
            </a:r>
            <a:r>
              <a:rPr sz="1572" spc="-23" dirty="0">
                <a:cs typeface="Times New Roman"/>
              </a:rPr>
              <a:t>работ,</a:t>
            </a:r>
            <a:r>
              <a:rPr sz="1572" spc="-72" dirty="0">
                <a:cs typeface="Times New Roman"/>
              </a:rPr>
              <a:t> </a:t>
            </a:r>
            <a:r>
              <a:rPr sz="1572" dirty="0">
                <a:cs typeface="Times New Roman"/>
              </a:rPr>
              <a:t>….)</a:t>
            </a:r>
          </a:p>
        </p:txBody>
      </p:sp>
      <p:sp>
        <p:nvSpPr>
          <p:cNvPr id="5" name="object 5"/>
          <p:cNvSpPr txBox="1"/>
          <p:nvPr/>
        </p:nvSpPr>
        <p:spPr>
          <a:xfrm>
            <a:off x="1259148" y="4953000"/>
            <a:ext cx="11246713" cy="1433325"/>
          </a:xfrm>
          <a:prstGeom prst="rect">
            <a:avLst/>
          </a:prstGeom>
        </p:spPr>
        <p:txBody>
          <a:bodyPr vert="horz" wrap="square" lIns="0" tIns="0" rIns="0" bIns="0" rtlCol="0">
            <a:spAutoFit/>
          </a:bodyPr>
          <a:lstStyle/>
          <a:p>
            <a:pPr marL="252976" marR="4528" indent="-241657">
              <a:buClr>
                <a:srgbClr val="797979"/>
              </a:buClr>
              <a:buSzPct val="83333"/>
              <a:buFont typeface="Wingdings"/>
              <a:buChar char=""/>
              <a:tabLst>
                <a:tab pos="252976" algn="l"/>
                <a:tab pos="253541" algn="l"/>
              </a:tabLst>
            </a:pPr>
            <a:r>
              <a:rPr sz="1572" dirty="0">
                <a:cs typeface="Times New Roman"/>
              </a:rPr>
              <a:t>В </a:t>
            </a:r>
            <a:r>
              <a:rPr sz="1572" spc="-5" dirty="0">
                <a:cs typeface="Times New Roman"/>
              </a:rPr>
              <a:t>случае </a:t>
            </a:r>
            <a:r>
              <a:rPr sz="1572" spc="-9" dirty="0">
                <a:cs typeface="Times New Roman"/>
              </a:rPr>
              <a:t>привлечения экспертов, экспертных </a:t>
            </a:r>
            <a:r>
              <a:rPr sz="1572" spc="-5" dirty="0">
                <a:cs typeface="Times New Roman"/>
              </a:rPr>
              <a:t>организаций </a:t>
            </a:r>
            <a:r>
              <a:rPr sz="1572" b="1" spc="-5" dirty="0">
                <a:cs typeface="Times New Roman"/>
              </a:rPr>
              <a:t>при </a:t>
            </a:r>
            <a:r>
              <a:rPr sz="1572" b="1" dirty="0">
                <a:cs typeface="Times New Roman"/>
              </a:rPr>
              <a:t>принятии </a:t>
            </a:r>
            <a:r>
              <a:rPr sz="1572" b="1" spc="-5" dirty="0">
                <a:cs typeface="Times New Roman"/>
              </a:rPr>
              <a:t>решения </a:t>
            </a:r>
            <a:r>
              <a:rPr sz="1572" b="1" dirty="0">
                <a:cs typeface="Times New Roman"/>
              </a:rPr>
              <a:t>о  </a:t>
            </a:r>
            <a:r>
              <a:rPr sz="1572" b="1" spc="-9" dirty="0">
                <a:cs typeface="Times New Roman"/>
              </a:rPr>
              <a:t>приемке </a:t>
            </a:r>
            <a:r>
              <a:rPr sz="1572" b="1" spc="-5" dirty="0">
                <a:cs typeface="Times New Roman"/>
              </a:rPr>
              <a:t>или </a:t>
            </a:r>
            <a:r>
              <a:rPr sz="1572" b="1" dirty="0">
                <a:cs typeface="Times New Roman"/>
              </a:rPr>
              <a:t>об </a:t>
            </a:r>
            <a:r>
              <a:rPr sz="1572" b="1" spc="-9" dirty="0">
                <a:cs typeface="Times New Roman"/>
              </a:rPr>
              <a:t>отказе </a:t>
            </a:r>
            <a:r>
              <a:rPr sz="1572" b="1" dirty="0">
                <a:cs typeface="Times New Roman"/>
              </a:rPr>
              <a:t>в </a:t>
            </a:r>
            <a:r>
              <a:rPr sz="1572" b="1" spc="-9" dirty="0">
                <a:cs typeface="Times New Roman"/>
              </a:rPr>
              <a:t>приемке приемочная комиссия должна </a:t>
            </a:r>
            <a:r>
              <a:rPr sz="1572" b="1" spc="-5" dirty="0">
                <a:cs typeface="Times New Roman"/>
              </a:rPr>
              <a:t>учитывать  </a:t>
            </a:r>
            <a:r>
              <a:rPr sz="1572" b="1" spc="-14" dirty="0">
                <a:cs typeface="Times New Roman"/>
              </a:rPr>
              <a:t>предложения экспертов</a:t>
            </a:r>
            <a:r>
              <a:rPr sz="1572" spc="-14" dirty="0">
                <a:cs typeface="Times New Roman"/>
              </a:rPr>
              <a:t>, </a:t>
            </a:r>
            <a:r>
              <a:rPr sz="1572" spc="-5" dirty="0">
                <a:cs typeface="Times New Roman"/>
              </a:rPr>
              <a:t>отраженные </a:t>
            </a:r>
            <a:r>
              <a:rPr sz="1572" dirty="0">
                <a:cs typeface="Times New Roman"/>
              </a:rPr>
              <a:t>в </a:t>
            </a:r>
            <a:r>
              <a:rPr sz="1572" spc="-9" dirty="0">
                <a:cs typeface="Times New Roman"/>
              </a:rPr>
              <a:t>заключении </a:t>
            </a:r>
            <a:r>
              <a:rPr sz="1572" dirty="0">
                <a:cs typeface="Times New Roman"/>
              </a:rPr>
              <a:t>по </a:t>
            </a:r>
            <a:r>
              <a:rPr sz="1572" spc="-18" dirty="0">
                <a:cs typeface="Times New Roman"/>
              </a:rPr>
              <a:t>результатам </a:t>
            </a:r>
            <a:r>
              <a:rPr sz="1572" spc="-9" dirty="0">
                <a:cs typeface="Times New Roman"/>
              </a:rPr>
              <a:t>указанной</a:t>
            </a:r>
            <a:r>
              <a:rPr sz="1572" spc="151" dirty="0">
                <a:cs typeface="Times New Roman"/>
              </a:rPr>
              <a:t> </a:t>
            </a:r>
            <a:r>
              <a:rPr sz="1572" spc="-9" dirty="0">
                <a:cs typeface="Times New Roman"/>
              </a:rPr>
              <a:t>экспертизы</a:t>
            </a:r>
            <a:endParaRPr sz="1572" dirty="0">
              <a:cs typeface="Times New Roman"/>
            </a:endParaRPr>
          </a:p>
          <a:p>
            <a:pPr marL="252976" marR="401819" indent="-241657">
              <a:spcBef>
                <a:spcPts val="321"/>
              </a:spcBef>
              <a:buClr>
                <a:srgbClr val="797979"/>
              </a:buClr>
              <a:buSzPct val="83333"/>
              <a:buFont typeface="Wingdings"/>
              <a:buChar char=""/>
              <a:tabLst>
                <a:tab pos="252976" algn="l"/>
                <a:tab pos="253541" algn="l"/>
              </a:tabLst>
            </a:pPr>
            <a:r>
              <a:rPr sz="1572" spc="-5" dirty="0">
                <a:cs typeface="Times New Roman"/>
              </a:rPr>
              <a:t>Если выявленное несоответствие </a:t>
            </a:r>
            <a:r>
              <a:rPr sz="1572" dirty="0">
                <a:cs typeface="Times New Roman"/>
              </a:rPr>
              <a:t>не </a:t>
            </a:r>
            <a:r>
              <a:rPr sz="1572" spc="-9" dirty="0">
                <a:cs typeface="Times New Roman"/>
              </a:rPr>
              <a:t>препятствует приемке </a:t>
            </a:r>
            <a:r>
              <a:rPr sz="1572" spc="-5" dirty="0">
                <a:cs typeface="Times New Roman"/>
              </a:rPr>
              <a:t>и устранено поставщиком  </a:t>
            </a:r>
            <a:r>
              <a:rPr sz="1572" spc="-14" dirty="0">
                <a:cs typeface="Times New Roman"/>
              </a:rPr>
              <a:t>(подрядчиком, </a:t>
            </a:r>
            <a:r>
              <a:rPr sz="1572" spc="-5" dirty="0">
                <a:cs typeface="Times New Roman"/>
              </a:rPr>
              <a:t>исполнителем) </a:t>
            </a:r>
            <a:r>
              <a:rPr sz="1572" spc="-9" dirty="0">
                <a:cs typeface="Times New Roman"/>
              </a:rPr>
              <a:t>заказчик </a:t>
            </a:r>
            <a:r>
              <a:rPr sz="1572" spc="-5" dirty="0">
                <a:cs typeface="Times New Roman"/>
              </a:rPr>
              <a:t>вправе </a:t>
            </a:r>
            <a:r>
              <a:rPr sz="1572" dirty="0">
                <a:cs typeface="Times New Roman"/>
              </a:rPr>
              <a:t>не </a:t>
            </a:r>
            <a:r>
              <a:rPr sz="1572" spc="-14" dirty="0">
                <a:cs typeface="Times New Roman"/>
              </a:rPr>
              <a:t>отказывать </a:t>
            </a:r>
            <a:r>
              <a:rPr sz="1572" spc="-5" dirty="0">
                <a:cs typeface="Times New Roman"/>
              </a:rPr>
              <a:t>в</a:t>
            </a:r>
            <a:r>
              <a:rPr sz="1572" spc="-9" dirty="0">
                <a:cs typeface="Times New Roman"/>
              </a:rPr>
              <a:t> приемке</a:t>
            </a:r>
            <a:endParaRPr sz="1572" dirty="0">
              <a:cs typeface="Times New Roman"/>
            </a:endParaRPr>
          </a:p>
          <a:p>
            <a:pPr marL="4234944">
              <a:lnSpc>
                <a:spcPts val="1409"/>
              </a:lnSpc>
            </a:pPr>
            <a:r>
              <a:rPr sz="1572" i="1" spc="-5" dirty="0">
                <a:solidFill>
                  <a:srgbClr val="D1282D"/>
                </a:solidFill>
                <a:cs typeface="Times New Roman"/>
              </a:rPr>
              <a:t>ч. 6-8 </a:t>
            </a:r>
            <a:r>
              <a:rPr sz="1572" i="1" dirty="0">
                <a:solidFill>
                  <a:srgbClr val="D1282D"/>
                </a:solidFill>
                <a:cs typeface="Times New Roman"/>
              </a:rPr>
              <a:t>ст. </a:t>
            </a:r>
            <a:r>
              <a:rPr sz="1572" i="1" spc="-5" dirty="0">
                <a:solidFill>
                  <a:srgbClr val="D1282D"/>
                </a:solidFill>
                <a:cs typeface="Times New Roman"/>
              </a:rPr>
              <a:t>94 </a:t>
            </a:r>
            <a:r>
              <a:rPr sz="1572" i="1" spc="-14" dirty="0">
                <a:solidFill>
                  <a:srgbClr val="D1282D"/>
                </a:solidFill>
                <a:cs typeface="Times New Roman"/>
              </a:rPr>
              <a:t>Закона</a:t>
            </a:r>
            <a:r>
              <a:rPr sz="1572" i="1" spc="-35" dirty="0">
                <a:solidFill>
                  <a:srgbClr val="D1282D"/>
                </a:solidFill>
                <a:cs typeface="Times New Roman"/>
              </a:rPr>
              <a:t> </a:t>
            </a:r>
            <a:r>
              <a:rPr sz="1572" i="1" dirty="0">
                <a:solidFill>
                  <a:srgbClr val="D1282D"/>
                </a:solidFill>
                <a:cs typeface="Times New Roman"/>
              </a:rPr>
              <a:t>44-ФЗ</a:t>
            </a:r>
            <a:endParaRPr sz="1572" dirty="0">
              <a:cs typeface="Times New Roman"/>
            </a:endParaRPr>
          </a:p>
        </p:txBody>
      </p:sp>
    </p:spTree>
    <p:extLst>
      <p:ext uri="{BB962C8B-B14F-4D97-AF65-F5344CB8AC3E}">
        <p14:creationId xmlns:p14="http://schemas.microsoft.com/office/powerpoint/2010/main" val="1017801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90600" y="68363"/>
            <a:ext cx="6093460" cy="445134"/>
          </a:xfrm>
          <a:prstGeom prst="rect">
            <a:avLst/>
          </a:prstGeom>
        </p:spPr>
        <p:txBody>
          <a:bodyPr vert="horz" wrap="square" lIns="0" tIns="0" rIns="0" bIns="0" rtlCol="0" anchor="t">
            <a:spAutoFit/>
          </a:bodyPr>
          <a:lstStyle/>
          <a:p>
            <a:pPr marL="12700">
              <a:lnSpc>
                <a:spcPct val="100000"/>
              </a:lnSpc>
            </a:pPr>
            <a:r>
              <a:rPr sz="2800" spc="-110" dirty="0" err="1">
                <a:solidFill>
                  <a:srgbClr val="1F487C"/>
                </a:solidFill>
              </a:rPr>
              <a:t>Кто</a:t>
            </a:r>
            <a:r>
              <a:rPr sz="2800" spc="-210" dirty="0">
                <a:solidFill>
                  <a:srgbClr val="1F487C"/>
                </a:solidFill>
              </a:rPr>
              <a:t> </a:t>
            </a:r>
            <a:r>
              <a:rPr lang="ru-RU" sz="2800" spc="-100" dirty="0" smtClean="0">
                <a:solidFill>
                  <a:srgbClr val="1F487C"/>
                </a:solidFill>
              </a:rPr>
              <a:t>проводит </a:t>
            </a:r>
            <a:r>
              <a:rPr sz="2800" spc="-95" dirty="0" err="1" smtClean="0">
                <a:solidFill>
                  <a:srgbClr val="1F487C"/>
                </a:solidFill>
              </a:rPr>
              <a:t>приемку</a:t>
            </a:r>
            <a:r>
              <a:rPr lang="ru-RU" sz="2800" spc="-210" dirty="0">
                <a:solidFill>
                  <a:srgbClr val="1F487C"/>
                </a:solidFill>
              </a:rPr>
              <a:t>?</a:t>
            </a:r>
            <a:endParaRPr sz="2800" dirty="0"/>
          </a:p>
        </p:txBody>
      </p:sp>
      <p:sp>
        <p:nvSpPr>
          <p:cNvPr id="7" name="object 7"/>
          <p:cNvSpPr txBox="1"/>
          <p:nvPr/>
        </p:nvSpPr>
        <p:spPr>
          <a:xfrm>
            <a:off x="1295400" y="1807916"/>
            <a:ext cx="4537863" cy="1859483"/>
          </a:xfrm>
          <a:prstGeom prst="rect">
            <a:avLst/>
          </a:prstGeom>
        </p:spPr>
        <p:txBody>
          <a:bodyPr vert="horz" wrap="square" lIns="0" tIns="0" rIns="0" bIns="0" rtlCol="0">
            <a:spAutoFit/>
          </a:bodyPr>
          <a:lstStyle/>
          <a:p>
            <a:pPr marL="85725"/>
            <a:r>
              <a:rPr sz="2000" b="1" spc="-10" dirty="0">
                <a:cs typeface="Times New Roman"/>
              </a:rPr>
              <a:t>ПРЕДСТАВИТЕЛЬ</a:t>
            </a:r>
            <a:r>
              <a:rPr sz="2000" b="1" spc="-95" dirty="0">
                <a:cs typeface="Times New Roman"/>
              </a:rPr>
              <a:t> </a:t>
            </a:r>
            <a:r>
              <a:rPr sz="2000" b="1" spc="-15" dirty="0">
                <a:cs typeface="Times New Roman"/>
              </a:rPr>
              <a:t>ЗАКАЗЧИКА</a:t>
            </a:r>
            <a:endParaRPr sz="2000" dirty="0">
              <a:cs typeface="Times New Roman"/>
            </a:endParaRPr>
          </a:p>
          <a:p>
            <a:pPr marL="184785" indent="-172085">
              <a:lnSpc>
                <a:spcPts val="2010"/>
              </a:lnSpc>
              <a:spcBef>
                <a:spcPts val="1565"/>
              </a:spcBef>
              <a:buChar char="•"/>
              <a:tabLst>
                <a:tab pos="185420" algn="l"/>
              </a:tabLst>
            </a:pPr>
            <a:r>
              <a:rPr sz="2000" spc="-5" dirty="0">
                <a:cs typeface="Times New Roman"/>
              </a:rPr>
              <a:t>Определить </a:t>
            </a:r>
            <a:r>
              <a:rPr sz="2000" dirty="0">
                <a:cs typeface="Times New Roman"/>
              </a:rPr>
              <a:t>порядок</a:t>
            </a:r>
            <a:r>
              <a:rPr sz="2000" spc="-20" dirty="0">
                <a:cs typeface="Times New Roman"/>
              </a:rPr>
              <a:t> </a:t>
            </a:r>
            <a:r>
              <a:rPr sz="2000" spc="-5" dirty="0">
                <a:cs typeface="Times New Roman"/>
              </a:rPr>
              <a:t>проведения</a:t>
            </a:r>
            <a:endParaRPr sz="2000" dirty="0">
              <a:cs typeface="Times New Roman"/>
            </a:endParaRPr>
          </a:p>
          <a:p>
            <a:pPr marL="184785">
              <a:lnSpc>
                <a:spcPts val="2010"/>
              </a:lnSpc>
            </a:pPr>
            <a:r>
              <a:rPr lang="ru-RU" sz="2000" dirty="0" smtClean="0">
                <a:cs typeface="Times New Roman"/>
              </a:rPr>
              <a:t>П</a:t>
            </a:r>
            <a:r>
              <a:rPr sz="2000" dirty="0" err="1" smtClean="0">
                <a:cs typeface="Times New Roman"/>
              </a:rPr>
              <a:t>риемки</a:t>
            </a:r>
            <a:r>
              <a:rPr lang="ru-RU" sz="2000" dirty="0" smtClean="0">
                <a:cs typeface="Times New Roman"/>
              </a:rPr>
              <a:t> (регламент/положение)</a:t>
            </a:r>
            <a:endParaRPr sz="2000" dirty="0">
              <a:cs typeface="Times New Roman"/>
            </a:endParaRPr>
          </a:p>
          <a:p>
            <a:pPr marL="184785" marR="5080" indent="-172085">
              <a:lnSpc>
                <a:spcPts val="1860"/>
              </a:lnSpc>
              <a:spcBef>
                <a:spcPts val="325"/>
              </a:spcBef>
              <a:buChar char="•"/>
              <a:tabLst>
                <a:tab pos="185420" algn="l"/>
              </a:tabLst>
            </a:pPr>
            <a:r>
              <a:rPr sz="2000" spc="-10" dirty="0">
                <a:cs typeface="Times New Roman"/>
              </a:rPr>
              <a:t>Назначить </a:t>
            </a:r>
            <a:r>
              <a:rPr sz="2000" dirty="0">
                <a:cs typeface="Times New Roman"/>
              </a:rPr>
              <a:t>ответственное </a:t>
            </a:r>
            <a:r>
              <a:rPr sz="2000" spc="-5" dirty="0">
                <a:cs typeface="Times New Roman"/>
              </a:rPr>
              <a:t>лицо </a:t>
            </a:r>
            <a:r>
              <a:rPr sz="2000" dirty="0">
                <a:cs typeface="Times New Roman"/>
              </a:rPr>
              <a:t>(см.  требования </a:t>
            </a:r>
            <a:r>
              <a:rPr sz="2000" spc="-45" dirty="0">
                <a:cs typeface="Times New Roman"/>
              </a:rPr>
              <a:t>ст. </a:t>
            </a:r>
            <a:r>
              <a:rPr sz="2000" dirty="0">
                <a:cs typeface="Times New Roman"/>
              </a:rPr>
              <a:t>312 </a:t>
            </a:r>
            <a:r>
              <a:rPr sz="2000" spc="-5" dirty="0">
                <a:cs typeface="Times New Roman"/>
              </a:rPr>
              <a:t>ГК</a:t>
            </a:r>
            <a:r>
              <a:rPr sz="2000" spc="-30" dirty="0">
                <a:cs typeface="Times New Roman"/>
              </a:rPr>
              <a:t> </a:t>
            </a:r>
            <a:r>
              <a:rPr sz="2000" spc="-15" dirty="0">
                <a:cs typeface="Times New Roman"/>
              </a:rPr>
              <a:t>РФ)</a:t>
            </a:r>
            <a:endParaRPr sz="2000" dirty="0">
              <a:cs typeface="Times New Roman"/>
            </a:endParaRPr>
          </a:p>
          <a:p>
            <a:pPr marL="184785" indent="-172085">
              <a:spcBef>
                <a:spcPts val="10"/>
              </a:spcBef>
              <a:buChar char="•"/>
              <a:tabLst>
                <a:tab pos="185420" algn="l"/>
              </a:tabLst>
            </a:pPr>
            <a:r>
              <a:rPr sz="2000" spc="-5" dirty="0">
                <a:cs typeface="Times New Roman"/>
              </a:rPr>
              <a:t>Единолично </a:t>
            </a:r>
            <a:r>
              <a:rPr sz="2000" dirty="0">
                <a:cs typeface="Times New Roman"/>
              </a:rPr>
              <a:t>принимает</a:t>
            </a:r>
            <a:r>
              <a:rPr sz="2000" spc="-45" dirty="0">
                <a:cs typeface="Times New Roman"/>
              </a:rPr>
              <a:t> </a:t>
            </a:r>
            <a:r>
              <a:rPr sz="2000" spc="-20" dirty="0">
                <a:cs typeface="Times New Roman"/>
              </a:rPr>
              <a:t>ТРУ</a:t>
            </a:r>
            <a:endParaRPr sz="2000" dirty="0">
              <a:cs typeface="Times New Roman"/>
            </a:endParaRPr>
          </a:p>
        </p:txBody>
      </p:sp>
      <p:sp>
        <p:nvSpPr>
          <p:cNvPr id="12" name="object 12"/>
          <p:cNvSpPr txBox="1">
            <a:spLocks noGrp="1"/>
          </p:cNvSpPr>
          <p:nvPr>
            <p:ph sz="half" idx="3"/>
          </p:nvPr>
        </p:nvSpPr>
        <p:spPr>
          <a:xfrm>
            <a:off x="5833263" y="796592"/>
            <a:ext cx="5977737" cy="5155770"/>
          </a:xfrm>
          <a:prstGeom prst="rect">
            <a:avLst/>
          </a:prstGeom>
          <a:ln>
            <a:solidFill>
              <a:srgbClr val="00B050"/>
            </a:solidFill>
          </a:ln>
        </p:spPr>
        <p:txBody>
          <a:bodyPr vert="horz" wrap="square" lIns="0" tIns="0" rIns="0" bIns="0" rtlCol="0">
            <a:spAutoFit/>
          </a:bodyPr>
          <a:lstStyle/>
          <a:p>
            <a:pPr marL="251460">
              <a:lnSpc>
                <a:spcPct val="100000"/>
              </a:lnSpc>
            </a:pPr>
            <a:r>
              <a:rPr b="1" spc="-5" dirty="0"/>
              <a:t>ПРИЕМОЧНАЯ</a:t>
            </a:r>
            <a:r>
              <a:rPr b="1" spc="-85" dirty="0"/>
              <a:t> </a:t>
            </a:r>
            <a:r>
              <a:rPr b="1" spc="-10" dirty="0"/>
              <a:t>КОМИССИЯ</a:t>
            </a:r>
          </a:p>
          <a:p>
            <a:pPr>
              <a:lnSpc>
                <a:spcPct val="100000"/>
              </a:lnSpc>
              <a:spcBef>
                <a:spcPts val="40"/>
              </a:spcBef>
            </a:pPr>
            <a:endParaRPr sz="1600" dirty="0">
              <a:cs typeface="Times New Roman"/>
            </a:endParaRPr>
          </a:p>
          <a:p>
            <a:pPr marL="184785" marR="5080" indent="-172085">
              <a:lnSpc>
                <a:spcPts val="1860"/>
              </a:lnSpc>
              <a:buChar char="•"/>
              <a:tabLst>
                <a:tab pos="185420" algn="l"/>
              </a:tabLst>
            </a:pPr>
            <a:r>
              <a:rPr spc="-5" dirty="0">
                <a:solidFill>
                  <a:srgbClr val="000000"/>
                </a:solidFill>
                <a:cs typeface="Times New Roman"/>
              </a:rPr>
              <a:t>Право </a:t>
            </a:r>
            <a:r>
              <a:rPr spc="-10" dirty="0">
                <a:solidFill>
                  <a:srgbClr val="000000"/>
                </a:solidFill>
                <a:cs typeface="Times New Roman"/>
              </a:rPr>
              <a:t>заказчика. </a:t>
            </a:r>
            <a:r>
              <a:rPr spc="-25" dirty="0">
                <a:solidFill>
                  <a:srgbClr val="000000"/>
                </a:solidFill>
                <a:cs typeface="Times New Roman"/>
              </a:rPr>
              <a:t>Можно </a:t>
            </a:r>
            <a:r>
              <a:rPr spc="-15" dirty="0">
                <a:solidFill>
                  <a:srgbClr val="000000"/>
                </a:solidFill>
                <a:cs typeface="Times New Roman"/>
              </a:rPr>
              <a:t>создать  </a:t>
            </a:r>
            <a:r>
              <a:rPr spc="-5" dirty="0">
                <a:solidFill>
                  <a:srgbClr val="000000"/>
                </a:solidFill>
                <a:cs typeface="Times New Roman"/>
              </a:rPr>
              <a:t>постоянно действующую, </a:t>
            </a:r>
            <a:r>
              <a:rPr b="0" dirty="0">
                <a:solidFill>
                  <a:srgbClr val="000000"/>
                </a:solidFill>
                <a:cs typeface="Times New Roman"/>
              </a:rPr>
              <a:t>а</a:t>
            </a:r>
            <a:r>
              <a:rPr spc="-90" dirty="0">
                <a:solidFill>
                  <a:srgbClr val="000000"/>
                </a:solidFill>
                <a:cs typeface="Times New Roman"/>
              </a:rPr>
              <a:t> </a:t>
            </a:r>
            <a:r>
              <a:rPr spc="-10" dirty="0">
                <a:solidFill>
                  <a:srgbClr val="000000"/>
                </a:solidFill>
                <a:cs typeface="Times New Roman"/>
              </a:rPr>
              <a:t>можно  </a:t>
            </a:r>
            <a:r>
              <a:rPr spc="-15" dirty="0">
                <a:solidFill>
                  <a:srgbClr val="000000"/>
                </a:solidFill>
                <a:cs typeface="Times New Roman"/>
              </a:rPr>
              <a:t>создавать </a:t>
            </a:r>
            <a:r>
              <a:rPr spc="-20" dirty="0">
                <a:solidFill>
                  <a:srgbClr val="000000"/>
                </a:solidFill>
                <a:cs typeface="Times New Roman"/>
              </a:rPr>
              <a:t>под </a:t>
            </a:r>
            <a:r>
              <a:rPr spc="-10" dirty="0">
                <a:solidFill>
                  <a:srgbClr val="000000"/>
                </a:solidFill>
                <a:cs typeface="Times New Roman"/>
              </a:rPr>
              <a:t>конкретную</a:t>
            </a:r>
            <a:r>
              <a:rPr spc="-50" dirty="0">
                <a:solidFill>
                  <a:srgbClr val="000000"/>
                </a:solidFill>
                <a:cs typeface="Times New Roman"/>
              </a:rPr>
              <a:t> </a:t>
            </a:r>
            <a:r>
              <a:rPr spc="-5" dirty="0">
                <a:solidFill>
                  <a:srgbClr val="000000"/>
                </a:solidFill>
                <a:cs typeface="Times New Roman"/>
              </a:rPr>
              <a:t>закупку</a:t>
            </a:r>
          </a:p>
          <a:p>
            <a:pPr marL="184785" marR="253365" indent="-172085">
              <a:lnSpc>
                <a:spcPts val="1870"/>
              </a:lnSpc>
              <a:spcBef>
                <a:spcPts val="300"/>
              </a:spcBef>
              <a:buChar char="•"/>
              <a:tabLst>
                <a:tab pos="185420" algn="l"/>
              </a:tabLst>
            </a:pPr>
            <a:r>
              <a:rPr b="0" dirty="0">
                <a:solidFill>
                  <a:srgbClr val="000000"/>
                </a:solidFill>
                <a:cs typeface="Times New Roman"/>
              </a:rPr>
              <a:t>Если </a:t>
            </a:r>
            <a:r>
              <a:rPr spc="-5" dirty="0">
                <a:solidFill>
                  <a:srgbClr val="000000"/>
                </a:solidFill>
                <a:cs typeface="Times New Roman"/>
              </a:rPr>
              <a:t>создана, </a:t>
            </a:r>
            <a:r>
              <a:rPr spc="-10" dirty="0">
                <a:solidFill>
                  <a:srgbClr val="000000"/>
                </a:solidFill>
                <a:cs typeface="Times New Roman"/>
              </a:rPr>
              <a:t>то </a:t>
            </a:r>
            <a:r>
              <a:rPr spc="-5" dirty="0">
                <a:solidFill>
                  <a:srgbClr val="000000"/>
                </a:solidFill>
                <a:cs typeface="Times New Roman"/>
              </a:rPr>
              <a:t>минимум </a:t>
            </a:r>
            <a:r>
              <a:rPr b="0" dirty="0">
                <a:solidFill>
                  <a:srgbClr val="000000"/>
                </a:solidFill>
                <a:cs typeface="Times New Roman"/>
              </a:rPr>
              <a:t>5  </a:t>
            </a:r>
            <a:r>
              <a:rPr spc="-5" dirty="0">
                <a:solidFill>
                  <a:srgbClr val="000000"/>
                </a:solidFill>
                <a:cs typeface="Times New Roman"/>
              </a:rPr>
              <a:t>человек </a:t>
            </a:r>
            <a:r>
              <a:rPr b="0" dirty="0">
                <a:solidFill>
                  <a:srgbClr val="000000"/>
                </a:solidFill>
                <a:cs typeface="Times New Roman"/>
              </a:rPr>
              <a:t>(нет </a:t>
            </a:r>
            <a:r>
              <a:rPr spc="-5" dirty="0">
                <a:solidFill>
                  <a:srgbClr val="000000"/>
                </a:solidFill>
                <a:cs typeface="Times New Roman"/>
              </a:rPr>
              <a:t>понятия</a:t>
            </a:r>
            <a:r>
              <a:rPr spc="-25" dirty="0">
                <a:solidFill>
                  <a:srgbClr val="000000"/>
                </a:solidFill>
                <a:cs typeface="Times New Roman"/>
              </a:rPr>
              <a:t> </a:t>
            </a:r>
            <a:r>
              <a:rPr spc="-10" dirty="0">
                <a:solidFill>
                  <a:srgbClr val="000000"/>
                </a:solidFill>
                <a:cs typeface="Times New Roman"/>
              </a:rPr>
              <a:t>«кворум»)</a:t>
            </a:r>
          </a:p>
          <a:p>
            <a:pPr marL="184785" indent="-172085">
              <a:lnSpc>
                <a:spcPts val="2010"/>
              </a:lnSpc>
              <a:buChar char="•"/>
              <a:tabLst>
                <a:tab pos="185420" algn="l"/>
              </a:tabLst>
            </a:pPr>
            <a:r>
              <a:rPr b="0" dirty="0">
                <a:solidFill>
                  <a:srgbClr val="000000"/>
                </a:solidFill>
                <a:cs typeface="Times New Roman"/>
              </a:rPr>
              <a:t>Нет требований к</a:t>
            </a:r>
            <a:r>
              <a:rPr spc="-95" dirty="0">
                <a:solidFill>
                  <a:srgbClr val="000000"/>
                </a:solidFill>
                <a:cs typeface="Times New Roman"/>
              </a:rPr>
              <a:t> </a:t>
            </a:r>
            <a:r>
              <a:rPr spc="-5" dirty="0" err="1" smtClean="0">
                <a:solidFill>
                  <a:srgbClr val="000000"/>
                </a:solidFill>
                <a:cs typeface="Times New Roman"/>
              </a:rPr>
              <a:t>персональному</a:t>
            </a:r>
            <a:r>
              <a:rPr lang="ru-RU" spc="-5" dirty="0" smtClean="0">
                <a:solidFill>
                  <a:srgbClr val="000000"/>
                </a:solidFill>
                <a:cs typeface="Times New Roman"/>
              </a:rPr>
              <a:t> </a:t>
            </a:r>
            <a:r>
              <a:rPr b="0" dirty="0" err="1" smtClean="0">
                <a:solidFill>
                  <a:srgbClr val="000000"/>
                </a:solidFill>
                <a:cs typeface="Times New Roman"/>
              </a:rPr>
              <a:t>составу</a:t>
            </a:r>
            <a:endParaRPr b="0" dirty="0">
              <a:solidFill>
                <a:srgbClr val="000000"/>
              </a:solidFill>
              <a:cs typeface="Times New Roman"/>
            </a:endParaRPr>
          </a:p>
          <a:p>
            <a:pPr marL="184785" marR="175895" indent="-172085">
              <a:lnSpc>
                <a:spcPct val="86300"/>
              </a:lnSpc>
              <a:spcBef>
                <a:spcPts val="305"/>
              </a:spcBef>
              <a:buChar char="•"/>
              <a:tabLst>
                <a:tab pos="185420" algn="l"/>
              </a:tabLst>
            </a:pPr>
            <a:r>
              <a:rPr spc="-5" dirty="0">
                <a:solidFill>
                  <a:srgbClr val="000000"/>
                </a:solidFill>
                <a:cs typeface="Times New Roman"/>
              </a:rPr>
              <a:t>Утвердить </a:t>
            </a:r>
            <a:r>
              <a:rPr spc="-15" dirty="0">
                <a:solidFill>
                  <a:srgbClr val="000000"/>
                </a:solidFill>
                <a:cs typeface="Times New Roman"/>
              </a:rPr>
              <a:t>приказом </a:t>
            </a:r>
            <a:r>
              <a:rPr spc="10" dirty="0">
                <a:solidFill>
                  <a:srgbClr val="000000"/>
                </a:solidFill>
                <a:cs typeface="Times New Roman"/>
              </a:rPr>
              <a:t>состав  </a:t>
            </a:r>
            <a:r>
              <a:rPr spc="-10" dirty="0">
                <a:solidFill>
                  <a:srgbClr val="000000"/>
                </a:solidFill>
                <a:cs typeface="Times New Roman"/>
              </a:rPr>
              <a:t>приемочной </a:t>
            </a:r>
            <a:r>
              <a:rPr spc="-20" dirty="0">
                <a:solidFill>
                  <a:srgbClr val="000000"/>
                </a:solidFill>
                <a:cs typeface="Times New Roman"/>
              </a:rPr>
              <a:t>комиссии </a:t>
            </a:r>
            <a:r>
              <a:rPr b="0" dirty="0">
                <a:solidFill>
                  <a:srgbClr val="000000"/>
                </a:solidFill>
                <a:cs typeface="Times New Roman"/>
              </a:rPr>
              <a:t>+ </a:t>
            </a:r>
            <a:r>
              <a:rPr spc="-5" dirty="0">
                <a:solidFill>
                  <a:srgbClr val="000000"/>
                </a:solidFill>
                <a:cs typeface="Times New Roman"/>
              </a:rPr>
              <a:t>порядок  работы </a:t>
            </a:r>
            <a:r>
              <a:rPr spc="-10" dirty="0">
                <a:solidFill>
                  <a:srgbClr val="000000"/>
                </a:solidFill>
                <a:cs typeface="Times New Roman"/>
              </a:rPr>
              <a:t>приемочной </a:t>
            </a:r>
            <a:r>
              <a:rPr spc="-20" dirty="0">
                <a:solidFill>
                  <a:srgbClr val="000000"/>
                </a:solidFill>
                <a:cs typeface="Times New Roman"/>
              </a:rPr>
              <a:t>комиссии  </a:t>
            </a:r>
            <a:r>
              <a:rPr spc="-10" dirty="0">
                <a:solidFill>
                  <a:srgbClr val="000000"/>
                </a:solidFill>
                <a:cs typeface="Times New Roman"/>
              </a:rPr>
              <a:t>(положение </a:t>
            </a:r>
            <a:r>
              <a:rPr b="0" dirty="0">
                <a:solidFill>
                  <a:srgbClr val="000000"/>
                </a:solidFill>
                <a:cs typeface="Times New Roman"/>
              </a:rPr>
              <a:t>о </a:t>
            </a:r>
            <a:r>
              <a:rPr spc="-10" dirty="0">
                <a:solidFill>
                  <a:srgbClr val="000000"/>
                </a:solidFill>
                <a:cs typeface="Times New Roman"/>
              </a:rPr>
              <a:t>приёмочной  </a:t>
            </a:r>
            <a:r>
              <a:rPr spc="-20" dirty="0">
                <a:solidFill>
                  <a:srgbClr val="000000"/>
                </a:solidFill>
                <a:cs typeface="Times New Roman"/>
              </a:rPr>
              <a:t>комиссии)</a:t>
            </a:r>
          </a:p>
          <a:p>
            <a:pPr marL="184785" marR="172720" indent="-172085">
              <a:lnSpc>
                <a:spcPct val="86300"/>
              </a:lnSpc>
              <a:spcBef>
                <a:spcPts val="310"/>
              </a:spcBef>
              <a:buChar char="•"/>
              <a:tabLst>
                <a:tab pos="185420" algn="l"/>
              </a:tabLst>
            </a:pPr>
            <a:r>
              <a:rPr spc="-5" dirty="0">
                <a:solidFill>
                  <a:srgbClr val="000000"/>
                </a:solidFill>
                <a:cs typeface="Times New Roman"/>
              </a:rPr>
              <a:t>Документ </a:t>
            </a:r>
            <a:r>
              <a:rPr b="0" dirty="0">
                <a:solidFill>
                  <a:srgbClr val="000000"/>
                </a:solidFill>
                <a:cs typeface="Times New Roman"/>
              </a:rPr>
              <a:t>о </a:t>
            </a:r>
            <a:r>
              <a:rPr spc="-10" dirty="0">
                <a:solidFill>
                  <a:srgbClr val="000000"/>
                </a:solidFill>
                <a:cs typeface="Times New Roman"/>
              </a:rPr>
              <a:t>приемке  </a:t>
            </a:r>
            <a:r>
              <a:rPr spc="-5" dirty="0">
                <a:solidFill>
                  <a:srgbClr val="000000"/>
                </a:solidFill>
                <a:cs typeface="Times New Roman"/>
              </a:rPr>
              <a:t>подписывается </a:t>
            </a:r>
            <a:r>
              <a:rPr b="0" dirty="0">
                <a:solidFill>
                  <a:srgbClr val="000000"/>
                </a:solidFill>
                <a:cs typeface="Times New Roman"/>
              </a:rPr>
              <a:t>ВСЕМИ</a:t>
            </a:r>
            <a:r>
              <a:rPr spc="-100" dirty="0">
                <a:solidFill>
                  <a:srgbClr val="000000"/>
                </a:solidFill>
                <a:cs typeface="Times New Roman"/>
              </a:rPr>
              <a:t> </a:t>
            </a:r>
            <a:r>
              <a:rPr b="0" dirty="0">
                <a:solidFill>
                  <a:srgbClr val="000000"/>
                </a:solidFill>
                <a:cs typeface="Times New Roman"/>
              </a:rPr>
              <a:t>членами  </a:t>
            </a:r>
            <a:r>
              <a:rPr spc="-20" dirty="0">
                <a:solidFill>
                  <a:srgbClr val="000000"/>
                </a:solidFill>
                <a:cs typeface="Times New Roman"/>
              </a:rPr>
              <a:t>комиссии </a:t>
            </a:r>
            <a:r>
              <a:rPr spc="-5" dirty="0">
                <a:solidFill>
                  <a:srgbClr val="000000"/>
                </a:solidFill>
                <a:cs typeface="Times New Roman"/>
              </a:rPr>
              <a:t>и </a:t>
            </a:r>
            <a:r>
              <a:rPr spc="-10" dirty="0">
                <a:solidFill>
                  <a:srgbClr val="C00000"/>
                </a:solidFill>
                <a:cs typeface="Times New Roman"/>
              </a:rPr>
              <a:t>УТВЕРЖДАЕТСЯ  </a:t>
            </a:r>
            <a:r>
              <a:rPr spc="-25" dirty="0" err="1" smtClean="0">
                <a:solidFill>
                  <a:srgbClr val="C00000"/>
                </a:solidFill>
                <a:cs typeface="Times New Roman"/>
              </a:rPr>
              <a:t>заказчиком</a:t>
            </a:r>
            <a:endParaRPr lang="ru-RU" spc="-25" dirty="0" smtClean="0">
              <a:solidFill>
                <a:srgbClr val="C00000"/>
              </a:solidFill>
              <a:cs typeface="Times New Roman"/>
            </a:endParaRPr>
          </a:p>
          <a:p>
            <a:pPr marL="195580" marR="19685" indent="-182880">
              <a:lnSpc>
                <a:spcPct val="100000"/>
              </a:lnSpc>
              <a:spcBef>
                <a:spcPts val="5"/>
              </a:spcBef>
              <a:buClr>
                <a:srgbClr val="4F81BC"/>
              </a:buClr>
              <a:buSzPct val="83333"/>
              <a:buFont typeface="Arial"/>
              <a:buChar char="•"/>
              <a:tabLst>
                <a:tab pos="195580" algn="l"/>
              </a:tabLst>
            </a:pPr>
            <a:r>
              <a:rPr lang="ru-RU" b="1" spc="-15" dirty="0" smtClean="0">
                <a:latin typeface="Times New Roman"/>
                <a:cs typeface="Times New Roman"/>
              </a:rPr>
              <a:t>Руководитель </a:t>
            </a:r>
            <a:r>
              <a:rPr lang="ru-RU" b="1" spc="-5" dirty="0">
                <a:latin typeface="Times New Roman"/>
                <a:cs typeface="Times New Roman"/>
              </a:rPr>
              <a:t>организации, </a:t>
            </a:r>
            <a:r>
              <a:rPr lang="ru-RU" b="1" spc="-20" dirty="0">
                <a:latin typeface="Times New Roman"/>
                <a:cs typeface="Times New Roman"/>
              </a:rPr>
              <a:t>входящий </a:t>
            </a:r>
            <a:r>
              <a:rPr lang="ru-RU" b="1" spc="-5" dirty="0">
                <a:latin typeface="Times New Roman"/>
                <a:cs typeface="Times New Roman"/>
              </a:rPr>
              <a:t>или </a:t>
            </a:r>
            <a:r>
              <a:rPr lang="ru-RU" b="1" dirty="0">
                <a:latin typeface="Times New Roman"/>
                <a:cs typeface="Times New Roman"/>
              </a:rPr>
              <a:t>не </a:t>
            </a:r>
            <a:r>
              <a:rPr lang="ru-RU" b="1" spc="-20" dirty="0">
                <a:latin typeface="Times New Roman"/>
                <a:cs typeface="Times New Roman"/>
              </a:rPr>
              <a:t>входящий </a:t>
            </a:r>
            <a:r>
              <a:rPr lang="ru-RU" b="1" dirty="0">
                <a:latin typeface="Times New Roman"/>
                <a:cs typeface="Times New Roman"/>
              </a:rPr>
              <a:t>в состав </a:t>
            </a:r>
            <a:r>
              <a:rPr lang="ru-RU" b="1" spc="-10" dirty="0">
                <a:latin typeface="Times New Roman"/>
                <a:cs typeface="Times New Roman"/>
              </a:rPr>
              <a:t>приемочной  комиссии, всегда подписывает документ</a:t>
            </a:r>
            <a:r>
              <a:rPr lang="ru-RU" b="1" spc="30" dirty="0">
                <a:latin typeface="Times New Roman"/>
                <a:cs typeface="Times New Roman"/>
              </a:rPr>
              <a:t> </a:t>
            </a:r>
            <a:r>
              <a:rPr lang="ru-RU" b="1" spc="-5" dirty="0">
                <a:latin typeface="Times New Roman"/>
                <a:cs typeface="Times New Roman"/>
              </a:rPr>
              <a:t>последним.</a:t>
            </a:r>
            <a:endParaRPr lang="ru-RU" dirty="0">
              <a:latin typeface="Times New Roman"/>
              <a:cs typeface="Times New Roman"/>
            </a:endParaRPr>
          </a:p>
          <a:p>
            <a:pPr marL="184785" marR="172720" indent="-172085">
              <a:lnSpc>
                <a:spcPct val="86300"/>
              </a:lnSpc>
              <a:spcBef>
                <a:spcPts val="310"/>
              </a:spcBef>
              <a:buChar char="•"/>
              <a:tabLst>
                <a:tab pos="185420" algn="l"/>
              </a:tabLst>
            </a:pPr>
            <a:endParaRPr spc="-25" dirty="0">
              <a:solidFill>
                <a:srgbClr val="C00000"/>
              </a:solidFill>
              <a:cs typeface="Times New Roman"/>
            </a:endParaRPr>
          </a:p>
        </p:txBody>
      </p:sp>
    </p:spTree>
    <p:extLst>
      <p:ext uri="{BB962C8B-B14F-4D97-AF65-F5344CB8AC3E}">
        <p14:creationId xmlns:p14="http://schemas.microsoft.com/office/powerpoint/2010/main" val="70301987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990600" y="3810000"/>
            <a:ext cx="10896600" cy="2708350"/>
          </a:xfrm>
          <a:custGeom>
            <a:avLst/>
            <a:gdLst/>
            <a:ahLst/>
            <a:cxnLst/>
            <a:rect l="l" t="t" r="r" b="b"/>
            <a:pathLst>
              <a:path w="11051540" h="2247265">
                <a:moveTo>
                  <a:pt x="0" y="0"/>
                </a:moveTo>
                <a:lnTo>
                  <a:pt x="11051286" y="0"/>
                </a:lnTo>
                <a:lnTo>
                  <a:pt x="11051286" y="2247138"/>
                </a:lnTo>
                <a:lnTo>
                  <a:pt x="0" y="2247138"/>
                </a:lnTo>
                <a:lnTo>
                  <a:pt x="0" y="0"/>
                </a:lnTo>
                <a:close/>
              </a:path>
            </a:pathLst>
          </a:custGeom>
          <a:ln w="9906">
            <a:solidFill>
              <a:srgbClr val="00B050"/>
            </a:solidFill>
          </a:ln>
        </p:spPr>
        <p:txBody>
          <a:bodyPr wrap="square" lIns="0" tIns="0" rIns="0" bIns="0" rtlCol="0"/>
          <a:lstStyle/>
          <a:p>
            <a:endParaRPr sz="1798"/>
          </a:p>
        </p:txBody>
      </p:sp>
      <p:sp>
        <p:nvSpPr>
          <p:cNvPr id="5" name="object 5"/>
          <p:cNvSpPr txBox="1"/>
          <p:nvPr/>
        </p:nvSpPr>
        <p:spPr>
          <a:xfrm>
            <a:off x="1143000" y="228600"/>
            <a:ext cx="10744200" cy="5800627"/>
          </a:xfrm>
          <a:prstGeom prst="rect">
            <a:avLst/>
          </a:prstGeom>
        </p:spPr>
        <p:txBody>
          <a:bodyPr vert="horz" wrap="square" lIns="0" tIns="0" rIns="0" bIns="0" rtlCol="0">
            <a:spAutoFit/>
          </a:bodyPr>
          <a:lstStyle/>
          <a:p>
            <a:pPr marL="12689" marR="367969">
              <a:lnSpc>
                <a:spcPct val="100499"/>
              </a:lnSpc>
            </a:pPr>
            <a:r>
              <a:rPr sz="1948" spc="5" dirty="0">
                <a:cs typeface="Arial"/>
              </a:rPr>
              <a:t>В </a:t>
            </a:r>
            <a:r>
              <a:rPr sz="1948" dirty="0">
                <a:cs typeface="Arial"/>
              </a:rPr>
              <a:t>срок, </a:t>
            </a:r>
            <a:r>
              <a:rPr sz="1948" spc="-5" dirty="0">
                <a:cs typeface="Arial"/>
              </a:rPr>
              <a:t>установленный </a:t>
            </a:r>
            <a:r>
              <a:rPr sz="1948" spc="5" dirty="0">
                <a:cs typeface="Arial"/>
              </a:rPr>
              <a:t>контрактом, но не </a:t>
            </a:r>
            <a:r>
              <a:rPr sz="1948" spc="-5" dirty="0">
                <a:cs typeface="Arial"/>
              </a:rPr>
              <a:t>позднее </a:t>
            </a:r>
            <a:r>
              <a:rPr sz="1948" b="1" spc="5" dirty="0">
                <a:solidFill>
                  <a:srgbClr val="C00000"/>
                </a:solidFill>
                <a:cs typeface="Arial"/>
              </a:rPr>
              <a:t>двадцати </a:t>
            </a:r>
            <a:r>
              <a:rPr sz="1948" b="1" spc="-5" dirty="0">
                <a:solidFill>
                  <a:srgbClr val="C00000"/>
                </a:solidFill>
                <a:cs typeface="Arial"/>
              </a:rPr>
              <a:t>рабочих </a:t>
            </a:r>
            <a:r>
              <a:rPr sz="1948" b="1" spc="5" dirty="0">
                <a:solidFill>
                  <a:srgbClr val="C00000"/>
                </a:solidFill>
                <a:cs typeface="Arial"/>
              </a:rPr>
              <a:t>дней</a:t>
            </a:r>
            <a:r>
              <a:rPr sz="1948" b="1" spc="5" dirty="0">
                <a:solidFill>
                  <a:srgbClr val="7030A0"/>
                </a:solidFill>
                <a:cs typeface="Arial"/>
              </a:rPr>
              <a:t>, </a:t>
            </a:r>
            <a:r>
              <a:rPr sz="1948" dirty="0">
                <a:cs typeface="Arial"/>
              </a:rPr>
              <a:t>следующих </a:t>
            </a:r>
            <a:r>
              <a:rPr sz="1948" spc="5" dirty="0">
                <a:cs typeface="Arial"/>
              </a:rPr>
              <a:t>за  днем поступления </a:t>
            </a:r>
            <a:r>
              <a:rPr sz="1948" dirty="0">
                <a:cs typeface="Arial"/>
              </a:rPr>
              <a:t>документа </a:t>
            </a:r>
            <a:r>
              <a:rPr sz="1948" spc="5" dirty="0">
                <a:cs typeface="Arial"/>
              </a:rPr>
              <a:t>о приемке, </a:t>
            </a:r>
            <a:r>
              <a:rPr sz="1948" spc="-5" dirty="0">
                <a:cs typeface="Arial"/>
              </a:rPr>
              <a:t>заказчик (</a:t>
            </a:r>
            <a:r>
              <a:rPr sz="1948" i="1" spc="-5" dirty="0">
                <a:cs typeface="Arial"/>
              </a:rPr>
              <a:t>за </a:t>
            </a:r>
            <a:r>
              <a:rPr sz="1948" i="1" spc="-10" dirty="0">
                <a:cs typeface="Arial"/>
              </a:rPr>
              <a:t>исключением </a:t>
            </a:r>
            <a:r>
              <a:rPr sz="1948" i="1" spc="-5" dirty="0">
                <a:cs typeface="Arial"/>
              </a:rPr>
              <a:t>случая создания  </a:t>
            </a:r>
            <a:r>
              <a:rPr sz="1948" i="1" spc="-10" dirty="0">
                <a:cs typeface="Arial"/>
              </a:rPr>
              <a:t>приемочной </a:t>
            </a:r>
            <a:r>
              <a:rPr sz="1948" i="1" dirty="0">
                <a:cs typeface="Arial"/>
              </a:rPr>
              <a:t>комиссии </a:t>
            </a:r>
            <a:r>
              <a:rPr sz="1948" i="1" spc="5" dirty="0">
                <a:cs typeface="Arial"/>
              </a:rPr>
              <a:t>в </a:t>
            </a:r>
            <a:r>
              <a:rPr sz="1948" i="1" spc="-5" dirty="0">
                <a:cs typeface="Arial"/>
              </a:rPr>
              <a:t>соответствии </a:t>
            </a:r>
            <a:r>
              <a:rPr sz="1948" i="1" spc="5" dirty="0">
                <a:cs typeface="Arial"/>
              </a:rPr>
              <a:t>с частью 6 </a:t>
            </a:r>
            <a:r>
              <a:rPr sz="1948" i="1" spc="-5" dirty="0">
                <a:cs typeface="Arial"/>
              </a:rPr>
              <a:t>настоящей </a:t>
            </a:r>
            <a:r>
              <a:rPr sz="1948" i="1" dirty="0">
                <a:cs typeface="Arial"/>
              </a:rPr>
              <a:t>статьи</a:t>
            </a:r>
            <a:r>
              <a:rPr sz="1948" dirty="0">
                <a:cs typeface="Arial"/>
              </a:rPr>
              <a:t>) </a:t>
            </a:r>
            <a:r>
              <a:rPr sz="1948" spc="-10" dirty="0">
                <a:cs typeface="Arial"/>
              </a:rPr>
              <a:t>осуществляет  </a:t>
            </a:r>
            <a:r>
              <a:rPr sz="1948" spc="-5" dirty="0">
                <a:cs typeface="Arial"/>
              </a:rPr>
              <a:t>одно </a:t>
            </a:r>
            <a:r>
              <a:rPr sz="1948" spc="5" dirty="0">
                <a:cs typeface="Arial"/>
              </a:rPr>
              <a:t>из </a:t>
            </a:r>
            <a:r>
              <a:rPr sz="1948" dirty="0">
                <a:cs typeface="Arial"/>
              </a:rPr>
              <a:t>следующих</a:t>
            </a:r>
            <a:r>
              <a:rPr sz="1948" spc="-80" dirty="0">
                <a:cs typeface="Arial"/>
              </a:rPr>
              <a:t> </a:t>
            </a:r>
            <a:r>
              <a:rPr sz="1948" spc="5" dirty="0">
                <a:cs typeface="Arial"/>
              </a:rPr>
              <a:t>действий:</a:t>
            </a:r>
            <a:endParaRPr sz="1948" dirty="0">
              <a:cs typeface="Arial"/>
            </a:endParaRPr>
          </a:p>
          <a:p>
            <a:pPr>
              <a:lnSpc>
                <a:spcPct val="100000"/>
              </a:lnSpc>
            </a:pPr>
            <a:endParaRPr sz="2048" dirty="0">
              <a:cs typeface="Times New Roman"/>
            </a:endParaRPr>
          </a:p>
          <a:p>
            <a:pPr marL="12689" marR="267729">
              <a:lnSpc>
                <a:spcPct val="100499"/>
              </a:lnSpc>
            </a:pPr>
            <a:r>
              <a:rPr sz="1948" spc="5" dirty="0">
                <a:cs typeface="Arial"/>
              </a:rPr>
              <a:t>а) </a:t>
            </a:r>
            <a:r>
              <a:rPr sz="1948" spc="-10" dirty="0">
                <a:cs typeface="Arial"/>
              </a:rPr>
              <a:t>подписывает </a:t>
            </a:r>
            <a:r>
              <a:rPr sz="1948" dirty="0">
                <a:cs typeface="Arial"/>
              </a:rPr>
              <a:t>усиленной электронной </a:t>
            </a:r>
            <a:r>
              <a:rPr sz="1948" spc="-5" dirty="0">
                <a:cs typeface="Arial"/>
              </a:rPr>
              <a:t>подписью </a:t>
            </a:r>
            <a:r>
              <a:rPr sz="1948" b="1" spc="10" dirty="0">
                <a:solidFill>
                  <a:srgbClr val="7030A0"/>
                </a:solidFill>
                <a:cs typeface="Arial"/>
              </a:rPr>
              <a:t>лица, </a:t>
            </a:r>
            <a:r>
              <a:rPr sz="1948" b="1" dirty="0">
                <a:solidFill>
                  <a:srgbClr val="7030A0"/>
                </a:solidFill>
                <a:cs typeface="Arial"/>
              </a:rPr>
              <a:t>имеющего право действовать </a:t>
            </a:r>
            <a:r>
              <a:rPr sz="1948" b="1" spc="-20" dirty="0">
                <a:solidFill>
                  <a:srgbClr val="7030A0"/>
                </a:solidFill>
                <a:cs typeface="Arial"/>
              </a:rPr>
              <a:t>от  </a:t>
            </a:r>
            <a:r>
              <a:rPr sz="1948" b="1" spc="5" dirty="0">
                <a:solidFill>
                  <a:srgbClr val="7030A0"/>
                </a:solidFill>
                <a:cs typeface="Arial"/>
              </a:rPr>
              <a:t>имени </a:t>
            </a:r>
            <a:r>
              <a:rPr sz="1948" b="1" spc="-5" dirty="0">
                <a:solidFill>
                  <a:srgbClr val="7030A0"/>
                </a:solidFill>
                <a:cs typeface="Arial"/>
              </a:rPr>
              <a:t>заказчика (кто </a:t>
            </a:r>
            <a:r>
              <a:rPr sz="1948" b="1" spc="-15" dirty="0">
                <a:solidFill>
                  <a:srgbClr val="7030A0"/>
                </a:solidFill>
                <a:cs typeface="Arial"/>
              </a:rPr>
              <a:t>это </a:t>
            </a:r>
            <a:r>
              <a:rPr sz="1948" b="1" spc="-10" dirty="0">
                <a:solidFill>
                  <a:srgbClr val="7030A0"/>
                </a:solidFill>
                <a:cs typeface="Arial"/>
              </a:rPr>
              <a:t>за </a:t>
            </a:r>
            <a:r>
              <a:rPr sz="1948" b="1" spc="5" dirty="0">
                <a:solidFill>
                  <a:srgbClr val="7030A0"/>
                </a:solidFill>
                <a:cs typeface="Arial"/>
              </a:rPr>
              <a:t>лицо???)</a:t>
            </a:r>
            <a:r>
              <a:rPr sz="1948" spc="5" dirty="0">
                <a:cs typeface="Arial"/>
              </a:rPr>
              <a:t>, и </a:t>
            </a:r>
            <a:r>
              <a:rPr sz="1948" spc="-5" dirty="0">
                <a:cs typeface="Arial"/>
              </a:rPr>
              <a:t>размещает </a:t>
            </a:r>
            <a:r>
              <a:rPr sz="1948" spc="5" dirty="0">
                <a:cs typeface="Arial"/>
              </a:rPr>
              <a:t>в ЕИС документ о</a:t>
            </a:r>
            <a:r>
              <a:rPr sz="1948" spc="25" dirty="0">
                <a:cs typeface="Arial"/>
              </a:rPr>
              <a:t> </a:t>
            </a:r>
            <a:r>
              <a:rPr sz="1948" spc="5" dirty="0">
                <a:cs typeface="Arial"/>
              </a:rPr>
              <a:t>приемке;</a:t>
            </a:r>
            <a:endParaRPr sz="1948" dirty="0">
              <a:cs typeface="Arial"/>
            </a:endParaRPr>
          </a:p>
          <a:p>
            <a:pPr>
              <a:spcBef>
                <a:spcPts val="50"/>
              </a:spcBef>
            </a:pPr>
            <a:endParaRPr sz="1998" dirty="0">
              <a:cs typeface="Times New Roman"/>
            </a:endParaRPr>
          </a:p>
          <a:p>
            <a:pPr marL="12689" marR="251234">
              <a:lnSpc>
                <a:spcPct val="100499"/>
              </a:lnSpc>
            </a:pPr>
            <a:r>
              <a:rPr sz="1948" dirty="0">
                <a:cs typeface="Arial"/>
              </a:rPr>
              <a:t>б) </a:t>
            </a:r>
            <a:r>
              <a:rPr sz="1948" spc="-10" dirty="0">
                <a:cs typeface="Arial"/>
              </a:rPr>
              <a:t>формирует </a:t>
            </a:r>
            <a:r>
              <a:rPr sz="1948" spc="5" dirty="0">
                <a:cs typeface="Arial"/>
              </a:rPr>
              <a:t>с </a:t>
            </a:r>
            <a:r>
              <a:rPr sz="1948" spc="-5" dirty="0">
                <a:cs typeface="Arial"/>
              </a:rPr>
              <a:t>использованием </a:t>
            </a:r>
            <a:r>
              <a:rPr sz="1948" dirty="0">
                <a:cs typeface="Arial"/>
              </a:rPr>
              <a:t>ЕИС, </a:t>
            </a:r>
            <a:r>
              <a:rPr sz="1948" spc="-10" dirty="0">
                <a:cs typeface="Arial"/>
              </a:rPr>
              <a:t>подписывает </a:t>
            </a:r>
            <a:r>
              <a:rPr sz="1948" dirty="0">
                <a:cs typeface="Arial"/>
              </a:rPr>
              <a:t>усиленной электронной </a:t>
            </a:r>
            <a:r>
              <a:rPr sz="1948" spc="-5" dirty="0">
                <a:cs typeface="Arial"/>
              </a:rPr>
              <a:t>подписью </a:t>
            </a:r>
            <a:r>
              <a:rPr sz="1948" spc="5" dirty="0">
                <a:cs typeface="Arial"/>
              </a:rPr>
              <a:t>лица,  </a:t>
            </a:r>
            <a:r>
              <a:rPr sz="1948" spc="-5" dirty="0">
                <a:cs typeface="Arial"/>
              </a:rPr>
              <a:t>имеющего </a:t>
            </a:r>
            <a:r>
              <a:rPr sz="1948" dirty="0">
                <a:cs typeface="Arial"/>
              </a:rPr>
              <a:t>право </a:t>
            </a:r>
            <a:r>
              <a:rPr sz="1948" spc="-5" dirty="0">
                <a:cs typeface="Arial"/>
              </a:rPr>
              <a:t>действовать </a:t>
            </a:r>
            <a:r>
              <a:rPr sz="1948" spc="-20" dirty="0">
                <a:cs typeface="Arial"/>
              </a:rPr>
              <a:t>от </a:t>
            </a:r>
            <a:r>
              <a:rPr sz="1948" spc="5" dirty="0">
                <a:cs typeface="Arial"/>
              </a:rPr>
              <a:t>имени </a:t>
            </a:r>
            <a:r>
              <a:rPr sz="1948" dirty="0">
                <a:cs typeface="Arial"/>
              </a:rPr>
              <a:t>заказчика, </a:t>
            </a:r>
            <a:r>
              <a:rPr sz="1948" spc="5" dirty="0">
                <a:cs typeface="Arial"/>
              </a:rPr>
              <a:t>и </a:t>
            </a:r>
            <a:r>
              <a:rPr sz="1948" spc="-5" dirty="0">
                <a:cs typeface="Arial"/>
              </a:rPr>
              <a:t>размещает </a:t>
            </a:r>
            <a:r>
              <a:rPr sz="1948" spc="5" dirty="0">
                <a:cs typeface="Arial"/>
              </a:rPr>
              <a:t>в ЕИС </a:t>
            </a:r>
            <a:r>
              <a:rPr sz="1948" dirty="0">
                <a:cs typeface="Arial"/>
              </a:rPr>
              <a:t>мотивированный  </a:t>
            </a:r>
            <a:r>
              <a:rPr sz="1948" spc="-5" dirty="0">
                <a:cs typeface="Arial"/>
              </a:rPr>
              <a:t>отказ </a:t>
            </a:r>
            <a:r>
              <a:rPr sz="1948" spc="-20" dirty="0">
                <a:cs typeface="Arial"/>
              </a:rPr>
              <a:t>от </a:t>
            </a:r>
            <a:r>
              <a:rPr sz="1948" dirty="0">
                <a:cs typeface="Arial"/>
              </a:rPr>
              <a:t>подписания документа </a:t>
            </a:r>
            <a:r>
              <a:rPr sz="1948" spc="5" dirty="0">
                <a:cs typeface="Arial"/>
              </a:rPr>
              <a:t>о приемке с указанием причин </a:t>
            </a:r>
            <a:r>
              <a:rPr sz="1948" spc="-5" dirty="0">
                <a:cs typeface="Arial"/>
              </a:rPr>
              <a:t>такого</a:t>
            </a:r>
            <a:r>
              <a:rPr sz="1948" spc="55" dirty="0">
                <a:cs typeface="Arial"/>
              </a:rPr>
              <a:t> </a:t>
            </a:r>
            <a:r>
              <a:rPr sz="1948" dirty="0">
                <a:cs typeface="Arial"/>
              </a:rPr>
              <a:t>отказа.</a:t>
            </a:r>
          </a:p>
          <a:p>
            <a:pPr>
              <a:spcBef>
                <a:spcPts val="30"/>
              </a:spcBef>
            </a:pPr>
            <a:endParaRPr sz="2048" dirty="0">
              <a:cs typeface="Times New Roman"/>
            </a:endParaRPr>
          </a:p>
          <a:p>
            <a:pPr marL="436487" indent="-280417">
              <a:spcBef>
                <a:spcPts val="5"/>
              </a:spcBef>
              <a:buFont typeface="Arial"/>
              <a:buChar char="•"/>
              <a:tabLst>
                <a:tab pos="436487" algn="l"/>
                <a:tab pos="437121" algn="l"/>
              </a:tabLst>
            </a:pPr>
            <a:r>
              <a:rPr sz="1998" b="1" spc="-5" dirty="0">
                <a:solidFill>
                  <a:srgbClr val="C00000"/>
                </a:solidFill>
                <a:cs typeface="Calibri"/>
              </a:rPr>
              <a:t>Срок на приемку </a:t>
            </a:r>
            <a:r>
              <a:rPr sz="1998" b="1" spc="-10" dirty="0">
                <a:solidFill>
                  <a:srgbClr val="C00000"/>
                </a:solidFill>
                <a:cs typeface="Calibri"/>
              </a:rPr>
              <a:t>можно </a:t>
            </a:r>
            <a:r>
              <a:rPr sz="1998" b="1" spc="-5" dirty="0">
                <a:solidFill>
                  <a:srgbClr val="C00000"/>
                </a:solidFill>
                <a:cs typeface="Calibri"/>
              </a:rPr>
              <a:t>сократить. </a:t>
            </a:r>
            <a:r>
              <a:rPr sz="1998" b="1" spc="-45" dirty="0">
                <a:solidFill>
                  <a:srgbClr val="C00000"/>
                </a:solidFill>
                <a:cs typeface="Calibri"/>
              </a:rPr>
              <a:t>Так </a:t>
            </a:r>
            <a:r>
              <a:rPr sz="1998" b="1" spc="-5" dirty="0">
                <a:solidFill>
                  <a:srgbClr val="C00000"/>
                </a:solidFill>
                <a:cs typeface="Calibri"/>
              </a:rPr>
              <a:t>и </a:t>
            </a:r>
            <a:r>
              <a:rPr sz="1998" b="1" spc="-10" dirty="0">
                <a:solidFill>
                  <a:srgbClr val="C00000"/>
                </a:solidFill>
                <a:cs typeface="Calibri"/>
              </a:rPr>
              <a:t>пишите </a:t>
            </a:r>
            <a:r>
              <a:rPr sz="1998" b="1" spc="-5" dirty="0">
                <a:solidFill>
                  <a:srgbClr val="C00000"/>
                </a:solidFill>
                <a:cs typeface="Calibri"/>
              </a:rPr>
              <a:t>– в течение 20 рабочих дней. </a:t>
            </a:r>
            <a:r>
              <a:rPr sz="1998" b="1" spc="-25" dirty="0" err="1">
                <a:solidFill>
                  <a:srgbClr val="C00000"/>
                </a:solidFill>
                <a:cs typeface="Calibri"/>
              </a:rPr>
              <a:t>Успеете</a:t>
            </a:r>
            <a:r>
              <a:rPr sz="1998" b="1" spc="160" dirty="0">
                <a:solidFill>
                  <a:srgbClr val="C00000"/>
                </a:solidFill>
                <a:cs typeface="Calibri"/>
              </a:rPr>
              <a:t> </a:t>
            </a:r>
            <a:r>
              <a:rPr sz="1998" b="1" spc="-5" dirty="0" err="1" smtClean="0">
                <a:solidFill>
                  <a:srgbClr val="C00000"/>
                </a:solidFill>
                <a:cs typeface="Calibri"/>
              </a:rPr>
              <a:t>раньше</a:t>
            </a:r>
            <a:r>
              <a:rPr lang="ru-RU" sz="1998" b="1" spc="-5" dirty="0" smtClean="0">
                <a:solidFill>
                  <a:srgbClr val="C00000"/>
                </a:solidFill>
                <a:cs typeface="Calibri"/>
              </a:rPr>
              <a:t> </a:t>
            </a:r>
            <a:r>
              <a:rPr sz="1998" b="1" spc="-5" dirty="0" smtClean="0">
                <a:solidFill>
                  <a:srgbClr val="C00000"/>
                </a:solidFill>
                <a:cs typeface="Calibri"/>
              </a:rPr>
              <a:t>–</a:t>
            </a:r>
            <a:r>
              <a:rPr sz="1998" b="1" spc="-70" dirty="0" smtClean="0">
                <a:solidFill>
                  <a:srgbClr val="C00000"/>
                </a:solidFill>
                <a:cs typeface="Calibri"/>
              </a:rPr>
              <a:t> </a:t>
            </a:r>
            <a:r>
              <a:rPr sz="1998" b="1" spc="-10" dirty="0">
                <a:solidFill>
                  <a:srgbClr val="C00000"/>
                </a:solidFill>
                <a:cs typeface="Calibri"/>
              </a:rPr>
              <a:t>хорошо.</a:t>
            </a:r>
            <a:endParaRPr sz="1998" dirty="0">
              <a:cs typeface="Calibri"/>
            </a:endParaRPr>
          </a:p>
          <a:p>
            <a:pPr marL="436487" indent="-280417">
              <a:buFont typeface="Arial"/>
              <a:buChar char="•"/>
              <a:tabLst>
                <a:tab pos="436487" algn="l"/>
                <a:tab pos="437121" algn="l"/>
              </a:tabLst>
            </a:pPr>
            <a:r>
              <a:rPr sz="1998" b="1" spc="-5" dirty="0">
                <a:solidFill>
                  <a:srgbClr val="C00000"/>
                </a:solidFill>
                <a:cs typeface="Calibri"/>
              </a:rPr>
              <a:t>На </a:t>
            </a:r>
            <a:r>
              <a:rPr sz="1998" b="1" spc="-15" dirty="0">
                <a:solidFill>
                  <a:srgbClr val="C00000"/>
                </a:solidFill>
                <a:cs typeface="Calibri"/>
              </a:rPr>
              <a:t>это </a:t>
            </a:r>
            <a:r>
              <a:rPr sz="1998" b="1" spc="-10" dirty="0">
                <a:solidFill>
                  <a:srgbClr val="C00000"/>
                </a:solidFill>
                <a:cs typeface="Calibri"/>
              </a:rPr>
              <a:t>лицо </a:t>
            </a:r>
            <a:r>
              <a:rPr sz="1998" b="1" spc="-5" dirty="0">
                <a:solidFill>
                  <a:srgbClr val="C00000"/>
                </a:solidFill>
                <a:cs typeface="Calibri"/>
              </a:rPr>
              <a:t>ответственное нужно оформлять </a:t>
            </a:r>
            <a:r>
              <a:rPr sz="1998" b="1" spc="-10" dirty="0">
                <a:solidFill>
                  <a:srgbClr val="C00000"/>
                </a:solidFill>
                <a:cs typeface="Calibri"/>
              </a:rPr>
              <a:t>электронный</a:t>
            </a:r>
            <a:r>
              <a:rPr sz="1998" b="1" spc="30" dirty="0">
                <a:solidFill>
                  <a:srgbClr val="C00000"/>
                </a:solidFill>
                <a:cs typeface="Calibri"/>
              </a:rPr>
              <a:t> </a:t>
            </a:r>
            <a:r>
              <a:rPr sz="1998" b="1" spc="-5" dirty="0">
                <a:solidFill>
                  <a:srgbClr val="C00000"/>
                </a:solidFill>
                <a:cs typeface="Calibri"/>
              </a:rPr>
              <a:t>ключ</a:t>
            </a:r>
            <a:endParaRPr sz="1998" dirty="0">
              <a:cs typeface="Calibri"/>
            </a:endParaRPr>
          </a:p>
          <a:p>
            <a:pPr marL="436487" marR="5075" indent="-280417">
              <a:buFont typeface="Arial"/>
              <a:buChar char="•"/>
              <a:tabLst>
                <a:tab pos="436487" algn="l"/>
                <a:tab pos="437121" algn="l"/>
              </a:tabLst>
            </a:pPr>
            <a:r>
              <a:rPr sz="1998" b="1" spc="-10" dirty="0">
                <a:cs typeface="Calibri"/>
              </a:rPr>
              <a:t>Заказчик </a:t>
            </a:r>
            <a:r>
              <a:rPr sz="1998" b="1" spc="-5" dirty="0">
                <a:cs typeface="Calibri"/>
              </a:rPr>
              <a:t>НЕ вправе </a:t>
            </a:r>
            <a:r>
              <a:rPr sz="1998" b="1" spc="-10" dirty="0">
                <a:cs typeface="Calibri"/>
              </a:rPr>
              <a:t>передавать полномочия </a:t>
            </a:r>
            <a:r>
              <a:rPr sz="1998" b="1" spc="-5" dirty="0">
                <a:cs typeface="Calibri"/>
              </a:rPr>
              <a:t>по </a:t>
            </a:r>
            <a:r>
              <a:rPr sz="1998" b="1" spc="-10" dirty="0">
                <a:cs typeface="Calibri"/>
              </a:rPr>
              <a:t>приемке товара </a:t>
            </a:r>
            <a:r>
              <a:rPr sz="1998" b="1" spc="-5" dirty="0">
                <a:cs typeface="Calibri"/>
              </a:rPr>
              <a:t>и </a:t>
            </a:r>
            <a:r>
              <a:rPr sz="1998" b="1" spc="-10" dirty="0">
                <a:cs typeface="Calibri"/>
              </a:rPr>
              <a:t>подписанию актов </a:t>
            </a:r>
            <a:r>
              <a:rPr sz="1998" b="1" spc="-5" dirty="0">
                <a:cs typeface="Calibri"/>
              </a:rPr>
              <a:t>приемки  третьим лицам - организациям по </a:t>
            </a:r>
            <a:r>
              <a:rPr sz="1998" b="1" spc="-10" dirty="0">
                <a:cs typeface="Calibri"/>
              </a:rPr>
              <a:t>договору </a:t>
            </a:r>
            <a:r>
              <a:rPr sz="1998" i="1" spc="-5" dirty="0">
                <a:cs typeface="Calibri"/>
              </a:rPr>
              <a:t>(см. Письмо </a:t>
            </a:r>
            <a:r>
              <a:rPr sz="1998" i="1" spc="-10" dirty="0">
                <a:cs typeface="Calibri"/>
              </a:rPr>
              <a:t>Минэкономразвития </a:t>
            </a:r>
            <a:r>
              <a:rPr sz="1998" i="1" spc="-5" dirty="0">
                <a:cs typeface="Calibri"/>
              </a:rPr>
              <a:t>от 06.02.2017 №  ОГ-Д28-1229)</a:t>
            </a:r>
            <a:endParaRPr sz="1998" dirty="0">
              <a:cs typeface="Calibri"/>
            </a:endParaRPr>
          </a:p>
          <a:p>
            <a:pPr marL="436487" indent="-280417">
              <a:buFont typeface="Arial"/>
              <a:buChar char="•"/>
              <a:tabLst>
                <a:tab pos="436487" algn="l"/>
                <a:tab pos="437121" algn="l"/>
              </a:tabLst>
            </a:pPr>
            <a:r>
              <a:rPr sz="1998" i="1" u="heavy" spc="-10" dirty="0">
                <a:cs typeface="Calibri"/>
              </a:rPr>
              <a:t>Контрактный управляющий </a:t>
            </a:r>
            <a:r>
              <a:rPr sz="1998" i="1" u="heavy" spc="-5" dirty="0">
                <a:cs typeface="Calibri"/>
              </a:rPr>
              <a:t>подписывает, если он ответственный за</a:t>
            </a:r>
            <a:r>
              <a:rPr sz="1998" i="1" u="heavy" spc="145" dirty="0">
                <a:cs typeface="Calibri"/>
              </a:rPr>
              <a:t> </a:t>
            </a:r>
            <a:r>
              <a:rPr sz="1998" i="1" u="heavy" spc="-10" dirty="0">
                <a:cs typeface="Calibri"/>
              </a:rPr>
              <a:t>приемку</a:t>
            </a:r>
            <a:endParaRPr sz="1998" dirty="0">
              <a:cs typeface="Calibri"/>
            </a:endParaRPr>
          </a:p>
        </p:txBody>
      </p:sp>
    </p:spTree>
    <p:extLst>
      <p:ext uri="{BB962C8B-B14F-4D97-AF65-F5344CB8AC3E}">
        <p14:creationId xmlns:p14="http://schemas.microsoft.com/office/powerpoint/2010/main" val="128764503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95693" y="239046"/>
            <a:ext cx="11312845" cy="1752882"/>
          </a:xfrm>
          <a:prstGeom prst="rect">
            <a:avLst/>
          </a:prstGeom>
          <a:solidFill>
            <a:srgbClr val="F4CEC9"/>
          </a:solidFill>
        </p:spPr>
        <p:txBody>
          <a:bodyPr vert="horz" wrap="square" lIns="0" tIns="39333" rIns="0" bIns="0" rtlCol="0">
            <a:spAutoFit/>
          </a:bodyPr>
          <a:lstStyle/>
          <a:p>
            <a:pPr marL="371141" marR="709925" indent="-280417">
              <a:spcBef>
                <a:spcPts val="309"/>
              </a:spcBef>
              <a:buChar char="•"/>
              <a:tabLst>
                <a:tab pos="371141" algn="l"/>
                <a:tab pos="371775" algn="l"/>
              </a:tabLst>
            </a:pPr>
            <a:r>
              <a:rPr sz="1798" spc="-15" dirty="0">
                <a:latin typeface="Arial"/>
                <a:cs typeface="Arial"/>
              </a:rPr>
              <a:t>Уполномоченным </a:t>
            </a:r>
            <a:r>
              <a:rPr sz="1798" spc="-5" dirty="0">
                <a:latin typeface="Arial"/>
                <a:cs typeface="Arial"/>
              </a:rPr>
              <a:t>лицом в данном случае </a:t>
            </a:r>
            <a:r>
              <a:rPr sz="1798" spc="-15" dirty="0">
                <a:latin typeface="Arial"/>
                <a:cs typeface="Arial"/>
              </a:rPr>
              <a:t>необходимо считать </a:t>
            </a:r>
            <a:r>
              <a:rPr sz="1798" spc="-10" dirty="0">
                <a:latin typeface="Arial"/>
                <a:cs typeface="Arial"/>
              </a:rPr>
              <a:t>сотрудника </a:t>
            </a:r>
            <a:r>
              <a:rPr sz="1798" dirty="0">
                <a:latin typeface="Arial"/>
                <a:cs typeface="Arial"/>
              </a:rPr>
              <a:t>контрактной службы,  </a:t>
            </a:r>
            <a:r>
              <a:rPr sz="1798" spc="-10" dirty="0">
                <a:latin typeface="Arial"/>
                <a:cs typeface="Arial"/>
              </a:rPr>
              <a:t>уполномоченное </a:t>
            </a:r>
            <a:r>
              <a:rPr sz="1798" spc="-5" dirty="0">
                <a:latin typeface="Arial"/>
                <a:cs typeface="Arial"/>
              </a:rPr>
              <a:t>на размещение, </a:t>
            </a:r>
            <a:r>
              <a:rPr sz="1798" dirty="0">
                <a:latin typeface="Arial"/>
                <a:cs typeface="Arial"/>
              </a:rPr>
              <a:t>или </a:t>
            </a:r>
            <a:r>
              <a:rPr sz="1798" spc="-5" dirty="0">
                <a:latin typeface="Arial"/>
                <a:cs typeface="Arial"/>
              </a:rPr>
              <a:t>лицо, </a:t>
            </a:r>
            <a:r>
              <a:rPr sz="1798" spc="-15" dirty="0">
                <a:latin typeface="Arial"/>
                <a:cs typeface="Arial"/>
              </a:rPr>
              <a:t>ответственное </a:t>
            </a:r>
            <a:r>
              <a:rPr sz="1798" spc="-5" dirty="0">
                <a:latin typeface="Arial"/>
                <a:cs typeface="Arial"/>
              </a:rPr>
              <a:t>за </a:t>
            </a:r>
            <a:r>
              <a:rPr sz="1798" dirty="0">
                <a:latin typeface="Arial"/>
                <a:cs typeface="Arial"/>
              </a:rPr>
              <a:t>приемку </a:t>
            </a:r>
            <a:r>
              <a:rPr sz="1798" spc="-10" dirty="0">
                <a:latin typeface="Arial"/>
                <a:cs typeface="Arial"/>
              </a:rPr>
              <a:t>товара?</a:t>
            </a:r>
            <a:endParaRPr sz="1798" dirty="0">
              <a:latin typeface="Arial"/>
              <a:cs typeface="Arial"/>
            </a:endParaRPr>
          </a:p>
          <a:p>
            <a:pPr marL="371141" marR="453616" indent="-280417">
              <a:buChar char="•"/>
              <a:tabLst>
                <a:tab pos="371141" algn="l"/>
                <a:tab pos="371775" algn="l"/>
              </a:tabLst>
            </a:pPr>
            <a:r>
              <a:rPr sz="1798" spc="-15" dirty="0">
                <a:latin typeface="Arial"/>
                <a:cs typeface="Arial"/>
              </a:rPr>
              <a:t>Может </a:t>
            </a:r>
            <a:r>
              <a:rPr sz="1798" dirty="0">
                <a:latin typeface="Arial"/>
                <a:cs typeface="Arial"/>
              </a:rPr>
              <a:t>ли </a:t>
            </a:r>
            <a:r>
              <a:rPr sz="1798" spc="-5" dirty="0">
                <a:latin typeface="Arial"/>
                <a:cs typeface="Arial"/>
              </a:rPr>
              <a:t>лицо, </a:t>
            </a:r>
            <a:r>
              <a:rPr sz="1798" spc="-10" dirty="0">
                <a:latin typeface="Arial"/>
                <a:cs typeface="Arial"/>
              </a:rPr>
              <a:t>уполномоченное </a:t>
            </a:r>
            <a:r>
              <a:rPr sz="1798" spc="-5" dirty="0">
                <a:latin typeface="Arial"/>
                <a:cs typeface="Arial"/>
              </a:rPr>
              <a:t>на размещение, </a:t>
            </a:r>
            <a:r>
              <a:rPr sz="1798" spc="-15" dirty="0">
                <a:latin typeface="Arial"/>
                <a:cs typeface="Arial"/>
              </a:rPr>
              <a:t>подписывать </a:t>
            </a:r>
            <a:r>
              <a:rPr sz="1798" spc="-5" dirty="0">
                <a:latin typeface="Arial"/>
                <a:cs typeface="Arial"/>
              </a:rPr>
              <a:t>документы о </a:t>
            </a:r>
            <a:r>
              <a:rPr sz="1798" dirty="0">
                <a:latin typeface="Arial"/>
                <a:cs typeface="Arial"/>
              </a:rPr>
              <a:t>приемке </a:t>
            </a:r>
            <a:r>
              <a:rPr sz="1798" spc="-5" dirty="0">
                <a:latin typeface="Arial"/>
                <a:cs typeface="Arial"/>
              </a:rPr>
              <a:t>электронной  </a:t>
            </a:r>
            <a:r>
              <a:rPr sz="1798" spc="-10" dirty="0">
                <a:latin typeface="Arial"/>
                <a:cs typeface="Arial"/>
              </a:rPr>
              <a:t>подписью </a:t>
            </a:r>
            <a:r>
              <a:rPr sz="1798" dirty="0">
                <a:latin typeface="Arial"/>
                <a:cs typeface="Arial"/>
              </a:rPr>
              <a:t>лица, </a:t>
            </a:r>
            <a:r>
              <a:rPr sz="1798" spc="-10" dirty="0">
                <a:latin typeface="Arial"/>
                <a:cs typeface="Arial"/>
              </a:rPr>
              <a:t>осуществляющего</a:t>
            </a:r>
            <a:r>
              <a:rPr sz="1798" spc="-75" dirty="0">
                <a:latin typeface="Arial"/>
                <a:cs typeface="Arial"/>
              </a:rPr>
              <a:t> </a:t>
            </a:r>
            <a:r>
              <a:rPr sz="1798" dirty="0">
                <a:latin typeface="Arial"/>
                <a:cs typeface="Arial"/>
              </a:rPr>
              <a:t>приемку?</a:t>
            </a:r>
          </a:p>
          <a:p>
            <a:pPr marL="371141" marR="470111" indent="-280417">
              <a:buChar char="•"/>
              <a:tabLst>
                <a:tab pos="371141" algn="l"/>
                <a:tab pos="371775" algn="l"/>
              </a:tabLst>
            </a:pPr>
            <a:r>
              <a:rPr sz="1798" spc="-5" dirty="0">
                <a:latin typeface="Arial"/>
                <a:cs typeface="Arial"/>
              </a:rPr>
              <a:t>Если документ о </a:t>
            </a:r>
            <a:r>
              <a:rPr sz="1798" dirty="0">
                <a:latin typeface="Arial"/>
                <a:cs typeface="Arial"/>
              </a:rPr>
              <a:t>приемке </a:t>
            </a:r>
            <a:r>
              <a:rPr sz="1798" spc="-15" dirty="0">
                <a:latin typeface="Arial"/>
                <a:cs typeface="Arial"/>
              </a:rPr>
              <a:t>подписывается </a:t>
            </a:r>
            <a:r>
              <a:rPr sz="1798" spc="-5" dirty="0">
                <a:latin typeface="Arial"/>
                <a:cs typeface="Arial"/>
              </a:rPr>
              <a:t>электронной </a:t>
            </a:r>
            <a:r>
              <a:rPr sz="1798" spc="-10" dirty="0">
                <a:latin typeface="Arial"/>
                <a:cs typeface="Arial"/>
              </a:rPr>
              <a:t>подписью сотрудника </a:t>
            </a:r>
            <a:r>
              <a:rPr sz="1798" dirty="0">
                <a:latin typeface="Arial"/>
                <a:cs typeface="Arial"/>
              </a:rPr>
              <a:t>контрактной службы,  </a:t>
            </a:r>
            <a:r>
              <a:rPr sz="1798" spc="-15" dirty="0">
                <a:latin typeface="Arial"/>
                <a:cs typeface="Arial"/>
              </a:rPr>
              <a:t>уполномоченного </a:t>
            </a:r>
            <a:r>
              <a:rPr sz="1798" spc="-5" dirty="0">
                <a:latin typeface="Arial"/>
                <a:cs typeface="Arial"/>
              </a:rPr>
              <a:t>на размещение, </a:t>
            </a:r>
            <a:r>
              <a:rPr sz="1798" spc="-25" dirty="0">
                <a:latin typeface="Arial"/>
                <a:cs typeface="Arial"/>
              </a:rPr>
              <a:t>тогда </a:t>
            </a:r>
            <a:r>
              <a:rPr sz="1798" dirty="0">
                <a:latin typeface="Arial"/>
                <a:cs typeface="Arial"/>
              </a:rPr>
              <a:t>приемщику </a:t>
            </a:r>
            <a:r>
              <a:rPr sz="1798" spc="-5" dirty="0">
                <a:latin typeface="Arial"/>
                <a:cs typeface="Arial"/>
              </a:rPr>
              <a:t>электронная </a:t>
            </a:r>
            <a:r>
              <a:rPr sz="1798" spc="-10" dirty="0">
                <a:latin typeface="Arial"/>
                <a:cs typeface="Arial"/>
              </a:rPr>
              <a:t>подпись </a:t>
            </a:r>
            <a:r>
              <a:rPr sz="1798" spc="-5" dirty="0">
                <a:latin typeface="Arial"/>
                <a:cs typeface="Arial"/>
              </a:rPr>
              <a:t>не</a:t>
            </a:r>
            <a:r>
              <a:rPr sz="1798" spc="110" dirty="0">
                <a:latin typeface="Arial"/>
                <a:cs typeface="Arial"/>
              </a:rPr>
              <a:t> </a:t>
            </a:r>
            <a:r>
              <a:rPr sz="1798" dirty="0">
                <a:latin typeface="Arial"/>
                <a:cs typeface="Arial"/>
              </a:rPr>
              <a:t>нужна?</a:t>
            </a:r>
          </a:p>
        </p:txBody>
      </p:sp>
      <p:sp>
        <p:nvSpPr>
          <p:cNvPr id="5" name="object 5"/>
          <p:cNvSpPr txBox="1"/>
          <p:nvPr/>
        </p:nvSpPr>
        <p:spPr>
          <a:xfrm>
            <a:off x="896112" y="2438438"/>
            <a:ext cx="11119104" cy="3978525"/>
          </a:xfrm>
          <a:prstGeom prst="rect">
            <a:avLst/>
          </a:prstGeom>
        </p:spPr>
        <p:txBody>
          <a:bodyPr vert="horz" wrap="square" lIns="0" tIns="0" rIns="0" bIns="0" rtlCol="0">
            <a:spAutoFit/>
          </a:bodyPr>
          <a:lstStyle/>
          <a:p>
            <a:pPr marL="12689" marR="13957">
              <a:lnSpc>
                <a:spcPct val="101099"/>
              </a:lnSpc>
            </a:pPr>
            <a:r>
              <a:rPr sz="1600" spc="-5" dirty="0">
                <a:latin typeface="Arial"/>
                <a:cs typeface="Arial"/>
              </a:rPr>
              <a:t>Уполномоченный сотрудник </a:t>
            </a:r>
            <a:r>
              <a:rPr sz="1600" spc="5" dirty="0">
                <a:latin typeface="Arial"/>
                <a:cs typeface="Arial"/>
              </a:rPr>
              <a:t>– </a:t>
            </a:r>
            <a:r>
              <a:rPr sz="1600" spc="-15" dirty="0">
                <a:latin typeface="Arial"/>
                <a:cs typeface="Arial"/>
              </a:rPr>
              <a:t>это </a:t>
            </a:r>
            <a:r>
              <a:rPr sz="1600" spc="-55" dirty="0">
                <a:latin typeface="Arial"/>
                <a:cs typeface="Arial"/>
              </a:rPr>
              <a:t>тот, </a:t>
            </a:r>
            <a:r>
              <a:rPr sz="1600" spc="5" dirty="0">
                <a:latin typeface="Arial"/>
                <a:cs typeface="Arial"/>
              </a:rPr>
              <a:t>кто </a:t>
            </a:r>
            <a:r>
              <a:rPr sz="1600" dirty="0">
                <a:latin typeface="Arial"/>
                <a:cs typeface="Arial"/>
              </a:rPr>
              <a:t>непосредственно </a:t>
            </a:r>
            <a:r>
              <a:rPr sz="1600" spc="-15" dirty="0">
                <a:latin typeface="Arial"/>
                <a:cs typeface="Arial"/>
              </a:rPr>
              <a:t>отвечает </a:t>
            </a:r>
            <a:r>
              <a:rPr sz="1600" spc="5" dirty="0">
                <a:latin typeface="Arial"/>
                <a:cs typeface="Arial"/>
              </a:rPr>
              <a:t>за приемку и </a:t>
            </a:r>
            <a:r>
              <a:rPr sz="1600" spc="-5" dirty="0">
                <a:latin typeface="Arial"/>
                <a:cs typeface="Arial"/>
              </a:rPr>
              <a:t>подписывает </a:t>
            </a:r>
            <a:r>
              <a:rPr sz="1600" spc="5" dirty="0">
                <a:latin typeface="Arial"/>
                <a:cs typeface="Arial"/>
              </a:rPr>
              <a:t>обычные </a:t>
            </a:r>
            <a:r>
              <a:rPr sz="1600" dirty="0">
                <a:latin typeface="Arial"/>
                <a:cs typeface="Arial"/>
              </a:rPr>
              <a:t>товарные  </a:t>
            </a:r>
            <a:r>
              <a:rPr sz="1600" spc="5" dirty="0">
                <a:latin typeface="Arial"/>
                <a:cs typeface="Arial"/>
              </a:rPr>
              <a:t>накладные, </a:t>
            </a:r>
            <a:r>
              <a:rPr sz="1600" spc="10" dirty="0">
                <a:latin typeface="Arial"/>
                <a:cs typeface="Arial"/>
              </a:rPr>
              <a:t>акты </a:t>
            </a:r>
            <a:r>
              <a:rPr sz="1600" spc="5" dirty="0">
                <a:latin typeface="Arial"/>
                <a:cs typeface="Arial"/>
              </a:rPr>
              <a:t>оказанных </a:t>
            </a:r>
            <a:r>
              <a:rPr sz="1600" spc="-30" dirty="0">
                <a:latin typeface="Arial"/>
                <a:cs typeface="Arial"/>
              </a:rPr>
              <a:t>услуг. </a:t>
            </a:r>
            <a:r>
              <a:rPr sz="1600" spc="-5" dirty="0">
                <a:latin typeface="Arial"/>
                <a:cs typeface="Arial"/>
              </a:rPr>
              <a:t>Такой сотрудник </a:t>
            </a:r>
            <a:r>
              <a:rPr sz="1600" spc="-10" dirty="0">
                <a:latin typeface="Arial"/>
                <a:cs typeface="Arial"/>
              </a:rPr>
              <a:t>является </a:t>
            </a:r>
            <a:r>
              <a:rPr sz="1600" dirty="0">
                <a:latin typeface="Arial"/>
                <a:cs typeface="Arial"/>
              </a:rPr>
              <a:t>уполномоченным </a:t>
            </a:r>
            <a:r>
              <a:rPr sz="1600" spc="5" dirty="0">
                <a:latin typeface="Arial"/>
                <a:cs typeface="Arial"/>
              </a:rPr>
              <a:t>на </a:t>
            </a:r>
            <a:r>
              <a:rPr sz="1600" spc="-15" dirty="0">
                <a:latin typeface="Arial"/>
                <a:cs typeface="Arial"/>
              </a:rPr>
              <a:t>приемку, </a:t>
            </a:r>
            <a:r>
              <a:rPr sz="1600" spc="5" dirty="0">
                <a:latin typeface="Arial"/>
                <a:cs typeface="Arial"/>
              </a:rPr>
              <a:t>и он </a:t>
            </a:r>
            <a:r>
              <a:rPr sz="1600" spc="-5" dirty="0">
                <a:latin typeface="Arial"/>
                <a:cs typeface="Arial"/>
              </a:rPr>
              <a:t>должен </a:t>
            </a:r>
            <a:r>
              <a:rPr sz="1600" spc="15" dirty="0">
                <a:latin typeface="Arial"/>
                <a:cs typeface="Arial"/>
              </a:rPr>
              <a:t>со </a:t>
            </a:r>
            <a:r>
              <a:rPr sz="1600" dirty="0">
                <a:latin typeface="Arial"/>
                <a:cs typeface="Arial"/>
              </a:rPr>
              <a:t>своей </a:t>
            </a:r>
            <a:r>
              <a:rPr sz="1600" spc="5" dirty="0">
                <a:latin typeface="Arial"/>
                <a:cs typeface="Arial"/>
              </a:rPr>
              <a:t>ЭЦП  </a:t>
            </a:r>
            <a:r>
              <a:rPr sz="1600" dirty="0">
                <a:latin typeface="Arial"/>
                <a:cs typeface="Arial"/>
              </a:rPr>
              <a:t>размещать все </a:t>
            </a:r>
            <a:r>
              <a:rPr sz="1600" spc="5" dirty="0">
                <a:latin typeface="Arial"/>
                <a:cs typeface="Arial"/>
              </a:rPr>
              <a:t>документы, </a:t>
            </a:r>
            <a:r>
              <a:rPr sz="1600" dirty="0">
                <a:latin typeface="Arial"/>
                <a:cs typeface="Arial"/>
              </a:rPr>
              <a:t>связанные </a:t>
            </a:r>
            <a:r>
              <a:rPr sz="1600" spc="5" dirty="0">
                <a:latin typeface="Arial"/>
                <a:cs typeface="Arial"/>
              </a:rPr>
              <a:t>с приемкой. </a:t>
            </a:r>
            <a:r>
              <a:rPr sz="1600" dirty="0">
                <a:latin typeface="Arial"/>
                <a:cs typeface="Arial"/>
              </a:rPr>
              <a:t>Если </a:t>
            </a:r>
            <a:r>
              <a:rPr sz="1600" spc="5" dirty="0">
                <a:latin typeface="Arial"/>
                <a:cs typeface="Arial"/>
              </a:rPr>
              <a:t>накладную </a:t>
            </a:r>
            <a:r>
              <a:rPr sz="1600" dirty="0">
                <a:latin typeface="Arial"/>
                <a:cs typeface="Arial"/>
              </a:rPr>
              <a:t>размещать </a:t>
            </a:r>
            <a:r>
              <a:rPr sz="1600" spc="5" dirty="0">
                <a:latin typeface="Arial"/>
                <a:cs typeface="Arial"/>
              </a:rPr>
              <a:t>за </a:t>
            </a:r>
            <a:r>
              <a:rPr sz="1600" dirty="0">
                <a:latin typeface="Arial"/>
                <a:cs typeface="Arial"/>
              </a:rPr>
              <a:t>подписью </a:t>
            </a:r>
            <a:r>
              <a:rPr sz="1600" dirty="0" err="1">
                <a:latin typeface="Arial"/>
                <a:cs typeface="Arial"/>
              </a:rPr>
              <a:t>сотрудника</a:t>
            </a:r>
            <a:r>
              <a:rPr sz="1600" spc="265" dirty="0">
                <a:latin typeface="Arial"/>
                <a:cs typeface="Arial"/>
              </a:rPr>
              <a:t> </a:t>
            </a:r>
            <a:r>
              <a:rPr sz="1600" spc="5" dirty="0" err="1" smtClean="0">
                <a:latin typeface="Arial"/>
                <a:cs typeface="Arial"/>
              </a:rPr>
              <a:t>контрактной</a:t>
            </a:r>
            <a:r>
              <a:rPr lang="ru-RU" sz="1600" spc="5" dirty="0" smtClean="0">
                <a:latin typeface="Arial"/>
                <a:cs typeface="Arial"/>
              </a:rPr>
              <a:t> </a:t>
            </a:r>
            <a:r>
              <a:rPr sz="1600" spc="10" dirty="0" err="1" smtClean="0">
                <a:latin typeface="Arial"/>
                <a:cs typeface="Arial"/>
              </a:rPr>
              <a:t>службы</a:t>
            </a:r>
            <a:r>
              <a:rPr sz="1600" spc="10" dirty="0">
                <a:latin typeface="Arial"/>
                <a:cs typeface="Arial"/>
              </a:rPr>
              <a:t>, </a:t>
            </a:r>
            <a:r>
              <a:rPr sz="1600" spc="-5" dirty="0">
                <a:latin typeface="Arial"/>
                <a:cs typeface="Arial"/>
              </a:rPr>
              <a:t>то </a:t>
            </a:r>
            <a:r>
              <a:rPr sz="1600" spc="-20" dirty="0">
                <a:latin typeface="Arial"/>
                <a:cs typeface="Arial"/>
              </a:rPr>
              <a:t>этот </a:t>
            </a:r>
            <a:r>
              <a:rPr sz="1600" spc="-5" dirty="0">
                <a:latin typeface="Arial"/>
                <a:cs typeface="Arial"/>
              </a:rPr>
              <a:t>сотрудник </a:t>
            </a:r>
            <a:r>
              <a:rPr sz="1600" spc="-10" dirty="0">
                <a:latin typeface="Arial"/>
                <a:cs typeface="Arial"/>
              </a:rPr>
              <a:t>является </a:t>
            </a:r>
            <a:r>
              <a:rPr sz="1600" spc="-5" dirty="0">
                <a:latin typeface="Arial"/>
                <a:cs typeface="Arial"/>
              </a:rPr>
              <a:t>ответственным </a:t>
            </a:r>
            <a:r>
              <a:rPr sz="1600" spc="5" dirty="0">
                <a:latin typeface="Arial"/>
                <a:cs typeface="Arial"/>
              </a:rPr>
              <a:t>за </a:t>
            </a:r>
            <a:r>
              <a:rPr sz="1600" spc="-15" dirty="0">
                <a:latin typeface="Arial"/>
                <a:cs typeface="Arial"/>
              </a:rPr>
              <a:t>приемку. </a:t>
            </a:r>
            <a:r>
              <a:rPr sz="1600" dirty="0">
                <a:latin typeface="Arial"/>
                <a:cs typeface="Arial"/>
              </a:rPr>
              <a:t>Электронная подпись приемочным сотрудникам </a:t>
            </a:r>
            <a:r>
              <a:rPr sz="1600" spc="5" dirty="0">
                <a:latin typeface="Arial"/>
                <a:cs typeface="Arial"/>
              </a:rPr>
              <a:t>нужна.  </a:t>
            </a:r>
            <a:r>
              <a:rPr sz="1600" dirty="0">
                <a:latin typeface="Arial"/>
                <a:cs typeface="Arial"/>
              </a:rPr>
              <a:t>Приемочный </a:t>
            </a:r>
            <a:r>
              <a:rPr sz="1600" spc="5" dirty="0">
                <a:latin typeface="Arial"/>
                <a:cs typeface="Arial"/>
              </a:rPr>
              <a:t>документ </a:t>
            </a:r>
            <a:r>
              <a:rPr sz="1600" spc="-5" dirty="0">
                <a:latin typeface="Arial"/>
                <a:cs typeface="Arial"/>
              </a:rPr>
              <a:t>формируется </a:t>
            </a:r>
            <a:r>
              <a:rPr sz="1600" spc="5" dirty="0">
                <a:latin typeface="Arial"/>
                <a:cs typeface="Arial"/>
              </a:rPr>
              <a:t>в ЕИС в структурированной форме. </a:t>
            </a:r>
            <a:r>
              <a:rPr sz="1600" dirty="0">
                <a:latin typeface="Arial"/>
                <a:cs typeface="Arial"/>
              </a:rPr>
              <a:t>Подписание документа </a:t>
            </a:r>
            <a:r>
              <a:rPr sz="1600" spc="10" dirty="0">
                <a:latin typeface="Arial"/>
                <a:cs typeface="Arial"/>
              </a:rPr>
              <a:t>ЭЦП </a:t>
            </a:r>
            <a:r>
              <a:rPr sz="1600" dirty="0">
                <a:latin typeface="Arial"/>
                <a:cs typeface="Arial"/>
              </a:rPr>
              <a:t>равнозначно </a:t>
            </a:r>
            <a:r>
              <a:rPr sz="1600" spc="-10" dirty="0">
                <a:latin typeface="Arial"/>
                <a:cs typeface="Arial"/>
              </a:rPr>
              <a:t>его  </a:t>
            </a:r>
            <a:r>
              <a:rPr sz="1600" dirty="0">
                <a:latin typeface="Arial"/>
                <a:cs typeface="Arial"/>
              </a:rPr>
              <a:t>размещению </a:t>
            </a:r>
            <a:r>
              <a:rPr sz="1600" spc="5" dirty="0">
                <a:latin typeface="Arial"/>
                <a:cs typeface="Arial"/>
              </a:rPr>
              <a:t>в </a:t>
            </a:r>
            <a:r>
              <a:rPr sz="1600" dirty="0">
                <a:latin typeface="Arial"/>
                <a:cs typeface="Arial"/>
              </a:rPr>
              <a:t>системе. </a:t>
            </a:r>
            <a:r>
              <a:rPr sz="1600" spc="5" dirty="0">
                <a:latin typeface="Arial"/>
                <a:cs typeface="Arial"/>
              </a:rPr>
              <a:t>Сейчас есть </a:t>
            </a:r>
            <a:r>
              <a:rPr sz="1600" dirty="0">
                <a:latin typeface="Arial"/>
                <a:cs typeface="Arial"/>
              </a:rPr>
              <a:t>возможность </a:t>
            </a:r>
            <a:r>
              <a:rPr sz="1600" spc="5" dirty="0">
                <a:latin typeface="Arial"/>
                <a:cs typeface="Arial"/>
              </a:rPr>
              <a:t>разместить документ о приемке </a:t>
            </a:r>
            <a:r>
              <a:rPr sz="1600" spc="-5" dirty="0">
                <a:latin typeface="Arial"/>
                <a:cs typeface="Arial"/>
              </a:rPr>
              <a:t>только </a:t>
            </a:r>
            <a:r>
              <a:rPr sz="1600" dirty="0">
                <a:latin typeface="Arial"/>
                <a:cs typeface="Arial"/>
              </a:rPr>
              <a:t>заказчиком, </a:t>
            </a:r>
            <a:r>
              <a:rPr sz="1600" spc="5" dirty="0">
                <a:latin typeface="Arial"/>
                <a:cs typeface="Arial"/>
              </a:rPr>
              <a:t>если </a:t>
            </a:r>
            <a:r>
              <a:rPr sz="1600" dirty="0">
                <a:latin typeface="Arial"/>
                <a:cs typeface="Arial"/>
              </a:rPr>
              <a:t>создана  </a:t>
            </a:r>
            <a:r>
              <a:rPr sz="1600" spc="5" dirty="0">
                <a:latin typeface="Arial"/>
                <a:cs typeface="Arial"/>
              </a:rPr>
              <a:t>комиссии и у членов </a:t>
            </a:r>
            <a:r>
              <a:rPr sz="1600" spc="-15" dirty="0">
                <a:latin typeface="Arial"/>
                <a:cs typeface="Arial"/>
              </a:rPr>
              <a:t>нет </a:t>
            </a:r>
            <a:r>
              <a:rPr sz="1600" spc="5" dirty="0">
                <a:latin typeface="Arial"/>
                <a:cs typeface="Arial"/>
              </a:rPr>
              <a:t>ЭЦП. </a:t>
            </a:r>
            <a:r>
              <a:rPr sz="1600" spc="-35" dirty="0">
                <a:latin typeface="Arial"/>
                <a:cs typeface="Arial"/>
              </a:rPr>
              <a:t>Тогда </a:t>
            </a:r>
            <a:r>
              <a:rPr sz="1600" dirty="0">
                <a:latin typeface="Arial"/>
                <a:cs typeface="Arial"/>
              </a:rPr>
              <a:t>сканируется </a:t>
            </a:r>
            <a:r>
              <a:rPr sz="1600" spc="10" dirty="0">
                <a:latin typeface="Arial"/>
                <a:cs typeface="Arial"/>
              </a:rPr>
              <a:t>акт </a:t>
            </a:r>
            <a:r>
              <a:rPr sz="1600" spc="5" dirty="0">
                <a:latin typeface="Arial"/>
                <a:cs typeface="Arial"/>
              </a:rPr>
              <a:t>с </a:t>
            </a:r>
            <a:r>
              <a:rPr sz="1600" dirty="0">
                <a:latin typeface="Arial"/>
                <a:cs typeface="Arial"/>
              </a:rPr>
              <a:t>подписями </a:t>
            </a:r>
            <a:r>
              <a:rPr sz="1600" spc="5" dirty="0">
                <a:latin typeface="Arial"/>
                <a:cs typeface="Arial"/>
              </a:rPr>
              <a:t>и </a:t>
            </a:r>
            <a:r>
              <a:rPr sz="1600" spc="-5" dirty="0">
                <a:latin typeface="Arial"/>
                <a:cs typeface="Arial"/>
              </a:rPr>
              <a:t>утверждается руководителем </a:t>
            </a:r>
            <a:r>
              <a:rPr sz="1600" spc="5" dirty="0">
                <a:latin typeface="Arial"/>
                <a:cs typeface="Arial"/>
              </a:rPr>
              <a:t>заказчика. При  </a:t>
            </a:r>
            <a:r>
              <a:rPr sz="1600" spc="-5" dirty="0">
                <a:latin typeface="Arial"/>
                <a:cs typeface="Arial"/>
              </a:rPr>
              <a:t>единоличной </a:t>
            </a:r>
            <a:r>
              <a:rPr sz="1600" spc="5" dirty="0">
                <a:latin typeface="Arial"/>
                <a:cs typeface="Arial"/>
              </a:rPr>
              <a:t>приемке, документ в ЕИС </a:t>
            </a:r>
            <a:r>
              <a:rPr sz="1600" spc="-5" dirty="0">
                <a:latin typeface="Arial"/>
                <a:cs typeface="Arial"/>
              </a:rPr>
              <a:t>подписывают </a:t>
            </a:r>
            <a:r>
              <a:rPr sz="1600" spc="10" dirty="0">
                <a:latin typeface="Arial"/>
                <a:cs typeface="Arial"/>
              </a:rPr>
              <a:t>ЭЦП </a:t>
            </a:r>
            <a:r>
              <a:rPr sz="1600" spc="5" dirty="0">
                <a:latin typeface="Arial"/>
                <a:cs typeface="Arial"/>
              </a:rPr>
              <a:t>именно </a:t>
            </a:r>
            <a:r>
              <a:rPr sz="1600" spc="-15" dirty="0">
                <a:latin typeface="Arial"/>
                <a:cs typeface="Arial"/>
              </a:rPr>
              <a:t>этого</a:t>
            </a:r>
            <a:r>
              <a:rPr sz="1600" spc="160" dirty="0">
                <a:latin typeface="Arial"/>
                <a:cs typeface="Arial"/>
              </a:rPr>
              <a:t> </a:t>
            </a:r>
            <a:r>
              <a:rPr sz="1600" dirty="0">
                <a:latin typeface="Arial"/>
                <a:cs typeface="Arial"/>
              </a:rPr>
              <a:t>сотрудника.</a:t>
            </a:r>
          </a:p>
          <a:p>
            <a:pPr marL="12689" marR="96433">
              <a:lnSpc>
                <a:spcPct val="101099"/>
              </a:lnSpc>
            </a:pPr>
            <a:r>
              <a:rPr sz="1600" spc="5" dirty="0">
                <a:latin typeface="Arial"/>
                <a:cs typeface="Arial"/>
              </a:rPr>
              <a:t>- </a:t>
            </a:r>
            <a:r>
              <a:rPr sz="1600" dirty="0">
                <a:latin typeface="Arial"/>
                <a:cs typeface="Arial"/>
              </a:rPr>
              <a:t>предложение </a:t>
            </a:r>
            <a:r>
              <a:rPr sz="1600" spc="-5" dirty="0">
                <a:latin typeface="Arial"/>
                <a:cs typeface="Arial"/>
              </a:rPr>
              <a:t>«может </a:t>
            </a:r>
            <a:r>
              <a:rPr sz="1600" spc="5" dirty="0">
                <a:latin typeface="Arial"/>
                <a:cs typeface="Arial"/>
              </a:rPr>
              <a:t>ли </a:t>
            </a:r>
            <a:r>
              <a:rPr sz="1600" dirty="0">
                <a:latin typeface="Arial"/>
                <a:cs typeface="Arial"/>
              </a:rPr>
              <a:t>лицо, уполномоченное </a:t>
            </a:r>
            <a:r>
              <a:rPr sz="1600" spc="5" dirty="0">
                <a:latin typeface="Arial"/>
                <a:cs typeface="Arial"/>
              </a:rPr>
              <a:t>на </a:t>
            </a:r>
            <a:r>
              <a:rPr sz="1600" dirty="0">
                <a:latin typeface="Arial"/>
                <a:cs typeface="Arial"/>
              </a:rPr>
              <a:t>размещение, </a:t>
            </a:r>
            <a:r>
              <a:rPr sz="1600" spc="-5" dirty="0">
                <a:latin typeface="Arial"/>
                <a:cs typeface="Arial"/>
              </a:rPr>
              <a:t>подписывать </a:t>
            </a:r>
            <a:r>
              <a:rPr sz="1600" spc="5" dirty="0">
                <a:latin typeface="Arial"/>
                <a:cs typeface="Arial"/>
              </a:rPr>
              <a:t>документы о приемке </a:t>
            </a:r>
            <a:r>
              <a:rPr sz="1600" dirty="0">
                <a:latin typeface="Arial"/>
                <a:cs typeface="Arial"/>
              </a:rPr>
              <a:t>электронной  подписью </a:t>
            </a:r>
            <a:r>
              <a:rPr sz="1600" spc="5" dirty="0">
                <a:latin typeface="Arial"/>
                <a:cs typeface="Arial"/>
              </a:rPr>
              <a:t>лица, </a:t>
            </a:r>
            <a:r>
              <a:rPr sz="1600" spc="-5" dirty="0">
                <a:latin typeface="Arial"/>
                <a:cs typeface="Arial"/>
              </a:rPr>
              <a:t>осуществляющего </a:t>
            </a:r>
            <a:r>
              <a:rPr sz="1600" spc="10" dirty="0">
                <a:latin typeface="Arial"/>
                <a:cs typeface="Arial"/>
              </a:rPr>
              <a:t>приемку» </a:t>
            </a:r>
            <a:r>
              <a:rPr sz="1600" spc="-5" dirty="0">
                <a:latin typeface="Arial"/>
                <a:cs typeface="Arial"/>
              </a:rPr>
              <a:t>понимается так: </a:t>
            </a:r>
            <a:r>
              <a:rPr sz="1600" spc="5" dirty="0">
                <a:latin typeface="Arial"/>
                <a:cs typeface="Arial"/>
              </a:rPr>
              <a:t>у работника </a:t>
            </a:r>
            <a:r>
              <a:rPr sz="1600" dirty="0">
                <a:latin typeface="Arial"/>
                <a:cs typeface="Arial"/>
              </a:rPr>
              <a:t>хранится </a:t>
            </a:r>
            <a:r>
              <a:rPr sz="1600" spc="5" dirty="0">
                <a:latin typeface="Arial"/>
                <a:cs typeface="Arial"/>
              </a:rPr>
              <a:t>ЭЦП, лица </a:t>
            </a:r>
            <a:r>
              <a:rPr sz="1600" spc="-10" dirty="0">
                <a:latin typeface="Arial"/>
                <a:cs typeface="Arial"/>
              </a:rPr>
              <a:t>ответственного </a:t>
            </a:r>
            <a:r>
              <a:rPr sz="1600" spc="5" dirty="0">
                <a:latin typeface="Arial"/>
                <a:cs typeface="Arial"/>
              </a:rPr>
              <a:t>за  </a:t>
            </a:r>
            <a:r>
              <a:rPr sz="1600" spc="-15" dirty="0">
                <a:latin typeface="Arial"/>
                <a:cs typeface="Arial"/>
              </a:rPr>
              <a:t>приемку, </a:t>
            </a:r>
            <a:r>
              <a:rPr sz="1600" spc="5" dirty="0">
                <a:latin typeface="Arial"/>
                <a:cs typeface="Arial"/>
              </a:rPr>
              <a:t>в момент приемки </a:t>
            </a:r>
            <a:r>
              <a:rPr sz="1600" dirty="0">
                <a:latin typeface="Arial"/>
                <a:cs typeface="Arial"/>
              </a:rPr>
              <a:t>работку </a:t>
            </a:r>
            <a:r>
              <a:rPr sz="1600" spc="10" dirty="0">
                <a:latin typeface="Arial"/>
                <a:cs typeface="Arial"/>
              </a:rPr>
              <a:t>службы </a:t>
            </a:r>
            <a:r>
              <a:rPr sz="1600" spc="-30" dirty="0">
                <a:latin typeface="Arial"/>
                <a:cs typeface="Arial"/>
              </a:rPr>
              <a:t>говорят, </a:t>
            </a:r>
            <a:r>
              <a:rPr sz="1600" dirty="0">
                <a:latin typeface="Arial"/>
                <a:cs typeface="Arial"/>
              </a:rPr>
              <a:t>что </a:t>
            </a:r>
            <a:r>
              <a:rPr sz="1600" spc="10" dirty="0">
                <a:latin typeface="Arial"/>
                <a:cs typeface="Arial"/>
              </a:rPr>
              <a:t>нужно </a:t>
            </a:r>
            <a:r>
              <a:rPr sz="1600" spc="-5" dirty="0">
                <a:latin typeface="Arial"/>
                <a:cs typeface="Arial"/>
              </a:rPr>
              <a:t>подписать </a:t>
            </a:r>
            <a:r>
              <a:rPr sz="1600" spc="5" dirty="0">
                <a:latin typeface="Arial"/>
                <a:cs typeface="Arial"/>
              </a:rPr>
              <a:t>документы и он </a:t>
            </a:r>
            <a:r>
              <a:rPr sz="1600" spc="10" dirty="0">
                <a:latin typeface="Arial"/>
                <a:cs typeface="Arial"/>
              </a:rPr>
              <a:t>чужой </a:t>
            </a:r>
            <a:r>
              <a:rPr sz="1600" dirty="0">
                <a:latin typeface="Arial"/>
                <a:cs typeface="Arial"/>
              </a:rPr>
              <a:t>подписью </a:t>
            </a:r>
            <a:r>
              <a:rPr sz="1600" spc="-5" dirty="0">
                <a:latin typeface="Arial"/>
                <a:cs typeface="Arial"/>
              </a:rPr>
              <a:t>размещает  </a:t>
            </a:r>
            <a:r>
              <a:rPr sz="1600" spc="5" dirty="0">
                <a:latin typeface="Arial"/>
                <a:cs typeface="Arial"/>
              </a:rPr>
              <a:t>документы </a:t>
            </a:r>
            <a:r>
              <a:rPr sz="1600" dirty="0">
                <a:latin typeface="Arial"/>
                <a:cs typeface="Arial"/>
              </a:rPr>
              <a:t>вместо </a:t>
            </a:r>
            <a:r>
              <a:rPr sz="1600" spc="-10" dirty="0">
                <a:latin typeface="Arial"/>
                <a:cs typeface="Arial"/>
              </a:rPr>
              <a:t>того, </a:t>
            </a:r>
            <a:r>
              <a:rPr sz="1600" spc="5" dirty="0">
                <a:latin typeface="Arial"/>
                <a:cs typeface="Arial"/>
              </a:rPr>
              <a:t>кто </a:t>
            </a:r>
            <a:r>
              <a:rPr sz="1600" spc="-15" dirty="0">
                <a:latin typeface="Arial"/>
                <a:cs typeface="Arial"/>
              </a:rPr>
              <a:t>это </a:t>
            </a:r>
            <a:r>
              <a:rPr sz="1600" spc="-5" dirty="0">
                <a:latin typeface="Arial"/>
                <a:cs typeface="Arial"/>
              </a:rPr>
              <a:t>должен </a:t>
            </a:r>
            <a:r>
              <a:rPr sz="1600" spc="-10" dirty="0">
                <a:latin typeface="Arial"/>
                <a:cs typeface="Arial"/>
              </a:rPr>
              <a:t>делать. Такое </a:t>
            </a:r>
            <a:r>
              <a:rPr sz="1600" spc="5" dirty="0">
                <a:latin typeface="Arial"/>
                <a:cs typeface="Arial"/>
              </a:rPr>
              <a:t>юридически </a:t>
            </a:r>
            <a:r>
              <a:rPr sz="1600" spc="-5" dirty="0">
                <a:latin typeface="Arial"/>
                <a:cs typeface="Arial"/>
              </a:rPr>
              <a:t>нельзя </a:t>
            </a:r>
            <a:r>
              <a:rPr sz="1600" spc="-10" dirty="0">
                <a:latin typeface="Arial"/>
                <a:cs typeface="Arial"/>
              </a:rPr>
              <a:t>делать, </a:t>
            </a:r>
            <a:r>
              <a:rPr sz="1600" spc="5" dirty="0">
                <a:latin typeface="Arial"/>
                <a:cs typeface="Arial"/>
              </a:rPr>
              <a:t>такая </a:t>
            </a:r>
            <a:r>
              <a:rPr sz="1600" dirty="0">
                <a:latin typeface="Arial"/>
                <a:cs typeface="Arial"/>
              </a:rPr>
              <a:t>подпись </a:t>
            </a:r>
            <a:r>
              <a:rPr sz="1600" spc="-10" dirty="0">
                <a:latin typeface="Arial"/>
                <a:cs typeface="Arial"/>
              </a:rPr>
              <a:t>является  </a:t>
            </a:r>
            <a:r>
              <a:rPr sz="1600" dirty="0">
                <a:latin typeface="Arial"/>
                <a:cs typeface="Arial"/>
              </a:rPr>
              <a:t>скомпрометированной </a:t>
            </a:r>
            <a:r>
              <a:rPr sz="1600" spc="5" dirty="0">
                <a:latin typeface="Arial"/>
                <a:cs typeface="Arial"/>
              </a:rPr>
              <a:t>и ее </a:t>
            </a:r>
            <a:r>
              <a:rPr sz="1600" spc="10" dirty="0">
                <a:latin typeface="Arial"/>
                <a:cs typeface="Arial"/>
              </a:rPr>
              <a:t>нужно </a:t>
            </a:r>
            <a:r>
              <a:rPr sz="1600" spc="5" dirty="0">
                <a:latin typeface="Arial"/>
                <a:cs typeface="Arial"/>
              </a:rPr>
              <a:t>перевыпускать. Но по </a:t>
            </a:r>
            <a:r>
              <a:rPr sz="1600" spc="15" dirty="0">
                <a:latin typeface="Arial"/>
                <a:cs typeface="Arial"/>
              </a:rPr>
              <a:t>факту </a:t>
            </a:r>
            <a:r>
              <a:rPr sz="1600" spc="-10" dirty="0">
                <a:latin typeface="Arial"/>
                <a:cs typeface="Arial"/>
              </a:rPr>
              <a:t>отдельные </a:t>
            </a:r>
            <a:r>
              <a:rPr sz="1600" dirty="0">
                <a:latin typeface="Arial"/>
                <a:cs typeface="Arial"/>
              </a:rPr>
              <a:t>заказчики </a:t>
            </a:r>
            <a:r>
              <a:rPr sz="1600" spc="-5" dirty="0">
                <a:latin typeface="Arial"/>
                <a:cs typeface="Arial"/>
              </a:rPr>
              <a:t>так </a:t>
            </a:r>
            <a:r>
              <a:rPr sz="1600" spc="5" dirty="0">
                <a:latin typeface="Arial"/>
                <a:cs typeface="Arial"/>
              </a:rPr>
              <a:t>и </a:t>
            </a:r>
            <a:r>
              <a:rPr sz="1600" spc="-15" dirty="0">
                <a:latin typeface="Arial"/>
                <a:cs typeface="Arial"/>
              </a:rPr>
              <a:t>будут</a:t>
            </a:r>
            <a:r>
              <a:rPr sz="1600" spc="215" dirty="0">
                <a:latin typeface="Arial"/>
                <a:cs typeface="Arial"/>
              </a:rPr>
              <a:t> </a:t>
            </a:r>
            <a:r>
              <a:rPr sz="1600" spc="-10" dirty="0">
                <a:latin typeface="Arial"/>
                <a:cs typeface="Arial"/>
              </a:rPr>
              <a:t>делать.</a:t>
            </a:r>
            <a:endParaRPr sz="1600" dirty="0">
              <a:latin typeface="Arial"/>
              <a:cs typeface="Arial"/>
            </a:endParaRPr>
          </a:p>
          <a:p>
            <a:pPr marL="12689" marR="5075">
              <a:lnSpc>
                <a:spcPct val="100899"/>
              </a:lnSpc>
              <a:spcBef>
                <a:spcPts val="5"/>
              </a:spcBef>
            </a:pPr>
            <a:r>
              <a:rPr sz="1600" dirty="0">
                <a:latin typeface="Arial"/>
                <a:cs typeface="Arial"/>
              </a:rPr>
              <a:t>Если </a:t>
            </a:r>
            <a:r>
              <a:rPr sz="1600" spc="5" dirty="0">
                <a:latin typeface="Arial"/>
                <a:cs typeface="Arial"/>
              </a:rPr>
              <a:t>документ о приемке </a:t>
            </a:r>
            <a:r>
              <a:rPr sz="1600" spc="-5" dirty="0">
                <a:latin typeface="Arial"/>
                <a:cs typeface="Arial"/>
              </a:rPr>
              <a:t>подписывается </a:t>
            </a:r>
            <a:r>
              <a:rPr sz="1600" dirty="0">
                <a:latin typeface="Arial"/>
                <a:cs typeface="Arial"/>
              </a:rPr>
              <a:t>электронной подписью сотрудника </a:t>
            </a:r>
            <a:r>
              <a:rPr sz="1600" spc="5" dirty="0">
                <a:latin typeface="Arial"/>
                <a:cs typeface="Arial"/>
              </a:rPr>
              <a:t>контрактной </a:t>
            </a:r>
            <a:r>
              <a:rPr sz="1600" spc="10" dirty="0">
                <a:latin typeface="Arial"/>
                <a:cs typeface="Arial"/>
              </a:rPr>
              <a:t>службы </a:t>
            </a:r>
            <a:r>
              <a:rPr sz="1600" spc="5" dirty="0">
                <a:latin typeface="Arial"/>
                <a:cs typeface="Arial"/>
              </a:rPr>
              <a:t>с </a:t>
            </a:r>
            <a:r>
              <a:rPr sz="1600" dirty="0">
                <a:latin typeface="Arial"/>
                <a:cs typeface="Arial"/>
              </a:rPr>
              <a:t>нарушением </a:t>
            </a:r>
            <a:r>
              <a:rPr sz="1600" spc="5" dirty="0">
                <a:latin typeface="Arial"/>
                <a:cs typeface="Arial"/>
              </a:rPr>
              <a:t>логики  и закона, </a:t>
            </a:r>
            <a:r>
              <a:rPr sz="1600" spc="-5" dirty="0">
                <a:latin typeface="Arial"/>
                <a:cs typeface="Arial"/>
              </a:rPr>
              <a:t>то уполномоченного </a:t>
            </a:r>
            <a:r>
              <a:rPr sz="1600" spc="5" dirty="0">
                <a:latin typeface="Arial"/>
                <a:cs typeface="Arial"/>
              </a:rPr>
              <a:t>на </a:t>
            </a:r>
            <a:r>
              <a:rPr sz="1600" dirty="0">
                <a:latin typeface="Arial"/>
                <a:cs typeface="Arial"/>
              </a:rPr>
              <a:t>размещение </a:t>
            </a:r>
            <a:r>
              <a:rPr sz="1600" spc="5" dirty="0">
                <a:latin typeface="Arial"/>
                <a:cs typeface="Arial"/>
              </a:rPr>
              <a:t>приемщику </a:t>
            </a:r>
            <a:r>
              <a:rPr sz="1600" dirty="0">
                <a:latin typeface="Arial"/>
                <a:cs typeface="Arial"/>
              </a:rPr>
              <a:t>электронная подпись </a:t>
            </a:r>
            <a:r>
              <a:rPr sz="1600" spc="5" dirty="0">
                <a:latin typeface="Arial"/>
                <a:cs typeface="Arial"/>
              </a:rPr>
              <a:t>не</a:t>
            </a:r>
            <a:r>
              <a:rPr sz="1600" spc="265" dirty="0">
                <a:latin typeface="Arial"/>
                <a:cs typeface="Arial"/>
              </a:rPr>
              <a:t> </a:t>
            </a:r>
            <a:r>
              <a:rPr sz="1600" spc="5" dirty="0">
                <a:latin typeface="Arial"/>
                <a:cs typeface="Arial"/>
              </a:rPr>
              <a:t>нужна.</a:t>
            </a:r>
            <a:endParaRPr sz="1600" dirty="0">
              <a:latin typeface="Arial"/>
              <a:cs typeface="Arial"/>
            </a:endParaRPr>
          </a:p>
        </p:txBody>
      </p:sp>
    </p:spTree>
    <p:extLst>
      <p:ext uri="{BB962C8B-B14F-4D97-AF65-F5344CB8AC3E}">
        <p14:creationId xmlns:p14="http://schemas.microsoft.com/office/powerpoint/2010/main" val="246944248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914400" y="381000"/>
            <a:ext cx="10746315" cy="563993"/>
          </a:xfrm>
          <a:prstGeom prst="rect">
            <a:avLst/>
          </a:prstGeom>
        </p:spPr>
        <p:txBody>
          <a:bodyPr vert="horz" wrap="square" lIns="0" tIns="0" rIns="0" bIns="0" rtlCol="0" anchor="t">
            <a:spAutoFit/>
          </a:bodyPr>
          <a:lstStyle/>
          <a:p>
            <a:pPr marL="12689" marR="5075">
              <a:lnSpc>
                <a:spcPct val="100000"/>
              </a:lnSpc>
            </a:pPr>
            <a:r>
              <a:rPr sz="1798" dirty="0">
                <a:solidFill>
                  <a:srgbClr val="000000"/>
                </a:solidFill>
                <a:latin typeface="Arial"/>
                <a:cs typeface="Arial"/>
              </a:rPr>
              <a:t>В </a:t>
            </a:r>
            <a:r>
              <a:rPr sz="1798" spc="-5" dirty="0">
                <a:solidFill>
                  <a:srgbClr val="000000"/>
                </a:solidFill>
                <a:latin typeface="Arial"/>
                <a:cs typeface="Arial"/>
              </a:rPr>
              <a:t>случае </a:t>
            </a:r>
            <a:r>
              <a:rPr sz="1798" spc="-10" dirty="0">
                <a:solidFill>
                  <a:srgbClr val="000000"/>
                </a:solidFill>
                <a:latin typeface="Arial"/>
                <a:cs typeface="Arial"/>
              </a:rPr>
              <a:t>создания приемочной </a:t>
            </a:r>
            <a:r>
              <a:rPr sz="1798" dirty="0">
                <a:solidFill>
                  <a:srgbClr val="000000"/>
                </a:solidFill>
                <a:latin typeface="Arial"/>
                <a:cs typeface="Arial"/>
              </a:rPr>
              <a:t>комиссии </a:t>
            </a:r>
            <a:r>
              <a:rPr sz="1798" spc="-5" dirty="0">
                <a:solidFill>
                  <a:srgbClr val="C00000"/>
                </a:solidFill>
              </a:rPr>
              <a:t>не </a:t>
            </a:r>
            <a:r>
              <a:rPr sz="1798" spc="-10" dirty="0">
                <a:solidFill>
                  <a:srgbClr val="C00000"/>
                </a:solidFill>
              </a:rPr>
              <a:t>позднее </a:t>
            </a:r>
            <a:r>
              <a:rPr sz="1798" spc="-5" dirty="0">
                <a:solidFill>
                  <a:srgbClr val="C00000"/>
                </a:solidFill>
              </a:rPr>
              <a:t>двадцати </a:t>
            </a:r>
            <a:r>
              <a:rPr sz="1798" spc="-10" dirty="0">
                <a:solidFill>
                  <a:srgbClr val="C00000"/>
                </a:solidFill>
              </a:rPr>
              <a:t>рабочих </a:t>
            </a:r>
            <a:r>
              <a:rPr sz="1798" spc="-5" dirty="0">
                <a:solidFill>
                  <a:srgbClr val="C00000"/>
                </a:solidFill>
              </a:rPr>
              <a:t>дней</a:t>
            </a:r>
            <a:r>
              <a:rPr sz="1798" spc="-5" dirty="0">
                <a:solidFill>
                  <a:srgbClr val="000000"/>
                </a:solidFill>
                <a:latin typeface="Arial"/>
                <a:cs typeface="Arial"/>
              </a:rPr>
              <a:t>, </a:t>
            </a:r>
            <a:r>
              <a:rPr sz="1798" spc="-10" dirty="0">
                <a:solidFill>
                  <a:srgbClr val="000000"/>
                </a:solidFill>
                <a:latin typeface="Arial"/>
                <a:cs typeface="Arial"/>
              </a:rPr>
              <a:t>следующих </a:t>
            </a:r>
            <a:r>
              <a:rPr sz="1798" spc="-5" dirty="0">
                <a:solidFill>
                  <a:srgbClr val="000000"/>
                </a:solidFill>
                <a:latin typeface="Arial"/>
                <a:cs typeface="Arial"/>
              </a:rPr>
              <a:t>за днем  </a:t>
            </a:r>
            <a:r>
              <a:rPr sz="1798" dirty="0">
                <a:solidFill>
                  <a:srgbClr val="000000"/>
                </a:solidFill>
                <a:latin typeface="Arial"/>
                <a:cs typeface="Arial"/>
              </a:rPr>
              <a:t>поступления </a:t>
            </a:r>
            <a:r>
              <a:rPr sz="1798" spc="-5" dirty="0">
                <a:solidFill>
                  <a:srgbClr val="000000"/>
                </a:solidFill>
                <a:latin typeface="Arial"/>
                <a:cs typeface="Arial"/>
              </a:rPr>
              <a:t>заказчику документа о </a:t>
            </a:r>
            <a:r>
              <a:rPr sz="1798" dirty="0">
                <a:solidFill>
                  <a:srgbClr val="000000"/>
                </a:solidFill>
                <a:latin typeface="Arial"/>
                <a:cs typeface="Arial"/>
              </a:rPr>
              <a:t>приемке</a:t>
            </a:r>
            <a:r>
              <a:rPr sz="1798" spc="-80" dirty="0">
                <a:solidFill>
                  <a:srgbClr val="000000"/>
                </a:solidFill>
                <a:latin typeface="Arial"/>
                <a:cs typeface="Arial"/>
              </a:rPr>
              <a:t> </a:t>
            </a:r>
            <a:r>
              <a:rPr sz="1798" dirty="0">
                <a:solidFill>
                  <a:srgbClr val="000000"/>
                </a:solidFill>
                <a:latin typeface="Arial"/>
                <a:cs typeface="Arial"/>
              </a:rPr>
              <a:t>:</a:t>
            </a:r>
            <a:endParaRPr sz="1798" dirty="0">
              <a:latin typeface="Arial"/>
              <a:cs typeface="Arial"/>
            </a:endParaRPr>
          </a:p>
        </p:txBody>
      </p:sp>
      <p:sp>
        <p:nvSpPr>
          <p:cNvPr id="5" name="object 5"/>
          <p:cNvSpPr txBox="1"/>
          <p:nvPr/>
        </p:nvSpPr>
        <p:spPr>
          <a:xfrm>
            <a:off x="915649" y="1191132"/>
            <a:ext cx="10745066" cy="5039521"/>
          </a:xfrm>
          <a:prstGeom prst="rect">
            <a:avLst/>
          </a:prstGeom>
        </p:spPr>
        <p:txBody>
          <a:bodyPr vert="horz" wrap="square" lIns="0" tIns="0" rIns="0" bIns="0" rtlCol="0">
            <a:spAutoFit/>
          </a:bodyPr>
          <a:lstStyle/>
          <a:p>
            <a:pPr marL="12689" marR="225222"/>
            <a:r>
              <a:rPr sz="1798" spc="-5" dirty="0">
                <a:latin typeface="Arial"/>
                <a:cs typeface="Arial"/>
              </a:rPr>
              <a:t>а) члены </a:t>
            </a:r>
            <a:r>
              <a:rPr sz="1798" spc="-10" dirty="0">
                <a:latin typeface="Arial"/>
                <a:cs typeface="Arial"/>
              </a:rPr>
              <a:t>приемочной </a:t>
            </a:r>
            <a:r>
              <a:rPr sz="1798" dirty="0">
                <a:latin typeface="Arial"/>
                <a:cs typeface="Arial"/>
              </a:rPr>
              <a:t>комиссии </a:t>
            </a:r>
            <a:r>
              <a:rPr sz="1798" spc="-15" dirty="0">
                <a:latin typeface="Arial"/>
                <a:cs typeface="Arial"/>
              </a:rPr>
              <a:t>подписывают </a:t>
            </a:r>
            <a:r>
              <a:rPr sz="1798" spc="-5" dirty="0">
                <a:latin typeface="Arial"/>
                <a:cs typeface="Arial"/>
              </a:rPr>
              <a:t>усиленными электронными </a:t>
            </a:r>
            <a:r>
              <a:rPr sz="1798" spc="-10" dirty="0">
                <a:latin typeface="Arial"/>
                <a:cs typeface="Arial"/>
              </a:rPr>
              <a:t>подписями </a:t>
            </a:r>
            <a:r>
              <a:rPr sz="1798" dirty="0">
                <a:latin typeface="Arial"/>
                <a:cs typeface="Arial"/>
              </a:rPr>
              <a:t>поступивший  </a:t>
            </a:r>
            <a:r>
              <a:rPr sz="1798" spc="-5" dirty="0">
                <a:latin typeface="Arial"/>
                <a:cs typeface="Arial"/>
              </a:rPr>
              <a:t>документ о </a:t>
            </a:r>
            <a:r>
              <a:rPr sz="1798" dirty="0">
                <a:latin typeface="Arial"/>
                <a:cs typeface="Arial"/>
              </a:rPr>
              <a:t>приемке или </a:t>
            </a:r>
            <a:r>
              <a:rPr sz="1798" spc="-10" dirty="0">
                <a:latin typeface="Arial"/>
                <a:cs typeface="Arial"/>
              </a:rPr>
              <a:t>формируют </a:t>
            </a:r>
            <a:r>
              <a:rPr sz="1798" dirty="0">
                <a:latin typeface="Arial"/>
                <a:cs typeface="Arial"/>
              </a:rPr>
              <a:t>с </a:t>
            </a:r>
            <a:r>
              <a:rPr sz="1798" spc="-10" dirty="0">
                <a:latin typeface="Arial"/>
                <a:cs typeface="Arial"/>
              </a:rPr>
              <a:t>использованием </a:t>
            </a:r>
            <a:r>
              <a:rPr sz="1798" spc="-5" dirty="0">
                <a:latin typeface="Arial"/>
                <a:cs typeface="Arial"/>
              </a:rPr>
              <a:t>ЕИС, </a:t>
            </a:r>
            <a:r>
              <a:rPr sz="1798" spc="-15" dirty="0">
                <a:latin typeface="Arial"/>
                <a:cs typeface="Arial"/>
              </a:rPr>
              <a:t>подписывают </a:t>
            </a:r>
            <a:r>
              <a:rPr sz="1798" spc="-5" dirty="0">
                <a:latin typeface="Arial"/>
                <a:cs typeface="Arial"/>
              </a:rPr>
              <a:t>усиленными  электронными </a:t>
            </a:r>
            <a:r>
              <a:rPr sz="1798" spc="-10" dirty="0">
                <a:latin typeface="Arial"/>
                <a:cs typeface="Arial"/>
              </a:rPr>
              <a:t>подписями мотивированный отказ </a:t>
            </a:r>
            <a:r>
              <a:rPr sz="1798" spc="-25" dirty="0">
                <a:latin typeface="Arial"/>
                <a:cs typeface="Arial"/>
              </a:rPr>
              <a:t>от </a:t>
            </a:r>
            <a:r>
              <a:rPr sz="1798" spc="-10" dirty="0">
                <a:latin typeface="Arial"/>
                <a:cs typeface="Arial"/>
              </a:rPr>
              <a:t>подписания </a:t>
            </a:r>
            <a:r>
              <a:rPr sz="1798" spc="-5" dirty="0">
                <a:latin typeface="Arial"/>
                <a:cs typeface="Arial"/>
              </a:rPr>
              <a:t>документа о </a:t>
            </a:r>
            <a:r>
              <a:rPr sz="1798" dirty="0">
                <a:latin typeface="Arial"/>
                <a:cs typeface="Arial"/>
              </a:rPr>
              <a:t>приемке с указанием  </a:t>
            </a:r>
            <a:r>
              <a:rPr sz="1798" spc="-5" dirty="0">
                <a:latin typeface="Arial"/>
                <a:cs typeface="Arial"/>
              </a:rPr>
              <a:t>причин </a:t>
            </a:r>
            <a:r>
              <a:rPr sz="1798" spc="-10" dirty="0">
                <a:latin typeface="Arial"/>
                <a:cs typeface="Arial"/>
              </a:rPr>
              <a:t>такого </a:t>
            </a:r>
            <a:r>
              <a:rPr sz="1798" spc="-5" dirty="0">
                <a:latin typeface="Arial"/>
                <a:cs typeface="Arial"/>
              </a:rPr>
              <a:t>отказа</a:t>
            </a:r>
            <a:r>
              <a:rPr sz="1798" spc="-5" dirty="0">
                <a:solidFill>
                  <a:srgbClr val="0070C0"/>
                </a:solidFill>
                <a:latin typeface="Arial"/>
                <a:cs typeface="Arial"/>
              </a:rPr>
              <a:t>. </a:t>
            </a:r>
            <a:r>
              <a:rPr sz="1798" dirty="0">
                <a:solidFill>
                  <a:srgbClr val="0070C0"/>
                </a:solidFill>
                <a:latin typeface="Arial"/>
                <a:cs typeface="Arial"/>
              </a:rPr>
              <a:t>При </a:t>
            </a:r>
            <a:r>
              <a:rPr sz="1798" spc="-15" dirty="0">
                <a:solidFill>
                  <a:srgbClr val="0070C0"/>
                </a:solidFill>
                <a:latin typeface="Arial"/>
                <a:cs typeface="Arial"/>
              </a:rPr>
              <a:t>этом, </a:t>
            </a:r>
            <a:r>
              <a:rPr sz="1798" spc="-5" dirty="0">
                <a:solidFill>
                  <a:srgbClr val="0070C0"/>
                </a:solidFill>
                <a:latin typeface="Arial"/>
                <a:cs typeface="Arial"/>
              </a:rPr>
              <a:t>если </a:t>
            </a:r>
            <a:r>
              <a:rPr sz="1798" spc="-10" dirty="0">
                <a:solidFill>
                  <a:srgbClr val="0070C0"/>
                </a:solidFill>
                <a:latin typeface="Arial"/>
                <a:cs typeface="Arial"/>
              </a:rPr>
              <a:t>приемочная </a:t>
            </a:r>
            <a:r>
              <a:rPr sz="1798" dirty="0">
                <a:solidFill>
                  <a:srgbClr val="0070C0"/>
                </a:solidFill>
                <a:latin typeface="Arial"/>
                <a:cs typeface="Arial"/>
              </a:rPr>
              <a:t>комиссия </a:t>
            </a:r>
            <a:r>
              <a:rPr sz="1798" spc="-15" dirty="0">
                <a:solidFill>
                  <a:srgbClr val="0070C0"/>
                </a:solidFill>
                <a:latin typeface="Arial"/>
                <a:cs typeface="Arial"/>
              </a:rPr>
              <a:t>включает </a:t>
            </a:r>
            <a:r>
              <a:rPr sz="1798" spc="-5" dirty="0">
                <a:solidFill>
                  <a:srgbClr val="0070C0"/>
                </a:solidFill>
                <a:latin typeface="Arial"/>
                <a:cs typeface="Arial"/>
              </a:rPr>
              <a:t>членов, не </a:t>
            </a:r>
            <a:r>
              <a:rPr sz="1798" spc="-10" dirty="0">
                <a:solidFill>
                  <a:srgbClr val="0070C0"/>
                </a:solidFill>
                <a:latin typeface="Arial"/>
                <a:cs typeface="Arial"/>
              </a:rPr>
              <a:t>являющихся  </a:t>
            </a:r>
            <a:r>
              <a:rPr sz="1798" spc="-5" dirty="0">
                <a:solidFill>
                  <a:srgbClr val="0070C0"/>
                </a:solidFill>
                <a:latin typeface="Arial"/>
                <a:cs typeface="Arial"/>
              </a:rPr>
              <a:t>работниками заказчика, </a:t>
            </a:r>
            <a:r>
              <a:rPr sz="1798" spc="-10" dirty="0">
                <a:solidFill>
                  <a:srgbClr val="0070C0"/>
                </a:solidFill>
                <a:latin typeface="Arial"/>
                <a:cs typeface="Arial"/>
              </a:rPr>
              <a:t>допускается осуществлять подписание </a:t>
            </a:r>
            <a:r>
              <a:rPr sz="1798" spc="-5" dirty="0">
                <a:solidFill>
                  <a:srgbClr val="0070C0"/>
                </a:solidFill>
                <a:latin typeface="Arial"/>
                <a:cs typeface="Arial"/>
              </a:rPr>
              <a:t>документа о </a:t>
            </a:r>
            <a:r>
              <a:rPr sz="1798" dirty="0">
                <a:solidFill>
                  <a:srgbClr val="0070C0"/>
                </a:solidFill>
                <a:latin typeface="Arial"/>
                <a:cs typeface="Arial"/>
              </a:rPr>
              <a:t>приемке, </a:t>
            </a:r>
            <a:r>
              <a:rPr sz="1798" spc="-10" dirty="0">
                <a:solidFill>
                  <a:srgbClr val="0070C0"/>
                </a:solidFill>
                <a:latin typeface="Arial"/>
                <a:cs typeface="Arial"/>
              </a:rPr>
              <a:t>составление  мотивированного отказа </a:t>
            </a:r>
            <a:r>
              <a:rPr sz="1798" spc="-25" dirty="0">
                <a:solidFill>
                  <a:srgbClr val="0070C0"/>
                </a:solidFill>
                <a:latin typeface="Arial"/>
                <a:cs typeface="Arial"/>
              </a:rPr>
              <a:t>от </a:t>
            </a:r>
            <a:r>
              <a:rPr sz="1798" spc="-10" dirty="0">
                <a:solidFill>
                  <a:srgbClr val="0070C0"/>
                </a:solidFill>
                <a:latin typeface="Arial"/>
                <a:cs typeface="Arial"/>
              </a:rPr>
              <a:t>подписания </a:t>
            </a:r>
            <a:r>
              <a:rPr sz="1798" spc="-5" dirty="0">
                <a:solidFill>
                  <a:srgbClr val="0070C0"/>
                </a:solidFill>
                <a:latin typeface="Arial"/>
                <a:cs typeface="Arial"/>
              </a:rPr>
              <a:t>документа о </a:t>
            </a:r>
            <a:r>
              <a:rPr sz="1798" dirty="0">
                <a:solidFill>
                  <a:srgbClr val="0070C0"/>
                </a:solidFill>
                <a:latin typeface="Arial"/>
                <a:cs typeface="Arial"/>
              </a:rPr>
              <a:t>приемке, </a:t>
            </a:r>
            <a:r>
              <a:rPr sz="1798" spc="-10" dirty="0">
                <a:solidFill>
                  <a:srgbClr val="0070C0"/>
                </a:solidFill>
                <a:latin typeface="Arial"/>
                <a:cs typeface="Arial"/>
              </a:rPr>
              <a:t>подписание такого отказа </a:t>
            </a:r>
            <a:r>
              <a:rPr sz="1798" spc="-25" dirty="0">
                <a:solidFill>
                  <a:srgbClr val="0070C0"/>
                </a:solidFill>
                <a:latin typeface="Arial"/>
                <a:cs typeface="Arial"/>
              </a:rPr>
              <a:t>без  </a:t>
            </a:r>
            <a:r>
              <a:rPr sz="1798" spc="-10" dirty="0">
                <a:solidFill>
                  <a:srgbClr val="0070C0"/>
                </a:solidFill>
                <a:latin typeface="Arial"/>
                <a:cs typeface="Arial"/>
              </a:rPr>
              <a:t>использования </a:t>
            </a:r>
            <a:r>
              <a:rPr sz="1798" spc="-5" dirty="0">
                <a:solidFill>
                  <a:srgbClr val="0070C0"/>
                </a:solidFill>
                <a:latin typeface="Arial"/>
                <a:cs typeface="Arial"/>
              </a:rPr>
              <a:t>усиленных электронных </a:t>
            </a:r>
            <a:r>
              <a:rPr sz="1798" spc="-10" dirty="0">
                <a:solidFill>
                  <a:srgbClr val="0070C0"/>
                </a:solidFill>
                <a:latin typeface="Arial"/>
                <a:cs typeface="Arial"/>
              </a:rPr>
              <a:t>подписей </a:t>
            </a:r>
            <a:r>
              <a:rPr sz="1798" dirty="0">
                <a:solidFill>
                  <a:srgbClr val="0070C0"/>
                </a:solidFill>
                <a:latin typeface="Arial"/>
                <a:cs typeface="Arial"/>
              </a:rPr>
              <a:t>и</a:t>
            </a:r>
            <a:r>
              <a:rPr sz="1798" spc="20" dirty="0">
                <a:solidFill>
                  <a:srgbClr val="0070C0"/>
                </a:solidFill>
                <a:latin typeface="Arial"/>
                <a:cs typeface="Arial"/>
              </a:rPr>
              <a:t> </a:t>
            </a:r>
            <a:r>
              <a:rPr sz="1798" spc="-5" dirty="0">
                <a:solidFill>
                  <a:srgbClr val="0070C0"/>
                </a:solidFill>
                <a:latin typeface="Arial"/>
                <a:cs typeface="Arial"/>
              </a:rPr>
              <a:t>ЕИС;</a:t>
            </a:r>
            <a:endParaRPr sz="1798" dirty="0">
              <a:latin typeface="Arial"/>
              <a:cs typeface="Arial"/>
            </a:endParaRPr>
          </a:p>
          <a:p>
            <a:pPr>
              <a:spcBef>
                <a:spcPts val="30"/>
              </a:spcBef>
            </a:pPr>
            <a:endParaRPr sz="1848" dirty="0">
              <a:latin typeface="Times New Roman"/>
              <a:cs typeface="Times New Roman"/>
            </a:endParaRPr>
          </a:p>
          <a:p>
            <a:pPr marL="12689" marR="5075"/>
            <a:r>
              <a:rPr sz="1798" dirty="0">
                <a:latin typeface="Arial"/>
                <a:cs typeface="Arial"/>
              </a:rPr>
              <a:t>б) </a:t>
            </a:r>
            <a:r>
              <a:rPr sz="1798" spc="-5" dirty="0">
                <a:latin typeface="Arial"/>
                <a:cs typeface="Arial"/>
              </a:rPr>
              <a:t>после </a:t>
            </a:r>
            <a:r>
              <a:rPr sz="1798" spc="-10" dirty="0">
                <a:latin typeface="Arial"/>
                <a:cs typeface="Arial"/>
              </a:rPr>
              <a:t>подписания </a:t>
            </a:r>
            <a:r>
              <a:rPr sz="1798" spc="-5" dirty="0">
                <a:latin typeface="Arial"/>
                <a:cs typeface="Arial"/>
              </a:rPr>
              <a:t>членами </a:t>
            </a:r>
            <a:r>
              <a:rPr sz="1798" spc="-10" dirty="0">
                <a:latin typeface="Arial"/>
                <a:cs typeface="Arial"/>
              </a:rPr>
              <a:t>приемочной </a:t>
            </a:r>
            <a:r>
              <a:rPr sz="1798" dirty="0">
                <a:latin typeface="Arial"/>
                <a:cs typeface="Arial"/>
              </a:rPr>
              <a:t>комиссии </a:t>
            </a:r>
            <a:r>
              <a:rPr sz="1798" spc="-5" dirty="0">
                <a:latin typeface="Arial"/>
                <a:cs typeface="Arial"/>
              </a:rPr>
              <a:t>документа о </a:t>
            </a:r>
            <a:r>
              <a:rPr sz="1798" dirty="0">
                <a:latin typeface="Arial"/>
                <a:cs typeface="Arial"/>
              </a:rPr>
              <a:t>приемке или </a:t>
            </a:r>
            <a:r>
              <a:rPr sz="1798" spc="-10" dirty="0">
                <a:latin typeface="Arial"/>
                <a:cs typeface="Arial"/>
              </a:rPr>
              <a:t>мотивированного  отказа </a:t>
            </a:r>
            <a:r>
              <a:rPr sz="1798" spc="-25" dirty="0">
                <a:latin typeface="Arial"/>
                <a:cs typeface="Arial"/>
              </a:rPr>
              <a:t>от </a:t>
            </a:r>
            <a:r>
              <a:rPr sz="1798" spc="-10" dirty="0">
                <a:latin typeface="Arial"/>
                <a:cs typeface="Arial"/>
              </a:rPr>
              <a:t>подписания </a:t>
            </a:r>
            <a:r>
              <a:rPr sz="1798" spc="-5" dirty="0">
                <a:latin typeface="Arial"/>
                <a:cs typeface="Arial"/>
              </a:rPr>
              <a:t>документа о </a:t>
            </a:r>
            <a:r>
              <a:rPr sz="1798" dirty="0">
                <a:latin typeface="Arial"/>
                <a:cs typeface="Arial"/>
              </a:rPr>
              <a:t>приемке </a:t>
            </a:r>
            <a:r>
              <a:rPr sz="1798" spc="-10" dirty="0">
                <a:latin typeface="Arial"/>
                <a:cs typeface="Arial"/>
              </a:rPr>
              <a:t>заказчик </a:t>
            </a:r>
            <a:r>
              <a:rPr sz="1798" spc="-15" dirty="0">
                <a:latin typeface="Arial"/>
                <a:cs typeface="Arial"/>
              </a:rPr>
              <a:t>подписывает </a:t>
            </a:r>
            <a:r>
              <a:rPr sz="1798" spc="-5" dirty="0">
                <a:latin typeface="Arial"/>
                <a:cs typeface="Arial"/>
              </a:rPr>
              <a:t>документ о </a:t>
            </a:r>
            <a:r>
              <a:rPr sz="1798" dirty="0">
                <a:latin typeface="Arial"/>
                <a:cs typeface="Arial"/>
              </a:rPr>
              <a:t>приемке или  </a:t>
            </a:r>
            <a:r>
              <a:rPr sz="1798" spc="-10" dirty="0">
                <a:latin typeface="Arial"/>
                <a:cs typeface="Arial"/>
              </a:rPr>
              <a:t>мотивированный отказ </a:t>
            </a:r>
            <a:r>
              <a:rPr sz="1798" spc="-25" dirty="0">
                <a:latin typeface="Arial"/>
                <a:cs typeface="Arial"/>
              </a:rPr>
              <a:t>от </a:t>
            </a:r>
            <a:r>
              <a:rPr sz="1798" spc="-10" dirty="0">
                <a:latin typeface="Arial"/>
                <a:cs typeface="Arial"/>
              </a:rPr>
              <a:t>подписания </a:t>
            </a:r>
            <a:r>
              <a:rPr sz="1798" spc="-5" dirty="0">
                <a:latin typeface="Arial"/>
                <a:cs typeface="Arial"/>
              </a:rPr>
              <a:t>документа о </a:t>
            </a:r>
            <a:r>
              <a:rPr sz="1798" dirty="0">
                <a:latin typeface="Arial"/>
                <a:cs typeface="Arial"/>
              </a:rPr>
              <a:t>приемке </a:t>
            </a:r>
            <a:r>
              <a:rPr sz="1798" spc="-5" dirty="0">
                <a:latin typeface="Arial"/>
                <a:cs typeface="Arial"/>
              </a:rPr>
              <a:t>усиленной электронной </a:t>
            </a:r>
            <a:r>
              <a:rPr sz="1798" spc="-10" dirty="0">
                <a:latin typeface="Arial"/>
                <a:cs typeface="Arial"/>
              </a:rPr>
              <a:t>подписью </a:t>
            </a:r>
            <a:r>
              <a:rPr sz="1798" dirty="0">
                <a:latin typeface="Arial"/>
                <a:cs typeface="Arial"/>
              </a:rPr>
              <a:t>лица,  </a:t>
            </a:r>
            <a:r>
              <a:rPr sz="1798" spc="-10" dirty="0">
                <a:latin typeface="Arial"/>
                <a:cs typeface="Arial"/>
              </a:rPr>
              <a:t>имеющего </a:t>
            </a:r>
            <a:r>
              <a:rPr sz="1798" spc="-5" dirty="0">
                <a:latin typeface="Arial"/>
                <a:cs typeface="Arial"/>
              </a:rPr>
              <a:t>право </a:t>
            </a:r>
            <a:r>
              <a:rPr sz="1798" spc="-10" dirty="0">
                <a:latin typeface="Arial"/>
                <a:cs typeface="Arial"/>
              </a:rPr>
              <a:t>действовать </a:t>
            </a:r>
            <a:r>
              <a:rPr sz="1798" spc="-25" dirty="0">
                <a:latin typeface="Arial"/>
                <a:cs typeface="Arial"/>
              </a:rPr>
              <a:t>от </a:t>
            </a:r>
            <a:r>
              <a:rPr sz="1798" spc="-5" dirty="0">
                <a:latin typeface="Arial"/>
                <a:cs typeface="Arial"/>
              </a:rPr>
              <a:t>имени заказчика, </a:t>
            </a:r>
            <a:r>
              <a:rPr sz="1798" dirty="0">
                <a:latin typeface="Arial"/>
                <a:cs typeface="Arial"/>
              </a:rPr>
              <a:t>и </a:t>
            </a:r>
            <a:r>
              <a:rPr sz="1798" spc="-10" dirty="0">
                <a:latin typeface="Arial"/>
                <a:cs typeface="Arial"/>
              </a:rPr>
              <a:t>размещает </a:t>
            </a:r>
            <a:r>
              <a:rPr sz="1798" dirty="0">
                <a:latin typeface="Arial"/>
                <a:cs typeface="Arial"/>
              </a:rPr>
              <a:t>их </a:t>
            </a:r>
            <a:r>
              <a:rPr sz="1798" spc="-5" dirty="0">
                <a:latin typeface="Arial"/>
                <a:cs typeface="Arial"/>
              </a:rPr>
              <a:t>в ЕИС. </a:t>
            </a:r>
            <a:endParaRPr lang="ru-RU" sz="1798" spc="-5" dirty="0" smtClean="0">
              <a:latin typeface="Arial"/>
              <a:cs typeface="Arial"/>
            </a:endParaRPr>
          </a:p>
          <a:p>
            <a:pPr marL="12689" marR="5075"/>
            <a:r>
              <a:rPr sz="1798" u="heavy" spc="-5" dirty="0" err="1" smtClean="0">
                <a:solidFill>
                  <a:srgbClr val="C00000"/>
                </a:solidFill>
                <a:latin typeface="Arial"/>
                <a:cs typeface="Arial"/>
              </a:rPr>
              <a:t>Если</a:t>
            </a:r>
            <a:r>
              <a:rPr sz="1798" u="heavy" spc="-5" dirty="0" smtClean="0">
                <a:solidFill>
                  <a:srgbClr val="C00000"/>
                </a:solidFill>
                <a:latin typeface="Arial"/>
                <a:cs typeface="Arial"/>
              </a:rPr>
              <a:t> </a:t>
            </a:r>
            <a:r>
              <a:rPr sz="1798" u="heavy" spc="-5" dirty="0">
                <a:solidFill>
                  <a:srgbClr val="C00000"/>
                </a:solidFill>
                <a:latin typeface="Arial"/>
                <a:cs typeface="Arial"/>
              </a:rPr>
              <a:t>члены </a:t>
            </a:r>
            <a:r>
              <a:rPr sz="1798" u="heavy" spc="-10" dirty="0">
                <a:solidFill>
                  <a:srgbClr val="C00000"/>
                </a:solidFill>
                <a:latin typeface="Arial"/>
                <a:cs typeface="Arial"/>
              </a:rPr>
              <a:t>приемочной  </a:t>
            </a:r>
            <a:r>
              <a:rPr sz="1798" u="heavy" dirty="0">
                <a:solidFill>
                  <a:srgbClr val="C00000"/>
                </a:solidFill>
                <a:latin typeface="Arial"/>
                <a:cs typeface="Arial"/>
              </a:rPr>
              <a:t>комиссии </a:t>
            </a:r>
            <a:r>
              <a:rPr sz="1798" u="heavy" spc="-5" dirty="0">
                <a:solidFill>
                  <a:srgbClr val="C00000"/>
                </a:solidFill>
                <a:latin typeface="Arial"/>
                <a:cs typeface="Arial"/>
              </a:rPr>
              <a:t>в </a:t>
            </a:r>
            <a:r>
              <a:rPr sz="1798" u="heavy" spc="-15" dirty="0">
                <a:solidFill>
                  <a:srgbClr val="C00000"/>
                </a:solidFill>
                <a:latin typeface="Arial"/>
                <a:cs typeface="Arial"/>
              </a:rPr>
              <a:t>соответствии </a:t>
            </a:r>
            <a:r>
              <a:rPr sz="1798" u="heavy" dirty="0">
                <a:solidFill>
                  <a:srgbClr val="C00000"/>
                </a:solidFill>
                <a:latin typeface="Arial"/>
                <a:cs typeface="Arial"/>
              </a:rPr>
              <a:t>с </a:t>
            </a:r>
            <a:r>
              <a:rPr sz="1798" u="heavy" spc="-10" dirty="0">
                <a:solidFill>
                  <a:srgbClr val="C00000"/>
                </a:solidFill>
                <a:latin typeface="Arial"/>
                <a:cs typeface="Arial"/>
              </a:rPr>
              <a:t>подпунктом </a:t>
            </a:r>
            <a:r>
              <a:rPr sz="1798" u="heavy" spc="-5" dirty="0">
                <a:solidFill>
                  <a:srgbClr val="C00000"/>
                </a:solidFill>
                <a:latin typeface="Arial"/>
                <a:cs typeface="Arial"/>
              </a:rPr>
              <a:t>«а» </a:t>
            </a:r>
            <a:r>
              <a:rPr sz="1798" u="heavy" spc="-10" dirty="0">
                <a:solidFill>
                  <a:srgbClr val="C00000"/>
                </a:solidFill>
                <a:latin typeface="Arial"/>
                <a:cs typeface="Arial"/>
              </a:rPr>
              <a:t>настоящего </a:t>
            </a:r>
            <a:r>
              <a:rPr sz="1798" u="heavy" spc="-5" dirty="0">
                <a:solidFill>
                  <a:srgbClr val="C00000"/>
                </a:solidFill>
                <a:latin typeface="Arial"/>
                <a:cs typeface="Arial"/>
              </a:rPr>
              <a:t>пункта не </a:t>
            </a:r>
            <a:r>
              <a:rPr sz="1798" u="heavy" spc="-10" dirty="0">
                <a:solidFill>
                  <a:srgbClr val="C00000"/>
                </a:solidFill>
                <a:latin typeface="Arial"/>
                <a:cs typeface="Arial"/>
              </a:rPr>
              <a:t>использовали </a:t>
            </a:r>
            <a:r>
              <a:rPr sz="1798" u="heavy" spc="-5" dirty="0">
                <a:solidFill>
                  <a:srgbClr val="C00000"/>
                </a:solidFill>
                <a:latin typeface="Arial"/>
                <a:cs typeface="Arial"/>
              </a:rPr>
              <a:t>усиленные  электронные </a:t>
            </a:r>
            <a:r>
              <a:rPr sz="1798" u="heavy" spc="-10" dirty="0">
                <a:solidFill>
                  <a:srgbClr val="C00000"/>
                </a:solidFill>
                <a:latin typeface="Arial"/>
                <a:cs typeface="Arial"/>
              </a:rPr>
              <a:t>подписи </a:t>
            </a:r>
            <a:r>
              <a:rPr sz="1798" u="heavy" dirty="0">
                <a:solidFill>
                  <a:srgbClr val="C00000"/>
                </a:solidFill>
                <a:latin typeface="Arial"/>
                <a:cs typeface="Arial"/>
              </a:rPr>
              <a:t>и </a:t>
            </a:r>
            <a:r>
              <a:rPr sz="1798" u="heavy" spc="-5" dirty="0">
                <a:solidFill>
                  <a:srgbClr val="C00000"/>
                </a:solidFill>
                <a:latin typeface="Arial"/>
                <a:cs typeface="Arial"/>
              </a:rPr>
              <a:t>ЕИС, </a:t>
            </a:r>
            <a:r>
              <a:rPr sz="1798" u="heavy" spc="-10" dirty="0">
                <a:solidFill>
                  <a:srgbClr val="C00000"/>
                </a:solidFill>
                <a:latin typeface="Arial"/>
                <a:cs typeface="Arial"/>
              </a:rPr>
              <a:t>заказчик </a:t>
            </a:r>
            <a:r>
              <a:rPr sz="1798" u="heavy" spc="-15" dirty="0">
                <a:solidFill>
                  <a:srgbClr val="C00000"/>
                </a:solidFill>
                <a:latin typeface="Arial"/>
                <a:cs typeface="Arial"/>
              </a:rPr>
              <a:t>прилагает </a:t>
            </a:r>
            <a:r>
              <a:rPr sz="1798" u="heavy" spc="-10" dirty="0">
                <a:solidFill>
                  <a:srgbClr val="C00000"/>
                </a:solidFill>
                <a:latin typeface="Arial"/>
                <a:cs typeface="Arial"/>
              </a:rPr>
              <a:t>подписанные </a:t>
            </a:r>
            <a:r>
              <a:rPr sz="1798" u="heavy" spc="-5" dirty="0">
                <a:solidFill>
                  <a:srgbClr val="C00000"/>
                </a:solidFill>
                <a:latin typeface="Arial"/>
                <a:cs typeface="Arial"/>
              </a:rPr>
              <a:t>ими документы в форме электронных  </a:t>
            </a:r>
            <a:r>
              <a:rPr sz="1798" u="heavy" spc="-10" dirty="0">
                <a:solidFill>
                  <a:srgbClr val="C00000"/>
                </a:solidFill>
                <a:latin typeface="Arial"/>
                <a:cs typeface="Arial"/>
              </a:rPr>
              <a:t>образов бумажных</a:t>
            </a:r>
            <a:r>
              <a:rPr sz="1798" u="heavy" spc="-55" dirty="0">
                <a:solidFill>
                  <a:srgbClr val="C00000"/>
                </a:solidFill>
                <a:latin typeface="Arial"/>
                <a:cs typeface="Arial"/>
              </a:rPr>
              <a:t> </a:t>
            </a:r>
            <a:r>
              <a:rPr sz="1798" u="heavy" spc="-5" dirty="0">
                <a:solidFill>
                  <a:srgbClr val="C00000"/>
                </a:solidFill>
                <a:latin typeface="Arial"/>
                <a:cs typeface="Arial"/>
              </a:rPr>
              <a:t>документов;</a:t>
            </a:r>
            <a:endParaRPr sz="1798" dirty="0">
              <a:latin typeface="Arial"/>
              <a:cs typeface="Arial"/>
            </a:endParaRPr>
          </a:p>
          <a:p>
            <a:pPr marL="2679192">
              <a:spcBef>
                <a:spcPts val="1109"/>
              </a:spcBef>
            </a:pPr>
            <a:endParaRPr lang="ru-RU" sz="1948" b="1" i="1" spc="5" dirty="0" smtClean="0">
              <a:solidFill>
                <a:srgbClr val="7030A0"/>
              </a:solidFill>
              <a:latin typeface="Arial"/>
              <a:cs typeface="Arial"/>
            </a:endParaRPr>
          </a:p>
          <a:p>
            <a:pPr marL="2679192">
              <a:spcBef>
                <a:spcPts val="1109"/>
              </a:spcBef>
            </a:pPr>
            <a:r>
              <a:rPr sz="1948" b="1" i="1" spc="5" dirty="0" smtClean="0">
                <a:solidFill>
                  <a:srgbClr val="7030A0"/>
                </a:solidFill>
                <a:latin typeface="Arial"/>
                <a:cs typeface="Arial"/>
              </a:rPr>
              <a:t>У </a:t>
            </a:r>
            <a:r>
              <a:rPr sz="1948" b="1" i="1" dirty="0">
                <a:solidFill>
                  <a:srgbClr val="7030A0"/>
                </a:solidFill>
                <a:latin typeface="Arial"/>
                <a:cs typeface="Arial"/>
              </a:rPr>
              <a:t>каждого члена </a:t>
            </a:r>
            <a:r>
              <a:rPr sz="1948" b="1" i="1" spc="-5" dirty="0">
                <a:solidFill>
                  <a:srgbClr val="7030A0"/>
                </a:solidFill>
                <a:latin typeface="Arial"/>
                <a:cs typeface="Arial"/>
              </a:rPr>
              <a:t>приемочной </a:t>
            </a:r>
            <a:r>
              <a:rPr sz="1948" b="1" i="1" spc="5" dirty="0">
                <a:solidFill>
                  <a:srgbClr val="7030A0"/>
                </a:solidFill>
                <a:latin typeface="Arial"/>
                <a:cs typeface="Arial"/>
              </a:rPr>
              <a:t>комиссии </a:t>
            </a:r>
            <a:r>
              <a:rPr sz="1948" b="1" i="1" spc="-10" dirty="0">
                <a:solidFill>
                  <a:srgbClr val="7030A0"/>
                </a:solidFill>
                <a:latin typeface="Arial"/>
                <a:cs typeface="Arial"/>
              </a:rPr>
              <a:t>своя</a:t>
            </a:r>
            <a:r>
              <a:rPr sz="1948" b="1" i="1" spc="-15" dirty="0">
                <a:solidFill>
                  <a:srgbClr val="7030A0"/>
                </a:solidFill>
                <a:latin typeface="Arial"/>
                <a:cs typeface="Arial"/>
              </a:rPr>
              <a:t> </a:t>
            </a:r>
            <a:r>
              <a:rPr sz="1948" b="1" i="1" spc="5" dirty="0">
                <a:solidFill>
                  <a:srgbClr val="7030A0"/>
                </a:solidFill>
                <a:latin typeface="Arial"/>
                <a:cs typeface="Arial"/>
              </a:rPr>
              <a:t>подпись.</a:t>
            </a:r>
            <a:endParaRPr sz="1948" dirty="0">
              <a:latin typeface="Arial"/>
              <a:cs typeface="Arial"/>
            </a:endParaRPr>
          </a:p>
        </p:txBody>
      </p:sp>
    </p:spTree>
    <p:extLst>
      <p:ext uri="{BB962C8B-B14F-4D97-AF65-F5344CB8AC3E}">
        <p14:creationId xmlns:p14="http://schemas.microsoft.com/office/powerpoint/2010/main" val="72396867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3"/>
          <p:cNvSpPr/>
          <p:nvPr/>
        </p:nvSpPr>
        <p:spPr>
          <a:xfrm>
            <a:off x="0" y="0"/>
            <a:ext cx="10591800" cy="6857996"/>
          </a:xfrm>
          <a:prstGeom prst="rect">
            <a:avLst/>
          </a:prstGeom>
          <a:blipFill>
            <a:blip r:embed="rId2" cstate="print"/>
            <a:stretch>
              <a:fillRect/>
            </a:stretch>
          </a:blipFill>
        </p:spPr>
        <p:txBody>
          <a:bodyPr wrap="square" lIns="0" tIns="0" rIns="0" bIns="0" rtlCol="0"/>
          <a:lstStyle/>
          <a:p>
            <a:endParaRPr/>
          </a:p>
        </p:txBody>
      </p:sp>
      <p:sp>
        <p:nvSpPr>
          <p:cNvPr id="8" name="object 5"/>
          <p:cNvSpPr txBox="1"/>
          <p:nvPr/>
        </p:nvSpPr>
        <p:spPr>
          <a:xfrm>
            <a:off x="8534400" y="3124200"/>
            <a:ext cx="3218375" cy="2504026"/>
          </a:xfrm>
          <a:prstGeom prst="rect">
            <a:avLst/>
          </a:prstGeom>
          <a:ln w="9906">
            <a:solidFill>
              <a:srgbClr val="D34817"/>
            </a:solidFill>
          </a:ln>
        </p:spPr>
        <p:txBody>
          <a:bodyPr vert="horz" wrap="square" lIns="0" tIns="32989" rIns="0" bIns="0" rtlCol="0">
            <a:spAutoFit/>
          </a:bodyPr>
          <a:lstStyle/>
          <a:p>
            <a:pPr marL="85648" marR="83745">
              <a:lnSpc>
                <a:spcPct val="100600"/>
              </a:lnSpc>
              <a:spcBef>
                <a:spcPts val="260"/>
              </a:spcBef>
            </a:pPr>
            <a:r>
              <a:rPr sz="1948" b="1" spc="5" dirty="0">
                <a:latin typeface="Arial"/>
                <a:cs typeface="Arial"/>
              </a:rPr>
              <a:t>Настройка прав на  работу с </a:t>
            </a:r>
            <a:r>
              <a:rPr sz="1948" b="1" dirty="0">
                <a:latin typeface="Arial"/>
                <a:cs typeface="Arial"/>
              </a:rPr>
              <a:t>документами </a:t>
            </a:r>
            <a:r>
              <a:rPr sz="1948" b="1" spc="5" dirty="0">
                <a:latin typeface="Arial"/>
                <a:cs typeface="Arial"/>
              </a:rPr>
              <a:t>о  </a:t>
            </a:r>
            <a:r>
              <a:rPr sz="1948" b="1" dirty="0">
                <a:latin typeface="Arial"/>
                <a:cs typeface="Arial"/>
              </a:rPr>
              <a:t>приемке,  корректировочными  документами  </a:t>
            </a:r>
            <a:r>
              <a:rPr sz="1948" b="1" spc="-5" dirty="0">
                <a:latin typeface="Arial"/>
                <a:cs typeface="Arial"/>
              </a:rPr>
              <a:t>осуществляется </a:t>
            </a:r>
            <a:r>
              <a:rPr sz="1948" b="1" spc="5" dirty="0">
                <a:latin typeface="Arial"/>
                <a:cs typeface="Arial"/>
              </a:rPr>
              <a:t>в</a:t>
            </a:r>
            <a:r>
              <a:rPr sz="1948" b="1" spc="-85" dirty="0">
                <a:latin typeface="Arial"/>
                <a:cs typeface="Arial"/>
              </a:rPr>
              <a:t> </a:t>
            </a:r>
            <a:r>
              <a:rPr sz="1948" b="1" spc="-10" dirty="0">
                <a:latin typeface="Arial"/>
                <a:cs typeface="Arial"/>
              </a:rPr>
              <a:t>блоке</a:t>
            </a:r>
            <a:endParaRPr sz="1948" dirty="0">
              <a:latin typeface="Arial"/>
              <a:cs typeface="Arial"/>
            </a:endParaRPr>
          </a:p>
          <a:p>
            <a:pPr marL="85648" marR="196038">
              <a:lnSpc>
                <a:spcPct val="100499"/>
              </a:lnSpc>
            </a:pPr>
            <a:r>
              <a:rPr sz="1948" b="1" spc="-5" dirty="0">
                <a:latin typeface="Arial"/>
                <a:cs typeface="Arial"/>
              </a:rPr>
              <a:t>«Работа </a:t>
            </a:r>
            <a:r>
              <a:rPr sz="1948" b="1" spc="5" dirty="0">
                <a:latin typeface="Arial"/>
                <a:cs typeface="Arial"/>
              </a:rPr>
              <a:t>с </a:t>
            </a:r>
            <a:r>
              <a:rPr sz="1948" b="1" dirty="0">
                <a:latin typeface="Arial"/>
                <a:cs typeface="Arial"/>
              </a:rPr>
              <a:t>документами  </a:t>
            </a:r>
            <a:r>
              <a:rPr sz="1948" b="1" spc="5" dirty="0">
                <a:latin typeface="Arial"/>
                <a:cs typeface="Arial"/>
              </a:rPr>
              <a:t>о</a:t>
            </a:r>
            <a:r>
              <a:rPr sz="1948" b="1" spc="-65" dirty="0">
                <a:latin typeface="Arial"/>
                <a:cs typeface="Arial"/>
              </a:rPr>
              <a:t> </a:t>
            </a:r>
            <a:r>
              <a:rPr sz="1948" b="1" dirty="0">
                <a:latin typeface="Arial"/>
                <a:cs typeface="Arial"/>
              </a:rPr>
              <a:t>приемке».</a:t>
            </a:r>
            <a:endParaRPr sz="1948" dirty="0">
              <a:latin typeface="Arial"/>
              <a:cs typeface="Arial"/>
            </a:endParaRPr>
          </a:p>
        </p:txBody>
      </p:sp>
    </p:spTree>
    <p:extLst>
      <p:ext uri="{BB962C8B-B14F-4D97-AF65-F5344CB8AC3E}">
        <p14:creationId xmlns:p14="http://schemas.microsoft.com/office/powerpoint/2010/main" val="277275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9150" y="990600"/>
            <a:ext cx="10515600" cy="3816429"/>
          </a:xfrm>
          <a:prstGeom prst="rect">
            <a:avLst/>
          </a:prstGeom>
        </p:spPr>
        <p:txBody>
          <a:bodyPr wrap="square">
            <a:spAutoFit/>
          </a:bodyPr>
          <a:lstStyle/>
          <a:p>
            <a:r>
              <a:rPr lang="ru-RU" sz="2200" i="1" dirty="0" smtClean="0">
                <a:solidFill>
                  <a:srgbClr val="000000"/>
                </a:solidFill>
              </a:rPr>
              <a:t>Текст контракта в части претензионной переписки</a:t>
            </a:r>
          </a:p>
          <a:p>
            <a:endParaRPr lang="ru-RU" sz="2200" dirty="0" smtClean="0">
              <a:solidFill>
                <a:srgbClr val="000000"/>
              </a:solidFill>
            </a:endParaRPr>
          </a:p>
          <a:p>
            <a:r>
              <a:rPr lang="ru-RU" sz="2200" dirty="0" smtClean="0">
                <a:solidFill>
                  <a:srgbClr val="000000"/>
                </a:solidFill>
              </a:rPr>
              <a:t>В </a:t>
            </a:r>
            <a:r>
              <a:rPr lang="ru-RU" sz="2200" dirty="0">
                <a:solidFill>
                  <a:srgbClr val="000000"/>
                </a:solidFill>
              </a:rPr>
              <a:t>случае обмена документами при применении мер ответственности и совершении иных действий в связи с нарушением поставщиком (подрядчиком, исполнителем) или заказчиком условий </a:t>
            </a:r>
            <a:r>
              <a:rPr lang="ru-RU" sz="2200" dirty="0" smtClean="0">
                <a:solidFill>
                  <a:srgbClr val="000000"/>
                </a:solidFill>
              </a:rPr>
              <a:t>контракта, он осуществляется </a:t>
            </a:r>
            <a:r>
              <a:rPr lang="ru-RU" sz="2200" dirty="0">
                <a:solidFill>
                  <a:srgbClr val="000000"/>
                </a:solidFill>
              </a:rPr>
              <a:t>с использованием единой информационной системы путем направления электронных уведомлений. Такие уведомления формируются с использованием единой информационной системы, подписываются усиленной электронной подписью лица, имеющего право действовать от имени заказчика, поставщика (подрядчика, исполнителя), и размещаются в единой информационной системе без размещения на официальном сайте.</a:t>
            </a:r>
            <a:endParaRPr lang="ru-RU" sz="2200" dirty="0"/>
          </a:p>
        </p:txBody>
      </p:sp>
    </p:spTree>
    <p:extLst>
      <p:ext uri="{BB962C8B-B14F-4D97-AF65-F5344CB8AC3E}">
        <p14:creationId xmlns:p14="http://schemas.microsoft.com/office/powerpoint/2010/main" val="326869639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872550" y="138459"/>
            <a:ext cx="6299365" cy="507705"/>
          </a:xfrm>
          <a:prstGeom prst="rect">
            <a:avLst/>
          </a:prstGeom>
        </p:spPr>
        <p:txBody>
          <a:bodyPr vert="horz" wrap="square" lIns="0" tIns="0" rIns="0" bIns="0" rtlCol="0" anchor="b">
            <a:spAutoFit/>
          </a:bodyPr>
          <a:lstStyle/>
          <a:p>
            <a:pPr marL="12701">
              <a:lnSpc>
                <a:spcPct val="100000"/>
              </a:lnSpc>
            </a:pPr>
            <a:r>
              <a:rPr sz="3200" spc="-75" dirty="0">
                <a:solidFill>
                  <a:srgbClr val="1F487C"/>
                </a:solidFill>
              </a:rPr>
              <a:t>Права </a:t>
            </a:r>
            <a:r>
              <a:rPr sz="3200" spc="-110" dirty="0">
                <a:solidFill>
                  <a:srgbClr val="1F487C"/>
                </a:solidFill>
              </a:rPr>
              <a:t>пользователя </a:t>
            </a:r>
            <a:r>
              <a:rPr sz="3200" dirty="0">
                <a:solidFill>
                  <a:srgbClr val="C0504D"/>
                </a:solidFill>
              </a:rPr>
              <a:t>у</a:t>
            </a:r>
            <a:r>
              <a:rPr sz="3200" spc="-545" dirty="0">
                <a:solidFill>
                  <a:srgbClr val="C0504D"/>
                </a:solidFill>
              </a:rPr>
              <a:t> </a:t>
            </a:r>
            <a:r>
              <a:rPr sz="3200" spc="-110" dirty="0">
                <a:solidFill>
                  <a:srgbClr val="C0504D"/>
                </a:solidFill>
              </a:rPr>
              <a:t>ЗАКАЗЧИКА</a:t>
            </a:r>
            <a:endParaRPr sz="3200" dirty="0"/>
          </a:p>
        </p:txBody>
      </p:sp>
      <p:sp>
        <p:nvSpPr>
          <p:cNvPr id="3" name="object 3"/>
          <p:cNvSpPr txBox="1"/>
          <p:nvPr/>
        </p:nvSpPr>
        <p:spPr>
          <a:xfrm>
            <a:off x="894004" y="857172"/>
            <a:ext cx="10944219" cy="609281"/>
          </a:xfrm>
          <a:prstGeom prst="rect">
            <a:avLst/>
          </a:prstGeom>
        </p:spPr>
        <p:txBody>
          <a:bodyPr vert="horz" wrap="square" lIns="0" tIns="0" rIns="0" bIns="0" rtlCol="0">
            <a:spAutoFit/>
          </a:bodyPr>
          <a:lstStyle/>
          <a:p>
            <a:pPr marL="12701" marR="5080">
              <a:lnSpc>
                <a:spcPct val="110000"/>
              </a:lnSpc>
            </a:pPr>
            <a:r>
              <a:rPr spc="-5" dirty="0">
                <a:latin typeface="Times New Roman"/>
                <a:cs typeface="Times New Roman"/>
              </a:rPr>
              <a:t>Настройка </a:t>
            </a:r>
            <a:r>
              <a:rPr dirty="0">
                <a:latin typeface="Times New Roman"/>
                <a:cs typeface="Times New Roman"/>
              </a:rPr>
              <a:t>прав на </a:t>
            </a:r>
            <a:r>
              <a:rPr spc="-10" dirty="0">
                <a:latin typeface="Times New Roman"/>
                <a:cs typeface="Times New Roman"/>
              </a:rPr>
              <a:t>работу </a:t>
            </a:r>
            <a:r>
              <a:rPr dirty="0">
                <a:latin typeface="Times New Roman"/>
                <a:cs typeface="Times New Roman"/>
              </a:rPr>
              <a:t>с </a:t>
            </a:r>
            <a:r>
              <a:rPr spc="-5" dirty="0">
                <a:latin typeface="Times New Roman"/>
                <a:cs typeface="Times New Roman"/>
              </a:rPr>
              <a:t>документами </a:t>
            </a:r>
            <a:r>
              <a:rPr dirty="0">
                <a:latin typeface="Times New Roman"/>
                <a:cs typeface="Times New Roman"/>
              </a:rPr>
              <a:t>о </a:t>
            </a:r>
            <a:r>
              <a:rPr spc="-10" dirty="0">
                <a:latin typeface="Times New Roman"/>
                <a:cs typeface="Times New Roman"/>
              </a:rPr>
              <a:t>приемке, </a:t>
            </a:r>
            <a:r>
              <a:rPr spc="-15" dirty="0">
                <a:latin typeface="Times New Roman"/>
                <a:cs typeface="Times New Roman"/>
              </a:rPr>
              <a:t>корректировочными  </a:t>
            </a:r>
            <a:r>
              <a:rPr spc="-5" dirty="0">
                <a:latin typeface="Times New Roman"/>
                <a:cs typeface="Times New Roman"/>
              </a:rPr>
              <a:t>документами </a:t>
            </a:r>
            <a:r>
              <a:rPr spc="5" dirty="0">
                <a:latin typeface="Times New Roman"/>
                <a:cs typeface="Times New Roman"/>
              </a:rPr>
              <a:t>осуществляется </a:t>
            </a:r>
            <a:r>
              <a:rPr dirty="0">
                <a:latin typeface="Times New Roman"/>
                <a:cs typeface="Times New Roman"/>
              </a:rPr>
              <a:t>в </a:t>
            </a:r>
            <a:r>
              <a:rPr spc="-25" dirty="0">
                <a:latin typeface="Times New Roman"/>
                <a:cs typeface="Times New Roman"/>
              </a:rPr>
              <a:t>блоке </a:t>
            </a:r>
            <a:r>
              <a:rPr spc="-5" dirty="0">
                <a:latin typeface="Times New Roman"/>
                <a:cs typeface="Times New Roman"/>
              </a:rPr>
              <a:t>«Работа </a:t>
            </a:r>
            <a:r>
              <a:rPr dirty="0">
                <a:latin typeface="Times New Roman"/>
                <a:cs typeface="Times New Roman"/>
              </a:rPr>
              <a:t>с </a:t>
            </a:r>
            <a:r>
              <a:rPr spc="-5" dirty="0">
                <a:latin typeface="Times New Roman"/>
                <a:cs typeface="Times New Roman"/>
              </a:rPr>
              <a:t>документами </a:t>
            </a:r>
            <a:r>
              <a:rPr dirty="0">
                <a:latin typeface="Times New Roman"/>
                <a:cs typeface="Times New Roman"/>
              </a:rPr>
              <a:t>о </a:t>
            </a:r>
            <a:r>
              <a:rPr spc="-10" dirty="0">
                <a:latin typeface="Times New Roman"/>
                <a:cs typeface="Times New Roman"/>
              </a:rPr>
              <a:t>приемке»  </a:t>
            </a:r>
            <a:r>
              <a:rPr dirty="0">
                <a:latin typeface="Times New Roman"/>
                <a:cs typeface="Times New Roman"/>
              </a:rPr>
              <a:t>Выбор </a:t>
            </a:r>
            <a:r>
              <a:rPr spc="-5" dirty="0">
                <a:latin typeface="Times New Roman"/>
                <a:cs typeface="Times New Roman"/>
              </a:rPr>
              <a:t>из </a:t>
            </a:r>
            <a:r>
              <a:rPr spc="-10" dirty="0">
                <a:latin typeface="Times New Roman"/>
                <a:cs typeface="Times New Roman"/>
              </a:rPr>
              <a:t>перечня возможных</a:t>
            </a:r>
            <a:r>
              <a:rPr spc="-65" dirty="0">
                <a:latin typeface="Times New Roman"/>
                <a:cs typeface="Times New Roman"/>
              </a:rPr>
              <a:t> </a:t>
            </a:r>
            <a:r>
              <a:rPr spc="-10" dirty="0">
                <a:latin typeface="Times New Roman"/>
                <a:cs typeface="Times New Roman"/>
              </a:rPr>
              <a:t>значений:</a:t>
            </a:r>
            <a:endParaRPr>
              <a:latin typeface="Times New Roman"/>
              <a:cs typeface="Times New Roman"/>
            </a:endParaRPr>
          </a:p>
        </p:txBody>
      </p:sp>
      <p:sp>
        <p:nvSpPr>
          <p:cNvPr id="4" name="object 4"/>
          <p:cNvSpPr txBox="1"/>
          <p:nvPr/>
        </p:nvSpPr>
        <p:spPr>
          <a:xfrm>
            <a:off x="2071218" y="3659886"/>
            <a:ext cx="5497195" cy="485140"/>
          </a:xfrm>
          <a:prstGeom prst="rect">
            <a:avLst/>
          </a:prstGeom>
        </p:spPr>
        <p:txBody>
          <a:bodyPr vert="horz" wrap="square" lIns="0" tIns="0" rIns="0" bIns="0" rtlCol="0">
            <a:spAutoFit/>
          </a:bodyPr>
          <a:lstStyle/>
          <a:p>
            <a:pPr marL="12701"/>
            <a:r>
              <a:rPr sz="1401" b="1" spc="-10" dirty="0">
                <a:latin typeface="Times New Roman"/>
                <a:cs typeface="Times New Roman"/>
              </a:rPr>
              <a:t>ПОЛНОМОЧИЯ </a:t>
            </a:r>
            <a:r>
              <a:rPr sz="1401" b="1" dirty="0">
                <a:latin typeface="Times New Roman"/>
                <a:cs typeface="Times New Roman"/>
              </a:rPr>
              <a:t>НА </a:t>
            </a:r>
            <a:r>
              <a:rPr sz="1401" b="1" spc="-15" dirty="0">
                <a:latin typeface="Times New Roman"/>
                <a:cs typeface="Times New Roman"/>
              </a:rPr>
              <a:t>ПОДПИСАНИЕ </a:t>
            </a:r>
            <a:r>
              <a:rPr sz="1401" b="1" spc="-10" dirty="0">
                <a:latin typeface="Times New Roman"/>
                <a:cs typeface="Times New Roman"/>
              </a:rPr>
              <a:t>ДОКУМЕНТА </a:t>
            </a:r>
            <a:r>
              <a:rPr sz="1401" b="1" dirty="0">
                <a:latin typeface="Times New Roman"/>
                <a:cs typeface="Times New Roman"/>
              </a:rPr>
              <a:t>О</a:t>
            </a:r>
            <a:r>
              <a:rPr sz="1401" b="1" spc="-105" dirty="0">
                <a:latin typeface="Times New Roman"/>
                <a:cs typeface="Times New Roman"/>
              </a:rPr>
              <a:t> </a:t>
            </a:r>
            <a:r>
              <a:rPr sz="1401" b="1" dirty="0">
                <a:latin typeface="Times New Roman"/>
                <a:cs typeface="Times New Roman"/>
              </a:rPr>
              <a:t>ПРИЕМКЕ:</a:t>
            </a:r>
            <a:endParaRPr sz="1401" dirty="0">
              <a:latin typeface="Times New Roman"/>
              <a:cs typeface="Times New Roman"/>
            </a:endParaRPr>
          </a:p>
          <a:p>
            <a:pPr marL="12701">
              <a:spcBef>
                <a:spcPts val="335"/>
              </a:spcBef>
            </a:pPr>
            <a:r>
              <a:rPr sz="1401" dirty="0">
                <a:latin typeface="Times New Roman"/>
                <a:cs typeface="Times New Roman"/>
              </a:rPr>
              <a:t>— Лицо, </a:t>
            </a:r>
            <a:r>
              <a:rPr sz="1401" spc="-5" dirty="0">
                <a:latin typeface="Times New Roman"/>
                <a:cs typeface="Times New Roman"/>
              </a:rPr>
              <a:t>ответственное </a:t>
            </a:r>
            <a:r>
              <a:rPr sz="1401" b="1" dirty="0">
                <a:latin typeface="Times New Roman"/>
                <a:cs typeface="Times New Roman"/>
              </a:rPr>
              <a:t>за </a:t>
            </a:r>
            <a:r>
              <a:rPr sz="1401" b="1" spc="-5" dirty="0">
                <a:latin typeface="Times New Roman"/>
                <a:cs typeface="Times New Roman"/>
              </a:rPr>
              <a:t>оформление </a:t>
            </a:r>
            <a:r>
              <a:rPr sz="1401" b="1" spc="-10" dirty="0">
                <a:latin typeface="Times New Roman"/>
                <a:cs typeface="Times New Roman"/>
              </a:rPr>
              <a:t>документов </a:t>
            </a:r>
            <a:r>
              <a:rPr sz="1401" dirty="0">
                <a:latin typeface="Times New Roman"/>
                <a:cs typeface="Times New Roman"/>
              </a:rPr>
              <a:t>о</a:t>
            </a:r>
            <a:r>
              <a:rPr sz="1401" spc="25" dirty="0">
                <a:latin typeface="Times New Roman"/>
                <a:cs typeface="Times New Roman"/>
              </a:rPr>
              <a:t> </a:t>
            </a:r>
            <a:r>
              <a:rPr sz="1401" spc="-5" dirty="0">
                <a:latin typeface="Times New Roman"/>
                <a:cs typeface="Times New Roman"/>
              </a:rPr>
              <a:t>приемке.</a:t>
            </a:r>
            <a:endParaRPr sz="1401" dirty="0">
              <a:latin typeface="Times New Roman"/>
              <a:cs typeface="Times New Roman"/>
            </a:endParaRPr>
          </a:p>
        </p:txBody>
      </p:sp>
      <p:sp>
        <p:nvSpPr>
          <p:cNvPr id="5" name="object 5"/>
          <p:cNvSpPr txBox="1"/>
          <p:nvPr/>
        </p:nvSpPr>
        <p:spPr>
          <a:xfrm>
            <a:off x="2071218" y="4171951"/>
            <a:ext cx="7286625" cy="214995"/>
          </a:xfrm>
          <a:prstGeom prst="rect">
            <a:avLst/>
          </a:prstGeom>
        </p:spPr>
        <p:txBody>
          <a:bodyPr vert="horz" wrap="square" lIns="0" tIns="0" rIns="0" bIns="0" rtlCol="0">
            <a:spAutoFit/>
          </a:bodyPr>
          <a:lstStyle/>
          <a:p>
            <a:pPr marL="12701"/>
            <a:r>
              <a:rPr sz="1401" dirty="0">
                <a:latin typeface="Times New Roman"/>
                <a:cs typeface="Times New Roman"/>
              </a:rPr>
              <a:t>— Лицо, </a:t>
            </a:r>
            <a:r>
              <a:rPr sz="1401" spc="-5" dirty="0">
                <a:latin typeface="Times New Roman"/>
                <a:cs typeface="Times New Roman"/>
              </a:rPr>
              <a:t>ответственное </a:t>
            </a:r>
            <a:r>
              <a:rPr sz="1401" b="1" dirty="0">
                <a:latin typeface="Times New Roman"/>
                <a:cs typeface="Times New Roman"/>
              </a:rPr>
              <a:t>за </a:t>
            </a:r>
            <a:r>
              <a:rPr sz="1401" b="1" spc="-5" dirty="0">
                <a:latin typeface="Times New Roman"/>
                <a:cs typeface="Times New Roman"/>
              </a:rPr>
              <a:t>приемку </a:t>
            </a:r>
            <a:r>
              <a:rPr sz="1401" spc="-10" dirty="0">
                <a:latin typeface="Times New Roman"/>
                <a:cs typeface="Times New Roman"/>
              </a:rPr>
              <a:t>товаров, </a:t>
            </a:r>
            <a:r>
              <a:rPr sz="1401" spc="-20" dirty="0">
                <a:latin typeface="Times New Roman"/>
                <a:cs typeface="Times New Roman"/>
              </a:rPr>
              <a:t>результатов </a:t>
            </a:r>
            <a:r>
              <a:rPr sz="1401" dirty="0">
                <a:latin typeface="Times New Roman"/>
                <a:cs typeface="Times New Roman"/>
              </a:rPr>
              <a:t>выполненных </a:t>
            </a:r>
            <a:r>
              <a:rPr sz="1401" spc="-25" dirty="0">
                <a:latin typeface="Times New Roman"/>
                <a:cs typeface="Times New Roman"/>
              </a:rPr>
              <a:t>работ, </a:t>
            </a:r>
            <a:r>
              <a:rPr sz="1401" spc="-5" dirty="0">
                <a:latin typeface="Times New Roman"/>
                <a:cs typeface="Times New Roman"/>
              </a:rPr>
              <a:t>оказанных</a:t>
            </a:r>
            <a:r>
              <a:rPr sz="1401" spc="85" dirty="0">
                <a:latin typeface="Times New Roman"/>
                <a:cs typeface="Times New Roman"/>
              </a:rPr>
              <a:t> </a:t>
            </a:r>
            <a:r>
              <a:rPr sz="1401" spc="-35" dirty="0">
                <a:latin typeface="Times New Roman"/>
                <a:cs typeface="Times New Roman"/>
              </a:rPr>
              <a:t>услуг.</a:t>
            </a:r>
            <a:endParaRPr sz="1401">
              <a:latin typeface="Times New Roman"/>
              <a:cs typeface="Times New Roman"/>
            </a:endParaRPr>
          </a:p>
        </p:txBody>
      </p:sp>
      <p:sp>
        <p:nvSpPr>
          <p:cNvPr id="6" name="object 6"/>
          <p:cNvSpPr txBox="1"/>
          <p:nvPr/>
        </p:nvSpPr>
        <p:spPr>
          <a:xfrm>
            <a:off x="2071218" y="4684396"/>
            <a:ext cx="6582409" cy="741680"/>
          </a:xfrm>
          <a:prstGeom prst="rect">
            <a:avLst/>
          </a:prstGeom>
        </p:spPr>
        <p:txBody>
          <a:bodyPr vert="horz" wrap="square" lIns="0" tIns="0" rIns="0" bIns="0" rtlCol="0">
            <a:spAutoFit/>
          </a:bodyPr>
          <a:lstStyle/>
          <a:p>
            <a:pPr marL="12701"/>
            <a:r>
              <a:rPr sz="1401" b="1" spc="-10" dirty="0">
                <a:latin typeface="Times New Roman"/>
                <a:cs typeface="Times New Roman"/>
              </a:rPr>
              <a:t>ПОЛНОМОЧИЯ </a:t>
            </a:r>
            <a:r>
              <a:rPr sz="1401" b="1" dirty="0">
                <a:latin typeface="Times New Roman"/>
                <a:cs typeface="Times New Roman"/>
              </a:rPr>
              <a:t>НА </a:t>
            </a:r>
            <a:r>
              <a:rPr sz="1401" b="1" spc="-15" dirty="0">
                <a:latin typeface="Times New Roman"/>
                <a:cs typeface="Times New Roman"/>
              </a:rPr>
              <a:t>ПОДПИСАНИЕ </a:t>
            </a:r>
            <a:r>
              <a:rPr sz="1401" b="1" spc="-5" dirty="0">
                <a:latin typeface="Times New Roman"/>
                <a:cs typeface="Times New Roman"/>
              </a:rPr>
              <a:t>КОРРЕКТИРОВОЧНЫХ</a:t>
            </a:r>
            <a:r>
              <a:rPr sz="1401" b="1" spc="-125" dirty="0">
                <a:latin typeface="Times New Roman"/>
                <a:cs typeface="Times New Roman"/>
              </a:rPr>
              <a:t> </a:t>
            </a:r>
            <a:r>
              <a:rPr sz="1401" b="1" spc="-5" dirty="0">
                <a:latin typeface="Times New Roman"/>
                <a:cs typeface="Times New Roman"/>
              </a:rPr>
              <a:t>ДОКУМЕНТОВ:</a:t>
            </a:r>
            <a:endParaRPr sz="1401">
              <a:latin typeface="Times New Roman"/>
              <a:cs typeface="Times New Roman"/>
            </a:endParaRPr>
          </a:p>
          <a:p>
            <a:pPr marL="234972" indent="-222270">
              <a:spcBef>
                <a:spcPts val="335"/>
              </a:spcBef>
              <a:buChar char="—"/>
              <a:tabLst>
                <a:tab pos="235607" algn="l"/>
              </a:tabLst>
            </a:pPr>
            <a:r>
              <a:rPr sz="1401" dirty="0">
                <a:latin typeface="Times New Roman"/>
                <a:cs typeface="Times New Roman"/>
              </a:rPr>
              <a:t>Лицо, </a:t>
            </a:r>
            <a:r>
              <a:rPr sz="1401" spc="-5" dirty="0">
                <a:latin typeface="Times New Roman"/>
                <a:cs typeface="Times New Roman"/>
              </a:rPr>
              <a:t>ответственное за оформление </a:t>
            </a:r>
            <a:r>
              <a:rPr sz="1401" spc="-15" dirty="0">
                <a:latin typeface="Times New Roman"/>
                <a:cs typeface="Times New Roman"/>
              </a:rPr>
              <a:t>корректировочного</a:t>
            </a:r>
            <a:r>
              <a:rPr sz="1401" spc="10" dirty="0">
                <a:latin typeface="Times New Roman"/>
                <a:cs typeface="Times New Roman"/>
              </a:rPr>
              <a:t> </a:t>
            </a:r>
            <a:r>
              <a:rPr sz="1401" spc="-5" dirty="0">
                <a:latin typeface="Times New Roman"/>
                <a:cs typeface="Times New Roman"/>
              </a:rPr>
              <a:t>документа.</a:t>
            </a:r>
            <a:endParaRPr sz="1401">
              <a:latin typeface="Times New Roman"/>
              <a:cs typeface="Times New Roman"/>
            </a:endParaRPr>
          </a:p>
          <a:p>
            <a:pPr marL="234972" indent="-222270">
              <a:spcBef>
                <a:spcPts val="335"/>
              </a:spcBef>
              <a:buChar char="—"/>
              <a:tabLst>
                <a:tab pos="235607" algn="l"/>
              </a:tabLst>
            </a:pPr>
            <a:r>
              <a:rPr sz="1401" dirty="0">
                <a:latin typeface="Times New Roman"/>
                <a:cs typeface="Times New Roman"/>
              </a:rPr>
              <a:t>Лицо, выражающее </a:t>
            </a:r>
            <a:r>
              <a:rPr sz="1401" spc="-10" dirty="0">
                <a:latin typeface="Times New Roman"/>
                <a:cs typeface="Times New Roman"/>
              </a:rPr>
              <a:t>согласие </a:t>
            </a:r>
            <a:r>
              <a:rPr sz="1401" dirty="0">
                <a:latin typeface="Times New Roman"/>
                <a:cs typeface="Times New Roman"/>
              </a:rPr>
              <a:t>с </a:t>
            </a:r>
            <a:r>
              <a:rPr sz="1401" spc="-5" dirty="0">
                <a:latin typeface="Times New Roman"/>
                <a:cs typeface="Times New Roman"/>
              </a:rPr>
              <a:t>изменением</a:t>
            </a:r>
            <a:r>
              <a:rPr sz="1401" spc="-40" dirty="0">
                <a:latin typeface="Times New Roman"/>
                <a:cs typeface="Times New Roman"/>
              </a:rPr>
              <a:t> </a:t>
            </a:r>
            <a:r>
              <a:rPr sz="1401" dirty="0">
                <a:latin typeface="Times New Roman"/>
                <a:cs typeface="Times New Roman"/>
              </a:rPr>
              <a:t>стоимости.</a:t>
            </a:r>
            <a:endParaRPr sz="1401">
              <a:latin typeface="Times New Roman"/>
              <a:cs typeface="Times New Roman"/>
            </a:endParaRPr>
          </a:p>
        </p:txBody>
      </p:sp>
      <p:sp>
        <p:nvSpPr>
          <p:cNvPr id="7" name="object 7"/>
          <p:cNvSpPr txBox="1"/>
          <p:nvPr/>
        </p:nvSpPr>
        <p:spPr>
          <a:xfrm>
            <a:off x="1046922" y="5723526"/>
            <a:ext cx="10681252" cy="1023357"/>
          </a:xfrm>
          <a:prstGeom prst="rect">
            <a:avLst/>
          </a:prstGeom>
        </p:spPr>
        <p:txBody>
          <a:bodyPr vert="horz" wrap="square" lIns="0" tIns="0" rIns="0" bIns="0" rtlCol="0">
            <a:spAutoFit/>
          </a:bodyPr>
          <a:lstStyle/>
          <a:p>
            <a:pPr marL="12701"/>
            <a:r>
              <a:rPr sz="1600" spc="-10" dirty="0">
                <a:cs typeface="Times New Roman"/>
              </a:rPr>
              <a:t>Обязательно </a:t>
            </a:r>
            <a:r>
              <a:rPr sz="1600" dirty="0">
                <a:cs typeface="Times New Roman"/>
              </a:rPr>
              <a:t>надо </a:t>
            </a:r>
            <a:r>
              <a:rPr sz="1600" spc="-5" dirty="0">
                <a:cs typeface="Times New Roman"/>
              </a:rPr>
              <a:t>заполнить поле «Основание </a:t>
            </a:r>
            <a:r>
              <a:rPr sz="1600" spc="-10" dirty="0">
                <a:cs typeface="Times New Roman"/>
              </a:rPr>
              <a:t>полномочий </a:t>
            </a:r>
            <a:r>
              <a:rPr sz="1600" dirty="0">
                <a:cs typeface="Times New Roman"/>
              </a:rPr>
              <a:t>(доверия) для подписания </a:t>
            </a:r>
            <a:r>
              <a:rPr sz="1600" spc="-5" dirty="0">
                <a:cs typeface="Times New Roman"/>
              </a:rPr>
              <a:t>документа</a:t>
            </a:r>
            <a:r>
              <a:rPr sz="1600" spc="-20" dirty="0">
                <a:cs typeface="Times New Roman"/>
              </a:rPr>
              <a:t> </a:t>
            </a:r>
            <a:r>
              <a:rPr sz="1600" dirty="0">
                <a:cs typeface="Times New Roman"/>
              </a:rPr>
              <a:t>о</a:t>
            </a:r>
          </a:p>
          <a:p>
            <a:pPr marL="12701"/>
            <a:r>
              <a:rPr sz="1600" spc="-5" dirty="0">
                <a:cs typeface="Times New Roman"/>
              </a:rPr>
              <a:t>приемке».</a:t>
            </a:r>
            <a:endParaRPr sz="1600" dirty="0">
              <a:cs typeface="Times New Roman"/>
            </a:endParaRPr>
          </a:p>
          <a:p>
            <a:pPr marL="12701" marR="5080">
              <a:spcBef>
                <a:spcPts val="335"/>
              </a:spcBef>
            </a:pPr>
            <a:r>
              <a:rPr sz="1600" b="1" spc="-5" dirty="0">
                <a:cs typeface="Times New Roman"/>
              </a:rPr>
              <a:t>Для членов приемочной </a:t>
            </a:r>
            <a:r>
              <a:rPr sz="1600" b="1" spc="-10" dirty="0">
                <a:cs typeface="Times New Roman"/>
              </a:rPr>
              <a:t>комиссии </a:t>
            </a:r>
            <a:r>
              <a:rPr sz="1600" b="1" dirty="0">
                <a:cs typeface="Times New Roman"/>
              </a:rPr>
              <a:t>– надо </a:t>
            </a:r>
            <a:r>
              <a:rPr sz="1600" b="1" spc="-5" dirty="0">
                <a:cs typeface="Times New Roman"/>
              </a:rPr>
              <a:t>установить признак «Лицо, </a:t>
            </a:r>
            <a:r>
              <a:rPr sz="1600" b="1" spc="-10" dirty="0">
                <a:cs typeface="Times New Roman"/>
              </a:rPr>
              <a:t>уполномоченное действовать  </a:t>
            </a:r>
            <a:r>
              <a:rPr sz="1600" b="1" dirty="0">
                <a:cs typeface="Times New Roman"/>
              </a:rPr>
              <a:t>в </a:t>
            </a:r>
            <a:r>
              <a:rPr sz="1600" b="1" spc="-10" dirty="0">
                <a:cs typeface="Times New Roman"/>
              </a:rPr>
              <a:t>качестве </a:t>
            </a:r>
            <a:r>
              <a:rPr sz="1600" b="1" dirty="0">
                <a:cs typeface="Times New Roman"/>
              </a:rPr>
              <a:t>члена </a:t>
            </a:r>
            <a:r>
              <a:rPr sz="1600" b="1" spc="-5" dirty="0">
                <a:cs typeface="Times New Roman"/>
              </a:rPr>
              <a:t>приемочной</a:t>
            </a:r>
            <a:r>
              <a:rPr sz="1600" b="1" spc="-75" dirty="0">
                <a:cs typeface="Times New Roman"/>
              </a:rPr>
              <a:t> </a:t>
            </a:r>
            <a:r>
              <a:rPr sz="1600" b="1" spc="-5" dirty="0">
                <a:cs typeface="Times New Roman"/>
              </a:rPr>
              <a:t>комиссии»</a:t>
            </a:r>
            <a:endParaRPr sz="1600" dirty="0">
              <a:cs typeface="Times New Roman"/>
            </a:endParaRPr>
          </a:p>
        </p:txBody>
      </p:sp>
      <p:graphicFrame>
        <p:nvGraphicFramePr>
          <p:cNvPr id="9" name="object 9"/>
          <p:cNvGraphicFramePr>
            <a:graphicFrameLocks noGrp="1"/>
          </p:cNvGraphicFramePr>
          <p:nvPr>
            <p:extLst/>
          </p:nvPr>
        </p:nvGraphicFramePr>
        <p:xfrm>
          <a:off x="1221841" y="1963662"/>
          <a:ext cx="10288546" cy="1036574"/>
        </p:xfrm>
        <a:graphic>
          <a:graphicData uri="http://schemas.openxmlformats.org/drawingml/2006/table">
            <a:tbl>
              <a:tblPr firstRow="1" bandRow="1">
                <a:tableStyleId>{2D5ABB26-0587-4C30-8999-92F81FD0307C}</a:tableStyleId>
              </a:tblPr>
              <a:tblGrid>
                <a:gridCol w="3368755"/>
                <a:gridCol w="6919791"/>
              </a:tblGrid>
              <a:tr h="518287">
                <a:tc>
                  <a:txBody>
                    <a:bodyPr/>
                    <a:lstStyle/>
                    <a:p>
                      <a:pPr marL="85090" marR="405765">
                        <a:lnSpc>
                          <a:spcPct val="100000"/>
                        </a:lnSpc>
                        <a:spcBef>
                          <a:spcPts val="270"/>
                        </a:spcBef>
                      </a:pPr>
                      <a:r>
                        <a:rPr sz="1400" spc="-15" dirty="0">
                          <a:latin typeface="+mn-lt"/>
                          <a:cs typeface="Times New Roman"/>
                        </a:rPr>
                        <a:t>Уполномоченный</a:t>
                      </a:r>
                      <a:r>
                        <a:rPr sz="1400" spc="-105" dirty="0">
                          <a:latin typeface="+mn-lt"/>
                          <a:cs typeface="Times New Roman"/>
                        </a:rPr>
                        <a:t> </a:t>
                      </a:r>
                      <a:r>
                        <a:rPr sz="1400" spc="-15" dirty="0">
                          <a:latin typeface="+mn-lt"/>
                          <a:cs typeface="Times New Roman"/>
                        </a:rPr>
                        <a:t>сотрудник  </a:t>
                      </a:r>
                      <a:r>
                        <a:rPr sz="1400" dirty="0">
                          <a:latin typeface="+mn-lt"/>
                          <a:cs typeface="Times New Roman"/>
                        </a:rPr>
                        <a:t>организации</a:t>
                      </a:r>
                      <a:r>
                        <a:rPr sz="1400" spc="-95" dirty="0">
                          <a:latin typeface="+mn-lt"/>
                          <a:cs typeface="Times New Roman"/>
                        </a:rPr>
                        <a:t> </a:t>
                      </a:r>
                      <a:r>
                        <a:rPr sz="1400" spc="-10" dirty="0">
                          <a:latin typeface="+mn-lt"/>
                          <a:cs typeface="Times New Roman"/>
                        </a:rPr>
                        <a:t>заказчика</a:t>
                      </a:r>
                      <a:endParaRPr sz="1400" dirty="0">
                        <a:latin typeface="+mn-lt"/>
                        <a:cs typeface="Times New Roman"/>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260350">
                        <a:lnSpc>
                          <a:spcPct val="100000"/>
                        </a:lnSpc>
                        <a:spcBef>
                          <a:spcPts val="270"/>
                        </a:spcBef>
                      </a:pPr>
                      <a:r>
                        <a:rPr sz="1400" dirty="0">
                          <a:latin typeface="+mn-lt"/>
                          <a:cs typeface="Times New Roman"/>
                        </a:rPr>
                        <a:t>доступ к </a:t>
                      </a:r>
                      <a:r>
                        <a:rPr sz="1400" spc="-5" dirty="0">
                          <a:latin typeface="+mn-lt"/>
                          <a:cs typeface="Times New Roman"/>
                        </a:rPr>
                        <a:t>разделу </a:t>
                      </a:r>
                      <a:r>
                        <a:rPr sz="1400" spc="-25" dirty="0">
                          <a:latin typeface="+mn-lt"/>
                          <a:cs typeface="Times New Roman"/>
                        </a:rPr>
                        <a:t>РДИК, </a:t>
                      </a:r>
                      <a:r>
                        <a:rPr sz="1400" spc="-5" dirty="0">
                          <a:latin typeface="+mn-lt"/>
                          <a:cs typeface="Times New Roman"/>
                        </a:rPr>
                        <a:t>позволяет просматривать, </a:t>
                      </a:r>
                      <a:r>
                        <a:rPr sz="1400" spc="-10" dirty="0">
                          <a:latin typeface="+mn-lt"/>
                          <a:cs typeface="Times New Roman"/>
                        </a:rPr>
                        <a:t>создавать </a:t>
                      </a:r>
                      <a:r>
                        <a:rPr sz="1400" dirty="0">
                          <a:latin typeface="+mn-lt"/>
                          <a:cs typeface="Times New Roman"/>
                        </a:rPr>
                        <a:t>и  </a:t>
                      </a:r>
                      <a:r>
                        <a:rPr sz="1400" spc="-10" dirty="0">
                          <a:latin typeface="+mn-lt"/>
                          <a:cs typeface="Times New Roman"/>
                        </a:rPr>
                        <a:t>редактировать документы </a:t>
                      </a:r>
                      <a:r>
                        <a:rPr sz="1400" dirty="0">
                          <a:latin typeface="+mn-lt"/>
                          <a:cs typeface="Times New Roman"/>
                        </a:rPr>
                        <a:t>о </a:t>
                      </a:r>
                      <a:r>
                        <a:rPr sz="1400" spc="-10" dirty="0">
                          <a:latin typeface="+mn-lt"/>
                          <a:cs typeface="Times New Roman"/>
                        </a:rPr>
                        <a:t>приемке/корректировочные</a:t>
                      </a:r>
                      <a:r>
                        <a:rPr sz="1400" spc="15" dirty="0">
                          <a:latin typeface="+mn-lt"/>
                          <a:cs typeface="Times New Roman"/>
                        </a:rPr>
                        <a:t> </a:t>
                      </a:r>
                      <a:r>
                        <a:rPr sz="1400" spc="-10" dirty="0">
                          <a:latin typeface="+mn-lt"/>
                          <a:cs typeface="Times New Roman"/>
                        </a:rPr>
                        <a:t>документы</a:t>
                      </a:r>
                      <a:endParaRPr sz="1400">
                        <a:latin typeface="+mn-lt"/>
                        <a:cs typeface="Times New Roman"/>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18287">
                <a:tc>
                  <a:txBody>
                    <a:bodyPr/>
                    <a:lstStyle/>
                    <a:p>
                      <a:pPr marL="85090" marR="405765">
                        <a:lnSpc>
                          <a:spcPct val="100000"/>
                        </a:lnSpc>
                        <a:spcBef>
                          <a:spcPts val="270"/>
                        </a:spcBef>
                      </a:pPr>
                      <a:r>
                        <a:rPr sz="1400" spc="-15" dirty="0">
                          <a:latin typeface="+mn-lt"/>
                          <a:cs typeface="Times New Roman"/>
                        </a:rPr>
                        <a:t>Уполномоченный</a:t>
                      </a:r>
                      <a:r>
                        <a:rPr sz="1400" spc="-105" dirty="0">
                          <a:latin typeface="+mn-lt"/>
                          <a:cs typeface="Times New Roman"/>
                        </a:rPr>
                        <a:t> </a:t>
                      </a:r>
                      <a:r>
                        <a:rPr sz="1400" spc="-15" dirty="0">
                          <a:latin typeface="+mn-lt"/>
                          <a:cs typeface="Times New Roman"/>
                        </a:rPr>
                        <a:t>сотрудник  </a:t>
                      </a:r>
                      <a:r>
                        <a:rPr sz="1400" dirty="0">
                          <a:latin typeface="+mn-lt"/>
                          <a:cs typeface="Times New Roman"/>
                        </a:rPr>
                        <a:t>иной</a:t>
                      </a:r>
                      <a:r>
                        <a:rPr sz="1400" spc="-95" dirty="0">
                          <a:latin typeface="+mn-lt"/>
                          <a:cs typeface="Times New Roman"/>
                        </a:rPr>
                        <a:t> </a:t>
                      </a:r>
                      <a:r>
                        <a:rPr sz="1400" dirty="0">
                          <a:latin typeface="+mn-lt"/>
                          <a:cs typeface="Times New Roman"/>
                        </a:rPr>
                        <a:t>организации</a:t>
                      </a: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476884">
                        <a:lnSpc>
                          <a:spcPct val="100000"/>
                        </a:lnSpc>
                        <a:spcBef>
                          <a:spcPts val="270"/>
                        </a:spcBef>
                      </a:pPr>
                      <a:r>
                        <a:rPr sz="1400" dirty="0">
                          <a:latin typeface="+mn-lt"/>
                          <a:cs typeface="Times New Roman"/>
                        </a:rPr>
                        <a:t>доступ к </a:t>
                      </a:r>
                      <a:r>
                        <a:rPr sz="1400" spc="-5" dirty="0">
                          <a:latin typeface="+mn-lt"/>
                          <a:cs typeface="Times New Roman"/>
                        </a:rPr>
                        <a:t>разделу </a:t>
                      </a:r>
                      <a:r>
                        <a:rPr sz="1400" spc="-30" dirty="0">
                          <a:latin typeface="+mn-lt"/>
                          <a:cs typeface="Times New Roman"/>
                        </a:rPr>
                        <a:t>РДИК </a:t>
                      </a:r>
                      <a:r>
                        <a:rPr sz="1400" dirty="0">
                          <a:latin typeface="+mn-lt"/>
                          <a:cs typeface="Times New Roman"/>
                        </a:rPr>
                        <a:t>и </a:t>
                      </a:r>
                      <a:r>
                        <a:rPr sz="1400" spc="-5" dirty="0">
                          <a:latin typeface="+mn-lt"/>
                          <a:cs typeface="Times New Roman"/>
                        </a:rPr>
                        <a:t>позволяет просматривать </a:t>
                      </a:r>
                      <a:r>
                        <a:rPr sz="1400" spc="-10" dirty="0">
                          <a:latin typeface="+mn-lt"/>
                          <a:cs typeface="Times New Roman"/>
                        </a:rPr>
                        <a:t>документы </a:t>
                      </a:r>
                      <a:r>
                        <a:rPr sz="1400" dirty="0">
                          <a:latin typeface="+mn-lt"/>
                          <a:cs typeface="Times New Roman"/>
                        </a:rPr>
                        <a:t>о  </a:t>
                      </a:r>
                      <a:r>
                        <a:rPr sz="1400" spc="-10" dirty="0">
                          <a:latin typeface="+mn-lt"/>
                          <a:cs typeface="Times New Roman"/>
                        </a:rPr>
                        <a:t>приемке/корректировочные</a:t>
                      </a:r>
                      <a:r>
                        <a:rPr sz="1400" spc="-55" dirty="0">
                          <a:latin typeface="+mn-lt"/>
                          <a:cs typeface="Times New Roman"/>
                        </a:rPr>
                        <a:t> </a:t>
                      </a:r>
                      <a:r>
                        <a:rPr sz="1400" spc="-10" dirty="0">
                          <a:latin typeface="+mn-lt"/>
                          <a:cs typeface="Times New Roman"/>
                        </a:rPr>
                        <a:t>документы</a:t>
                      </a:r>
                      <a:endParaRPr sz="1400" dirty="0">
                        <a:latin typeface="+mn-lt"/>
                        <a:cs typeface="Times New Roman"/>
                      </a:endParaRPr>
                    </a:p>
                  </a:txBody>
                  <a:tcPr marL="0" marR="0" marT="342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10" name="object 10"/>
          <p:cNvSpPr/>
          <p:nvPr/>
        </p:nvSpPr>
        <p:spPr>
          <a:xfrm>
            <a:off x="9409177" y="4221227"/>
            <a:ext cx="1259205" cy="647700"/>
          </a:xfrm>
          <a:custGeom>
            <a:avLst/>
            <a:gdLst/>
            <a:ahLst/>
            <a:cxnLst/>
            <a:rect l="l" t="t" r="r" b="b"/>
            <a:pathLst>
              <a:path w="1259204" h="647700">
                <a:moveTo>
                  <a:pt x="0" y="647700"/>
                </a:moveTo>
                <a:lnTo>
                  <a:pt x="1258887" y="647700"/>
                </a:lnTo>
                <a:lnTo>
                  <a:pt x="1258887" y="0"/>
                </a:lnTo>
                <a:lnTo>
                  <a:pt x="0" y="0"/>
                </a:lnTo>
                <a:lnTo>
                  <a:pt x="0" y="647700"/>
                </a:lnTo>
                <a:close/>
              </a:path>
            </a:pathLst>
          </a:custGeom>
          <a:solidFill>
            <a:srgbClr val="4F81BC"/>
          </a:solidFill>
        </p:spPr>
        <p:txBody>
          <a:bodyPr wrap="square" lIns="0" tIns="0" rIns="0" bIns="0" rtlCol="0"/>
          <a:lstStyle/>
          <a:p>
            <a:endParaRPr sz="1805"/>
          </a:p>
        </p:txBody>
      </p:sp>
      <p:sp>
        <p:nvSpPr>
          <p:cNvPr id="11" name="object 11"/>
          <p:cNvSpPr txBox="1"/>
          <p:nvPr/>
        </p:nvSpPr>
        <p:spPr>
          <a:xfrm>
            <a:off x="9507982" y="4290568"/>
            <a:ext cx="1061085" cy="518159"/>
          </a:xfrm>
          <a:prstGeom prst="rect">
            <a:avLst/>
          </a:prstGeom>
        </p:spPr>
        <p:txBody>
          <a:bodyPr vert="horz" wrap="square" lIns="0" tIns="0" rIns="0" bIns="0" rtlCol="0">
            <a:spAutoFit/>
          </a:bodyPr>
          <a:lstStyle/>
          <a:p>
            <a:pPr marL="12701" marR="5080" indent="635" algn="ctr"/>
            <a:r>
              <a:rPr sz="1100" i="1" spc="-5" dirty="0">
                <a:solidFill>
                  <a:srgbClr val="FFFFFF"/>
                </a:solidFill>
                <a:latin typeface="Times New Roman"/>
                <a:cs typeface="Times New Roman"/>
              </a:rPr>
              <a:t>Тот, кто  </a:t>
            </a:r>
            <a:r>
              <a:rPr sz="1100" i="1" dirty="0">
                <a:solidFill>
                  <a:srgbClr val="FFFFFF"/>
                </a:solidFill>
                <a:latin typeface="Times New Roman"/>
                <a:cs typeface="Times New Roman"/>
              </a:rPr>
              <a:t>непосре</a:t>
            </a:r>
            <a:r>
              <a:rPr sz="1100" i="1" spc="5" dirty="0">
                <a:solidFill>
                  <a:srgbClr val="FFFFFF"/>
                </a:solidFill>
                <a:latin typeface="Times New Roman"/>
                <a:cs typeface="Times New Roman"/>
              </a:rPr>
              <a:t>д</a:t>
            </a:r>
            <a:r>
              <a:rPr sz="1100" i="1" dirty="0">
                <a:solidFill>
                  <a:srgbClr val="FFFFFF"/>
                </a:solidFill>
                <a:latin typeface="Times New Roman"/>
                <a:cs typeface="Times New Roman"/>
              </a:rPr>
              <a:t>ственно  принимает</a:t>
            </a:r>
            <a:r>
              <a:rPr sz="1100" i="1" spc="-95" dirty="0">
                <a:solidFill>
                  <a:srgbClr val="FFFFFF"/>
                </a:solidFill>
                <a:latin typeface="Times New Roman"/>
                <a:cs typeface="Times New Roman"/>
              </a:rPr>
              <a:t> </a:t>
            </a:r>
            <a:r>
              <a:rPr sz="1100" i="1" dirty="0">
                <a:solidFill>
                  <a:srgbClr val="FFFFFF"/>
                </a:solidFill>
                <a:latin typeface="Times New Roman"/>
                <a:cs typeface="Times New Roman"/>
              </a:rPr>
              <a:t>ТРУ</a:t>
            </a:r>
            <a:endParaRPr sz="1100" dirty="0">
              <a:latin typeface="Times New Roman"/>
              <a:cs typeface="Times New Roman"/>
            </a:endParaRPr>
          </a:p>
        </p:txBody>
      </p:sp>
      <p:sp>
        <p:nvSpPr>
          <p:cNvPr id="12" name="object 12"/>
          <p:cNvSpPr txBox="1"/>
          <p:nvPr/>
        </p:nvSpPr>
        <p:spPr>
          <a:xfrm>
            <a:off x="7751826" y="3573527"/>
            <a:ext cx="3758560" cy="526363"/>
          </a:xfrm>
          <a:prstGeom prst="rect">
            <a:avLst/>
          </a:prstGeom>
          <a:solidFill>
            <a:srgbClr val="4F81BC"/>
          </a:solidFill>
        </p:spPr>
        <p:txBody>
          <a:bodyPr vert="horz" wrap="square" lIns="0" tIns="19685" rIns="0" bIns="0" rtlCol="0">
            <a:spAutoFit/>
          </a:bodyPr>
          <a:lstStyle/>
          <a:p>
            <a:pPr marL="290857" marR="283871" indent="2541" algn="ctr">
              <a:spcBef>
                <a:spcPts val="155"/>
              </a:spcBef>
            </a:pPr>
            <a:r>
              <a:rPr sz="1100" i="1" spc="-5" dirty="0">
                <a:solidFill>
                  <a:srgbClr val="FFFFFF"/>
                </a:solidFill>
                <a:latin typeface="Times New Roman"/>
                <a:cs typeface="Times New Roman"/>
              </a:rPr>
              <a:t>Тот, кто </a:t>
            </a:r>
            <a:r>
              <a:rPr sz="1100" i="1" dirty="0">
                <a:solidFill>
                  <a:srgbClr val="FFFFFF"/>
                </a:solidFill>
                <a:latin typeface="Times New Roman"/>
                <a:cs typeface="Times New Roman"/>
              </a:rPr>
              <a:t>фактически направляет  документ на оплату </a:t>
            </a:r>
            <a:r>
              <a:rPr sz="1100" i="1" spc="-5" dirty="0">
                <a:solidFill>
                  <a:srgbClr val="FFFFFF"/>
                </a:solidFill>
                <a:latin typeface="Times New Roman"/>
                <a:cs typeface="Times New Roman"/>
              </a:rPr>
              <a:t>(обычно </a:t>
            </a:r>
            <a:r>
              <a:rPr sz="1100" i="1" dirty="0">
                <a:solidFill>
                  <a:srgbClr val="FFFFFF"/>
                </a:solidFill>
                <a:latin typeface="Times New Roman"/>
                <a:cs typeface="Times New Roman"/>
              </a:rPr>
              <a:t>–  руководитель), «последняя</a:t>
            </a:r>
            <a:r>
              <a:rPr sz="1100" i="1" spc="-110" dirty="0">
                <a:solidFill>
                  <a:srgbClr val="FFFFFF"/>
                </a:solidFill>
                <a:latin typeface="Times New Roman"/>
                <a:cs typeface="Times New Roman"/>
              </a:rPr>
              <a:t> </a:t>
            </a:r>
            <a:r>
              <a:rPr sz="1100" i="1" dirty="0">
                <a:solidFill>
                  <a:srgbClr val="FFFFFF"/>
                </a:solidFill>
                <a:latin typeface="Times New Roman"/>
                <a:cs typeface="Times New Roman"/>
              </a:rPr>
              <a:t>подпись»</a:t>
            </a:r>
            <a:endParaRPr sz="1100" dirty="0">
              <a:latin typeface="Times New Roman"/>
              <a:cs typeface="Times New Roman"/>
            </a:endParaRPr>
          </a:p>
        </p:txBody>
      </p:sp>
    </p:spTree>
    <p:extLst>
      <p:ext uri="{BB962C8B-B14F-4D97-AF65-F5344CB8AC3E}">
        <p14:creationId xmlns:p14="http://schemas.microsoft.com/office/powerpoint/2010/main" val="239046376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066800" y="304800"/>
            <a:ext cx="10306667" cy="5551509"/>
          </a:xfrm>
          <a:prstGeom prst="rect">
            <a:avLst/>
          </a:prstGeom>
        </p:spPr>
        <p:txBody>
          <a:bodyPr vert="horz" wrap="square" lIns="0" tIns="0" rIns="0" bIns="0" rtlCol="0">
            <a:spAutoFit/>
          </a:bodyPr>
          <a:lstStyle/>
          <a:p>
            <a:pPr marL="12689"/>
            <a:r>
              <a:rPr sz="1798" dirty="0">
                <a:latin typeface="Arial"/>
                <a:cs typeface="Arial"/>
              </a:rPr>
              <a:t>Лица </a:t>
            </a:r>
            <a:r>
              <a:rPr sz="1798" spc="-15" dirty="0">
                <a:latin typeface="Arial"/>
                <a:cs typeface="Arial"/>
              </a:rPr>
              <a:t>ответственные </a:t>
            </a:r>
            <a:r>
              <a:rPr sz="1798" spc="-5" dirty="0">
                <a:latin typeface="Arial"/>
                <a:cs typeface="Arial"/>
              </a:rPr>
              <a:t>за </a:t>
            </a:r>
            <a:r>
              <a:rPr sz="1798" dirty="0">
                <a:latin typeface="Arial"/>
                <a:cs typeface="Arial"/>
              </a:rPr>
              <a:t>приемку у </a:t>
            </a:r>
            <a:r>
              <a:rPr sz="1798" spc="-5" dirty="0">
                <a:latin typeface="Arial"/>
                <a:cs typeface="Arial"/>
              </a:rPr>
              <a:t>заказчиков </a:t>
            </a:r>
            <a:r>
              <a:rPr sz="1798" spc="-15" dirty="0">
                <a:latin typeface="Arial"/>
                <a:cs typeface="Arial"/>
              </a:rPr>
              <a:t>определены</a:t>
            </a:r>
            <a:r>
              <a:rPr sz="1798" spc="10" dirty="0">
                <a:latin typeface="Arial"/>
                <a:cs typeface="Arial"/>
              </a:rPr>
              <a:t> </a:t>
            </a:r>
            <a:r>
              <a:rPr sz="1798" spc="-5" dirty="0">
                <a:latin typeface="Arial"/>
                <a:cs typeface="Arial"/>
              </a:rPr>
              <a:t>давно.</a:t>
            </a:r>
            <a:endParaRPr sz="1798" dirty="0">
              <a:latin typeface="Arial"/>
              <a:cs typeface="Arial"/>
            </a:endParaRPr>
          </a:p>
          <a:p>
            <a:pPr>
              <a:spcBef>
                <a:spcPts val="30"/>
              </a:spcBef>
            </a:pPr>
            <a:endParaRPr sz="1848" dirty="0">
              <a:latin typeface="Times New Roman"/>
              <a:cs typeface="Times New Roman"/>
            </a:endParaRPr>
          </a:p>
          <a:p>
            <a:pPr marL="12689" marR="5075"/>
            <a:r>
              <a:rPr sz="1798" i="1" u="heavy" spc="-10" dirty="0">
                <a:latin typeface="Arial"/>
                <a:cs typeface="Arial"/>
              </a:rPr>
              <a:t>Это </a:t>
            </a:r>
            <a:r>
              <a:rPr sz="1798" i="1" u="heavy" dirty="0">
                <a:latin typeface="Arial"/>
                <a:cs typeface="Arial"/>
              </a:rPr>
              <a:t>те, </a:t>
            </a:r>
            <a:r>
              <a:rPr sz="1798" i="1" u="heavy" spc="-5" dirty="0">
                <a:latin typeface="Arial"/>
                <a:cs typeface="Arial"/>
              </a:rPr>
              <a:t>кто подписывают </a:t>
            </a:r>
            <a:r>
              <a:rPr sz="1798" i="1" u="heavy" spc="-10" dirty="0">
                <a:latin typeface="Arial"/>
                <a:cs typeface="Arial"/>
              </a:rPr>
              <a:t>товарные </a:t>
            </a:r>
            <a:r>
              <a:rPr sz="1798" i="1" u="heavy" spc="-5" dirty="0">
                <a:latin typeface="Arial"/>
                <a:cs typeface="Arial"/>
              </a:rPr>
              <a:t>накладные, </a:t>
            </a:r>
            <a:r>
              <a:rPr sz="1798" i="1" u="heavy" spc="5" dirty="0">
                <a:latin typeface="Arial"/>
                <a:cs typeface="Arial"/>
              </a:rPr>
              <a:t>акты </a:t>
            </a:r>
            <a:r>
              <a:rPr sz="1798" i="1" u="heavy" spc="-5" dirty="0">
                <a:latin typeface="Arial"/>
                <a:cs typeface="Arial"/>
              </a:rPr>
              <a:t>выполненных работ, </a:t>
            </a:r>
            <a:r>
              <a:rPr sz="1798" i="1" u="heavy" spc="5" dirty="0">
                <a:latin typeface="Arial"/>
                <a:cs typeface="Arial"/>
              </a:rPr>
              <a:t>акты </a:t>
            </a:r>
            <a:r>
              <a:rPr sz="1798" i="1" u="heavy" spc="-10" dirty="0">
                <a:latin typeface="Arial"/>
                <a:cs typeface="Arial"/>
              </a:rPr>
              <a:t>оказанных  </a:t>
            </a:r>
            <a:r>
              <a:rPr sz="1798" i="1" u="heavy" spc="-5" dirty="0">
                <a:latin typeface="Arial"/>
                <a:cs typeface="Arial"/>
              </a:rPr>
              <a:t>услуг. С </a:t>
            </a:r>
            <a:r>
              <a:rPr sz="1798" i="1" u="heavy" spc="-10" dirty="0">
                <a:latin typeface="Arial"/>
                <a:cs typeface="Arial"/>
              </a:rPr>
              <a:t>введением электронного </a:t>
            </a:r>
            <a:r>
              <a:rPr sz="1798" i="1" u="heavy" spc="-5" dirty="0">
                <a:latin typeface="Arial"/>
                <a:cs typeface="Arial"/>
              </a:rPr>
              <a:t>актирования ничего не</a:t>
            </a:r>
            <a:r>
              <a:rPr sz="1798" i="1" u="heavy" dirty="0">
                <a:latin typeface="Arial"/>
                <a:cs typeface="Arial"/>
              </a:rPr>
              <a:t> </a:t>
            </a:r>
            <a:r>
              <a:rPr sz="1798" i="1" u="heavy" spc="-5" dirty="0">
                <a:latin typeface="Arial"/>
                <a:cs typeface="Arial"/>
              </a:rPr>
              <a:t>изменилось.</a:t>
            </a:r>
            <a:endParaRPr sz="1798" dirty="0">
              <a:latin typeface="Arial"/>
              <a:cs typeface="Arial"/>
            </a:endParaRPr>
          </a:p>
          <a:p>
            <a:pPr marL="12689"/>
            <a:r>
              <a:rPr sz="1798" i="1" u="heavy" spc="-10" dirty="0">
                <a:latin typeface="Arial"/>
                <a:cs typeface="Arial"/>
              </a:rPr>
              <a:t>Кто </a:t>
            </a:r>
            <a:r>
              <a:rPr sz="1798" i="1" u="heavy" spc="-5" dirty="0">
                <a:latin typeface="Arial"/>
                <a:cs typeface="Arial"/>
              </a:rPr>
              <a:t>ранее </a:t>
            </a:r>
            <a:r>
              <a:rPr sz="1798" i="1" u="heavy" spc="-10" dirty="0">
                <a:latin typeface="Arial"/>
                <a:cs typeface="Arial"/>
              </a:rPr>
              <a:t>подписывал бумажные </a:t>
            </a:r>
            <a:r>
              <a:rPr sz="1798" i="1" u="heavy" dirty="0">
                <a:latin typeface="Arial"/>
                <a:cs typeface="Arial"/>
              </a:rPr>
              <a:t>документы </a:t>
            </a:r>
            <a:r>
              <a:rPr sz="1798" i="1" u="heavy" spc="-5" dirty="0">
                <a:latin typeface="Arial"/>
                <a:cs typeface="Arial"/>
              </a:rPr>
              <a:t>приемки, </a:t>
            </a:r>
            <a:r>
              <a:rPr sz="1798" i="1" u="heavy" spc="-10" dirty="0">
                <a:latin typeface="Arial"/>
                <a:cs typeface="Arial"/>
              </a:rPr>
              <a:t>тот это </a:t>
            </a:r>
            <a:r>
              <a:rPr sz="1798" i="1" u="heavy" spc="-5" dirty="0">
                <a:latin typeface="Arial"/>
                <a:cs typeface="Arial"/>
              </a:rPr>
              <a:t>и </a:t>
            </a:r>
            <a:r>
              <a:rPr sz="1798" i="1" u="heavy" spc="-15" dirty="0">
                <a:latin typeface="Arial"/>
                <a:cs typeface="Arial"/>
              </a:rPr>
              <a:t>делает </a:t>
            </a:r>
            <a:r>
              <a:rPr sz="1798" i="1" u="heavy" spc="-5" dirty="0">
                <a:latin typeface="Arial"/>
                <a:cs typeface="Arial"/>
              </a:rPr>
              <a:t>электронно </a:t>
            </a:r>
            <a:r>
              <a:rPr sz="1798" i="1" u="heavy" dirty="0">
                <a:latin typeface="Arial"/>
                <a:cs typeface="Arial"/>
              </a:rPr>
              <a:t>в</a:t>
            </a:r>
            <a:r>
              <a:rPr sz="1798" i="1" u="heavy" spc="35" dirty="0">
                <a:latin typeface="Arial"/>
                <a:cs typeface="Arial"/>
              </a:rPr>
              <a:t> </a:t>
            </a:r>
            <a:r>
              <a:rPr sz="1798" i="1" u="heavy" spc="-5" dirty="0">
                <a:latin typeface="Arial"/>
                <a:cs typeface="Arial"/>
              </a:rPr>
              <a:t>ЕИС.</a:t>
            </a:r>
            <a:endParaRPr sz="1798" dirty="0">
              <a:latin typeface="Arial"/>
              <a:cs typeface="Arial"/>
            </a:endParaRPr>
          </a:p>
          <a:p>
            <a:pPr>
              <a:spcBef>
                <a:spcPts val="35"/>
              </a:spcBef>
            </a:pPr>
            <a:endParaRPr sz="1848" dirty="0">
              <a:latin typeface="Times New Roman"/>
              <a:cs typeface="Times New Roman"/>
            </a:endParaRPr>
          </a:p>
          <a:p>
            <a:pPr marL="12689" marR="30453"/>
            <a:r>
              <a:rPr sz="1798" spc="-10" dirty="0">
                <a:latin typeface="Arial"/>
                <a:cs typeface="Arial"/>
              </a:rPr>
              <a:t>Наделение полномочиями </a:t>
            </a:r>
            <a:r>
              <a:rPr sz="1798" dirty="0">
                <a:latin typeface="Arial"/>
                <a:cs typeface="Arial"/>
              </a:rPr>
              <a:t>и </a:t>
            </a:r>
            <a:r>
              <a:rPr sz="1798" spc="-5" dirty="0">
                <a:latin typeface="Arial"/>
                <a:cs typeface="Arial"/>
              </a:rPr>
              <a:t>регистрация </a:t>
            </a:r>
            <a:r>
              <a:rPr sz="1798" spc="-20" dirty="0">
                <a:latin typeface="Arial"/>
                <a:cs typeface="Arial"/>
              </a:rPr>
              <a:t>пользователей </a:t>
            </a:r>
            <a:r>
              <a:rPr sz="1798" spc="-5" dirty="0">
                <a:latin typeface="Arial"/>
                <a:cs typeface="Arial"/>
              </a:rPr>
              <a:t>в ЕИС </a:t>
            </a:r>
            <a:r>
              <a:rPr sz="1798" dirty="0">
                <a:latin typeface="Arial"/>
                <a:cs typeface="Arial"/>
              </a:rPr>
              <a:t>Закон № </a:t>
            </a:r>
            <a:r>
              <a:rPr sz="1798" spc="-5" dirty="0">
                <a:latin typeface="Arial"/>
                <a:cs typeface="Arial"/>
              </a:rPr>
              <a:t>44-ФЗ не </a:t>
            </a:r>
            <a:r>
              <a:rPr sz="1798" spc="-35" dirty="0">
                <a:latin typeface="Arial"/>
                <a:cs typeface="Arial"/>
              </a:rPr>
              <a:t>регулирует. </a:t>
            </a:r>
            <a:r>
              <a:rPr sz="1798" dirty="0">
                <a:latin typeface="Arial"/>
                <a:cs typeface="Arial"/>
              </a:rPr>
              <a:t>В  комиссии </a:t>
            </a:r>
            <a:r>
              <a:rPr sz="1798" spc="-20" dirty="0">
                <a:latin typeface="Arial"/>
                <a:cs typeface="Arial"/>
              </a:rPr>
              <a:t>обязательно </a:t>
            </a:r>
            <a:r>
              <a:rPr sz="1798" spc="-10" dirty="0">
                <a:latin typeface="Arial"/>
                <a:cs typeface="Arial"/>
              </a:rPr>
              <a:t>должен </a:t>
            </a:r>
            <a:r>
              <a:rPr sz="1798" spc="-5" dirty="0">
                <a:latin typeface="Arial"/>
                <a:cs typeface="Arial"/>
              </a:rPr>
              <a:t>быть член </a:t>
            </a:r>
            <a:r>
              <a:rPr sz="1798" dirty="0">
                <a:latin typeface="Arial"/>
                <a:cs typeface="Arial"/>
              </a:rPr>
              <a:t>с </a:t>
            </a:r>
            <a:r>
              <a:rPr sz="1798" spc="-10" dirty="0">
                <a:latin typeface="Arial"/>
                <a:cs typeface="Arial"/>
              </a:rPr>
              <a:t>полномочием </a:t>
            </a:r>
            <a:r>
              <a:rPr sz="1798" spc="-5" dirty="0">
                <a:latin typeface="Arial"/>
                <a:cs typeface="Arial"/>
              </a:rPr>
              <a:t>– лицо, </a:t>
            </a:r>
            <a:r>
              <a:rPr sz="1798" spc="-15" dirty="0">
                <a:latin typeface="Arial"/>
                <a:cs typeface="Arial"/>
              </a:rPr>
              <a:t>ответственное </a:t>
            </a:r>
            <a:r>
              <a:rPr sz="1798" spc="-5" dirty="0">
                <a:latin typeface="Arial"/>
                <a:cs typeface="Arial"/>
              </a:rPr>
              <a:t>за оформление  документа о </a:t>
            </a:r>
            <a:r>
              <a:rPr sz="1798" dirty="0">
                <a:latin typeface="Arial"/>
                <a:cs typeface="Arial"/>
              </a:rPr>
              <a:t>приемке. В </a:t>
            </a:r>
            <a:r>
              <a:rPr sz="1798" spc="-5" dirty="0">
                <a:latin typeface="Arial"/>
                <a:cs typeface="Arial"/>
              </a:rPr>
              <a:t>состав </a:t>
            </a:r>
            <a:r>
              <a:rPr sz="1798" dirty="0">
                <a:latin typeface="Arial"/>
                <a:cs typeface="Arial"/>
              </a:rPr>
              <a:t>комиссии </a:t>
            </a:r>
            <a:r>
              <a:rPr sz="1798" spc="-5" dirty="0">
                <a:latin typeface="Arial"/>
                <a:cs typeface="Arial"/>
              </a:rPr>
              <a:t>могут </a:t>
            </a:r>
            <a:r>
              <a:rPr sz="1798" spc="-15" dirty="0">
                <a:latin typeface="Arial"/>
                <a:cs typeface="Arial"/>
              </a:rPr>
              <a:t>входить </a:t>
            </a:r>
            <a:r>
              <a:rPr sz="1798" spc="-5" dirty="0">
                <a:latin typeface="Arial"/>
                <a:cs typeface="Arial"/>
              </a:rPr>
              <a:t>не </a:t>
            </a:r>
            <a:r>
              <a:rPr sz="1798" spc="-15" dirty="0">
                <a:latin typeface="Arial"/>
                <a:cs typeface="Arial"/>
              </a:rPr>
              <a:t>сотрудники </a:t>
            </a:r>
            <a:r>
              <a:rPr sz="1798" spc="-5" dirty="0">
                <a:latin typeface="Arial"/>
                <a:cs typeface="Arial"/>
              </a:rPr>
              <a:t>заказчика. </a:t>
            </a:r>
            <a:r>
              <a:rPr sz="1798" dirty="0">
                <a:latin typeface="Arial"/>
                <a:cs typeface="Arial"/>
              </a:rPr>
              <a:t>Их </a:t>
            </a:r>
            <a:r>
              <a:rPr sz="1798" spc="-5" dirty="0">
                <a:latin typeface="Arial"/>
                <a:cs typeface="Arial"/>
              </a:rPr>
              <a:t>можно  </a:t>
            </a:r>
            <a:r>
              <a:rPr sz="1798" spc="-10" dirty="0">
                <a:latin typeface="Arial"/>
                <a:cs typeface="Arial"/>
              </a:rPr>
              <a:t>наделить такими</a:t>
            </a:r>
            <a:r>
              <a:rPr sz="1798" spc="-60" dirty="0">
                <a:latin typeface="Arial"/>
                <a:cs typeface="Arial"/>
              </a:rPr>
              <a:t> </a:t>
            </a:r>
            <a:r>
              <a:rPr sz="1798" spc="-10" dirty="0">
                <a:latin typeface="Arial"/>
                <a:cs typeface="Arial"/>
              </a:rPr>
              <a:t>полномочиями.</a:t>
            </a:r>
            <a:endParaRPr sz="1798" dirty="0">
              <a:latin typeface="Arial"/>
              <a:cs typeface="Arial"/>
            </a:endParaRPr>
          </a:p>
          <a:p>
            <a:pPr>
              <a:spcBef>
                <a:spcPts val="30"/>
              </a:spcBef>
            </a:pPr>
            <a:endParaRPr sz="1848" dirty="0">
              <a:latin typeface="Times New Roman"/>
              <a:cs typeface="Times New Roman"/>
            </a:endParaRPr>
          </a:p>
          <a:p>
            <a:pPr marL="12689"/>
            <a:r>
              <a:rPr sz="1798" dirty="0">
                <a:latin typeface="Arial"/>
                <a:cs typeface="Arial"/>
              </a:rPr>
              <a:t>Как </a:t>
            </a:r>
            <a:r>
              <a:rPr sz="1798" spc="-10" dirty="0">
                <a:latin typeface="Arial"/>
                <a:cs typeface="Arial"/>
              </a:rPr>
              <a:t>утверждают </a:t>
            </a:r>
            <a:r>
              <a:rPr sz="1798" spc="-15" dirty="0">
                <a:latin typeface="Arial"/>
                <a:cs typeface="Arial"/>
              </a:rPr>
              <a:t>представители </a:t>
            </a:r>
            <a:r>
              <a:rPr sz="1798" spc="-10" dirty="0">
                <a:latin typeface="Arial"/>
                <a:cs typeface="Arial"/>
              </a:rPr>
              <a:t>Казначейства </a:t>
            </a:r>
            <a:r>
              <a:rPr sz="1798" spc="-5" dirty="0">
                <a:latin typeface="Arial"/>
                <a:cs typeface="Arial"/>
              </a:rPr>
              <a:t>на своих мероприятиях</a:t>
            </a:r>
            <a:r>
              <a:rPr sz="1798" spc="50" dirty="0">
                <a:latin typeface="Arial"/>
                <a:cs typeface="Arial"/>
              </a:rPr>
              <a:t> </a:t>
            </a:r>
            <a:r>
              <a:rPr sz="1798" spc="-5" dirty="0">
                <a:latin typeface="Arial"/>
                <a:cs typeface="Arial"/>
              </a:rPr>
              <a:t>(вебинары):</a:t>
            </a:r>
            <a:endParaRPr sz="1798" dirty="0">
              <a:latin typeface="Arial"/>
              <a:cs typeface="Arial"/>
            </a:endParaRPr>
          </a:p>
          <a:p>
            <a:pPr marL="12689" marR="293740">
              <a:buChar char="-"/>
              <a:tabLst>
                <a:tab pos="152263" algn="l"/>
              </a:tabLst>
            </a:pPr>
            <a:r>
              <a:rPr sz="1798" spc="-5" dirty="0">
                <a:latin typeface="Arial"/>
                <a:cs typeface="Arial"/>
              </a:rPr>
              <a:t>лицо, </a:t>
            </a:r>
            <a:r>
              <a:rPr sz="1798" spc="-15" dirty="0">
                <a:latin typeface="Arial"/>
                <a:cs typeface="Arial"/>
              </a:rPr>
              <a:t>ответственное </a:t>
            </a:r>
            <a:r>
              <a:rPr sz="1798" spc="-5" dirty="0">
                <a:latin typeface="Arial"/>
                <a:cs typeface="Arial"/>
              </a:rPr>
              <a:t>за оформление документа о </a:t>
            </a:r>
            <a:r>
              <a:rPr sz="1798" dirty="0">
                <a:latin typeface="Arial"/>
                <a:cs typeface="Arial"/>
              </a:rPr>
              <a:t>приемке </a:t>
            </a:r>
            <a:r>
              <a:rPr sz="1798" spc="-5" dirty="0">
                <a:latin typeface="Arial"/>
                <a:cs typeface="Arial"/>
              </a:rPr>
              <a:t>– </a:t>
            </a:r>
            <a:r>
              <a:rPr sz="1798" spc="-10" dirty="0">
                <a:latin typeface="Arial"/>
                <a:cs typeface="Arial"/>
              </a:rPr>
              <a:t>главное </a:t>
            </a:r>
            <a:r>
              <a:rPr sz="1798" spc="-5" dirty="0">
                <a:latin typeface="Arial"/>
                <a:cs typeface="Arial"/>
              </a:rPr>
              <a:t>лицо, </a:t>
            </a:r>
            <a:r>
              <a:rPr sz="1798" spc="-10" dirty="0">
                <a:latin typeface="Arial"/>
                <a:cs typeface="Arial"/>
              </a:rPr>
              <a:t>которое  </a:t>
            </a:r>
            <a:r>
              <a:rPr sz="1798" spc="-15" dirty="0">
                <a:latin typeface="Arial"/>
                <a:cs typeface="Arial"/>
              </a:rPr>
              <a:t>подписывает </a:t>
            </a:r>
            <a:r>
              <a:rPr sz="1798" spc="-5" dirty="0">
                <a:latin typeface="Arial"/>
                <a:cs typeface="Arial"/>
              </a:rPr>
              <a:t>документ </a:t>
            </a:r>
            <a:r>
              <a:rPr sz="1798" spc="-10" dirty="0">
                <a:latin typeface="Arial"/>
                <a:cs typeface="Arial"/>
              </a:rPr>
              <a:t>окончательно. </a:t>
            </a:r>
            <a:r>
              <a:rPr sz="1798" dirty="0">
                <a:latin typeface="Arial"/>
                <a:cs typeface="Arial"/>
              </a:rPr>
              <a:t>В их </a:t>
            </a:r>
            <a:r>
              <a:rPr sz="1798" spc="-5" dirty="0">
                <a:latin typeface="Arial"/>
                <a:cs typeface="Arial"/>
              </a:rPr>
              <a:t>понимании </a:t>
            </a:r>
            <a:r>
              <a:rPr sz="1798" spc="-10" dirty="0">
                <a:latin typeface="Arial"/>
                <a:cs typeface="Arial"/>
              </a:rPr>
              <a:t>все </a:t>
            </a:r>
            <a:r>
              <a:rPr sz="1798" spc="-5" dirty="0">
                <a:latin typeface="Arial"/>
                <a:cs typeface="Arial"/>
              </a:rPr>
              <a:t>документы о </a:t>
            </a:r>
            <a:r>
              <a:rPr sz="1798" dirty="0">
                <a:latin typeface="Arial"/>
                <a:cs typeface="Arial"/>
              </a:rPr>
              <a:t>приемке </a:t>
            </a:r>
            <a:r>
              <a:rPr sz="1798" spc="-15" dirty="0">
                <a:latin typeface="Arial"/>
                <a:cs typeface="Arial"/>
              </a:rPr>
              <a:t>подписывает  руководитель </a:t>
            </a:r>
            <a:r>
              <a:rPr sz="1798" dirty="0">
                <a:latin typeface="Arial"/>
                <a:cs typeface="Arial"/>
              </a:rPr>
              <a:t>или </a:t>
            </a:r>
            <a:r>
              <a:rPr sz="1798" spc="-15" dirty="0">
                <a:latin typeface="Arial"/>
                <a:cs typeface="Arial"/>
              </a:rPr>
              <a:t>его </a:t>
            </a:r>
            <a:r>
              <a:rPr sz="1798" spc="-10" dirty="0">
                <a:latin typeface="Arial"/>
                <a:cs typeface="Arial"/>
              </a:rPr>
              <a:t>заместитель. </a:t>
            </a:r>
            <a:r>
              <a:rPr sz="1798" spc="-5" dirty="0">
                <a:latin typeface="Arial"/>
                <a:cs typeface="Arial"/>
              </a:rPr>
              <a:t>Но на </a:t>
            </a:r>
            <a:r>
              <a:rPr sz="1798" dirty="0">
                <a:latin typeface="Arial"/>
                <a:cs typeface="Arial"/>
              </a:rPr>
              <a:t>практике у </a:t>
            </a:r>
            <a:r>
              <a:rPr sz="1798" spc="-5" dirty="0">
                <a:latin typeface="Arial"/>
                <a:cs typeface="Arial"/>
              </a:rPr>
              <a:t>многих заказчиков не </a:t>
            </a:r>
            <a:r>
              <a:rPr sz="1798" spc="-10" dirty="0">
                <a:latin typeface="Arial"/>
                <a:cs typeface="Arial"/>
              </a:rPr>
              <a:t>так. </a:t>
            </a:r>
            <a:r>
              <a:rPr sz="1798" spc="-5" dirty="0">
                <a:latin typeface="Arial"/>
                <a:cs typeface="Arial"/>
              </a:rPr>
              <a:t>С </a:t>
            </a:r>
            <a:r>
              <a:rPr sz="1798" spc="-10" dirty="0">
                <a:latin typeface="Arial"/>
                <a:cs typeface="Arial"/>
              </a:rPr>
              <a:t>таким  полномочием </a:t>
            </a:r>
            <a:r>
              <a:rPr sz="1798" spc="-20" dirty="0">
                <a:latin typeface="Arial"/>
                <a:cs typeface="Arial"/>
              </a:rPr>
              <a:t>может </a:t>
            </a:r>
            <a:r>
              <a:rPr sz="1798" spc="-5" dirty="0">
                <a:latin typeface="Arial"/>
                <a:cs typeface="Arial"/>
              </a:rPr>
              <a:t>быть </a:t>
            </a:r>
            <a:r>
              <a:rPr sz="1798" dirty="0">
                <a:latin typeface="Arial"/>
                <a:cs typeface="Arial"/>
              </a:rPr>
              <a:t>любой </a:t>
            </a:r>
            <a:r>
              <a:rPr sz="1798" spc="-5" dirty="0">
                <a:latin typeface="Arial"/>
                <a:cs typeface="Arial"/>
              </a:rPr>
              <a:t>член </a:t>
            </a:r>
            <a:r>
              <a:rPr sz="1798" dirty="0">
                <a:latin typeface="Arial"/>
                <a:cs typeface="Arial"/>
              </a:rPr>
              <a:t>комиссии. </a:t>
            </a:r>
            <a:r>
              <a:rPr sz="1798" spc="-5" dirty="0">
                <a:latin typeface="Arial"/>
                <a:cs typeface="Arial"/>
              </a:rPr>
              <a:t>Этим лицом не </a:t>
            </a:r>
            <a:r>
              <a:rPr sz="1798" spc="-20" dirty="0">
                <a:latin typeface="Arial"/>
                <a:cs typeface="Arial"/>
              </a:rPr>
              <a:t>может </a:t>
            </a:r>
            <a:r>
              <a:rPr sz="1798" spc="-5" dirty="0">
                <a:latin typeface="Arial"/>
                <a:cs typeface="Arial"/>
              </a:rPr>
              <a:t>быть </a:t>
            </a:r>
            <a:r>
              <a:rPr sz="1798" spc="-15" dirty="0">
                <a:latin typeface="Arial"/>
                <a:cs typeface="Arial"/>
              </a:rPr>
              <a:t>сотрудник  </a:t>
            </a:r>
            <a:r>
              <a:rPr sz="1798" dirty="0">
                <a:latin typeface="Arial"/>
                <a:cs typeface="Arial"/>
              </a:rPr>
              <a:t>контрактной </a:t>
            </a:r>
            <a:r>
              <a:rPr sz="1798" spc="5" dirty="0">
                <a:latin typeface="Arial"/>
                <a:cs typeface="Arial"/>
              </a:rPr>
              <a:t>службы </a:t>
            </a:r>
            <a:r>
              <a:rPr sz="1798" dirty="0">
                <a:latin typeface="Arial"/>
                <a:cs typeface="Arial"/>
              </a:rPr>
              <a:t>(контрактный </a:t>
            </a:r>
            <a:r>
              <a:rPr sz="1798" spc="-5" dirty="0">
                <a:latin typeface="Arial"/>
                <a:cs typeface="Arial"/>
              </a:rPr>
              <a:t>управляющий), если он не </a:t>
            </a:r>
            <a:r>
              <a:rPr sz="1798" spc="-10" dirty="0">
                <a:latin typeface="Arial"/>
                <a:cs typeface="Arial"/>
              </a:rPr>
              <a:t>назначен </a:t>
            </a:r>
            <a:r>
              <a:rPr sz="1798" spc="-15" dirty="0">
                <a:latin typeface="Arial"/>
                <a:cs typeface="Arial"/>
              </a:rPr>
              <a:t>ответственным </a:t>
            </a:r>
            <a:r>
              <a:rPr sz="1798" spc="-5" dirty="0">
                <a:latin typeface="Arial"/>
                <a:cs typeface="Arial"/>
              </a:rPr>
              <a:t>за  </a:t>
            </a:r>
            <a:r>
              <a:rPr sz="1798" spc="-25" dirty="0">
                <a:latin typeface="Arial"/>
                <a:cs typeface="Arial"/>
              </a:rPr>
              <a:t>приемку.</a:t>
            </a:r>
            <a:endParaRPr sz="1798" dirty="0">
              <a:latin typeface="Arial"/>
              <a:cs typeface="Arial"/>
            </a:endParaRPr>
          </a:p>
          <a:p>
            <a:pPr marL="12689" marR="779078">
              <a:buChar char="-"/>
              <a:tabLst>
                <a:tab pos="152263" algn="l"/>
              </a:tabLst>
            </a:pPr>
            <a:r>
              <a:rPr sz="1798" spc="-5" dirty="0">
                <a:latin typeface="Arial"/>
                <a:cs typeface="Arial"/>
              </a:rPr>
              <a:t>лицо, </a:t>
            </a:r>
            <a:r>
              <a:rPr sz="1798" spc="-15" dirty="0">
                <a:latin typeface="Arial"/>
                <a:cs typeface="Arial"/>
              </a:rPr>
              <a:t>ответственное </a:t>
            </a:r>
            <a:r>
              <a:rPr sz="1798" spc="-5" dirty="0">
                <a:latin typeface="Arial"/>
                <a:cs typeface="Arial"/>
              </a:rPr>
              <a:t>за </a:t>
            </a:r>
            <a:r>
              <a:rPr sz="1798" dirty="0">
                <a:latin typeface="Arial"/>
                <a:cs typeface="Arial"/>
              </a:rPr>
              <a:t>приемку </a:t>
            </a:r>
            <a:r>
              <a:rPr sz="1798" spc="-10" dirty="0">
                <a:latin typeface="Arial"/>
                <a:cs typeface="Arial"/>
              </a:rPr>
              <a:t>товаров, </a:t>
            </a:r>
            <a:r>
              <a:rPr sz="1798" spc="-45" dirty="0">
                <a:latin typeface="Arial"/>
                <a:cs typeface="Arial"/>
              </a:rPr>
              <a:t>работ, </a:t>
            </a:r>
            <a:r>
              <a:rPr sz="1798" spc="-5" dirty="0">
                <a:latin typeface="Arial"/>
                <a:cs typeface="Arial"/>
              </a:rPr>
              <a:t>услуг – лицо, </a:t>
            </a:r>
            <a:r>
              <a:rPr sz="1798" spc="-10" dirty="0">
                <a:latin typeface="Arial"/>
                <a:cs typeface="Arial"/>
              </a:rPr>
              <a:t>которое непосредственно  принимает товар, работы, </a:t>
            </a:r>
            <a:r>
              <a:rPr sz="1798" spc="-5" dirty="0">
                <a:latin typeface="Arial"/>
                <a:cs typeface="Arial"/>
              </a:rPr>
              <a:t>услуги, </a:t>
            </a:r>
            <a:r>
              <a:rPr sz="1798" spc="-10" dirty="0">
                <a:latin typeface="Arial"/>
                <a:cs typeface="Arial"/>
              </a:rPr>
              <a:t>проводит </a:t>
            </a:r>
            <a:r>
              <a:rPr sz="1798" spc="-5" dirty="0">
                <a:latin typeface="Arial"/>
                <a:cs typeface="Arial"/>
              </a:rPr>
              <a:t>проверки</a:t>
            </a:r>
            <a:r>
              <a:rPr sz="1798" spc="5" dirty="0">
                <a:latin typeface="Arial"/>
                <a:cs typeface="Arial"/>
              </a:rPr>
              <a:t> </a:t>
            </a:r>
            <a:r>
              <a:rPr sz="1798" spc="-5" dirty="0">
                <a:latin typeface="Arial"/>
                <a:cs typeface="Arial"/>
              </a:rPr>
              <a:t>документов.</a:t>
            </a:r>
            <a:endParaRPr sz="1798" dirty="0">
              <a:latin typeface="Arial"/>
              <a:cs typeface="Arial"/>
            </a:endParaRPr>
          </a:p>
        </p:txBody>
      </p:sp>
    </p:spTree>
    <p:extLst>
      <p:ext uri="{BB962C8B-B14F-4D97-AF65-F5344CB8AC3E}">
        <p14:creationId xmlns:p14="http://schemas.microsoft.com/office/powerpoint/2010/main" val="9837912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272169"/>
            <a:ext cx="7835900" cy="487680"/>
          </a:xfrm>
          <a:prstGeom prst="rect">
            <a:avLst/>
          </a:prstGeom>
        </p:spPr>
        <p:txBody>
          <a:bodyPr vert="horz" wrap="square" lIns="0" tIns="0" rIns="0" bIns="0" rtlCol="0" anchor="t">
            <a:spAutoFit/>
          </a:bodyPr>
          <a:lstStyle/>
          <a:p>
            <a:pPr marL="12700">
              <a:lnSpc>
                <a:spcPct val="100000"/>
              </a:lnSpc>
            </a:pPr>
            <a:r>
              <a:rPr lang="ru-RU" sz="3200" spc="-100" dirty="0" smtClean="0">
                <a:solidFill>
                  <a:srgbClr val="1F487C"/>
                </a:solidFill>
              </a:rPr>
              <a:t>П</a:t>
            </a:r>
            <a:r>
              <a:rPr sz="3200" spc="-100" dirty="0" err="1" smtClean="0">
                <a:solidFill>
                  <a:srgbClr val="1F487C"/>
                </a:solidFill>
              </a:rPr>
              <a:t>риемочн</a:t>
            </a:r>
            <a:r>
              <a:rPr lang="ru-RU" sz="3200" spc="-100" dirty="0" err="1" smtClean="0">
                <a:solidFill>
                  <a:srgbClr val="1F487C"/>
                </a:solidFill>
              </a:rPr>
              <a:t>ая</a:t>
            </a:r>
            <a:r>
              <a:rPr lang="ru-RU" sz="3200" spc="-100" dirty="0" smtClean="0">
                <a:solidFill>
                  <a:srgbClr val="1F487C"/>
                </a:solidFill>
              </a:rPr>
              <a:t> </a:t>
            </a:r>
            <a:r>
              <a:rPr sz="3200" spc="-580" dirty="0" smtClean="0">
                <a:solidFill>
                  <a:srgbClr val="1F487C"/>
                </a:solidFill>
              </a:rPr>
              <a:t> </a:t>
            </a:r>
            <a:r>
              <a:rPr sz="3200" spc="-95" dirty="0" err="1" smtClean="0">
                <a:solidFill>
                  <a:srgbClr val="1F487C"/>
                </a:solidFill>
              </a:rPr>
              <a:t>комисси</a:t>
            </a:r>
            <a:r>
              <a:rPr lang="ru-RU" sz="3200" spc="-95" dirty="0" smtClean="0">
                <a:solidFill>
                  <a:srgbClr val="1F487C"/>
                </a:solidFill>
              </a:rPr>
              <a:t>я</a:t>
            </a:r>
            <a:endParaRPr sz="3200" dirty="0"/>
          </a:p>
        </p:txBody>
      </p:sp>
      <p:sp>
        <p:nvSpPr>
          <p:cNvPr id="3" name="object 3"/>
          <p:cNvSpPr txBox="1"/>
          <p:nvPr/>
        </p:nvSpPr>
        <p:spPr>
          <a:xfrm>
            <a:off x="1066800" y="1143000"/>
            <a:ext cx="10058400" cy="4308872"/>
          </a:xfrm>
          <a:prstGeom prst="rect">
            <a:avLst/>
          </a:prstGeom>
        </p:spPr>
        <p:txBody>
          <a:bodyPr vert="horz" wrap="square" lIns="0" tIns="0" rIns="0" bIns="0" rtlCol="0">
            <a:spAutoFit/>
          </a:bodyPr>
          <a:lstStyle/>
          <a:p>
            <a:pPr marL="195580" marR="5080" indent="-182880">
              <a:buClr>
                <a:srgbClr val="4F81BC"/>
              </a:buClr>
              <a:buSzPct val="83333"/>
              <a:buFont typeface="Arial"/>
              <a:buChar char="•"/>
              <a:tabLst>
                <a:tab pos="195580" algn="l"/>
              </a:tabLst>
            </a:pPr>
            <a:r>
              <a:rPr sz="2000" spc="-10" dirty="0">
                <a:cs typeface="Times New Roman"/>
              </a:rPr>
              <a:t>Председатель приемочной </a:t>
            </a:r>
            <a:r>
              <a:rPr sz="2000" spc="-20" dirty="0">
                <a:cs typeface="Times New Roman"/>
              </a:rPr>
              <a:t>комиссии, </a:t>
            </a:r>
            <a:r>
              <a:rPr sz="2000" spc="10" dirty="0">
                <a:cs typeface="Times New Roman"/>
              </a:rPr>
              <a:t>если </a:t>
            </a:r>
            <a:r>
              <a:rPr sz="2000" spc="-5" dirty="0">
                <a:cs typeface="Times New Roman"/>
              </a:rPr>
              <a:t>он </a:t>
            </a:r>
            <a:r>
              <a:rPr sz="2000" dirty="0">
                <a:cs typeface="Times New Roman"/>
              </a:rPr>
              <a:t>не является </a:t>
            </a:r>
            <a:r>
              <a:rPr sz="2000" spc="-15" dirty="0">
                <a:cs typeface="Times New Roman"/>
              </a:rPr>
              <a:t>руководителем  </a:t>
            </a:r>
            <a:r>
              <a:rPr sz="2000" spc="-5" dirty="0">
                <a:cs typeface="Times New Roman"/>
              </a:rPr>
              <a:t>организации, </a:t>
            </a:r>
            <a:r>
              <a:rPr sz="2000" spc="-10" dirty="0">
                <a:cs typeface="Times New Roman"/>
              </a:rPr>
              <a:t>должен </a:t>
            </a:r>
            <a:r>
              <a:rPr sz="2000" spc="-15" dirty="0">
                <a:cs typeface="Times New Roman"/>
              </a:rPr>
              <a:t>подписывать </a:t>
            </a:r>
            <a:r>
              <a:rPr sz="2000" spc="-5" dirty="0">
                <a:cs typeface="Times New Roman"/>
              </a:rPr>
              <a:t>документ </a:t>
            </a:r>
            <a:r>
              <a:rPr sz="2000" spc="5" dirty="0">
                <a:cs typeface="Times New Roman"/>
              </a:rPr>
              <a:t>после остальных </a:t>
            </a:r>
            <a:r>
              <a:rPr sz="2000" spc="-5" dirty="0">
                <a:cs typeface="Times New Roman"/>
              </a:rPr>
              <a:t>членов </a:t>
            </a:r>
            <a:r>
              <a:rPr sz="2000" spc="-10" dirty="0">
                <a:cs typeface="Times New Roman"/>
              </a:rPr>
              <a:t>приемочной  </a:t>
            </a:r>
            <a:r>
              <a:rPr sz="2000" spc="-20" dirty="0">
                <a:cs typeface="Times New Roman"/>
              </a:rPr>
              <a:t>комиссии, </a:t>
            </a:r>
            <a:r>
              <a:rPr sz="2000" dirty="0">
                <a:cs typeface="Times New Roman"/>
              </a:rPr>
              <a:t>за </a:t>
            </a:r>
            <a:r>
              <a:rPr sz="2000" spc="-10" dirty="0">
                <a:cs typeface="Times New Roman"/>
              </a:rPr>
              <a:t>исключением </a:t>
            </a:r>
            <a:r>
              <a:rPr sz="2000" spc="-15" dirty="0">
                <a:cs typeface="Times New Roman"/>
              </a:rPr>
              <a:t>руководителя</a:t>
            </a:r>
            <a:r>
              <a:rPr sz="2000" spc="35" dirty="0">
                <a:cs typeface="Times New Roman"/>
              </a:rPr>
              <a:t> </a:t>
            </a:r>
            <a:r>
              <a:rPr sz="2000" spc="-5" dirty="0">
                <a:cs typeface="Times New Roman"/>
              </a:rPr>
              <a:t>организации.</a:t>
            </a:r>
            <a:endParaRPr sz="2000" dirty="0">
              <a:cs typeface="Times New Roman"/>
            </a:endParaRPr>
          </a:p>
          <a:p>
            <a:pPr>
              <a:spcBef>
                <a:spcPts val="30"/>
              </a:spcBef>
              <a:buClr>
                <a:srgbClr val="4F81BC"/>
              </a:buClr>
              <a:buFont typeface="Arial"/>
              <a:buChar char="•"/>
            </a:pPr>
            <a:endParaRPr sz="2000" dirty="0">
              <a:cs typeface="Times New Roman"/>
            </a:endParaRPr>
          </a:p>
          <a:p>
            <a:pPr marL="195580" marR="19685" indent="-182880">
              <a:spcBef>
                <a:spcPts val="5"/>
              </a:spcBef>
              <a:buClr>
                <a:srgbClr val="4F81BC"/>
              </a:buClr>
              <a:buSzPct val="83333"/>
              <a:buFont typeface="Arial"/>
              <a:buChar char="•"/>
              <a:tabLst>
                <a:tab pos="195580" algn="l"/>
              </a:tabLst>
            </a:pPr>
            <a:r>
              <a:rPr sz="2000" b="1" spc="-15" dirty="0">
                <a:cs typeface="Times New Roman"/>
              </a:rPr>
              <a:t>Руководитель </a:t>
            </a:r>
            <a:r>
              <a:rPr sz="2000" b="1" spc="-5" dirty="0">
                <a:cs typeface="Times New Roman"/>
              </a:rPr>
              <a:t>организации, </a:t>
            </a:r>
            <a:r>
              <a:rPr sz="2000" b="1" spc="-20" dirty="0">
                <a:cs typeface="Times New Roman"/>
              </a:rPr>
              <a:t>входящий </a:t>
            </a:r>
            <a:r>
              <a:rPr sz="2000" b="1" spc="-5" dirty="0">
                <a:cs typeface="Times New Roman"/>
              </a:rPr>
              <a:t>или </a:t>
            </a:r>
            <a:r>
              <a:rPr sz="2000" b="1" dirty="0">
                <a:cs typeface="Times New Roman"/>
              </a:rPr>
              <a:t>не </a:t>
            </a:r>
            <a:r>
              <a:rPr sz="2000" b="1" spc="-20" dirty="0">
                <a:cs typeface="Times New Roman"/>
              </a:rPr>
              <a:t>входящий </a:t>
            </a:r>
            <a:r>
              <a:rPr sz="2000" b="1" dirty="0">
                <a:cs typeface="Times New Roman"/>
              </a:rPr>
              <a:t>в состав </a:t>
            </a:r>
            <a:r>
              <a:rPr sz="2000" b="1" spc="-10" dirty="0">
                <a:cs typeface="Times New Roman"/>
              </a:rPr>
              <a:t>приемочной  комиссии, всегда подписывает документ</a:t>
            </a:r>
            <a:r>
              <a:rPr sz="2000" b="1" spc="30" dirty="0">
                <a:cs typeface="Times New Roman"/>
              </a:rPr>
              <a:t> </a:t>
            </a:r>
            <a:r>
              <a:rPr sz="2000" b="1" spc="-5" dirty="0">
                <a:cs typeface="Times New Roman"/>
              </a:rPr>
              <a:t>последним.</a:t>
            </a:r>
            <a:endParaRPr sz="2000" dirty="0">
              <a:cs typeface="Times New Roman"/>
            </a:endParaRPr>
          </a:p>
          <a:p>
            <a:pPr>
              <a:spcBef>
                <a:spcPts val="35"/>
              </a:spcBef>
              <a:buClr>
                <a:srgbClr val="4F81BC"/>
              </a:buClr>
              <a:buFont typeface="Arial"/>
              <a:buChar char="•"/>
            </a:pPr>
            <a:endParaRPr sz="2000" dirty="0">
              <a:cs typeface="Times New Roman"/>
            </a:endParaRPr>
          </a:p>
          <a:p>
            <a:pPr marL="195580" marR="179070" indent="-182880">
              <a:buClr>
                <a:srgbClr val="4F81BC"/>
              </a:buClr>
              <a:buSzPct val="83333"/>
              <a:buFont typeface="Arial"/>
              <a:buChar char="•"/>
              <a:tabLst>
                <a:tab pos="195580" algn="l"/>
              </a:tabLst>
            </a:pPr>
            <a:r>
              <a:rPr sz="2000" spc="-10" dirty="0">
                <a:cs typeface="Times New Roman"/>
              </a:rPr>
              <a:t>Председатель приемочной </a:t>
            </a:r>
            <a:r>
              <a:rPr sz="2000" spc="-20" dirty="0">
                <a:cs typeface="Times New Roman"/>
              </a:rPr>
              <a:t>комиссии, </a:t>
            </a:r>
            <a:r>
              <a:rPr sz="2000" spc="-5" dirty="0">
                <a:cs typeface="Times New Roman"/>
              </a:rPr>
              <a:t>являющийся одновременно </a:t>
            </a:r>
            <a:r>
              <a:rPr sz="2000" spc="-15" dirty="0">
                <a:cs typeface="Times New Roman"/>
              </a:rPr>
              <a:t>руководителем  </a:t>
            </a:r>
            <a:r>
              <a:rPr sz="2000" spc="-5" dirty="0">
                <a:cs typeface="Times New Roman"/>
              </a:rPr>
              <a:t>организации, соответственно, </a:t>
            </a:r>
            <a:r>
              <a:rPr sz="2000" spc="-10" dirty="0">
                <a:cs typeface="Times New Roman"/>
              </a:rPr>
              <a:t>подписывает </a:t>
            </a:r>
            <a:r>
              <a:rPr sz="2000" spc="-5" dirty="0">
                <a:cs typeface="Times New Roman"/>
              </a:rPr>
              <a:t>документ </a:t>
            </a:r>
            <a:r>
              <a:rPr sz="2000" dirty="0">
                <a:cs typeface="Times New Roman"/>
              </a:rPr>
              <a:t>последним, </a:t>
            </a:r>
            <a:r>
              <a:rPr sz="2000" spc="-5" dirty="0">
                <a:cs typeface="Times New Roman"/>
              </a:rPr>
              <a:t>при </a:t>
            </a:r>
            <a:r>
              <a:rPr sz="2000" dirty="0">
                <a:cs typeface="Times New Roman"/>
              </a:rPr>
              <a:t>наличии  </a:t>
            </a:r>
            <a:r>
              <a:rPr sz="2000" spc="-10" dirty="0">
                <a:cs typeface="Times New Roman"/>
              </a:rPr>
              <a:t>подписей </a:t>
            </a:r>
            <a:r>
              <a:rPr sz="2000" spc="5" dirty="0">
                <a:cs typeface="Times New Roman"/>
              </a:rPr>
              <a:t>остальных </a:t>
            </a:r>
            <a:r>
              <a:rPr sz="2000" spc="-10" dirty="0">
                <a:cs typeface="Times New Roman"/>
              </a:rPr>
              <a:t>подписантов </a:t>
            </a:r>
            <a:r>
              <a:rPr sz="2000" spc="-5" dirty="0">
                <a:cs typeface="Times New Roman"/>
              </a:rPr>
              <a:t>и </a:t>
            </a:r>
            <a:r>
              <a:rPr sz="2000" dirty="0">
                <a:cs typeface="Times New Roman"/>
              </a:rPr>
              <a:t>членов </a:t>
            </a:r>
            <a:r>
              <a:rPr sz="2000" spc="-10" dirty="0">
                <a:cs typeface="Times New Roman"/>
              </a:rPr>
              <a:t>приемочной</a:t>
            </a:r>
            <a:r>
              <a:rPr sz="2000" spc="75" dirty="0">
                <a:cs typeface="Times New Roman"/>
              </a:rPr>
              <a:t> </a:t>
            </a:r>
            <a:r>
              <a:rPr sz="2000" spc="-20" dirty="0">
                <a:cs typeface="Times New Roman"/>
              </a:rPr>
              <a:t>комиссии.</a:t>
            </a:r>
            <a:endParaRPr sz="2000" dirty="0">
              <a:cs typeface="Times New Roman"/>
            </a:endParaRPr>
          </a:p>
          <a:p>
            <a:pPr>
              <a:spcBef>
                <a:spcPts val="30"/>
              </a:spcBef>
              <a:buClr>
                <a:srgbClr val="4F81BC"/>
              </a:buClr>
              <a:buFont typeface="Arial"/>
              <a:buChar char="•"/>
            </a:pPr>
            <a:endParaRPr sz="2000" dirty="0">
              <a:cs typeface="Times New Roman"/>
            </a:endParaRPr>
          </a:p>
          <a:p>
            <a:pPr marL="195580" marR="363220" indent="-182880">
              <a:spcBef>
                <a:spcPts val="5"/>
              </a:spcBef>
              <a:buClr>
                <a:srgbClr val="4F81BC"/>
              </a:buClr>
              <a:buSzPct val="83333"/>
              <a:buFont typeface="Arial"/>
              <a:buChar char="•"/>
              <a:tabLst>
                <a:tab pos="195580" algn="l"/>
              </a:tabLst>
            </a:pPr>
            <a:r>
              <a:rPr sz="2000" spc="5" dirty="0">
                <a:cs typeface="Times New Roman"/>
              </a:rPr>
              <a:t>После </a:t>
            </a:r>
            <a:r>
              <a:rPr sz="2000" spc="-15" dirty="0">
                <a:cs typeface="Times New Roman"/>
              </a:rPr>
              <a:t>того, </a:t>
            </a:r>
            <a:r>
              <a:rPr sz="2000" spc="-10" dirty="0">
                <a:cs typeface="Times New Roman"/>
              </a:rPr>
              <a:t>как </a:t>
            </a:r>
            <a:r>
              <a:rPr sz="2000" dirty="0">
                <a:cs typeface="Times New Roman"/>
              </a:rPr>
              <a:t>последний </a:t>
            </a:r>
            <a:r>
              <a:rPr sz="2000" spc="-5" dirty="0">
                <a:cs typeface="Times New Roman"/>
              </a:rPr>
              <a:t>из списка подписант </a:t>
            </a:r>
            <a:r>
              <a:rPr sz="2000" spc="-10" dirty="0">
                <a:cs typeface="Times New Roman"/>
              </a:rPr>
              <a:t>подпишет </a:t>
            </a:r>
            <a:r>
              <a:rPr sz="2000" spc="-20" dirty="0">
                <a:cs typeface="Times New Roman"/>
              </a:rPr>
              <a:t>документ, </a:t>
            </a:r>
            <a:r>
              <a:rPr sz="2000" spc="-5" dirty="0">
                <a:cs typeface="Times New Roman"/>
              </a:rPr>
              <a:t>в </a:t>
            </a:r>
            <a:r>
              <a:rPr sz="2000" spc="10" dirty="0">
                <a:cs typeface="Times New Roman"/>
              </a:rPr>
              <a:t>реестре  </a:t>
            </a:r>
            <a:r>
              <a:rPr sz="2000" spc="-15" dirty="0">
                <a:cs typeface="Times New Roman"/>
              </a:rPr>
              <a:t>контрактов </a:t>
            </a:r>
            <a:r>
              <a:rPr sz="2000" spc="-10" dirty="0">
                <a:cs typeface="Times New Roman"/>
              </a:rPr>
              <a:t>автоматически </a:t>
            </a:r>
            <a:r>
              <a:rPr sz="2000" spc="-5" dirty="0">
                <a:cs typeface="Times New Roman"/>
              </a:rPr>
              <a:t>сформируется проект </a:t>
            </a:r>
            <a:r>
              <a:rPr sz="2000" spc="-10" dirty="0">
                <a:cs typeface="Times New Roman"/>
              </a:rPr>
              <a:t>информации </a:t>
            </a:r>
            <a:r>
              <a:rPr sz="2000" dirty="0">
                <a:cs typeface="Times New Roman"/>
              </a:rPr>
              <a:t>об </a:t>
            </a:r>
            <a:r>
              <a:rPr sz="2000" spc="-5" dirty="0">
                <a:cs typeface="Times New Roman"/>
              </a:rPr>
              <a:t>исполнении  </a:t>
            </a:r>
            <a:r>
              <a:rPr sz="2000" spc="-10" dirty="0">
                <a:cs typeface="Times New Roman"/>
              </a:rPr>
              <a:t>контракта </a:t>
            </a:r>
            <a:r>
              <a:rPr sz="2000" dirty="0">
                <a:cs typeface="Times New Roman"/>
              </a:rPr>
              <a:t>с </a:t>
            </a:r>
            <a:r>
              <a:rPr sz="2000" spc="-10" dirty="0">
                <a:cs typeface="Times New Roman"/>
              </a:rPr>
              <a:t>вложенными</a:t>
            </a:r>
            <a:r>
              <a:rPr sz="2000" spc="-90" dirty="0">
                <a:cs typeface="Times New Roman"/>
              </a:rPr>
              <a:t> </a:t>
            </a:r>
            <a:r>
              <a:rPr sz="2000" dirty="0">
                <a:cs typeface="Times New Roman"/>
              </a:rPr>
              <a:t>документами</a:t>
            </a:r>
          </a:p>
        </p:txBody>
      </p:sp>
    </p:spTree>
    <p:extLst>
      <p:ext uri="{BB962C8B-B14F-4D97-AF65-F5344CB8AC3E}">
        <p14:creationId xmlns:p14="http://schemas.microsoft.com/office/powerpoint/2010/main" val="294420770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510227"/>
            <a:ext cx="7539990" cy="445134"/>
          </a:xfrm>
          <a:prstGeom prst="rect">
            <a:avLst/>
          </a:prstGeom>
        </p:spPr>
        <p:txBody>
          <a:bodyPr vert="horz" wrap="square" lIns="0" tIns="0" rIns="0" bIns="0" rtlCol="0" anchor="t">
            <a:spAutoFit/>
          </a:bodyPr>
          <a:lstStyle/>
          <a:p>
            <a:pPr marL="12700">
              <a:lnSpc>
                <a:spcPct val="100000"/>
              </a:lnSpc>
            </a:pPr>
            <a:r>
              <a:rPr sz="2800" spc="-80" dirty="0">
                <a:solidFill>
                  <a:srgbClr val="1F487C"/>
                </a:solidFill>
              </a:rPr>
              <a:t>Если</a:t>
            </a:r>
            <a:r>
              <a:rPr sz="2800" spc="-200" dirty="0">
                <a:solidFill>
                  <a:srgbClr val="1F487C"/>
                </a:solidFill>
              </a:rPr>
              <a:t> </a:t>
            </a:r>
            <a:r>
              <a:rPr sz="2800" spc="-100" dirty="0">
                <a:solidFill>
                  <a:srgbClr val="1F487C"/>
                </a:solidFill>
              </a:rPr>
              <a:t>документ</a:t>
            </a:r>
            <a:r>
              <a:rPr sz="2800" spc="-240" dirty="0">
                <a:solidFill>
                  <a:srgbClr val="1F487C"/>
                </a:solidFill>
              </a:rPr>
              <a:t> </a:t>
            </a:r>
            <a:r>
              <a:rPr sz="2800" spc="-100" dirty="0">
                <a:solidFill>
                  <a:srgbClr val="1F487C"/>
                </a:solidFill>
              </a:rPr>
              <a:t>содержит</a:t>
            </a:r>
            <a:r>
              <a:rPr sz="2800" spc="-215" dirty="0">
                <a:solidFill>
                  <a:srgbClr val="1F487C"/>
                </a:solidFill>
              </a:rPr>
              <a:t> </a:t>
            </a:r>
            <a:r>
              <a:rPr sz="2800" spc="-100" dirty="0">
                <a:solidFill>
                  <a:srgbClr val="1F487C"/>
                </a:solidFill>
              </a:rPr>
              <a:t>нескольких</a:t>
            </a:r>
            <a:r>
              <a:rPr sz="2800" spc="-225" dirty="0">
                <a:solidFill>
                  <a:srgbClr val="1F487C"/>
                </a:solidFill>
              </a:rPr>
              <a:t> </a:t>
            </a:r>
            <a:r>
              <a:rPr sz="2800" spc="-105" dirty="0">
                <a:solidFill>
                  <a:srgbClr val="1F487C"/>
                </a:solidFill>
              </a:rPr>
              <a:t>подписантов</a:t>
            </a:r>
            <a:endParaRPr sz="2800" dirty="0"/>
          </a:p>
        </p:txBody>
      </p:sp>
      <p:sp>
        <p:nvSpPr>
          <p:cNvPr id="3" name="object 3"/>
          <p:cNvSpPr txBox="1"/>
          <p:nvPr/>
        </p:nvSpPr>
        <p:spPr>
          <a:xfrm>
            <a:off x="1085850" y="1676400"/>
            <a:ext cx="10210800" cy="4001095"/>
          </a:xfrm>
          <a:prstGeom prst="rect">
            <a:avLst/>
          </a:prstGeom>
        </p:spPr>
        <p:txBody>
          <a:bodyPr vert="horz" wrap="square" lIns="0" tIns="0" rIns="0" bIns="0" rtlCol="0">
            <a:spAutoFit/>
          </a:bodyPr>
          <a:lstStyle/>
          <a:p>
            <a:pPr marL="12700"/>
            <a:r>
              <a:rPr sz="2000" spc="-65" dirty="0">
                <a:cs typeface="Times New Roman"/>
              </a:rPr>
              <a:t>То </a:t>
            </a:r>
            <a:r>
              <a:rPr sz="2000" spc="-5" dirty="0">
                <a:cs typeface="Times New Roman"/>
              </a:rPr>
              <a:t>при подписании должна </a:t>
            </a:r>
            <a:r>
              <a:rPr sz="2000" spc="-20" dirty="0">
                <a:cs typeface="Times New Roman"/>
              </a:rPr>
              <a:t>соблюдаться </a:t>
            </a:r>
            <a:r>
              <a:rPr sz="2000" spc="-5" dirty="0">
                <a:cs typeface="Times New Roman"/>
              </a:rPr>
              <a:t>определенная</a:t>
            </a:r>
            <a:r>
              <a:rPr sz="2000" spc="130" dirty="0">
                <a:cs typeface="Times New Roman"/>
              </a:rPr>
              <a:t> </a:t>
            </a:r>
            <a:r>
              <a:rPr sz="2000" spc="-5" dirty="0">
                <a:cs typeface="Times New Roman"/>
              </a:rPr>
              <a:t>последовательность:</a:t>
            </a:r>
            <a:endParaRPr sz="2000" dirty="0">
              <a:cs typeface="Times New Roman"/>
            </a:endParaRPr>
          </a:p>
          <a:p>
            <a:pPr>
              <a:spcBef>
                <a:spcPts val="35"/>
              </a:spcBef>
            </a:pPr>
            <a:endParaRPr sz="2000" dirty="0">
              <a:cs typeface="Times New Roman"/>
            </a:endParaRPr>
          </a:p>
          <a:p>
            <a:pPr marL="374015" marR="80645" indent="-361315">
              <a:buClr>
                <a:srgbClr val="4F81BC"/>
              </a:buClr>
              <a:buSzPct val="83333"/>
              <a:buFont typeface="Wingdings"/>
              <a:buChar char=""/>
              <a:tabLst>
                <a:tab pos="374015" algn="l"/>
                <a:tab pos="374650" algn="l"/>
              </a:tabLst>
            </a:pPr>
            <a:r>
              <a:rPr sz="2000" spc="-10" dirty="0">
                <a:cs typeface="Times New Roman"/>
              </a:rPr>
              <a:t>Председатель приемочной </a:t>
            </a:r>
            <a:r>
              <a:rPr sz="2000" spc="-20" dirty="0">
                <a:cs typeface="Times New Roman"/>
              </a:rPr>
              <a:t>комиссии, </a:t>
            </a:r>
            <a:r>
              <a:rPr sz="2000" spc="10" dirty="0">
                <a:cs typeface="Times New Roman"/>
              </a:rPr>
              <a:t>если </a:t>
            </a:r>
            <a:r>
              <a:rPr sz="2000" spc="-5" dirty="0">
                <a:cs typeface="Times New Roman"/>
              </a:rPr>
              <a:t>он </a:t>
            </a:r>
            <a:r>
              <a:rPr sz="2000" dirty="0">
                <a:cs typeface="Times New Roman"/>
              </a:rPr>
              <a:t>не является </a:t>
            </a:r>
            <a:r>
              <a:rPr sz="2000" spc="-15" dirty="0">
                <a:cs typeface="Times New Roman"/>
              </a:rPr>
              <a:t>руководителем  </a:t>
            </a:r>
            <a:r>
              <a:rPr sz="2000" spc="-5" dirty="0">
                <a:cs typeface="Times New Roman"/>
              </a:rPr>
              <a:t>организации, </a:t>
            </a:r>
            <a:r>
              <a:rPr sz="2000" spc="-10" dirty="0">
                <a:cs typeface="Times New Roman"/>
              </a:rPr>
              <a:t>должен </a:t>
            </a:r>
            <a:r>
              <a:rPr sz="2000" spc="-15" dirty="0">
                <a:cs typeface="Times New Roman"/>
              </a:rPr>
              <a:t>подписывать </a:t>
            </a:r>
            <a:r>
              <a:rPr sz="2000" spc="-5" dirty="0">
                <a:cs typeface="Times New Roman"/>
              </a:rPr>
              <a:t>документ </a:t>
            </a:r>
            <a:r>
              <a:rPr sz="2000" spc="5" dirty="0">
                <a:cs typeface="Times New Roman"/>
              </a:rPr>
              <a:t>после остальных </a:t>
            </a:r>
            <a:r>
              <a:rPr sz="2000" spc="-5" dirty="0">
                <a:cs typeface="Times New Roman"/>
              </a:rPr>
              <a:t>членов  </a:t>
            </a:r>
            <a:r>
              <a:rPr sz="2000" spc="-10" dirty="0">
                <a:cs typeface="Times New Roman"/>
              </a:rPr>
              <a:t>приемочной </a:t>
            </a:r>
            <a:r>
              <a:rPr sz="2000" spc="-20" dirty="0">
                <a:cs typeface="Times New Roman"/>
              </a:rPr>
              <a:t>комиссии, </a:t>
            </a:r>
            <a:r>
              <a:rPr sz="2000" dirty="0">
                <a:cs typeface="Times New Roman"/>
              </a:rPr>
              <a:t>за </a:t>
            </a:r>
            <a:r>
              <a:rPr sz="2000" spc="-10" dirty="0">
                <a:cs typeface="Times New Roman"/>
              </a:rPr>
              <a:t>исключением </a:t>
            </a:r>
            <a:r>
              <a:rPr sz="2000" spc="-15" dirty="0">
                <a:cs typeface="Times New Roman"/>
              </a:rPr>
              <a:t>руководителя </a:t>
            </a:r>
            <a:r>
              <a:rPr sz="2000" spc="-5" dirty="0">
                <a:cs typeface="Times New Roman"/>
              </a:rPr>
              <a:t>организации.  </a:t>
            </a:r>
            <a:r>
              <a:rPr sz="2000" spc="-15" dirty="0">
                <a:cs typeface="Times New Roman"/>
              </a:rPr>
              <a:t>Руководитель </a:t>
            </a:r>
            <a:r>
              <a:rPr sz="2000" spc="-5" dirty="0">
                <a:cs typeface="Times New Roman"/>
              </a:rPr>
              <a:t>организации, </a:t>
            </a:r>
            <a:r>
              <a:rPr sz="2000" spc="-20" dirty="0">
                <a:cs typeface="Times New Roman"/>
              </a:rPr>
              <a:t>входящий </a:t>
            </a:r>
            <a:r>
              <a:rPr sz="2000" dirty="0">
                <a:cs typeface="Times New Roman"/>
              </a:rPr>
              <a:t>или не </a:t>
            </a:r>
            <a:r>
              <a:rPr sz="2000" spc="-20" dirty="0">
                <a:cs typeface="Times New Roman"/>
              </a:rPr>
              <a:t>входящий </a:t>
            </a:r>
            <a:r>
              <a:rPr sz="2000" dirty="0">
                <a:cs typeface="Times New Roman"/>
              </a:rPr>
              <a:t>в </a:t>
            </a:r>
            <a:r>
              <a:rPr sz="2000" spc="10" dirty="0">
                <a:cs typeface="Times New Roman"/>
              </a:rPr>
              <a:t>состав </a:t>
            </a:r>
            <a:r>
              <a:rPr sz="2000" spc="-10" dirty="0">
                <a:cs typeface="Times New Roman"/>
              </a:rPr>
              <a:t>приемочной  </a:t>
            </a:r>
            <a:r>
              <a:rPr sz="2000" spc="-20" dirty="0">
                <a:cs typeface="Times New Roman"/>
              </a:rPr>
              <a:t>комиссии, </a:t>
            </a:r>
            <a:r>
              <a:rPr sz="2000" spc="-10" dirty="0">
                <a:cs typeface="Times New Roman"/>
              </a:rPr>
              <a:t>всегда подписывает </a:t>
            </a:r>
            <a:r>
              <a:rPr sz="2000" spc="-5" dirty="0">
                <a:cs typeface="Times New Roman"/>
              </a:rPr>
              <a:t>документ</a:t>
            </a:r>
            <a:r>
              <a:rPr sz="2000" spc="-40" dirty="0">
                <a:cs typeface="Times New Roman"/>
              </a:rPr>
              <a:t> </a:t>
            </a:r>
            <a:r>
              <a:rPr sz="2000" dirty="0">
                <a:cs typeface="Times New Roman"/>
              </a:rPr>
              <a:t>последним.</a:t>
            </a:r>
          </a:p>
          <a:p>
            <a:pPr>
              <a:spcBef>
                <a:spcPts val="30"/>
              </a:spcBef>
              <a:buClr>
                <a:srgbClr val="4F81BC"/>
              </a:buClr>
              <a:buFont typeface="Wingdings"/>
              <a:buChar char=""/>
            </a:pPr>
            <a:endParaRPr sz="2000" dirty="0">
              <a:cs typeface="Times New Roman"/>
            </a:endParaRPr>
          </a:p>
          <a:p>
            <a:pPr marL="374015" marR="883285" indent="-361315">
              <a:buClr>
                <a:srgbClr val="4F81BC"/>
              </a:buClr>
              <a:buSzPct val="83333"/>
              <a:buFont typeface="Wingdings"/>
              <a:buChar char=""/>
              <a:tabLst>
                <a:tab pos="374015" algn="l"/>
                <a:tab pos="374650" algn="l"/>
              </a:tabLst>
            </a:pPr>
            <a:r>
              <a:rPr sz="2000" spc="-10" dirty="0">
                <a:cs typeface="Times New Roman"/>
              </a:rPr>
              <a:t>Председатель приемочной </a:t>
            </a:r>
            <a:r>
              <a:rPr sz="2000" spc="-20" dirty="0">
                <a:cs typeface="Times New Roman"/>
              </a:rPr>
              <a:t>комиссии, </a:t>
            </a:r>
            <a:r>
              <a:rPr sz="2000" spc="-5" dirty="0">
                <a:cs typeface="Times New Roman"/>
              </a:rPr>
              <a:t>являющийся одновременно  </a:t>
            </a:r>
            <a:r>
              <a:rPr sz="2000" spc="-15" dirty="0">
                <a:cs typeface="Times New Roman"/>
              </a:rPr>
              <a:t>руководителем </a:t>
            </a:r>
            <a:r>
              <a:rPr sz="2000" spc="-5" dirty="0">
                <a:cs typeface="Times New Roman"/>
              </a:rPr>
              <a:t>организации, </a:t>
            </a:r>
            <a:r>
              <a:rPr sz="2000" dirty="0">
                <a:cs typeface="Times New Roman"/>
              </a:rPr>
              <a:t>соответственно, </a:t>
            </a:r>
            <a:r>
              <a:rPr sz="2000" spc="-10" dirty="0">
                <a:cs typeface="Times New Roman"/>
              </a:rPr>
              <a:t>подписывает </a:t>
            </a:r>
            <a:r>
              <a:rPr sz="2000" spc="-5" dirty="0">
                <a:cs typeface="Times New Roman"/>
              </a:rPr>
              <a:t>документ  </a:t>
            </a:r>
            <a:r>
              <a:rPr sz="2000" dirty="0">
                <a:cs typeface="Times New Roman"/>
              </a:rPr>
              <a:t>последним.</a:t>
            </a:r>
          </a:p>
          <a:p>
            <a:pPr>
              <a:spcBef>
                <a:spcPts val="30"/>
              </a:spcBef>
              <a:buClr>
                <a:srgbClr val="4F81BC"/>
              </a:buClr>
              <a:buFont typeface="Wingdings"/>
              <a:buChar char=""/>
            </a:pPr>
            <a:endParaRPr sz="2000" dirty="0">
              <a:cs typeface="Times New Roman"/>
            </a:endParaRPr>
          </a:p>
          <a:p>
            <a:pPr marL="374015" marR="5080" indent="-361315">
              <a:buClr>
                <a:srgbClr val="4F81BC"/>
              </a:buClr>
              <a:buSzPct val="83333"/>
              <a:buFont typeface="Wingdings"/>
              <a:buChar char=""/>
              <a:tabLst>
                <a:tab pos="374015" algn="l"/>
                <a:tab pos="374650" algn="l"/>
              </a:tabLst>
            </a:pPr>
            <a:r>
              <a:rPr sz="2000" dirty="0">
                <a:cs typeface="Times New Roman"/>
              </a:rPr>
              <a:t>На </a:t>
            </a:r>
            <a:r>
              <a:rPr sz="2000" spc="-10" dirty="0">
                <a:cs typeface="Times New Roman"/>
              </a:rPr>
              <a:t>момент </a:t>
            </a:r>
            <a:r>
              <a:rPr sz="2000" spc="-5" dirty="0">
                <a:cs typeface="Times New Roman"/>
              </a:rPr>
              <a:t>подписания </a:t>
            </a:r>
            <a:r>
              <a:rPr sz="2000" dirty="0">
                <a:cs typeface="Times New Roman"/>
              </a:rPr>
              <a:t>документа последним </a:t>
            </a:r>
            <a:r>
              <a:rPr sz="2000" spc="-10" dirty="0">
                <a:cs typeface="Times New Roman"/>
              </a:rPr>
              <a:t>подписантом, </a:t>
            </a:r>
            <a:r>
              <a:rPr sz="2000" spc="-5" dirty="0">
                <a:cs typeface="Times New Roman"/>
              </a:rPr>
              <a:t>документ</a:t>
            </a:r>
            <a:r>
              <a:rPr sz="2000" spc="-90" dirty="0">
                <a:cs typeface="Times New Roman"/>
              </a:rPr>
              <a:t> </a:t>
            </a:r>
            <a:r>
              <a:rPr sz="2000" spc="-10" dirty="0">
                <a:cs typeface="Times New Roman"/>
              </a:rPr>
              <a:t>должен  содержать подписи </a:t>
            </a:r>
            <a:r>
              <a:rPr sz="2000" spc="5" dirty="0">
                <a:cs typeface="Times New Roman"/>
              </a:rPr>
              <a:t>остальных </a:t>
            </a:r>
            <a:r>
              <a:rPr sz="2000" spc="-10" dirty="0">
                <a:cs typeface="Times New Roman"/>
              </a:rPr>
              <a:t>подписантов, </a:t>
            </a:r>
            <a:r>
              <a:rPr sz="2000" spc="-5" dirty="0">
                <a:cs typeface="Times New Roman"/>
              </a:rPr>
              <a:t>в </a:t>
            </a:r>
            <a:r>
              <a:rPr sz="2000" spc="-25" dirty="0">
                <a:cs typeface="Times New Roman"/>
              </a:rPr>
              <a:t>том </a:t>
            </a:r>
            <a:r>
              <a:rPr sz="2000" spc="-5" dirty="0">
                <a:cs typeface="Times New Roman"/>
              </a:rPr>
              <a:t>числе иных  </a:t>
            </a:r>
            <a:r>
              <a:rPr sz="2000" spc="-10" dirty="0">
                <a:cs typeface="Times New Roman"/>
              </a:rPr>
              <a:t>уполномоченных </a:t>
            </a:r>
            <a:r>
              <a:rPr sz="2000" spc="-5" dirty="0">
                <a:cs typeface="Times New Roman"/>
              </a:rPr>
              <a:t>лиц, </a:t>
            </a:r>
            <a:r>
              <a:rPr sz="2000" dirty="0">
                <a:cs typeface="Times New Roman"/>
              </a:rPr>
              <a:t>и </a:t>
            </a:r>
            <a:r>
              <a:rPr sz="2000" spc="-5" dirty="0">
                <a:cs typeface="Times New Roman"/>
              </a:rPr>
              <a:t>членов </a:t>
            </a:r>
            <a:r>
              <a:rPr sz="2000" spc="-10" dirty="0">
                <a:cs typeface="Times New Roman"/>
              </a:rPr>
              <a:t>приемочной</a:t>
            </a:r>
            <a:r>
              <a:rPr sz="2000" spc="20" dirty="0">
                <a:cs typeface="Times New Roman"/>
              </a:rPr>
              <a:t> </a:t>
            </a:r>
            <a:r>
              <a:rPr sz="2000" spc="-20" dirty="0">
                <a:cs typeface="Times New Roman"/>
              </a:rPr>
              <a:t>комиссии.</a:t>
            </a:r>
            <a:endParaRPr sz="2000" dirty="0">
              <a:cs typeface="Times New Roman"/>
            </a:endParaRPr>
          </a:p>
        </p:txBody>
      </p:sp>
    </p:spTree>
    <p:extLst>
      <p:ext uri="{BB962C8B-B14F-4D97-AF65-F5344CB8AC3E}">
        <p14:creationId xmlns:p14="http://schemas.microsoft.com/office/powerpoint/2010/main" val="22383771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nvPr>
        </p:nvGraphicFramePr>
        <p:xfrm>
          <a:off x="1066800" y="609600"/>
          <a:ext cx="10287001" cy="3761232"/>
        </p:xfrm>
        <a:graphic>
          <a:graphicData uri="http://schemas.openxmlformats.org/drawingml/2006/table">
            <a:tbl>
              <a:tblPr firstRow="1" bandRow="1">
                <a:tableStyleId>{2D5ABB26-0587-4C30-8999-92F81FD0307C}</a:tableStyleId>
              </a:tblPr>
              <a:tblGrid>
                <a:gridCol w="1993118"/>
                <a:gridCol w="3666514"/>
                <a:gridCol w="4627369"/>
              </a:tblGrid>
              <a:tr h="370332">
                <a:tc>
                  <a:txBody>
                    <a:bodyPr/>
                    <a:lstStyle/>
                    <a:p>
                      <a:pPr marL="85090">
                        <a:lnSpc>
                          <a:spcPct val="100000"/>
                        </a:lnSpc>
                        <a:spcBef>
                          <a:spcPts val="260"/>
                        </a:spcBef>
                      </a:pPr>
                      <a:r>
                        <a:rPr sz="1800" b="1" spc="-5" dirty="0">
                          <a:latin typeface="+mn-lt"/>
                          <a:cs typeface="Times New Roman"/>
                        </a:rPr>
                        <a:t>Действие</a:t>
                      </a:r>
                      <a:endParaRPr sz="1800" dirty="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85090">
                        <a:lnSpc>
                          <a:spcPct val="100000"/>
                        </a:lnSpc>
                        <a:spcBef>
                          <a:spcPts val="260"/>
                        </a:spcBef>
                      </a:pPr>
                      <a:r>
                        <a:rPr sz="1800" b="1" spc="-15" dirty="0">
                          <a:latin typeface="+mn-lt"/>
                          <a:cs typeface="Times New Roman"/>
                        </a:rPr>
                        <a:t>Как </a:t>
                      </a:r>
                      <a:r>
                        <a:rPr sz="1800" b="1" spc="-5" dirty="0">
                          <a:latin typeface="+mn-lt"/>
                          <a:cs typeface="Times New Roman"/>
                        </a:rPr>
                        <a:t>отражается в</a:t>
                      </a:r>
                      <a:r>
                        <a:rPr sz="1800" b="1" spc="-10" dirty="0">
                          <a:latin typeface="+mn-lt"/>
                          <a:cs typeface="Times New Roman"/>
                        </a:rPr>
                        <a:t> </a:t>
                      </a:r>
                      <a:r>
                        <a:rPr sz="1800" b="1" spc="-5" dirty="0">
                          <a:latin typeface="+mn-lt"/>
                          <a:cs typeface="Times New Roman"/>
                        </a:rPr>
                        <a:t>ЕИС</a:t>
                      </a:r>
                      <a:endParaRPr sz="1800" dirty="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a:lnSpc>
                          <a:spcPct val="100000"/>
                        </a:lnSpc>
                        <a:spcBef>
                          <a:spcPts val="260"/>
                        </a:spcBef>
                      </a:pPr>
                      <a:r>
                        <a:rPr sz="1800" b="1" spc="-10" dirty="0">
                          <a:latin typeface="+mn-lt"/>
                          <a:cs typeface="Times New Roman"/>
                        </a:rPr>
                        <a:t>Пояснения</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822832">
                <a:tc>
                  <a:txBody>
                    <a:bodyPr/>
                    <a:lstStyle/>
                    <a:p>
                      <a:pPr marL="85090" marR="371475">
                        <a:lnSpc>
                          <a:spcPct val="100000"/>
                        </a:lnSpc>
                        <a:spcBef>
                          <a:spcPts val="260"/>
                        </a:spcBef>
                      </a:pPr>
                      <a:r>
                        <a:rPr sz="1800" spc="-20" dirty="0">
                          <a:latin typeface="+mn-lt"/>
                          <a:cs typeface="Times New Roman"/>
                        </a:rPr>
                        <a:t>ТРУ</a:t>
                      </a:r>
                      <a:r>
                        <a:rPr sz="1800" spc="-65" dirty="0">
                          <a:latin typeface="+mn-lt"/>
                          <a:cs typeface="Times New Roman"/>
                        </a:rPr>
                        <a:t> </a:t>
                      </a:r>
                      <a:r>
                        <a:rPr sz="1800" spc="-5" dirty="0">
                          <a:latin typeface="+mn-lt"/>
                          <a:cs typeface="Times New Roman"/>
                        </a:rPr>
                        <a:t>приняты  полностью</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85090" marR="521970">
                        <a:lnSpc>
                          <a:spcPct val="100000"/>
                        </a:lnSpc>
                        <a:spcBef>
                          <a:spcPts val="260"/>
                        </a:spcBef>
                      </a:pPr>
                      <a:r>
                        <a:rPr sz="1800" spc="-5" dirty="0">
                          <a:latin typeface="+mn-lt"/>
                          <a:cs typeface="Times New Roman"/>
                        </a:rPr>
                        <a:t>1 – </a:t>
                      </a:r>
                      <a:r>
                        <a:rPr sz="1800" spc="-15" dirty="0">
                          <a:latin typeface="+mn-lt"/>
                          <a:cs typeface="Times New Roman"/>
                        </a:rPr>
                        <a:t>товары </a:t>
                      </a:r>
                      <a:r>
                        <a:rPr sz="1800" spc="-5" dirty="0">
                          <a:latin typeface="+mn-lt"/>
                          <a:cs typeface="Times New Roman"/>
                        </a:rPr>
                        <a:t>(работы, </a:t>
                      </a:r>
                      <a:r>
                        <a:rPr sz="1800" spc="-10" dirty="0">
                          <a:latin typeface="+mn-lt"/>
                          <a:cs typeface="Times New Roman"/>
                        </a:rPr>
                        <a:t>услуги)  </a:t>
                      </a:r>
                      <a:r>
                        <a:rPr sz="1800" spc="-5" dirty="0">
                          <a:latin typeface="+mn-lt"/>
                          <a:cs typeface="Times New Roman"/>
                        </a:rPr>
                        <a:t>приняты без </a:t>
                      </a:r>
                      <a:r>
                        <a:rPr sz="1800" spc="-15" dirty="0">
                          <a:latin typeface="+mn-lt"/>
                          <a:cs typeface="Times New Roman"/>
                        </a:rPr>
                        <a:t>расхождений  </a:t>
                      </a:r>
                      <a:r>
                        <a:rPr sz="1800" spc="-5" dirty="0">
                          <a:latin typeface="+mn-lt"/>
                          <a:cs typeface="Times New Roman"/>
                        </a:rPr>
                        <a:t>(претензий)</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a:lnSpc>
                          <a:spcPct val="100000"/>
                        </a:lnSpc>
                        <a:spcBef>
                          <a:spcPts val="260"/>
                        </a:spcBef>
                      </a:pPr>
                      <a:r>
                        <a:rPr sz="1800" dirty="0">
                          <a:latin typeface="+mn-lt"/>
                          <a:cs typeface="Times New Roman"/>
                        </a:rPr>
                        <a:t>Действие </a:t>
                      </a:r>
                      <a:r>
                        <a:rPr sz="1800" spc="-15" dirty="0">
                          <a:latin typeface="+mn-lt"/>
                          <a:cs typeface="Times New Roman"/>
                        </a:rPr>
                        <a:t>возможно </a:t>
                      </a:r>
                      <a:r>
                        <a:rPr sz="1800" spc="-5" dirty="0">
                          <a:latin typeface="+mn-lt"/>
                          <a:cs typeface="Times New Roman"/>
                        </a:rPr>
                        <a:t>для любых</a:t>
                      </a:r>
                      <a:r>
                        <a:rPr sz="1800" spc="25" dirty="0">
                          <a:latin typeface="+mn-lt"/>
                          <a:cs typeface="Times New Roman"/>
                        </a:rPr>
                        <a:t> </a:t>
                      </a:r>
                      <a:r>
                        <a:rPr sz="1800" spc="-20" dirty="0">
                          <a:latin typeface="+mn-lt"/>
                          <a:cs typeface="Times New Roman"/>
                        </a:rPr>
                        <a:t>ТРУ</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554480">
                <a:tc>
                  <a:txBody>
                    <a:bodyPr/>
                    <a:lstStyle/>
                    <a:p>
                      <a:pPr marL="85090" marR="371475">
                        <a:lnSpc>
                          <a:spcPct val="100000"/>
                        </a:lnSpc>
                        <a:spcBef>
                          <a:spcPts val="260"/>
                        </a:spcBef>
                      </a:pPr>
                      <a:r>
                        <a:rPr sz="1800" spc="-20" dirty="0">
                          <a:latin typeface="+mn-lt"/>
                          <a:cs typeface="Times New Roman"/>
                        </a:rPr>
                        <a:t>ТРУ</a:t>
                      </a:r>
                      <a:r>
                        <a:rPr sz="1800" spc="-65" dirty="0">
                          <a:latin typeface="+mn-lt"/>
                          <a:cs typeface="Times New Roman"/>
                        </a:rPr>
                        <a:t> </a:t>
                      </a:r>
                      <a:r>
                        <a:rPr sz="1800" spc="-5" dirty="0">
                          <a:latin typeface="+mn-lt"/>
                          <a:cs typeface="Times New Roman"/>
                        </a:rPr>
                        <a:t>приняты  частично</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85090" marR="521970">
                        <a:lnSpc>
                          <a:spcPct val="100000"/>
                        </a:lnSpc>
                        <a:spcBef>
                          <a:spcPts val="260"/>
                        </a:spcBef>
                      </a:pPr>
                      <a:r>
                        <a:rPr sz="1800" spc="-5" dirty="0">
                          <a:latin typeface="+mn-lt"/>
                          <a:cs typeface="Times New Roman"/>
                        </a:rPr>
                        <a:t>2 – </a:t>
                      </a:r>
                      <a:r>
                        <a:rPr sz="1800" spc="-15" dirty="0">
                          <a:latin typeface="+mn-lt"/>
                          <a:cs typeface="Times New Roman"/>
                        </a:rPr>
                        <a:t>товары </a:t>
                      </a:r>
                      <a:r>
                        <a:rPr sz="1800" spc="-5" dirty="0">
                          <a:latin typeface="+mn-lt"/>
                          <a:cs typeface="Times New Roman"/>
                        </a:rPr>
                        <a:t>(работы, </a:t>
                      </a:r>
                      <a:r>
                        <a:rPr sz="1800" spc="-10" dirty="0">
                          <a:latin typeface="+mn-lt"/>
                          <a:cs typeface="Times New Roman"/>
                        </a:rPr>
                        <a:t>услуги)  </a:t>
                      </a:r>
                      <a:r>
                        <a:rPr sz="1800" spc="-5" dirty="0">
                          <a:latin typeface="+mn-lt"/>
                          <a:cs typeface="Times New Roman"/>
                        </a:rPr>
                        <a:t>приняты с </a:t>
                      </a:r>
                      <a:r>
                        <a:rPr sz="1800" spc="-15" dirty="0">
                          <a:latin typeface="+mn-lt"/>
                          <a:cs typeface="Times New Roman"/>
                        </a:rPr>
                        <a:t>расхождениями  </a:t>
                      </a:r>
                      <a:r>
                        <a:rPr sz="1800" spc="-5" dirty="0">
                          <a:latin typeface="+mn-lt"/>
                          <a:cs typeface="Times New Roman"/>
                        </a:rPr>
                        <a:t>(претензией)</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605790">
                        <a:lnSpc>
                          <a:spcPct val="100000"/>
                        </a:lnSpc>
                        <a:spcBef>
                          <a:spcPts val="260"/>
                        </a:spcBef>
                      </a:pPr>
                      <a:r>
                        <a:rPr sz="1800" spc="-5" dirty="0">
                          <a:latin typeface="+mn-lt"/>
                          <a:cs typeface="Times New Roman"/>
                        </a:rPr>
                        <a:t>При выборе </a:t>
                      </a:r>
                      <a:r>
                        <a:rPr sz="1800" spc="-10" dirty="0">
                          <a:latin typeface="+mn-lt"/>
                          <a:cs typeface="Times New Roman"/>
                        </a:rPr>
                        <a:t>данного значения  </a:t>
                      </a:r>
                      <a:r>
                        <a:rPr sz="1800" spc="-5" dirty="0">
                          <a:latin typeface="+mn-lt"/>
                          <a:cs typeface="Times New Roman"/>
                        </a:rPr>
                        <a:t>отображается режим</a:t>
                      </a:r>
                      <a:r>
                        <a:rPr sz="1800" spc="-50" dirty="0">
                          <a:latin typeface="+mn-lt"/>
                          <a:cs typeface="Times New Roman"/>
                        </a:rPr>
                        <a:t> </a:t>
                      </a:r>
                      <a:r>
                        <a:rPr sz="1800" spc="-5" dirty="0">
                          <a:latin typeface="+mn-lt"/>
                          <a:cs typeface="Times New Roman"/>
                        </a:rPr>
                        <a:t>формирования  </a:t>
                      </a:r>
                      <a:r>
                        <a:rPr sz="1800" spc="-10" dirty="0">
                          <a:latin typeface="+mn-lt"/>
                          <a:cs typeface="Times New Roman"/>
                        </a:rPr>
                        <a:t>сведений </a:t>
                      </a:r>
                      <a:r>
                        <a:rPr sz="1800" spc="-5" dirty="0">
                          <a:latin typeface="+mn-lt"/>
                          <a:cs typeface="Times New Roman"/>
                        </a:rPr>
                        <a:t>о частичной</a:t>
                      </a:r>
                      <a:r>
                        <a:rPr sz="1800" spc="55" dirty="0">
                          <a:latin typeface="+mn-lt"/>
                          <a:cs typeface="Times New Roman"/>
                        </a:rPr>
                        <a:t> </a:t>
                      </a:r>
                      <a:r>
                        <a:rPr sz="1800" spc="-10" dirty="0">
                          <a:latin typeface="+mn-lt"/>
                          <a:cs typeface="Times New Roman"/>
                        </a:rPr>
                        <a:t>приемке.</a:t>
                      </a:r>
                      <a:endParaRPr sz="1800">
                        <a:latin typeface="+mn-lt"/>
                        <a:cs typeface="Times New Roman"/>
                      </a:endParaRPr>
                    </a:p>
                    <a:p>
                      <a:pPr marL="85725" marR="412115">
                        <a:lnSpc>
                          <a:spcPct val="100000"/>
                        </a:lnSpc>
                      </a:pPr>
                      <a:r>
                        <a:rPr sz="1800" spc="-5" dirty="0">
                          <a:latin typeface="+mn-lt"/>
                          <a:cs typeface="Times New Roman"/>
                        </a:rPr>
                        <a:t>Не отображается для </a:t>
                      </a:r>
                      <a:r>
                        <a:rPr sz="1800" spc="-15" dirty="0">
                          <a:latin typeface="+mn-lt"/>
                          <a:cs typeface="Times New Roman"/>
                        </a:rPr>
                        <a:t>документов </a:t>
                      </a:r>
                      <a:r>
                        <a:rPr sz="1800" spc="-5" dirty="0">
                          <a:latin typeface="+mn-lt"/>
                          <a:cs typeface="Times New Roman"/>
                        </a:rPr>
                        <a:t>со  специализацией «Строительство»</a:t>
                      </a:r>
                      <a:r>
                        <a:rPr sz="1800" spc="60" dirty="0">
                          <a:latin typeface="+mn-lt"/>
                          <a:cs typeface="Times New Roman"/>
                        </a:rPr>
                        <a:t> </a:t>
                      </a:r>
                      <a:r>
                        <a:rPr sz="1800" spc="-10" dirty="0">
                          <a:latin typeface="+mn-lt"/>
                          <a:cs typeface="Times New Roman"/>
                        </a:rPr>
                        <a:t>или</a:t>
                      </a:r>
                      <a:endParaRPr sz="1800">
                        <a:latin typeface="+mn-lt"/>
                        <a:cs typeface="Times New Roman"/>
                      </a:endParaRPr>
                    </a:p>
                    <a:p>
                      <a:pPr marL="85725">
                        <a:lnSpc>
                          <a:spcPct val="100000"/>
                        </a:lnSpc>
                      </a:pPr>
                      <a:r>
                        <a:rPr sz="1800" spc="-5" dirty="0">
                          <a:latin typeface="+mn-lt"/>
                          <a:cs typeface="Times New Roman"/>
                        </a:rPr>
                        <a:t>«Приобретение жилых</a:t>
                      </a:r>
                      <a:r>
                        <a:rPr sz="1800" spc="25" dirty="0">
                          <a:latin typeface="+mn-lt"/>
                          <a:cs typeface="Times New Roman"/>
                        </a:rPr>
                        <a:t> </a:t>
                      </a:r>
                      <a:r>
                        <a:rPr sz="1800" spc="-10" dirty="0">
                          <a:latin typeface="+mn-lt"/>
                          <a:cs typeface="Times New Roman"/>
                        </a:rPr>
                        <a:t>помещений»</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822833">
                <a:tc>
                  <a:txBody>
                    <a:bodyPr/>
                    <a:lstStyle/>
                    <a:p>
                      <a:pPr marL="85090" marR="393065">
                        <a:lnSpc>
                          <a:spcPct val="100000"/>
                        </a:lnSpc>
                        <a:spcBef>
                          <a:spcPts val="260"/>
                        </a:spcBef>
                      </a:pPr>
                      <a:r>
                        <a:rPr sz="1800" spc="-5" dirty="0">
                          <a:latin typeface="+mn-lt"/>
                          <a:cs typeface="Times New Roman"/>
                        </a:rPr>
                        <a:t>Отказано в  </a:t>
                      </a:r>
                      <a:r>
                        <a:rPr sz="1800" spc="-10" dirty="0">
                          <a:latin typeface="+mn-lt"/>
                          <a:cs typeface="Times New Roman"/>
                        </a:rPr>
                        <a:t>приемке</a:t>
                      </a:r>
                      <a:r>
                        <a:rPr sz="1800" spc="-55" dirty="0">
                          <a:latin typeface="+mn-lt"/>
                          <a:cs typeface="Times New Roman"/>
                        </a:rPr>
                        <a:t> </a:t>
                      </a:r>
                      <a:r>
                        <a:rPr sz="1800" spc="-20" dirty="0">
                          <a:latin typeface="+mn-lt"/>
                          <a:cs typeface="Times New Roman"/>
                        </a:rPr>
                        <a:t>ТРУ</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85090" marR="266065">
                        <a:lnSpc>
                          <a:spcPct val="100000"/>
                        </a:lnSpc>
                        <a:spcBef>
                          <a:spcPts val="260"/>
                        </a:spcBef>
                      </a:pPr>
                      <a:r>
                        <a:rPr sz="1800" spc="-5" dirty="0">
                          <a:latin typeface="+mn-lt"/>
                          <a:cs typeface="Times New Roman"/>
                        </a:rPr>
                        <a:t>3 – </a:t>
                      </a:r>
                      <a:r>
                        <a:rPr sz="1800" spc="-15" dirty="0">
                          <a:latin typeface="+mn-lt"/>
                          <a:cs typeface="Times New Roman"/>
                        </a:rPr>
                        <a:t>товары </a:t>
                      </a:r>
                      <a:r>
                        <a:rPr sz="1800" spc="-5" dirty="0">
                          <a:latin typeface="+mn-lt"/>
                          <a:cs typeface="Times New Roman"/>
                        </a:rPr>
                        <a:t>(работы, </a:t>
                      </a:r>
                      <a:r>
                        <a:rPr sz="1800" spc="-10" dirty="0">
                          <a:latin typeface="+mn-lt"/>
                          <a:cs typeface="Times New Roman"/>
                        </a:rPr>
                        <a:t>услуги) </a:t>
                      </a:r>
                      <a:r>
                        <a:rPr sz="1800" spc="-5" dirty="0">
                          <a:latin typeface="+mn-lt"/>
                          <a:cs typeface="Times New Roman"/>
                        </a:rPr>
                        <a:t>не  приняты</a:t>
                      </a:r>
                      <a:endParaRPr sz="180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605790">
                        <a:lnSpc>
                          <a:spcPct val="100000"/>
                        </a:lnSpc>
                        <a:spcBef>
                          <a:spcPts val="260"/>
                        </a:spcBef>
                      </a:pPr>
                      <a:r>
                        <a:rPr sz="1800" spc="-5" dirty="0">
                          <a:latin typeface="+mn-lt"/>
                          <a:cs typeface="Times New Roman"/>
                        </a:rPr>
                        <a:t>При выборе </a:t>
                      </a:r>
                      <a:r>
                        <a:rPr sz="1800" spc="-10" dirty="0">
                          <a:latin typeface="+mn-lt"/>
                          <a:cs typeface="Times New Roman"/>
                        </a:rPr>
                        <a:t>данного значения  </a:t>
                      </a:r>
                      <a:r>
                        <a:rPr sz="1800" spc="-5" dirty="0">
                          <a:latin typeface="+mn-lt"/>
                          <a:cs typeface="Times New Roman"/>
                        </a:rPr>
                        <a:t>отображается режим</a:t>
                      </a:r>
                      <a:r>
                        <a:rPr sz="1800" spc="-50" dirty="0">
                          <a:latin typeface="+mn-lt"/>
                          <a:cs typeface="Times New Roman"/>
                        </a:rPr>
                        <a:t> </a:t>
                      </a:r>
                      <a:r>
                        <a:rPr sz="1800" spc="-5" dirty="0">
                          <a:latin typeface="+mn-lt"/>
                          <a:cs typeface="Times New Roman"/>
                        </a:rPr>
                        <a:t>формирования  </a:t>
                      </a:r>
                      <a:r>
                        <a:rPr sz="1800" spc="-10" dirty="0">
                          <a:latin typeface="+mn-lt"/>
                          <a:cs typeface="Times New Roman"/>
                        </a:rPr>
                        <a:t>сведений </a:t>
                      </a:r>
                      <a:r>
                        <a:rPr sz="1800" spc="-5" dirty="0">
                          <a:latin typeface="+mn-lt"/>
                          <a:cs typeface="Times New Roman"/>
                        </a:rPr>
                        <a:t>о </a:t>
                      </a:r>
                      <a:r>
                        <a:rPr sz="1800" spc="-10" dirty="0">
                          <a:latin typeface="+mn-lt"/>
                          <a:cs typeface="Times New Roman"/>
                        </a:rPr>
                        <a:t>мотивированном</a:t>
                      </a:r>
                      <a:r>
                        <a:rPr sz="1800" spc="55" dirty="0">
                          <a:latin typeface="+mn-lt"/>
                          <a:cs typeface="Times New Roman"/>
                        </a:rPr>
                        <a:t> </a:t>
                      </a:r>
                      <a:r>
                        <a:rPr sz="1800" spc="-10" dirty="0">
                          <a:latin typeface="+mn-lt"/>
                          <a:cs typeface="Times New Roman"/>
                        </a:rPr>
                        <a:t>отказе</a:t>
                      </a:r>
                      <a:endParaRPr sz="1800" dirty="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5" name="object 5"/>
          <p:cNvSpPr txBox="1"/>
          <p:nvPr/>
        </p:nvSpPr>
        <p:spPr>
          <a:xfrm>
            <a:off x="1047749" y="4876800"/>
            <a:ext cx="10306051" cy="1515800"/>
          </a:xfrm>
          <a:prstGeom prst="rect">
            <a:avLst/>
          </a:prstGeom>
        </p:spPr>
        <p:txBody>
          <a:bodyPr vert="horz" wrap="square" lIns="0" tIns="0" rIns="0" bIns="0" rtlCol="0">
            <a:spAutoFit/>
          </a:bodyPr>
          <a:lstStyle/>
          <a:p>
            <a:pPr marL="12700"/>
            <a:r>
              <a:rPr sz="1400" i="1" dirty="0">
                <a:cs typeface="Times New Roman"/>
              </a:rPr>
              <a:t>В </a:t>
            </a:r>
            <a:r>
              <a:rPr sz="1400" i="1" spc="-5" dirty="0">
                <a:cs typeface="Times New Roman"/>
              </a:rPr>
              <a:t>случае, если </a:t>
            </a:r>
            <a:r>
              <a:rPr sz="1400" i="1" dirty="0">
                <a:cs typeface="Times New Roman"/>
              </a:rPr>
              <a:t>в </a:t>
            </a:r>
            <a:r>
              <a:rPr sz="1400" i="1" spc="-10" dirty="0">
                <a:cs typeface="Times New Roman"/>
              </a:rPr>
              <a:t>титуле </a:t>
            </a:r>
            <a:r>
              <a:rPr sz="1400" i="1" spc="-5" dirty="0">
                <a:cs typeface="Times New Roman"/>
              </a:rPr>
              <a:t>поставщика заполнено </a:t>
            </a:r>
            <a:r>
              <a:rPr sz="1400" i="1" dirty="0">
                <a:cs typeface="Times New Roman"/>
              </a:rPr>
              <a:t>поле «Отраслевая специализация» и </a:t>
            </a:r>
            <a:r>
              <a:rPr sz="1400" i="1" spc="-5" dirty="0">
                <a:cs typeface="Times New Roman"/>
              </a:rPr>
              <a:t>указано</a:t>
            </a:r>
            <a:r>
              <a:rPr sz="1400" i="1" spc="-45" dirty="0">
                <a:cs typeface="Times New Roman"/>
              </a:rPr>
              <a:t> </a:t>
            </a:r>
            <a:r>
              <a:rPr sz="1400" i="1" dirty="0">
                <a:cs typeface="Times New Roman"/>
              </a:rPr>
              <a:t>значение</a:t>
            </a:r>
            <a:endParaRPr sz="1400">
              <a:cs typeface="Times New Roman"/>
            </a:endParaRPr>
          </a:p>
          <a:p>
            <a:pPr marL="12700"/>
            <a:r>
              <a:rPr sz="1400" b="1" i="1" u="heavy" spc="-5" dirty="0">
                <a:solidFill>
                  <a:srgbClr val="C0504D"/>
                </a:solidFill>
                <a:cs typeface="Times New Roman"/>
              </a:rPr>
              <a:t>«Строительство» </a:t>
            </a:r>
            <a:r>
              <a:rPr sz="1400" b="1" i="1" u="heavy" dirty="0">
                <a:solidFill>
                  <a:srgbClr val="C0504D"/>
                </a:solidFill>
                <a:cs typeface="Times New Roman"/>
              </a:rPr>
              <a:t>или </a:t>
            </a:r>
            <a:r>
              <a:rPr sz="1400" b="1" i="1" u="heavy" spc="-5" dirty="0">
                <a:solidFill>
                  <a:srgbClr val="C0504D"/>
                </a:solidFill>
                <a:cs typeface="Times New Roman"/>
              </a:rPr>
              <a:t>«Приобретение </a:t>
            </a:r>
            <a:r>
              <a:rPr sz="1400" b="1" i="1" u="heavy" dirty="0">
                <a:solidFill>
                  <a:srgbClr val="C0504D"/>
                </a:solidFill>
                <a:cs typeface="Times New Roman"/>
              </a:rPr>
              <a:t>жилых </a:t>
            </a:r>
            <a:r>
              <a:rPr sz="1400" b="1" i="1" u="heavy" spc="-5" dirty="0">
                <a:solidFill>
                  <a:srgbClr val="C0504D"/>
                </a:solidFill>
                <a:cs typeface="Times New Roman"/>
              </a:rPr>
              <a:t>помещений», </a:t>
            </a:r>
            <a:r>
              <a:rPr sz="1400" i="1" dirty="0">
                <a:cs typeface="Times New Roman"/>
              </a:rPr>
              <a:t>в раскрывающемся </a:t>
            </a:r>
            <a:r>
              <a:rPr sz="1400" i="1" spc="-5" dirty="0">
                <a:cs typeface="Times New Roman"/>
              </a:rPr>
              <a:t>списке</a:t>
            </a:r>
            <a:r>
              <a:rPr sz="1400" i="1" spc="-140" dirty="0">
                <a:cs typeface="Times New Roman"/>
              </a:rPr>
              <a:t> </a:t>
            </a:r>
            <a:r>
              <a:rPr sz="1400" i="1" spc="-5" dirty="0">
                <a:cs typeface="Times New Roman"/>
              </a:rPr>
              <a:t>отображаются</a:t>
            </a:r>
            <a:endParaRPr sz="1400">
              <a:cs typeface="Times New Roman"/>
            </a:endParaRPr>
          </a:p>
          <a:p>
            <a:pPr marL="12700"/>
            <a:r>
              <a:rPr sz="1400" i="1" spc="-5" dirty="0">
                <a:cs typeface="Times New Roman"/>
              </a:rPr>
              <a:t>следующие</a:t>
            </a:r>
            <a:r>
              <a:rPr sz="1400" i="1" spc="-15" dirty="0">
                <a:cs typeface="Times New Roman"/>
              </a:rPr>
              <a:t> </a:t>
            </a:r>
            <a:r>
              <a:rPr sz="1400" i="1" spc="-5" dirty="0">
                <a:cs typeface="Times New Roman"/>
              </a:rPr>
              <a:t>значения:</a:t>
            </a:r>
            <a:endParaRPr sz="1400">
              <a:cs typeface="Times New Roman"/>
            </a:endParaRPr>
          </a:p>
          <a:p>
            <a:pPr>
              <a:spcBef>
                <a:spcPts val="15"/>
              </a:spcBef>
            </a:pPr>
            <a:endParaRPr sz="1450">
              <a:cs typeface="Times New Roman"/>
            </a:endParaRPr>
          </a:p>
          <a:p>
            <a:pPr marL="12700" marR="120650"/>
            <a:r>
              <a:rPr sz="1400" i="1" dirty="0">
                <a:cs typeface="Times New Roman"/>
              </a:rPr>
              <a:t>«1 – </a:t>
            </a:r>
            <a:r>
              <a:rPr sz="1400" i="1" spc="-5" dirty="0">
                <a:cs typeface="Times New Roman"/>
              </a:rPr>
              <a:t>работы приняты» </a:t>
            </a:r>
            <a:r>
              <a:rPr sz="1400" i="1" dirty="0">
                <a:cs typeface="Times New Roman"/>
              </a:rPr>
              <a:t>– при </a:t>
            </a:r>
            <a:r>
              <a:rPr sz="1400" i="1" spc="-5" dirty="0">
                <a:cs typeface="Times New Roman"/>
              </a:rPr>
              <a:t>выборе </a:t>
            </a:r>
            <a:r>
              <a:rPr sz="1400" i="1" dirty="0">
                <a:cs typeface="Times New Roman"/>
              </a:rPr>
              <a:t>вкладка </a:t>
            </a:r>
            <a:r>
              <a:rPr sz="1400" i="1" spc="-5" dirty="0">
                <a:cs typeface="Times New Roman"/>
              </a:rPr>
              <a:t>отображается </a:t>
            </a:r>
            <a:r>
              <a:rPr sz="1400" i="1" dirty="0">
                <a:cs typeface="Times New Roman"/>
              </a:rPr>
              <a:t>в </a:t>
            </a:r>
            <a:r>
              <a:rPr sz="1400" i="1" spc="-5" dirty="0">
                <a:cs typeface="Times New Roman"/>
              </a:rPr>
              <a:t>режиме </a:t>
            </a:r>
            <a:r>
              <a:rPr sz="1400" i="1" spc="-10" dirty="0">
                <a:cs typeface="Times New Roman"/>
              </a:rPr>
              <a:t>формирования </a:t>
            </a:r>
            <a:r>
              <a:rPr sz="1400" i="1" spc="-5" dirty="0">
                <a:cs typeface="Times New Roman"/>
              </a:rPr>
              <a:t>сведений </a:t>
            </a:r>
            <a:r>
              <a:rPr sz="1400" i="1" dirty="0">
                <a:cs typeface="Times New Roman"/>
              </a:rPr>
              <a:t>о </a:t>
            </a:r>
            <a:r>
              <a:rPr sz="1400" i="1" spc="-5" dirty="0">
                <a:cs typeface="Times New Roman"/>
              </a:rPr>
              <a:t>полной  </a:t>
            </a:r>
            <a:r>
              <a:rPr sz="1400" i="1" spc="-10" dirty="0">
                <a:cs typeface="Times New Roman"/>
              </a:rPr>
              <a:t>приемке;</a:t>
            </a:r>
            <a:endParaRPr sz="1400">
              <a:cs typeface="Times New Roman"/>
            </a:endParaRPr>
          </a:p>
          <a:p>
            <a:pPr marL="12700"/>
            <a:r>
              <a:rPr sz="1400" i="1" dirty="0">
                <a:cs typeface="Times New Roman"/>
              </a:rPr>
              <a:t>«3 – </a:t>
            </a:r>
            <a:r>
              <a:rPr sz="1400" i="1" spc="-5" dirty="0">
                <a:cs typeface="Times New Roman"/>
              </a:rPr>
              <a:t>работы </a:t>
            </a:r>
            <a:r>
              <a:rPr sz="1400" i="1" dirty="0">
                <a:cs typeface="Times New Roman"/>
              </a:rPr>
              <a:t>не приняты» – при </a:t>
            </a:r>
            <a:r>
              <a:rPr sz="1400" i="1" spc="-5" dirty="0">
                <a:cs typeface="Times New Roman"/>
              </a:rPr>
              <a:t>выборе </a:t>
            </a:r>
            <a:r>
              <a:rPr sz="1400" i="1" dirty="0">
                <a:cs typeface="Times New Roman"/>
              </a:rPr>
              <a:t>вкладка </a:t>
            </a:r>
            <a:r>
              <a:rPr sz="1400" i="1" spc="-5" dirty="0">
                <a:cs typeface="Times New Roman"/>
              </a:rPr>
              <a:t>отображается </a:t>
            </a:r>
            <a:r>
              <a:rPr sz="1400" i="1" dirty="0">
                <a:cs typeface="Times New Roman"/>
              </a:rPr>
              <a:t>в </a:t>
            </a:r>
            <a:r>
              <a:rPr sz="1400" i="1" spc="-5" dirty="0">
                <a:cs typeface="Times New Roman"/>
              </a:rPr>
              <a:t>режиме </a:t>
            </a:r>
            <a:r>
              <a:rPr sz="1400" i="1" spc="-10" dirty="0">
                <a:cs typeface="Times New Roman"/>
              </a:rPr>
              <a:t>формирования </a:t>
            </a:r>
            <a:r>
              <a:rPr sz="1400" i="1" spc="-5" dirty="0">
                <a:cs typeface="Times New Roman"/>
              </a:rPr>
              <a:t>сведений</a:t>
            </a:r>
            <a:r>
              <a:rPr sz="1400" i="1" spc="-150" dirty="0">
                <a:cs typeface="Times New Roman"/>
              </a:rPr>
              <a:t> </a:t>
            </a:r>
            <a:r>
              <a:rPr sz="1400" i="1" dirty="0">
                <a:cs typeface="Times New Roman"/>
              </a:rPr>
              <a:t>о</a:t>
            </a:r>
            <a:endParaRPr sz="1400">
              <a:cs typeface="Times New Roman"/>
            </a:endParaRPr>
          </a:p>
          <a:p>
            <a:pPr marL="12700"/>
            <a:r>
              <a:rPr sz="1400" i="1" spc="-5" dirty="0">
                <a:cs typeface="Times New Roman"/>
              </a:rPr>
              <a:t>мотивированном</a:t>
            </a:r>
            <a:r>
              <a:rPr sz="1400" i="1" spc="-95" dirty="0">
                <a:cs typeface="Times New Roman"/>
              </a:rPr>
              <a:t> </a:t>
            </a:r>
            <a:r>
              <a:rPr sz="1400" i="1" spc="-10" dirty="0">
                <a:cs typeface="Times New Roman"/>
              </a:rPr>
              <a:t>отказ</a:t>
            </a:r>
            <a:endParaRPr sz="1400">
              <a:cs typeface="Times New Roman"/>
            </a:endParaRPr>
          </a:p>
        </p:txBody>
      </p:sp>
    </p:spTree>
    <p:extLst>
      <p:ext uri="{BB962C8B-B14F-4D97-AF65-F5344CB8AC3E}">
        <p14:creationId xmlns:p14="http://schemas.microsoft.com/office/powerpoint/2010/main" val="365996017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463" y="324752"/>
            <a:ext cx="11838937" cy="6288909"/>
          </a:xfrm>
          <a:prstGeom prst="rect">
            <a:avLst/>
          </a:prstGeom>
        </p:spPr>
      </p:pic>
    </p:spTree>
    <p:extLst>
      <p:ext uri="{BB962C8B-B14F-4D97-AF65-F5344CB8AC3E}">
        <p14:creationId xmlns:p14="http://schemas.microsoft.com/office/powerpoint/2010/main" val="68704018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83" y="6378891"/>
            <a:ext cx="11938376" cy="455508"/>
          </a:xfrm>
          <a:custGeom>
            <a:avLst/>
            <a:gdLst/>
            <a:ahLst/>
            <a:cxnLst/>
            <a:rect l="l" t="t" r="r" b="b"/>
            <a:pathLst>
              <a:path w="11949430" h="455929">
                <a:moveTo>
                  <a:pt x="0" y="455675"/>
                </a:moveTo>
                <a:lnTo>
                  <a:pt x="11948922" y="455675"/>
                </a:lnTo>
                <a:lnTo>
                  <a:pt x="11948922" y="0"/>
                </a:lnTo>
                <a:lnTo>
                  <a:pt x="0" y="0"/>
                </a:lnTo>
                <a:lnTo>
                  <a:pt x="0" y="455675"/>
                </a:lnTo>
                <a:close/>
              </a:path>
            </a:pathLst>
          </a:custGeom>
          <a:solidFill>
            <a:srgbClr val="9B2D1F"/>
          </a:solidFill>
        </p:spPr>
        <p:txBody>
          <a:bodyPr wrap="square" lIns="0" tIns="0" rIns="0" bIns="0" rtlCol="0"/>
          <a:lstStyle/>
          <a:p>
            <a:endParaRPr sz="1798"/>
          </a:p>
        </p:txBody>
      </p:sp>
      <p:sp>
        <p:nvSpPr>
          <p:cNvPr id="3" name="object 3"/>
          <p:cNvSpPr/>
          <p:nvPr/>
        </p:nvSpPr>
        <p:spPr>
          <a:xfrm>
            <a:off x="5639" y="6312646"/>
            <a:ext cx="11938376" cy="63441"/>
          </a:xfrm>
          <a:custGeom>
            <a:avLst/>
            <a:gdLst/>
            <a:ahLst/>
            <a:cxnLst/>
            <a:rect l="l" t="t" r="r" b="b"/>
            <a:pathLst>
              <a:path w="11949430" h="63500">
                <a:moveTo>
                  <a:pt x="0" y="63258"/>
                </a:moveTo>
                <a:lnTo>
                  <a:pt x="11948922" y="63258"/>
                </a:lnTo>
                <a:lnTo>
                  <a:pt x="11948922" y="0"/>
                </a:lnTo>
                <a:lnTo>
                  <a:pt x="0" y="0"/>
                </a:lnTo>
                <a:lnTo>
                  <a:pt x="0" y="63258"/>
                </a:lnTo>
                <a:close/>
              </a:path>
            </a:pathLst>
          </a:custGeom>
          <a:solidFill>
            <a:srgbClr val="D34817"/>
          </a:solidFill>
        </p:spPr>
        <p:txBody>
          <a:bodyPr wrap="square" lIns="0" tIns="0" rIns="0" bIns="0" rtlCol="0"/>
          <a:lstStyle/>
          <a:p>
            <a:endParaRPr sz="1798"/>
          </a:p>
        </p:txBody>
      </p:sp>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110" y="6858"/>
            <a:ext cx="11955780" cy="6844284"/>
          </a:xfrm>
          <a:prstGeom prst="rect">
            <a:avLst/>
          </a:prstGeom>
        </p:spPr>
      </p:pic>
    </p:spTree>
    <p:extLst>
      <p:ext uri="{BB962C8B-B14F-4D97-AF65-F5344CB8AC3E}">
        <p14:creationId xmlns:p14="http://schemas.microsoft.com/office/powerpoint/2010/main" val="87870170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67029" y="381000"/>
            <a:ext cx="11334116" cy="7126727"/>
          </a:xfrm>
          <a:prstGeom prst="rect">
            <a:avLst/>
          </a:prstGeom>
          <a:blipFill>
            <a:blip r:embed="rId2" cstate="print"/>
            <a:stretch>
              <a:fillRect/>
            </a:stretch>
          </a:blipFill>
        </p:spPr>
        <p:txBody>
          <a:bodyPr wrap="square" lIns="0" tIns="0" rIns="0" bIns="0" rtlCol="0"/>
          <a:lstStyle/>
          <a:p>
            <a:endParaRPr sz="1805"/>
          </a:p>
        </p:txBody>
      </p:sp>
    </p:spTree>
    <p:extLst>
      <p:ext uri="{BB962C8B-B14F-4D97-AF65-F5344CB8AC3E}">
        <p14:creationId xmlns:p14="http://schemas.microsoft.com/office/powerpoint/2010/main" val="357180189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639" y="884624"/>
            <a:ext cx="9328403" cy="0"/>
          </a:xfrm>
          <a:custGeom>
            <a:avLst/>
            <a:gdLst/>
            <a:ahLst/>
            <a:cxnLst/>
            <a:rect l="l" t="t" r="r" b="b"/>
            <a:pathLst>
              <a:path w="9337040">
                <a:moveTo>
                  <a:pt x="0" y="0"/>
                </a:moveTo>
                <a:lnTo>
                  <a:pt x="9336659" y="0"/>
                </a:lnTo>
              </a:path>
            </a:pathLst>
          </a:custGeom>
          <a:ln w="12192">
            <a:solidFill>
              <a:srgbClr val="D9D9D9"/>
            </a:solidFill>
          </a:ln>
        </p:spPr>
        <p:txBody>
          <a:bodyPr wrap="square" lIns="0" tIns="0" rIns="0" bIns="0" rtlCol="0"/>
          <a:lstStyle/>
          <a:p>
            <a:endParaRPr sz="1798"/>
          </a:p>
        </p:txBody>
      </p:sp>
      <p:sp>
        <p:nvSpPr>
          <p:cNvPr id="3" name="object 3"/>
          <p:cNvSpPr/>
          <p:nvPr/>
        </p:nvSpPr>
        <p:spPr>
          <a:xfrm>
            <a:off x="1330952" y="62445"/>
            <a:ext cx="1868218" cy="732365"/>
          </a:xfrm>
          <a:prstGeom prst="rect">
            <a:avLst/>
          </a:prstGeom>
          <a:blipFill>
            <a:blip r:embed="rId2" cstate="print"/>
            <a:stretch>
              <a:fillRect/>
            </a:stretch>
          </a:blipFill>
        </p:spPr>
        <p:txBody>
          <a:bodyPr wrap="square" lIns="0" tIns="0" rIns="0" bIns="0" rtlCol="0"/>
          <a:lstStyle/>
          <a:p>
            <a:endParaRPr sz="1798"/>
          </a:p>
        </p:txBody>
      </p:sp>
      <p:sp>
        <p:nvSpPr>
          <p:cNvPr id="4" name="object 4"/>
          <p:cNvSpPr txBox="1">
            <a:spLocks noGrp="1"/>
          </p:cNvSpPr>
          <p:nvPr>
            <p:ph type="title"/>
          </p:nvPr>
        </p:nvSpPr>
        <p:spPr>
          <a:xfrm>
            <a:off x="4524179" y="148452"/>
            <a:ext cx="7482261" cy="769441"/>
          </a:xfrm>
          <a:prstGeom prst="rect">
            <a:avLst/>
          </a:prstGeom>
        </p:spPr>
        <p:txBody>
          <a:bodyPr vert="horz" wrap="square" lIns="0" tIns="0" rIns="0" bIns="0" rtlCol="0" anchor="t">
            <a:spAutoFit/>
          </a:bodyPr>
          <a:lstStyle/>
          <a:p>
            <a:pPr marL="12689">
              <a:lnSpc>
                <a:spcPct val="100000"/>
              </a:lnSpc>
            </a:pPr>
            <a:r>
              <a:rPr spc="-10" dirty="0"/>
              <a:t>ФОРМИРОВАНИЕ ДОКУМЕНТА </a:t>
            </a:r>
            <a:r>
              <a:rPr spc="5" dirty="0"/>
              <a:t>О</a:t>
            </a:r>
            <a:r>
              <a:rPr spc="-105" dirty="0"/>
              <a:t> </a:t>
            </a:r>
            <a:r>
              <a:rPr dirty="0"/>
              <a:t>ПРИЕМКЕ</a:t>
            </a:r>
          </a:p>
          <a:p>
            <a:pPr marL="2587199">
              <a:lnSpc>
                <a:spcPct val="100000"/>
              </a:lnSpc>
            </a:pPr>
            <a:r>
              <a:rPr b="0" dirty="0">
                <a:latin typeface="Arial"/>
                <a:cs typeface="Arial"/>
              </a:rPr>
              <a:t>ОБЩАЯ</a:t>
            </a:r>
            <a:r>
              <a:rPr b="0" spc="-114" dirty="0">
                <a:latin typeface="Arial"/>
                <a:cs typeface="Arial"/>
              </a:rPr>
              <a:t> </a:t>
            </a:r>
            <a:r>
              <a:rPr b="0" dirty="0">
                <a:latin typeface="Arial"/>
                <a:cs typeface="Arial"/>
              </a:rPr>
              <a:t>ИНФОРМАЦИЯ</a:t>
            </a:r>
          </a:p>
        </p:txBody>
      </p:sp>
      <p:sp>
        <p:nvSpPr>
          <p:cNvPr id="5" name="object 5"/>
          <p:cNvSpPr txBox="1"/>
          <p:nvPr/>
        </p:nvSpPr>
        <p:spPr>
          <a:xfrm>
            <a:off x="1361911" y="951134"/>
            <a:ext cx="3674518" cy="307172"/>
          </a:xfrm>
          <a:prstGeom prst="rect">
            <a:avLst/>
          </a:prstGeom>
        </p:spPr>
        <p:txBody>
          <a:bodyPr vert="horz" wrap="square" lIns="0" tIns="0" rIns="0" bIns="0" rtlCol="0">
            <a:spAutoFit/>
          </a:bodyPr>
          <a:lstStyle/>
          <a:p>
            <a:pPr marL="12689"/>
            <a:r>
              <a:rPr sz="1998" b="1" dirty="0">
                <a:solidFill>
                  <a:srgbClr val="001F5F"/>
                </a:solidFill>
                <a:latin typeface="Arial"/>
                <a:cs typeface="Arial"/>
              </a:rPr>
              <a:t>Личный кабинет</a:t>
            </a:r>
            <a:r>
              <a:rPr sz="1998" b="1" spc="-140" dirty="0">
                <a:solidFill>
                  <a:srgbClr val="001F5F"/>
                </a:solidFill>
                <a:latin typeface="Arial"/>
                <a:cs typeface="Arial"/>
              </a:rPr>
              <a:t> </a:t>
            </a:r>
            <a:r>
              <a:rPr sz="1998" b="1" spc="-5" dirty="0">
                <a:solidFill>
                  <a:srgbClr val="001F5F"/>
                </a:solidFill>
                <a:latin typeface="Arial"/>
                <a:cs typeface="Arial"/>
              </a:rPr>
              <a:t>поставщика</a:t>
            </a:r>
            <a:endParaRPr sz="1998" dirty="0">
              <a:latin typeface="Arial"/>
              <a:cs typeface="Arial"/>
            </a:endParaRPr>
          </a:p>
        </p:txBody>
      </p:sp>
      <p:sp>
        <p:nvSpPr>
          <p:cNvPr id="6" name="object 6"/>
          <p:cNvSpPr/>
          <p:nvPr/>
        </p:nvSpPr>
        <p:spPr>
          <a:xfrm>
            <a:off x="160943" y="1208936"/>
            <a:ext cx="8640699" cy="4217575"/>
          </a:xfrm>
          <a:prstGeom prst="rect">
            <a:avLst/>
          </a:prstGeom>
          <a:blipFill>
            <a:blip r:embed="rId3" cstate="print"/>
            <a:stretch>
              <a:fillRect/>
            </a:stretch>
          </a:blipFill>
        </p:spPr>
        <p:txBody>
          <a:bodyPr wrap="square" lIns="0" tIns="0" rIns="0" bIns="0" rtlCol="0"/>
          <a:lstStyle/>
          <a:p>
            <a:endParaRPr sz="1798"/>
          </a:p>
        </p:txBody>
      </p:sp>
      <p:sp>
        <p:nvSpPr>
          <p:cNvPr id="7" name="object 7"/>
          <p:cNvSpPr/>
          <p:nvPr/>
        </p:nvSpPr>
        <p:spPr>
          <a:xfrm>
            <a:off x="355835" y="1403827"/>
            <a:ext cx="8071251" cy="3648126"/>
          </a:xfrm>
          <a:prstGeom prst="rect">
            <a:avLst/>
          </a:prstGeom>
          <a:blipFill>
            <a:blip r:embed="rId4" cstate="print"/>
            <a:stretch>
              <a:fillRect/>
            </a:stretch>
          </a:blipFill>
        </p:spPr>
        <p:txBody>
          <a:bodyPr wrap="square" lIns="0" tIns="0" rIns="0" bIns="0" rtlCol="0"/>
          <a:lstStyle/>
          <a:p>
            <a:endParaRPr sz="1798"/>
          </a:p>
        </p:txBody>
      </p:sp>
      <p:sp>
        <p:nvSpPr>
          <p:cNvPr id="8" name="object 8"/>
          <p:cNvSpPr/>
          <p:nvPr/>
        </p:nvSpPr>
        <p:spPr>
          <a:xfrm>
            <a:off x="154853" y="2835025"/>
            <a:ext cx="7989031" cy="4018150"/>
          </a:xfrm>
          <a:prstGeom prst="rect">
            <a:avLst/>
          </a:prstGeom>
          <a:blipFill>
            <a:blip r:embed="rId5" cstate="print"/>
            <a:stretch>
              <a:fillRect/>
            </a:stretch>
          </a:blipFill>
        </p:spPr>
        <p:txBody>
          <a:bodyPr wrap="square" lIns="0" tIns="0" rIns="0" bIns="0" rtlCol="0"/>
          <a:lstStyle/>
          <a:p>
            <a:endParaRPr sz="1798"/>
          </a:p>
        </p:txBody>
      </p:sp>
      <p:sp>
        <p:nvSpPr>
          <p:cNvPr id="9" name="object 9"/>
          <p:cNvSpPr/>
          <p:nvPr/>
        </p:nvSpPr>
        <p:spPr>
          <a:xfrm>
            <a:off x="349745" y="3029954"/>
            <a:ext cx="7419582" cy="3658784"/>
          </a:xfrm>
          <a:prstGeom prst="rect">
            <a:avLst/>
          </a:prstGeom>
          <a:blipFill>
            <a:blip r:embed="rId6" cstate="print"/>
            <a:stretch>
              <a:fillRect/>
            </a:stretch>
          </a:blipFill>
        </p:spPr>
        <p:txBody>
          <a:bodyPr wrap="square" lIns="0" tIns="0" rIns="0" bIns="0" rtlCol="0"/>
          <a:lstStyle/>
          <a:p>
            <a:endParaRPr sz="1798"/>
          </a:p>
        </p:txBody>
      </p:sp>
      <p:sp>
        <p:nvSpPr>
          <p:cNvPr id="10" name="object 10"/>
          <p:cNvSpPr/>
          <p:nvPr/>
        </p:nvSpPr>
        <p:spPr>
          <a:xfrm>
            <a:off x="5818889" y="3913120"/>
            <a:ext cx="6365949" cy="2940056"/>
          </a:xfrm>
          <a:prstGeom prst="rect">
            <a:avLst/>
          </a:prstGeom>
          <a:blipFill>
            <a:blip r:embed="rId7" cstate="print"/>
            <a:stretch>
              <a:fillRect/>
            </a:stretch>
          </a:blipFill>
        </p:spPr>
        <p:txBody>
          <a:bodyPr wrap="square" lIns="0" tIns="0" rIns="0" bIns="0" rtlCol="0"/>
          <a:lstStyle/>
          <a:p>
            <a:endParaRPr sz="1798"/>
          </a:p>
        </p:txBody>
      </p:sp>
      <p:sp>
        <p:nvSpPr>
          <p:cNvPr id="11" name="object 11"/>
          <p:cNvSpPr/>
          <p:nvPr/>
        </p:nvSpPr>
        <p:spPr>
          <a:xfrm>
            <a:off x="6013779" y="4107949"/>
            <a:ext cx="6166490" cy="2580790"/>
          </a:xfrm>
          <a:prstGeom prst="rect">
            <a:avLst/>
          </a:prstGeom>
          <a:blipFill>
            <a:blip r:embed="rId8" cstate="print"/>
            <a:stretch>
              <a:fillRect/>
            </a:stretch>
          </a:blipFill>
        </p:spPr>
        <p:txBody>
          <a:bodyPr wrap="square" lIns="0" tIns="0" rIns="0" bIns="0" rtlCol="0"/>
          <a:lstStyle/>
          <a:p>
            <a:endParaRPr sz="1798"/>
          </a:p>
        </p:txBody>
      </p:sp>
      <p:sp>
        <p:nvSpPr>
          <p:cNvPr id="12" name="object 12"/>
          <p:cNvSpPr txBox="1"/>
          <p:nvPr/>
        </p:nvSpPr>
        <p:spPr>
          <a:xfrm>
            <a:off x="8626038" y="1146765"/>
            <a:ext cx="1808710" cy="441550"/>
          </a:xfrm>
          <a:prstGeom prst="rect">
            <a:avLst/>
          </a:prstGeom>
        </p:spPr>
        <p:txBody>
          <a:bodyPr vert="horz" wrap="square" lIns="0" tIns="0" rIns="0" bIns="0" rtlCol="0">
            <a:spAutoFit/>
          </a:bodyPr>
          <a:lstStyle/>
          <a:p>
            <a:pPr marL="12689"/>
            <a:r>
              <a:rPr sz="1399" b="1" spc="-5" dirty="0">
                <a:solidFill>
                  <a:srgbClr val="17375E"/>
                </a:solidFill>
                <a:latin typeface="Arial"/>
                <a:cs typeface="Arial"/>
              </a:rPr>
              <a:t>Шаг</a:t>
            </a:r>
            <a:r>
              <a:rPr sz="1399" b="1" spc="-80" dirty="0">
                <a:solidFill>
                  <a:srgbClr val="17375E"/>
                </a:solidFill>
                <a:latin typeface="Arial"/>
                <a:cs typeface="Arial"/>
              </a:rPr>
              <a:t> </a:t>
            </a:r>
            <a:r>
              <a:rPr sz="1399" b="1" dirty="0">
                <a:solidFill>
                  <a:srgbClr val="17375E"/>
                </a:solidFill>
                <a:latin typeface="Arial"/>
                <a:cs typeface="Arial"/>
              </a:rPr>
              <a:t>1.</a:t>
            </a:r>
            <a:endParaRPr sz="1399">
              <a:latin typeface="Arial"/>
              <a:cs typeface="Arial"/>
            </a:endParaRPr>
          </a:p>
          <a:p>
            <a:pPr marL="12689"/>
            <a:r>
              <a:rPr sz="1399" b="1" dirty="0">
                <a:solidFill>
                  <a:srgbClr val="17375E"/>
                </a:solidFill>
                <a:latin typeface="Arial"/>
                <a:cs typeface="Arial"/>
              </a:rPr>
              <a:t>Общая</a:t>
            </a:r>
            <a:r>
              <a:rPr sz="1399" b="1" spc="-80" dirty="0">
                <a:solidFill>
                  <a:srgbClr val="17375E"/>
                </a:solidFill>
                <a:latin typeface="Arial"/>
                <a:cs typeface="Arial"/>
              </a:rPr>
              <a:t> </a:t>
            </a:r>
            <a:r>
              <a:rPr sz="1399" b="1" spc="-10" dirty="0">
                <a:solidFill>
                  <a:srgbClr val="17375E"/>
                </a:solidFill>
                <a:latin typeface="Arial"/>
                <a:cs typeface="Arial"/>
              </a:rPr>
              <a:t>информация</a:t>
            </a:r>
            <a:endParaRPr sz="1399">
              <a:latin typeface="Arial"/>
              <a:cs typeface="Arial"/>
            </a:endParaRPr>
          </a:p>
        </p:txBody>
      </p:sp>
      <p:sp>
        <p:nvSpPr>
          <p:cNvPr id="13" name="object 13"/>
          <p:cNvSpPr txBox="1"/>
          <p:nvPr/>
        </p:nvSpPr>
        <p:spPr>
          <a:xfrm>
            <a:off x="8626037" y="1786251"/>
            <a:ext cx="3065482" cy="1720527"/>
          </a:xfrm>
          <a:prstGeom prst="rect">
            <a:avLst/>
          </a:prstGeom>
        </p:spPr>
        <p:txBody>
          <a:bodyPr vert="horz" wrap="square" lIns="0" tIns="0" rIns="0" bIns="0" rtlCol="0">
            <a:spAutoFit/>
          </a:bodyPr>
          <a:lstStyle/>
          <a:p>
            <a:pPr marL="298816" indent="-286127">
              <a:buFont typeface="Wingdings"/>
              <a:buChar char=""/>
              <a:tabLst>
                <a:tab pos="298816" algn="l"/>
                <a:tab pos="299450" algn="l"/>
              </a:tabLst>
            </a:pPr>
            <a:r>
              <a:rPr sz="1399" dirty="0">
                <a:solidFill>
                  <a:srgbClr val="17375E"/>
                </a:solidFill>
                <a:latin typeface="Arial"/>
                <a:cs typeface="Arial"/>
              </a:rPr>
              <a:t>Информация о</a:t>
            </a:r>
            <a:r>
              <a:rPr sz="1399" spc="-95" dirty="0">
                <a:solidFill>
                  <a:srgbClr val="17375E"/>
                </a:solidFill>
                <a:latin typeface="Arial"/>
                <a:cs typeface="Arial"/>
              </a:rPr>
              <a:t> </a:t>
            </a:r>
            <a:r>
              <a:rPr sz="1399" dirty="0">
                <a:solidFill>
                  <a:srgbClr val="17375E"/>
                </a:solidFill>
                <a:latin typeface="Arial"/>
                <a:cs typeface="Arial"/>
              </a:rPr>
              <a:t>контракте</a:t>
            </a:r>
            <a:endParaRPr sz="1399">
              <a:latin typeface="Arial"/>
              <a:cs typeface="Arial"/>
            </a:endParaRPr>
          </a:p>
          <a:p>
            <a:pPr marL="298816" indent="-286127">
              <a:buFont typeface="Wingdings"/>
              <a:buChar char=""/>
              <a:tabLst>
                <a:tab pos="298816" algn="l"/>
                <a:tab pos="299450" algn="l"/>
              </a:tabLst>
            </a:pPr>
            <a:r>
              <a:rPr sz="1399" dirty="0">
                <a:solidFill>
                  <a:srgbClr val="17375E"/>
                </a:solidFill>
                <a:latin typeface="Arial"/>
                <a:cs typeface="Arial"/>
              </a:rPr>
              <a:t>Общая информация о</a:t>
            </a:r>
            <a:r>
              <a:rPr sz="1399" spc="-110" dirty="0">
                <a:solidFill>
                  <a:srgbClr val="17375E"/>
                </a:solidFill>
                <a:latin typeface="Arial"/>
                <a:cs typeface="Arial"/>
              </a:rPr>
              <a:t> </a:t>
            </a:r>
            <a:r>
              <a:rPr sz="1399" spc="-5" dirty="0">
                <a:solidFill>
                  <a:srgbClr val="17375E"/>
                </a:solidFill>
                <a:latin typeface="Arial"/>
                <a:cs typeface="Arial"/>
              </a:rPr>
              <a:t>документе</a:t>
            </a:r>
            <a:endParaRPr sz="1399">
              <a:latin typeface="Arial"/>
              <a:cs typeface="Arial"/>
            </a:endParaRPr>
          </a:p>
          <a:p>
            <a:pPr marL="298816" indent="-286127">
              <a:buFont typeface="Wingdings"/>
              <a:buChar char=""/>
              <a:tabLst>
                <a:tab pos="298816" algn="l"/>
                <a:tab pos="299450" algn="l"/>
              </a:tabLst>
            </a:pPr>
            <a:r>
              <a:rPr sz="1399" spc="-5" dirty="0">
                <a:solidFill>
                  <a:srgbClr val="17375E"/>
                </a:solidFill>
                <a:latin typeface="Arial"/>
                <a:cs typeface="Arial"/>
              </a:rPr>
              <a:t>Отраслевая</a:t>
            </a:r>
            <a:r>
              <a:rPr sz="1399" spc="-50" dirty="0">
                <a:solidFill>
                  <a:srgbClr val="17375E"/>
                </a:solidFill>
                <a:latin typeface="Arial"/>
                <a:cs typeface="Arial"/>
              </a:rPr>
              <a:t> </a:t>
            </a:r>
            <a:r>
              <a:rPr sz="1399" spc="-5" dirty="0">
                <a:solidFill>
                  <a:srgbClr val="17375E"/>
                </a:solidFill>
                <a:latin typeface="Arial"/>
                <a:cs typeface="Arial"/>
              </a:rPr>
              <a:t>специализация</a:t>
            </a:r>
            <a:endParaRPr sz="1399">
              <a:latin typeface="Arial"/>
              <a:cs typeface="Arial"/>
            </a:endParaRPr>
          </a:p>
          <a:p>
            <a:pPr marL="298816" marR="419356" indent="-286127">
              <a:buFont typeface="Wingdings"/>
              <a:buChar char=""/>
              <a:tabLst>
                <a:tab pos="298816" algn="l"/>
                <a:tab pos="299450" algn="l"/>
              </a:tabLst>
            </a:pPr>
            <a:r>
              <a:rPr sz="1399" spc="-5" dirty="0">
                <a:solidFill>
                  <a:srgbClr val="17375E"/>
                </a:solidFill>
                <a:latin typeface="Arial"/>
                <a:cs typeface="Arial"/>
              </a:rPr>
              <a:t>Включение </a:t>
            </a:r>
            <a:r>
              <a:rPr sz="1399" spc="-10" dirty="0">
                <a:solidFill>
                  <a:srgbClr val="17375E"/>
                </a:solidFill>
                <a:latin typeface="Arial"/>
                <a:cs typeface="Arial"/>
              </a:rPr>
              <a:t>счета-фактуры</a:t>
            </a:r>
            <a:r>
              <a:rPr sz="1399" spc="-60" dirty="0">
                <a:solidFill>
                  <a:srgbClr val="17375E"/>
                </a:solidFill>
                <a:latin typeface="Arial"/>
                <a:cs typeface="Arial"/>
              </a:rPr>
              <a:t> </a:t>
            </a:r>
            <a:r>
              <a:rPr sz="1399" dirty="0">
                <a:solidFill>
                  <a:srgbClr val="17375E"/>
                </a:solidFill>
                <a:latin typeface="Arial"/>
                <a:cs typeface="Arial"/>
              </a:rPr>
              <a:t>в  </a:t>
            </a:r>
            <a:r>
              <a:rPr sz="1399" spc="-5" dirty="0">
                <a:solidFill>
                  <a:srgbClr val="17375E"/>
                </a:solidFill>
                <a:latin typeface="Arial"/>
                <a:cs typeface="Arial"/>
              </a:rPr>
              <a:t>документ </a:t>
            </a:r>
            <a:r>
              <a:rPr sz="1399" dirty="0">
                <a:solidFill>
                  <a:srgbClr val="17375E"/>
                </a:solidFill>
                <a:latin typeface="Arial"/>
                <a:cs typeface="Arial"/>
              </a:rPr>
              <a:t>о</a:t>
            </a:r>
            <a:r>
              <a:rPr sz="1399" spc="-75" dirty="0">
                <a:solidFill>
                  <a:srgbClr val="17375E"/>
                </a:solidFill>
                <a:latin typeface="Arial"/>
                <a:cs typeface="Arial"/>
              </a:rPr>
              <a:t> </a:t>
            </a:r>
            <a:r>
              <a:rPr sz="1399" spc="-5" dirty="0">
                <a:solidFill>
                  <a:srgbClr val="17375E"/>
                </a:solidFill>
                <a:latin typeface="Arial"/>
                <a:cs typeface="Arial"/>
              </a:rPr>
              <a:t>приемке</a:t>
            </a:r>
            <a:endParaRPr sz="1399">
              <a:latin typeface="Arial"/>
              <a:cs typeface="Arial"/>
            </a:endParaRPr>
          </a:p>
          <a:p>
            <a:pPr marL="298816" indent="-286127">
              <a:buFont typeface="Wingdings"/>
              <a:buChar char=""/>
              <a:tabLst>
                <a:tab pos="298816" algn="l"/>
                <a:tab pos="299450" algn="l"/>
              </a:tabLst>
            </a:pPr>
            <a:r>
              <a:rPr sz="1399" spc="-5" dirty="0">
                <a:solidFill>
                  <a:srgbClr val="17375E"/>
                </a:solidFill>
                <a:latin typeface="Arial"/>
                <a:cs typeface="Arial"/>
              </a:rPr>
              <a:t>Документы </a:t>
            </a:r>
            <a:r>
              <a:rPr sz="1399" dirty="0">
                <a:solidFill>
                  <a:srgbClr val="17375E"/>
                </a:solidFill>
                <a:latin typeface="Arial"/>
                <a:cs typeface="Arial"/>
              </a:rPr>
              <a:t>о </a:t>
            </a:r>
            <a:r>
              <a:rPr sz="1399" spc="-5" dirty="0">
                <a:solidFill>
                  <a:srgbClr val="17375E"/>
                </a:solidFill>
                <a:latin typeface="Arial"/>
                <a:cs typeface="Arial"/>
              </a:rPr>
              <a:t>приёмке</a:t>
            </a:r>
            <a:r>
              <a:rPr sz="1399" spc="-25" dirty="0">
                <a:solidFill>
                  <a:srgbClr val="17375E"/>
                </a:solidFill>
                <a:latin typeface="Arial"/>
                <a:cs typeface="Arial"/>
              </a:rPr>
              <a:t> </a:t>
            </a:r>
            <a:r>
              <a:rPr sz="1399" spc="-10" dirty="0">
                <a:solidFill>
                  <a:srgbClr val="17375E"/>
                </a:solidFill>
                <a:latin typeface="Arial"/>
                <a:cs typeface="Arial"/>
              </a:rPr>
              <a:t>(«Аттач»)</a:t>
            </a:r>
            <a:endParaRPr sz="1399">
              <a:latin typeface="Arial"/>
              <a:cs typeface="Arial"/>
            </a:endParaRPr>
          </a:p>
          <a:p>
            <a:pPr marL="298816" indent="-286127">
              <a:buFont typeface="Wingdings"/>
              <a:buChar char=""/>
              <a:tabLst>
                <a:tab pos="298816" algn="l"/>
                <a:tab pos="299450" algn="l"/>
              </a:tabLst>
            </a:pPr>
            <a:r>
              <a:rPr sz="1399" dirty="0">
                <a:solidFill>
                  <a:srgbClr val="17375E"/>
                </a:solidFill>
                <a:latin typeface="Arial"/>
                <a:cs typeface="Arial"/>
              </a:rPr>
              <a:t>Информация о </a:t>
            </a:r>
            <a:r>
              <a:rPr sz="1399" spc="-10" dirty="0">
                <a:solidFill>
                  <a:srgbClr val="17375E"/>
                </a:solidFill>
                <a:latin typeface="Arial"/>
                <a:cs typeface="Arial"/>
              </a:rPr>
              <a:t>платежно</a:t>
            </a:r>
            <a:r>
              <a:rPr sz="1399" spc="-120" dirty="0">
                <a:solidFill>
                  <a:srgbClr val="17375E"/>
                </a:solidFill>
                <a:latin typeface="Arial"/>
                <a:cs typeface="Arial"/>
              </a:rPr>
              <a:t> </a:t>
            </a:r>
            <a:r>
              <a:rPr sz="1399" dirty="0">
                <a:solidFill>
                  <a:srgbClr val="17375E"/>
                </a:solidFill>
                <a:latin typeface="Arial"/>
                <a:cs typeface="Arial"/>
              </a:rPr>
              <a:t>-</a:t>
            </a:r>
            <a:endParaRPr sz="1399">
              <a:latin typeface="Arial"/>
              <a:cs typeface="Arial"/>
            </a:endParaRPr>
          </a:p>
          <a:p>
            <a:pPr marR="555759" algn="ctr"/>
            <a:r>
              <a:rPr sz="1399" spc="-10" dirty="0">
                <a:solidFill>
                  <a:srgbClr val="17375E"/>
                </a:solidFill>
                <a:latin typeface="Arial"/>
                <a:cs typeface="Arial"/>
              </a:rPr>
              <a:t>расчетных</a:t>
            </a:r>
            <a:r>
              <a:rPr sz="1399" spc="-70" dirty="0">
                <a:solidFill>
                  <a:srgbClr val="17375E"/>
                </a:solidFill>
                <a:latin typeface="Arial"/>
                <a:cs typeface="Arial"/>
              </a:rPr>
              <a:t> </a:t>
            </a:r>
            <a:r>
              <a:rPr sz="1399" spc="-5" dirty="0">
                <a:solidFill>
                  <a:srgbClr val="17375E"/>
                </a:solidFill>
                <a:latin typeface="Arial"/>
                <a:cs typeface="Arial"/>
              </a:rPr>
              <a:t>документам</a:t>
            </a:r>
            <a:endParaRPr sz="1399">
              <a:latin typeface="Arial"/>
              <a:cs typeface="Arial"/>
            </a:endParaRPr>
          </a:p>
        </p:txBody>
      </p:sp>
      <p:sp>
        <p:nvSpPr>
          <p:cNvPr id="14" name="object 14"/>
          <p:cNvSpPr txBox="1"/>
          <p:nvPr/>
        </p:nvSpPr>
        <p:spPr>
          <a:xfrm>
            <a:off x="4524179" y="3469476"/>
            <a:ext cx="2323853" cy="471369"/>
          </a:xfrm>
          <a:prstGeom prst="rect">
            <a:avLst/>
          </a:prstGeom>
        </p:spPr>
        <p:txBody>
          <a:bodyPr vert="horz" wrap="square" lIns="0" tIns="0" rIns="0" bIns="0" rtlCol="0">
            <a:spAutoFit/>
          </a:bodyPr>
          <a:lstStyle/>
          <a:p>
            <a:pPr marL="184619" indent="-171930">
              <a:buFont typeface="Wingdings"/>
              <a:buChar char=""/>
              <a:tabLst>
                <a:tab pos="185253" algn="l"/>
              </a:tabLst>
            </a:pPr>
            <a:r>
              <a:rPr sz="999" b="1" spc="-5" dirty="0">
                <a:solidFill>
                  <a:srgbClr val="001F5F"/>
                </a:solidFill>
                <a:latin typeface="Arial"/>
                <a:cs typeface="Arial"/>
              </a:rPr>
              <a:t>Строительство</a:t>
            </a:r>
            <a:endParaRPr sz="999">
              <a:latin typeface="Arial"/>
              <a:cs typeface="Arial"/>
            </a:endParaRPr>
          </a:p>
          <a:p>
            <a:pPr marL="184619" indent="-171930">
              <a:buFont typeface="Wingdings"/>
              <a:buChar char=""/>
              <a:tabLst>
                <a:tab pos="185253" algn="l"/>
              </a:tabLst>
            </a:pPr>
            <a:r>
              <a:rPr sz="999" b="1" spc="-5" dirty="0">
                <a:solidFill>
                  <a:srgbClr val="001F5F"/>
                </a:solidFill>
                <a:latin typeface="Arial"/>
                <a:cs typeface="Arial"/>
              </a:rPr>
              <a:t>Лекарственные</a:t>
            </a:r>
            <a:r>
              <a:rPr sz="999" b="1" spc="-85" dirty="0">
                <a:solidFill>
                  <a:srgbClr val="001F5F"/>
                </a:solidFill>
                <a:latin typeface="Arial"/>
                <a:cs typeface="Arial"/>
              </a:rPr>
              <a:t> </a:t>
            </a:r>
            <a:r>
              <a:rPr sz="999" b="1" spc="-5" dirty="0">
                <a:solidFill>
                  <a:srgbClr val="001F5F"/>
                </a:solidFill>
                <a:latin typeface="Arial"/>
                <a:cs typeface="Arial"/>
              </a:rPr>
              <a:t>препараты</a:t>
            </a:r>
            <a:endParaRPr sz="999">
              <a:latin typeface="Arial"/>
              <a:cs typeface="Arial"/>
            </a:endParaRPr>
          </a:p>
          <a:p>
            <a:pPr marL="184619" indent="-171930">
              <a:buFont typeface="Wingdings"/>
              <a:buChar char=""/>
              <a:tabLst>
                <a:tab pos="185253" algn="l"/>
              </a:tabLst>
            </a:pPr>
            <a:r>
              <a:rPr sz="999" b="1" spc="-5" dirty="0">
                <a:solidFill>
                  <a:srgbClr val="001F5F"/>
                </a:solidFill>
                <a:latin typeface="Arial"/>
                <a:cs typeface="Arial"/>
              </a:rPr>
              <a:t>Приобретение жилых</a:t>
            </a:r>
            <a:r>
              <a:rPr sz="999" b="1" spc="-20" dirty="0">
                <a:solidFill>
                  <a:srgbClr val="001F5F"/>
                </a:solidFill>
                <a:latin typeface="Arial"/>
                <a:cs typeface="Arial"/>
              </a:rPr>
              <a:t> </a:t>
            </a:r>
            <a:r>
              <a:rPr sz="999" b="1" spc="-10" dirty="0">
                <a:solidFill>
                  <a:srgbClr val="001F5F"/>
                </a:solidFill>
                <a:latin typeface="Arial"/>
                <a:cs typeface="Arial"/>
              </a:rPr>
              <a:t>помещений</a:t>
            </a:r>
            <a:endParaRPr sz="999">
              <a:latin typeface="Arial"/>
              <a:cs typeface="Arial"/>
            </a:endParaRPr>
          </a:p>
        </p:txBody>
      </p:sp>
    </p:spTree>
    <p:extLst>
      <p:ext uri="{BB962C8B-B14F-4D97-AF65-F5344CB8AC3E}">
        <p14:creationId xmlns:p14="http://schemas.microsoft.com/office/powerpoint/2010/main" val="195363228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2125450" y="0"/>
            <a:ext cx="6834127" cy="431311"/>
          </a:xfrm>
          <a:prstGeom prst="rect">
            <a:avLst/>
          </a:prstGeom>
        </p:spPr>
        <p:txBody>
          <a:bodyPr vert="horz" wrap="square" lIns="0" tIns="0" rIns="0" bIns="0" rtlCol="0" anchor="b">
            <a:spAutoFit/>
          </a:bodyPr>
          <a:lstStyle/>
          <a:p>
            <a:pPr marL="12701">
              <a:lnSpc>
                <a:spcPct val="100000"/>
              </a:lnSpc>
            </a:pPr>
            <a:r>
              <a:rPr sz="2800" spc="-90" dirty="0">
                <a:solidFill>
                  <a:srgbClr val="1F487C"/>
                </a:solidFill>
              </a:rPr>
              <a:t>Отраслевая</a:t>
            </a:r>
            <a:r>
              <a:rPr sz="2800" spc="-235" dirty="0">
                <a:solidFill>
                  <a:srgbClr val="1F487C"/>
                </a:solidFill>
              </a:rPr>
              <a:t> </a:t>
            </a:r>
            <a:r>
              <a:rPr sz="2800" spc="-95" dirty="0">
                <a:solidFill>
                  <a:srgbClr val="1F487C"/>
                </a:solidFill>
              </a:rPr>
              <a:t>специализация</a:t>
            </a:r>
            <a:r>
              <a:rPr sz="2800" spc="-225" dirty="0">
                <a:solidFill>
                  <a:srgbClr val="1F487C"/>
                </a:solidFill>
              </a:rPr>
              <a:t> </a:t>
            </a:r>
            <a:r>
              <a:rPr sz="2800" spc="-85" dirty="0">
                <a:solidFill>
                  <a:srgbClr val="1F487C"/>
                </a:solidFill>
              </a:rPr>
              <a:t>контракта</a:t>
            </a:r>
            <a:r>
              <a:rPr sz="2800" spc="-215" dirty="0">
                <a:solidFill>
                  <a:srgbClr val="1F487C"/>
                </a:solidFill>
              </a:rPr>
              <a:t> </a:t>
            </a:r>
            <a:r>
              <a:rPr sz="2800" spc="-5" dirty="0">
                <a:solidFill>
                  <a:srgbClr val="1F487C"/>
                </a:solidFill>
              </a:rPr>
              <a:t>и</a:t>
            </a:r>
            <a:r>
              <a:rPr sz="2800" spc="-204" dirty="0">
                <a:solidFill>
                  <a:srgbClr val="1F487C"/>
                </a:solidFill>
              </a:rPr>
              <a:t> </a:t>
            </a:r>
            <a:r>
              <a:rPr sz="2800" spc="-70" dirty="0">
                <a:solidFill>
                  <a:srgbClr val="1F487C"/>
                </a:solidFill>
              </a:rPr>
              <a:t>ДоП</a:t>
            </a:r>
            <a:endParaRPr sz="2800" dirty="0"/>
          </a:p>
        </p:txBody>
      </p:sp>
      <p:graphicFrame>
        <p:nvGraphicFramePr>
          <p:cNvPr id="3" name="object 3"/>
          <p:cNvGraphicFramePr>
            <a:graphicFrameLocks noGrp="1"/>
          </p:cNvGraphicFramePr>
          <p:nvPr>
            <p:extLst/>
          </p:nvPr>
        </p:nvGraphicFramePr>
        <p:xfrm>
          <a:off x="609422" y="1019213"/>
          <a:ext cx="10900965" cy="5151374"/>
        </p:xfrm>
        <a:graphic>
          <a:graphicData uri="http://schemas.openxmlformats.org/drawingml/2006/table">
            <a:tbl>
              <a:tblPr firstRow="1" bandRow="1">
                <a:tableStyleId>{2D5ABB26-0587-4C30-8999-92F81FD0307C}</a:tableStyleId>
              </a:tblPr>
              <a:tblGrid>
                <a:gridCol w="1949179"/>
                <a:gridCol w="4194049"/>
                <a:gridCol w="4757737"/>
              </a:tblGrid>
              <a:tr h="2042287">
                <a:tc>
                  <a:txBody>
                    <a:bodyPr/>
                    <a:lstStyle/>
                    <a:p>
                      <a:pPr marL="85090">
                        <a:lnSpc>
                          <a:spcPct val="100000"/>
                        </a:lnSpc>
                        <a:spcBef>
                          <a:spcPts val="260"/>
                        </a:spcBef>
                      </a:pPr>
                      <a:r>
                        <a:rPr sz="1700" b="1" spc="-10" dirty="0">
                          <a:latin typeface="+mn-lt"/>
                          <a:cs typeface="Times New Roman"/>
                        </a:rPr>
                        <a:t>Строительство</a:t>
                      </a:r>
                      <a:endParaRPr sz="1700" dirty="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1">
                        <a:lumMod val="60000"/>
                        <a:lumOff val="40000"/>
                      </a:schemeClr>
                    </a:solidFill>
                  </a:tcPr>
                </a:tc>
                <a:tc gridSpan="2">
                  <a:txBody>
                    <a:bodyPr/>
                    <a:lstStyle/>
                    <a:p>
                      <a:pPr marL="176530" marR="433070" indent="-91440">
                        <a:lnSpc>
                          <a:spcPct val="100000"/>
                        </a:lnSpc>
                        <a:spcBef>
                          <a:spcPts val="260"/>
                        </a:spcBef>
                      </a:pPr>
                      <a:r>
                        <a:rPr lang="ru-RU" sz="1700" dirty="0" smtClean="0">
                          <a:latin typeface="+mn-lt"/>
                          <a:cs typeface="Times New Roman"/>
                        </a:rPr>
                        <a:t>-</a:t>
                      </a:r>
                      <a:r>
                        <a:rPr sz="1700" dirty="0" err="1" smtClean="0">
                          <a:latin typeface="+mn-lt"/>
                          <a:cs typeface="Times New Roman"/>
                        </a:rPr>
                        <a:t>если</a:t>
                      </a:r>
                      <a:r>
                        <a:rPr sz="1700" dirty="0" smtClean="0">
                          <a:latin typeface="+mn-lt"/>
                          <a:cs typeface="Times New Roman"/>
                        </a:rPr>
                        <a:t> </a:t>
                      </a:r>
                      <a:r>
                        <a:rPr sz="1700" spc="-5" dirty="0">
                          <a:latin typeface="+mn-lt"/>
                          <a:cs typeface="Times New Roman"/>
                        </a:rPr>
                        <a:t>в </a:t>
                      </a:r>
                      <a:r>
                        <a:rPr sz="1700" spc="-10" dirty="0">
                          <a:latin typeface="+mn-lt"/>
                          <a:cs typeface="Times New Roman"/>
                        </a:rPr>
                        <a:t>сведениях </a:t>
                      </a:r>
                      <a:r>
                        <a:rPr sz="1700" spc="-5" dirty="0">
                          <a:latin typeface="+mn-lt"/>
                          <a:cs typeface="Times New Roman"/>
                        </a:rPr>
                        <a:t>о </a:t>
                      </a:r>
                      <a:r>
                        <a:rPr sz="1700" spc="-15" dirty="0">
                          <a:latin typeface="+mn-lt"/>
                          <a:cs typeface="Times New Roman"/>
                        </a:rPr>
                        <a:t>контракте </a:t>
                      </a:r>
                      <a:r>
                        <a:rPr sz="1700" spc="-5" dirty="0">
                          <a:latin typeface="+mn-lt"/>
                          <a:cs typeface="Times New Roman"/>
                        </a:rPr>
                        <a:t>установлен признак «Строительство» –  специализация выбрана, но при </a:t>
                      </a:r>
                      <a:r>
                        <a:rPr sz="1700" spc="-20" dirty="0">
                          <a:latin typeface="+mn-lt"/>
                          <a:cs typeface="Times New Roman"/>
                        </a:rPr>
                        <a:t>этом </a:t>
                      </a:r>
                      <a:r>
                        <a:rPr sz="1700" spc="-5" dirty="0">
                          <a:latin typeface="+mn-lt"/>
                          <a:cs typeface="Times New Roman"/>
                        </a:rPr>
                        <a:t>признак </a:t>
                      </a:r>
                      <a:r>
                        <a:rPr sz="1700" spc="-35" dirty="0">
                          <a:latin typeface="+mn-lt"/>
                          <a:cs typeface="Times New Roman"/>
                        </a:rPr>
                        <a:t>«Указать </a:t>
                      </a:r>
                      <a:r>
                        <a:rPr sz="1700" spc="-10" dirty="0">
                          <a:latin typeface="+mn-lt"/>
                          <a:cs typeface="Times New Roman"/>
                        </a:rPr>
                        <a:t>отраслевую  </a:t>
                      </a:r>
                      <a:r>
                        <a:rPr sz="1700" spc="-5" dirty="0">
                          <a:latin typeface="+mn-lt"/>
                          <a:cs typeface="Times New Roman"/>
                        </a:rPr>
                        <a:t>специализацию» доступен для</a:t>
                      </a:r>
                      <a:r>
                        <a:rPr sz="1700" spc="95" dirty="0">
                          <a:latin typeface="+mn-lt"/>
                          <a:cs typeface="Times New Roman"/>
                        </a:rPr>
                        <a:t> </a:t>
                      </a:r>
                      <a:r>
                        <a:rPr sz="1700" spc="-5" dirty="0">
                          <a:latin typeface="+mn-lt"/>
                          <a:cs typeface="Times New Roman"/>
                        </a:rPr>
                        <a:t>снятия;</a:t>
                      </a:r>
                      <a:endParaRPr sz="1700" dirty="0">
                        <a:latin typeface="+mn-lt"/>
                        <a:cs typeface="Times New Roman"/>
                      </a:endParaRPr>
                    </a:p>
                    <a:p>
                      <a:pPr marL="176530" marR="144780" indent="-91440">
                        <a:lnSpc>
                          <a:spcPct val="100000"/>
                        </a:lnSpc>
                      </a:pPr>
                      <a:r>
                        <a:rPr lang="ru-RU" sz="1700" dirty="0" smtClean="0">
                          <a:latin typeface="+mn-lt"/>
                          <a:cs typeface="Times New Roman"/>
                        </a:rPr>
                        <a:t>-</a:t>
                      </a:r>
                      <a:r>
                        <a:rPr sz="1700" dirty="0" err="1" smtClean="0">
                          <a:latin typeface="+mn-lt"/>
                          <a:cs typeface="Times New Roman"/>
                        </a:rPr>
                        <a:t>если</a:t>
                      </a:r>
                      <a:r>
                        <a:rPr sz="1700" dirty="0" smtClean="0">
                          <a:latin typeface="+mn-lt"/>
                          <a:cs typeface="Times New Roman"/>
                        </a:rPr>
                        <a:t> </a:t>
                      </a:r>
                      <a:r>
                        <a:rPr sz="1700" spc="-5" dirty="0">
                          <a:latin typeface="+mn-lt"/>
                          <a:cs typeface="Times New Roman"/>
                        </a:rPr>
                        <a:t>в </a:t>
                      </a:r>
                      <a:r>
                        <a:rPr sz="1700" spc="-15" dirty="0">
                          <a:latin typeface="+mn-lt"/>
                          <a:cs typeface="Times New Roman"/>
                        </a:rPr>
                        <a:t>контракте </a:t>
                      </a:r>
                      <a:r>
                        <a:rPr sz="1700" spc="-5" dirty="0">
                          <a:latin typeface="+mn-lt"/>
                          <a:cs typeface="Times New Roman"/>
                        </a:rPr>
                        <a:t>не установлен признак </a:t>
                      </a:r>
                      <a:r>
                        <a:rPr sz="1700" spc="-10" dirty="0">
                          <a:latin typeface="+mn-lt"/>
                          <a:cs typeface="Times New Roman"/>
                        </a:rPr>
                        <a:t>«Предмет контракта </a:t>
                      </a:r>
                      <a:r>
                        <a:rPr sz="1700" dirty="0">
                          <a:latin typeface="+mn-lt"/>
                          <a:cs typeface="Times New Roman"/>
                        </a:rPr>
                        <a:t>относится  </a:t>
                      </a:r>
                      <a:r>
                        <a:rPr sz="1700" spc="-5" dirty="0">
                          <a:latin typeface="+mn-lt"/>
                          <a:cs typeface="Times New Roman"/>
                        </a:rPr>
                        <a:t>к работам по строительству», - специализация доступна для выбора,  </a:t>
                      </a:r>
                      <a:r>
                        <a:rPr sz="1700" dirty="0">
                          <a:latin typeface="+mn-lt"/>
                          <a:cs typeface="Times New Roman"/>
                        </a:rPr>
                        <a:t>если </a:t>
                      </a:r>
                      <a:r>
                        <a:rPr sz="1700" spc="-5" dirty="0">
                          <a:latin typeface="+mn-lt"/>
                          <a:cs typeface="Times New Roman"/>
                        </a:rPr>
                        <a:t>в </a:t>
                      </a:r>
                      <a:r>
                        <a:rPr sz="1700" spc="-15" dirty="0">
                          <a:latin typeface="+mn-lt"/>
                          <a:cs typeface="Times New Roman"/>
                        </a:rPr>
                        <a:t>контракте </a:t>
                      </a:r>
                      <a:r>
                        <a:rPr sz="1700" spc="5" dirty="0">
                          <a:latin typeface="+mn-lt"/>
                          <a:cs typeface="Times New Roman"/>
                        </a:rPr>
                        <a:t>есть </a:t>
                      </a:r>
                      <a:r>
                        <a:rPr sz="1700" spc="-30" dirty="0">
                          <a:latin typeface="+mn-lt"/>
                          <a:cs typeface="Times New Roman"/>
                        </a:rPr>
                        <a:t>хотя </a:t>
                      </a:r>
                      <a:r>
                        <a:rPr sz="1700" spc="-5" dirty="0">
                          <a:latin typeface="+mn-lt"/>
                          <a:cs typeface="Times New Roman"/>
                        </a:rPr>
                        <a:t>бы </a:t>
                      </a:r>
                      <a:r>
                        <a:rPr sz="1700" spc="-15" dirty="0">
                          <a:latin typeface="+mn-lt"/>
                          <a:cs typeface="Times New Roman"/>
                        </a:rPr>
                        <a:t>один </a:t>
                      </a:r>
                      <a:r>
                        <a:rPr sz="1700" spc="-10" dirty="0">
                          <a:latin typeface="+mn-lt"/>
                          <a:cs typeface="Times New Roman"/>
                        </a:rPr>
                        <a:t>объект </a:t>
                      </a:r>
                      <a:r>
                        <a:rPr sz="1700" spc="-5" dirty="0">
                          <a:latin typeface="+mn-lt"/>
                          <a:cs typeface="Times New Roman"/>
                        </a:rPr>
                        <a:t>закупки с </a:t>
                      </a:r>
                      <a:r>
                        <a:rPr sz="1700" spc="-10" dirty="0">
                          <a:latin typeface="+mn-lt"/>
                          <a:cs typeface="Times New Roman"/>
                        </a:rPr>
                        <a:t>типом «Работа»,  </a:t>
                      </a:r>
                      <a:r>
                        <a:rPr sz="1700" spc="-45" dirty="0">
                          <a:latin typeface="+mn-lt"/>
                          <a:cs typeface="Times New Roman"/>
                        </a:rPr>
                        <a:t>код </a:t>
                      </a:r>
                      <a:r>
                        <a:rPr sz="1700" spc="-5" dirty="0">
                          <a:latin typeface="+mn-lt"/>
                          <a:cs typeface="Times New Roman"/>
                        </a:rPr>
                        <a:t>ОКПД 2 </a:t>
                      </a:r>
                      <a:r>
                        <a:rPr sz="1700" spc="-25" dirty="0">
                          <a:latin typeface="+mn-lt"/>
                          <a:cs typeface="Times New Roman"/>
                        </a:rPr>
                        <a:t>которого </a:t>
                      </a:r>
                      <a:r>
                        <a:rPr sz="1700" dirty="0">
                          <a:latin typeface="+mn-lt"/>
                          <a:cs typeface="Times New Roman"/>
                        </a:rPr>
                        <a:t>относится </a:t>
                      </a:r>
                      <a:r>
                        <a:rPr sz="1700" spc="-5" dirty="0">
                          <a:latin typeface="+mn-lt"/>
                          <a:cs typeface="Times New Roman"/>
                        </a:rPr>
                        <a:t>к разделу </a:t>
                      </a:r>
                      <a:r>
                        <a:rPr sz="1700" spc="-15" dirty="0">
                          <a:latin typeface="+mn-lt"/>
                          <a:cs typeface="Times New Roman"/>
                        </a:rPr>
                        <a:t>«Сооружения </a:t>
                      </a:r>
                      <a:r>
                        <a:rPr sz="1700" spc="-5" dirty="0">
                          <a:latin typeface="+mn-lt"/>
                          <a:cs typeface="Times New Roman"/>
                        </a:rPr>
                        <a:t>и строительные  </a:t>
                      </a:r>
                      <a:r>
                        <a:rPr sz="1700" spc="-10" dirty="0">
                          <a:latin typeface="+mn-lt"/>
                          <a:cs typeface="Times New Roman"/>
                        </a:rPr>
                        <a:t>работы»</a:t>
                      </a:r>
                      <a:endParaRPr sz="1700" dirty="0">
                        <a:latin typeface="+mn-lt"/>
                        <a:cs typeface="Times New Roman"/>
                      </a:endParaRPr>
                    </a:p>
                  </a:txBody>
                  <a:tcPr marL="0" marR="0" marT="330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r>
              <a:tr h="1798320">
                <a:tc>
                  <a:txBody>
                    <a:bodyPr/>
                    <a:lstStyle/>
                    <a:p>
                      <a:pPr marL="85090" marR="215265">
                        <a:lnSpc>
                          <a:spcPct val="100000"/>
                        </a:lnSpc>
                        <a:spcBef>
                          <a:spcPts val="265"/>
                        </a:spcBef>
                      </a:pPr>
                      <a:r>
                        <a:rPr sz="1700" b="1" spc="-15" dirty="0">
                          <a:latin typeface="+mn-lt"/>
                          <a:cs typeface="Times New Roman"/>
                        </a:rPr>
                        <a:t>Л</a:t>
                      </a:r>
                      <a:r>
                        <a:rPr sz="1700" b="1" dirty="0">
                          <a:latin typeface="+mn-lt"/>
                          <a:cs typeface="Times New Roman"/>
                        </a:rPr>
                        <a:t>е</a:t>
                      </a:r>
                      <a:r>
                        <a:rPr sz="1700" b="1" spc="-20" dirty="0">
                          <a:latin typeface="+mn-lt"/>
                          <a:cs typeface="Times New Roman"/>
                        </a:rPr>
                        <a:t>к</a:t>
                      </a:r>
                      <a:r>
                        <a:rPr sz="1700" b="1" dirty="0">
                          <a:latin typeface="+mn-lt"/>
                          <a:cs typeface="Times New Roman"/>
                        </a:rPr>
                        <a:t>арс</a:t>
                      </a:r>
                      <a:r>
                        <a:rPr sz="1700" b="1" spc="-20" dirty="0">
                          <a:latin typeface="+mn-lt"/>
                          <a:cs typeface="Times New Roman"/>
                        </a:rPr>
                        <a:t>т</a:t>
                      </a:r>
                      <a:r>
                        <a:rPr sz="1700" b="1" dirty="0">
                          <a:latin typeface="+mn-lt"/>
                          <a:cs typeface="Times New Roman"/>
                        </a:rPr>
                        <a:t>венные  </a:t>
                      </a:r>
                      <a:r>
                        <a:rPr sz="1700" b="1" spc="-10" dirty="0">
                          <a:latin typeface="+mn-lt"/>
                          <a:cs typeface="Times New Roman"/>
                        </a:rPr>
                        <a:t>препараты</a:t>
                      </a:r>
                      <a:endParaRPr sz="1700" dirty="0">
                        <a:latin typeface="+mn-lt"/>
                        <a:cs typeface="Times New Roman"/>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1">
                        <a:lumMod val="60000"/>
                        <a:lumOff val="40000"/>
                      </a:schemeClr>
                    </a:solidFill>
                  </a:tcPr>
                </a:tc>
                <a:tc>
                  <a:txBody>
                    <a:bodyPr/>
                    <a:lstStyle/>
                    <a:p>
                      <a:pPr marL="85090" marR="93345">
                        <a:lnSpc>
                          <a:spcPct val="100000"/>
                        </a:lnSpc>
                        <a:spcBef>
                          <a:spcPts val="265"/>
                        </a:spcBef>
                      </a:pPr>
                      <a:r>
                        <a:rPr sz="1700" spc="-5" dirty="0">
                          <a:latin typeface="+mn-lt"/>
                          <a:cs typeface="Times New Roman"/>
                        </a:rPr>
                        <a:t>Если в </a:t>
                      </a:r>
                      <a:r>
                        <a:rPr sz="1700" spc="-10" dirty="0">
                          <a:latin typeface="+mn-lt"/>
                          <a:cs typeface="Times New Roman"/>
                        </a:rPr>
                        <a:t>связанном </a:t>
                      </a:r>
                      <a:r>
                        <a:rPr sz="1700" spc="-15" dirty="0">
                          <a:latin typeface="+mn-lt"/>
                          <a:cs typeface="Times New Roman"/>
                        </a:rPr>
                        <a:t>контракте </a:t>
                      </a:r>
                      <a:r>
                        <a:rPr sz="1700" dirty="0">
                          <a:latin typeface="+mn-lt"/>
                          <a:cs typeface="Times New Roman"/>
                        </a:rPr>
                        <a:t>все  </a:t>
                      </a:r>
                      <a:r>
                        <a:rPr sz="1700" spc="-10" dirty="0">
                          <a:latin typeface="+mn-lt"/>
                          <a:cs typeface="Times New Roman"/>
                        </a:rPr>
                        <a:t>объекты закупки имеют  </a:t>
                      </a:r>
                      <a:r>
                        <a:rPr sz="1700" spc="-5" dirty="0">
                          <a:latin typeface="+mn-lt"/>
                          <a:cs typeface="Times New Roman"/>
                        </a:rPr>
                        <a:t>признак </a:t>
                      </a:r>
                      <a:r>
                        <a:rPr sz="1700" spc="-10" dirty="0">
                          <a:latin typeface="+mn-lt"/>
                          <a:cs typeface="Times New Roman"/>
                        </a:rPr>
                        <a:t>«Лекарственный  препарат», </a:t>
                      </a:r>
                      <a:r>
                        <a:rPr sz="1700" spc="-5" dirty="0">
                          <a:latin typeface="+mn-lt"/>
                          <a:cs typeface="Times New Roman"/>
                        </a:rPr>
                        <a:t>признак не доступен  для </a:t>
                      </a:r>
                      <a:r>
                        <a:rPr sz="1700" spc="-10" dirty="0">
                          <a:latin typeface="+mn-lt"/>
                          <a:cs typeface="Times New Roman"/>
                        </a:rPr>
                        <a:t>редактирования. </a:t>
                      </a:r>
                      <a:r>
                        <a:rPr sz="1700" spc="-5" dirty="0">
                          <a:latin typeface="+mn-lt"/>
                          <a:cs typeface="Times New Roman"/>
                        </a:rPr>
                        <a:t>В  </a:t>
                      </a:r>
                      <a:r>
                        <a:rPr sz="1700" dirty="0">
                          <a:latin typeface="+mn-lt"/>
                          <a:cs typeface="Times New Roman"/>
                        </a:rPr>
                        <a:t>остальных </a:t>
                      </a:r>
                      <a:r>
                        <a:rPr sz="1700" spc="-5" dirty="0">
                          <a:latin typeface="+mn-lt"/>
                          <a:cs typeface="Times New Roman"/>
                        </a:rPr>
                        <a:t>случаях признак  доступен для</a:t>
                      </a:r>
                      <a:r>
                        <a:rPr sz="1700" spc="20" dirty="0">
                          <a:latin typeface="+mn-lt"/>
                          <a:cs typeface="Times New Roman"/>
                        </a:rPr>
                        <a:t> </a:t>
                      </a:r>
                      <a:r>
                        <a:rPr sz="1700" spc="-10" dirty="0">
                          <a:latin typeface="+mn-lt"/>
                          <a:cs typeface="Times New Roman"/>
                        </a:rPr>
                        <a:t>редактирования</a:t>
                      </a:r>
                      <a:endParaRPr sz="1700">
                        <a:latin typeface="+mn-lt"/>
                        <a:cs typeface="Times New Roman"/>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100330">
                        <a:lnSpc>
                          <a:spcPct val="100000"/>
                        </a:lnSpc>
                        <a:spcBef>
                          <a:spcPts val="265"/>
                        </a:spcBef>
                      </a:pPr>
                      <a:r>
                        <a:rPr sz="1700" spc="-5" dirty="0">
                          <a:latin typeface="+mn-lt"/>
                          <a:cs typeface="Times New Roman"/>
                        </a:rPr>
                        <a:t>ДоП </a:t>
                      </a:r>
                      <a:r>
                        <a:rPr sz="1700" spc="-15" dirty="0">
                          <a:latin typeface="+mn-lt"/>
                          <a:cs typeface="Times New Roman"/>
                        </a:rPr>
                        <a:t>может содержать </a:t>
                      </a:r>
                      <a:r>
                        <a:rPr sz="1700" spc="-25" dirty="0">
                          <a:latin typeface="+mn-lt"/>
                          <a:cs typeface="Times New Roman"/>
                        </a:rPr>
                        <a:t>только  </a:t>
                      </a:r>
                      <a:r>
                        <a:rPr sz="1700" spc="-10" dirty="0">
                          <a:latin typeface="+mn-lt"/>
                          <a:cs typeface="Times New Roman"/>
                        </a:rPr>
                        <a:t>лекарственные препараты. </a:t>
                      </a:r>
                      <a:r>
                        <a:rPr sz="1700" spc="-5" dirty="0">
                          <a:latin typeface="+mn-lt"/>
                          <a:cs typeface="Times New Roman"/>
                        </a:rPr>
                        <a:t>Для </a:t>
                      </a:r>
                      <a:r>
                        <a:rPr sz="1700" spc="-10" dirty="0">
                          <a:latin typeface="+mn-lt"/>
                          <a:cs typeface="Times New Roman"/>
                        </a:rPr>
                        <a:t>товаров,  </a:t>
                      </a:r>
                      <a:r>
                        <a:rPr sz="1700" spc="-5" dirty="0">
                          <a:latin typeface="+mn-lt"/>
                          <a:cs typeface="Times New Roman"/>
                        </a:rPr>
                        <a:t>не </a:t>
                      </a:r>
                      <a:r>
                        <a:rPr sz="1700" spc="-15" dirty="0">
                          <a:latin typeface="+mn-lt"/>
                          <a:cs typeface="Times New Roman"/>
                        </a:rPr>
                        <a:t>являющихся </a:t>
                      </a:r>
                      <a:r>
                        <a:rPr sz="1700" spc="-10" dirty="0">
                          <a:latin typeface="+mn-lt"/>
                          <a:cs typeface="Times New Roman"/>
                        </a:rPr>
                        <a:t>лекарственными  </a:t>
                      </a:r>
                      <a:r>
                        <a:rPr sz="1700" spc="-5" dirty="0">
                          <a:latin typeface="+mn-lt"/>
                          <a:cs typeface="Times New Roman"/>
                        </a:rPr>
                        <a:t>препаратами,</a:t>
                      </a:r>
                      <a:endParaRPr sz="1700">
                        <a:latin typeface="+mn-lt"/>
                        <a:cs typeface="Times New Roman"/>
                      </a:endParaRPr>
                    </a:p>
                    <a:p>
                      <a:pPr marL="85725">
                        <a:lnSpc>
                          <a:spcPct val="100000"/>
                        </a:lnSpc>
                      </a:pPr>
                      <a:r>
                        <a:rPr sz="1700" spc="-20" dirty="0">
                          <a:latin typeface="+mn-lt"/>
                          <a:cs typeface="Times New Roman"/>
                        </a:rPr>
                        <a:t>необходимо </a:t>
                      </a:r>
                      <a:r>
                        <a:rPr sz="1700" spc="-10" dirty="0">
                          <a:latin typeface="+mn-lt"/>
                          <a:cs typeface="Times New Roman"/>
                        </a:rPr>
                        <a:t>сформировать</a:t>
                      </a:r>
                      <a:r>
                        <a:rPr sz="1700" spc="10" dirty="0">
                          <a:latin typeface="+mn-lt"/>
                          <a:cs typeface="Times New Roman"/>
                        </a:rPr>
                        <a:t> </a:t>
                      </a:r>
                      <a:r>
                        <a:rPr sz="1700" spc="-10" dirty="0">
                          <a:latin typeface="+mn-lt"/>
                          <a:cs typeface="Times New Roman"/>
                        </a:rPr>
                        <a:t>отдельный</a:t>
                      </a:r>
                      <a:endParaRPr sz="1700">
                        <a:latin typeface="+mn-lt"/>
                        <a:cs typeface="Times New Roman"/>
                      </a:endParaRPr>
                    </a:p>
                    <a:p>
                      <a:pPr marL="85725">
                        <a:lnSpc>
                          <a:spcPct val="100000"/>
                        </a:lnSpc>
                      </a:pPr>
                      <a:r>
                        <a:rPr sz="1700" spc="-10" dirty="0">
                          <a:latin typeface="+mn-lt"/>
                          <a:cs typeface="Times New Roman"/>
                        </a:rPr>
                        <a:t>документ </a:t>
                      </a:r>
                      <a:r>
                        <a:rPr sz="1700" spc="-5" dirty="0">
                          <a:latin typeface="+mn-lt"/>
                          <a:cs typeface="Times New Roman"/>
                        </a:rPr>
                        <a:t>без </a:t>
                      </a:r>
                      <a:r>
                        <a:rPr sz="1700" spc="-10" dirty="0">
                          <a:latin typeface="+mn-lt"/>
                          <a:cs typeface="Times New Roman"/>
                        </a:rPr>
                        <a:t>указания</a:t>
                      </a:r>
                      <a:r>
                        <a:rPr sz="1700" spc="80" dirty="0">
                          <a:latin typeface="+mn-lt"/>
                          <a:cs typeface="Times New Roman"/>
                        </a:rPr>
                        <a:t> </a:t>
                      </a:r>
                      <a:r>
                        <a:rPr sz="1700" spc="-5" dirty="0">
                          <a:latin typeface="+mn-lt"/>
                          <a:cs typeface="Times New Roman"/>
                        </a:rPr>
                        <a:t>специализации.</a:t>
                      </a:r>
                      <a:endParaRPr sz="1700">
                        <a:latin typeface="+mn-lt"/>
                        <a:cs typeface="Times New Roman"/>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310767">
                <a:tc>
                  <a:txBody>
                    <a:bodyPr/>
                    <a:lstStyle/>
                    <a:p>
                      <a:pPr marL="85090" marR="347980">
                        <a:lnSpc>
                          <a:spcPct val="100000"/>
                        </a:lnSpc>
                        <a:spcBef>
                          <a:spcPts val="265"/>
                        </a:spcBef>
                      </a:pPr>
                      <a:r>
                        <a:rPr sz="1700" b="1" spc="-10" dirty="0">
                          <a:latin typeface="+mn-lt"/>
                          <a:cs typeface="Times New Roman"/>
                        </a:rPr>
                        <a:t>П</a:t>
                      </a:r>
                      <a:r>
                        <a:rPr sz="1700" b="1" dirty="0">
                          <a:latin typeface="+mn-lt"/>
                          <a:cs typeface="Times New Roman"/>
                        </a:rPr>
                        <a:t>риобре</a:t>
                      </a:r>
                      <a:r>
                        <a:rPr sz="1700" b="1" spc="-20" dirty="0">
                          <a:latin typeface="+mn-lt"/>
                          <a:cs typeface="Times New Roman"/>
                        </a:rPr>
                        <a:t>т</a:t>
                      </a:r>
                      <a:r>
                        <a:rPr sz="1700" b="1" dirty="0">
                          <a:latin typeface="+mn-lt"/>
                          <a:cs typeface="Times New Roman"/>
                        </a:rPr>
                        <a:t>ен</a:t>
                      </a:r>
                      <a:r>
                        <a:rPr sz="1700" b="1" spc="5" dirty="0">
                          <a:latin typeface="+mn-lt"/>
                          <a:cs typeface="Times New Roman"/>
                        </a:rPr>
                        <a:t>и</a:t>
                      </a:r>
                      <a:r>
                        <a:rPr sz="1700" b="1" dirty="0">
                          <a:latin typeface="+mn-lt"/>
                          <a:cs typeface="Times New Roman"/>
                        </a:rPr>
                        <a:t>е  </a:t>
                      </a:r>
                      <a:r>
                        <a:rPr sz="1700" b="1" spc="-5" dirty="0">
                          <a:latin typeface="+mn-lt"/>
                          <a:cs typeface="Times New Roman"/>
                        </a:rPr>
                        <a:t>жилых  </a:t>
                      </a:r>
                      <a:r>
                        <a:rPr sz="1700" b="1" spc="-10" dirty="0">
                          <a:latin typeface="+mn-lt"/>
                          <a:cs typeface="Times New Roman"/>
                        </a:rPr>
                        <a:t>помещений</a:t>
                      </a:r>
                      <a:endParaRPr sz="1700" dirty="0">
                        <a:latin typeface="+mn-lt"/>
                        <a:cs typeface="Times New Roman"/>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chemeClr val="accent1">
                        <a:lumMod val="60000"/>
                        <a:lumOff val="40000"/>
                      </a:schemeClr>
                    </a:solidFill>
                  </a:tcPr>
                </a:tc>
                <a:tc gridSpan="2">
                  <a:txBody>
                    <a:bodyPr/>
                    <a:lstStyle/>
                    <a:p>
                      <a:pPr marL="85090" marR="179070">
                        <a:lnSpc>
                          <a:spcPct val="100000"/>
                        </a:lnSpc>
                        <a:spcBef>
                          <a:spcPts val="265"/>
                        </a:spcBef>
                      </a:pPr>
                      <a:r>
                        <a:rPr sz="1700" spc="-5" dirty="0">
                          <a:latin typeface="+mn-lt"/>
                          <a:cs typeface="Times New Roman"/>
                        </a:rPr>
                        <a:t>В </a:t>
                      </a:r>
                      <a:r>
                        <a:rPr sz="1700" spc="-10" dirty="0">
                          <a:latin typeface="+mn-lt"/>
                          <a:cs typeface="Times New Roman"/>
                        </a:rPr>
                        <a:t>сведениях </a:t>
                      </a:r>
                      <a:r>
                        <a:rPr sz="1700" spc="-5" dirty="0">
                          <a:latin typeface="+mn-lt"/>
                          <a:cs typeface="Times New Roman"/>
                        </a:rPr>
                        <a:t>о </a:t>
                      </a:r>
                      <a:r>
                        <a:rPr sz="1700" spc="-15" dirty="0">
                          <a:latin typeface="+mn-lt"/>
                          <a:cs typeface="Times New Roman"/>
                        </a:rPr>
                        <a:t>контракте </a:t>
                      </a:r>
                      <a:r>
                        <a:rPr sz="1700" dirty="0">
                          <a:latin typeface="+mn-lt"/>
                          <a:cs typeface="Times New Roman"/>
                        </a:rPr>
                        <a:t>все </a:t>
                      </a:r>
                      <a:r>
                        <a:rPr sz="1700" spc="-10" dirty="0">
                          <a:latin typeface="+mn-lt"/>
                          <a:cs typeface="Times New Roman"/>
                        </a:rPr>
                        <a:t>объекты закупки имеют </a:t>
                      </a:r>
                      <a:r>
                        <a:rPr sz="1700" spc="-35" dirty="0">
                          <a:latin typeface="+mn-lt"/>
                          <a:cs typeface="Times New Roman"/>
                        </a:rPr>
                        <a:t>коды </a:t>
                      </a:r>
                      <a:r>
                        <a:rPr sz="1700" spc="-5" dirty="0">
                          <a:latin typeface="+mn-lt"/>
                          <a:cs typeface="Times New Roman"/>
                        </a:rPr>
                        <a:t>ОКПД 2 </a:t>
                      </a:r>
                      <a:r>
                        <a:rPr sz="1700" spc="-10" dirty="0">
                          <a:latin typeface="+mn-lt"/>
                          <a:cs typeface="Times New Roman"/>
                        </a:rPr>
                        <a:t>(или  </a:t>
                      </a:r>
                      <a:r>
                        <a:rPr sz="1700" spc="-5" dirty="0">
                          <a:latin typeface="+mn-lt"/>
                          <a:cs typeface="Times New Roman"/>
                        </a:rPr>
                        <a:t>их расширения в виде </a:t>
                      </a:r>
                      <a:r>
                        <a:rPr sz="1700" spc="-10" dirty="0">
                          <a:latin typeface="+mn-lt"/>
                          <a:cs typeface="Times New Roman"/>
                        </a:rPr>
                        <a:t>КТРУ) </a:t>
                      </a:r>
                      <a:r>
                        <a:rPr sz="1700" spc="-5" dirty="0">
                          <a:latin typeface="+mn-lt"/>
                          <a:cs typeface="Times New Roman"/>
                        </a:rPr>
                        <a:t>из </a:t>
                      </a:r>
                      <a:r>
                        <a:rPr sz="1700" spc="-10" dirty="0">
                          <a:latin typeface="+mn-lt"/>
                          <a:cs typeface="Times New Roman"/>
                        </a:rPr>
                        <a:t>списка: 68.10.11.000 </a:t>
                      </a:r>
                      <a:r>
                        <a:rPr sz="1700" spc="-35" dirty="0">
                          <a:latin typeface="+mn-lt"/>
                          <a:cs typeface="Times New Roman"/>
                        </a:rPr>
                        <a:t>«Услуги </a:t>
                      </a:r>
                      <a:r>
                        <a:rPr sz="1700" spc="-5" dirty="0">
                          <a:latin typeface="+mn-lt"/>
                          <a:cs typeface="Times New Roman"/>
                        </a:rPr>
                        <a:t>по </a:t>
                      </a:r>
                      <a:r>
                        <a:rPr sz="1700" spc="-15" dirty="0">
                          <a:latin typeface="+mn-lt"/>
                          <a:cs typeface="Times New Roman"/>
                        </a:rPr>
                        <a:t>покупке  </a:t>
                      </a:r>
                      <a:r>
                        <a:rPr sz="1700" spc="-5" dirty="0">
                          <a:latin typeface="+mn-lt"/>
                          <a:cs typeface="Times New Roman"/>
                        </a:rPr>
                        <a:t>и </a:t>
                      </a:r>
                      <a:r>
                        <a:rPr sz="1700" spc="-15" dirty="0">
                          <a:latin typeface="+mn-lt"/>
                          <a:cs typeface="Times New Roman"/>
                        </a:rPr>
                        <a:t>продаже </a:t>
                      </a:r>
                      <a:r>
                        <a:rPr sz="1700" spc="-5" dirty="0">
                          <a:latin typeface="+mn-lt"/>
                          <a:cs typeface="Times New Roman"/>
                        </a:rPr>
                        <a:t>жилых </a:t>
                      </a:r>
                      <a:r>
                        <a:rPr sz="1700" spc="-10" dirty="0">
                          <a:latin typeface="+mn-lt"/>
                          <a:cs typeface="Times New Roman"/>
                        </a:rPr>
                        <a:t>зданий </a:t>
                      </a:r>
                      <a:r>
                        <a:rPr sz="1700" spc="-5" dirty="0">
                          <a:latin typeface="+mn-lt"/>
                          <a:cs typeface="Times New Roman"/>
                        </a:rPr>
                        <a:t>и занимаемых ими земельных </a:t>
                      </a:r>
                      <a:r>
                        <a:rPr sz="1700" spc="-15" dirty="0">
                          <a:latin typeface="+mn-lt"/>
                          <a:cs typeface="Times New Roman"/>
                        </a:rPr>
                        <a:t>участков»,  </a:t>
                      </a:r>
                      <a:r>
                        <a:rPr sz="1700" spc="-5" dirty="0">
                          <a:latin typeface="+mn-lt"/>
                          <a:cs typeface="Times New Roman"/>
                        </a:rPr>
                        <a:t>41.20.10.190</a:t>
                      </a:r>
                      <a:endParaRPr sz="1700" dirty="0">
                        <a:latin typeface="+mn-lt"/>
                        <a:cs typeface="Times New Roman"/>
                      </a:endParaRPr>
                    </a:p>
                    <a:p>
                      <a:pPr marL="85090">
                        <a:lnSpc>
                          <a:spcPct val="100000"/>
                        </a:lnSpc>
                      </a:pPr>
                      <a:r>
                        <a:rPr sz="1700" spc="-10" dirty="0">
                          <a:latin typeface="+mn-lt"/>
                          <a:cs typeface="Times New Roman"/>
                        </a:rPr>
                        <a:t>«Здания </a:t>
                      </a:r>
                      <a:r>
                        <a:rPr sz="1700" spc="-5" dirty="0">
                          <a:latin typeface="+mn-lt"/>
                          <a:cs typeface="Times New Roman"/>
                        </a:rPr>
                        <a:t>жилые </a:t>
                      </a:r>
                      <a:r>
                        <a:rPr sz="1700" spc="-10" dirty="0">
                          <a:latin typeface="+mn-lt"/>
                          <a:cs typeface="Times New Roman"/>
                        </a:rPr>
                        <a:t>прочие, </a:t>
                      </a:r>
                      <a:r>
                        <a:rPr sz="1700" spc="-5" dirty="0">
                          <a:latin typeface="+mn-lt"/>
                          <a:cs typeface="Times New Roman"/>
                        </a:rPr>
                        <a:t>не </a:t>
                      </a:r>
                      <a:r>
                        <a:rPr sz="1700" spc="-15" dirty="0">
                          <a:latin typeface="+mn-lt"/>
                          <a:cs typeface="Times New Roman"/>
                        </a:rPr>
                        <a:t>включенные </a:t>
                      </a:r>
                      <a:r>
                        <a:rPr sz="1700" spc="-5" dirty="0">
                          <a:latin typeface="+mn-lt"/>
                          <a:cs typeface="Times New Roman"/>
                        </a:rPr>
                        <a:t>в </a:t>
                      </a:r>
                      <a:r>
                        <a:rPr sz="1700" spc="-10" dirty="0">
                          <a:latin typeface="+mn-lt"/>
                          <a:cs typeface="Times New Roman"/>
                        </a:rPr>
                        <a:t>другие</a:t>
                      </a:r>
                      <a:r>
                        <a:rPr sz="1700" spc="175" dirty="0">
                          <a:latin typeface="+mn-lt"/>
                          <a:cs typeface="Times New Roman"/>
                        </a:rPr>
                        <a:t> </a:t>
                      </a:r>
                      <a:r>
                        <a:rPr sz="1700" spc="-5" dirty="0">
                          <a:latin typeface="+mn-lt"/>
                          <a:cs typeface="Times New Roman"/>
                        </a:rPr>
                        <a:t>группировки»</a:t>
                      </a:r>
                      <a:endParaRPr sz="1700" dirty="0">
                        <a:latin typeface="+mn-lt"/>
                        <a:cs typeface="Times New Roman"/>
                      </a:endParaRPr>
                    </a:p>
                  </a:txBody>
                  <a:tcPr marL="0" marR="0" marT="336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r>
            </a:tbl>
          </a:graphicData>
        </a:graphic>
      </p:graphicFrame>
      <p:sp>
        <p:nvSpPr>
          <p:cNvPr id="5" name="object 5"/>
          <p:cNvSpPr txBox="1"/>
          <p:nvPr/>
        </p:nvSpPr>
        <p:spPr>
          <a:xfrm>
            <a:off x="2125450" y="597606"/>
            <a:ext cx="6638290" cy="277706"/>
          </a:xfrm>
          <a:prstGeom prst="rect">
            <a:avLst/>
          </a:prstGeom>
        </p:spPr>
        <p:txBody>
          <a:bodyPr vert="horz" wrap="square" lIns="0" tIns="0" rIns="0" bIns="0" rtlCol="0">
            <a:spAutoFit/>
          </a:bodyPr>
          <a:lstStyle/>
          <a:p>
            <a:pPr marL="12701"/>
            <a:r>
              <a:rPr dirty="0">
                <a:latin typeface="Times New Roman"/>
                <a:cs typeface="Times New Roman"/>
              </a:rPr>
              <a:t>На </a:t>
            </a:r>
            <a:r>
              <a:rPr spc="-10" dirty="0">
                <a:latin typeface="Times New Roman"/>
                <a:cs typeface="Times New Roman"/>
              </a:rPr>
              <a:t>вкладке </a:t>
            </a:r>
            <a:r>
              <a:rPr spc="-5" dirty="0">
                <a:latin typeface="Times New Roman"/>
                <a:cs typeface="Times New Roman"/>
              </a:rPr>
              <a:t>«Общая информация» </a:t>
            </a:r>
            <a:r>
              <a:rPr dirty="0">
                <a:latin typeface="Times New Roman"/>
                <a:cs typeface="Times New Roman"/>
              </a:rPr>
              <a:t>задана </a:t>
            </a:r>
            <a:r>
              <a:rPr spc="-5" dirty="0">
                <a:latin typeface="Times New Roman"/>
                <a:cs typeface="Times New Roman"/>
              </a:rPr>
              <a:t>отраслевая</a:t>
            </a:r>
            <a:r>
              <a:rPr spc="10" dirty="0">
                <a:latin typeface="Times New Roman"/>
                <a:cs typeface="Times New Roman"/>
              </a:rPr>
              <a:t> </a:t>
            </a:r>
            <a:r>
              <a:rPr spc="-5" dirty="0">
                <a:latin typeface="Times New Roman"/>
                <a:cs typeface="Times New Roman"/>
              </a:rPr>
              <a:t>специализация</a:t>
            </a:r>
            <a:endParaRPr dirty="0">
              <a:latin typeface="Times New Roman"/>
              <a:cs typeface="Times New Roman"/>
            </a:endParaRPr>
          </a:p>
        </p:txBody>
      </p:sp>
    </p:spTree>
    <p:extLst>
      <p:ext uri="{BB962C8B-B14F-4D97-AF65-F5344CB8AC3E}">
        <p14:creationId xmlns:p14="http://schemas.microsoft.com/office/powerpoint/2010/main" val="226265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231487" y="111794"/>
            <a:ext cx="10081281" cy="442913"/>
          </a:xfrm>
          <a:prstGeom prst="rect">
            <a:avLst/>
          </a:prstGeom>
        </p:spPr>
        <p:txBody>
          <a:bodyPr vert="horz" wrap="square" lIns="0" tIns="12065" rIns="0" bIns="0" rtlCol="0" anchor="t">
            <a:spAutoFit/>
          </a:bodyPr>
          <a:lstStyle/>
          <a:p>
            <a:pPr marL="12700" marR="5080">
              <a:lnSpc>
                <a:spcPct val="100000"/>
              </a:lnSpc>
              <a:spcBef>
                <a:spcPts val="95"/>
              </a:spcBef>
            </a:pPr>
            <a:r>
              <a:rPr sz="2800" spc="-90" dirty="0">
                <a:solidFill>
                  <a:srgbClr val="1F487C"/>
                </a:solidFill>
              </a:rPr>
              <a:t>Действие</a:t>
            </a:r>
            <a:r>
              <a:rPr sz="2800" spc="-190" dirty="0">
                <a:solidFill>
                  <a:srgbClr val="1F487C"/>
                </a:solidFill>
              </a:rPr>
              <a:t> </a:t>
            </a:r>
            <a:r>
              <a:rPr sz="2800" spc="-105" dirty="0">
                <a:solidFill>
                  <a:srgbClr val="1F487C"/>
                </a:solidFill>
              </a:rPr>
              <a:t>гражданского</a:t>
            </a:r>
            <a:r>
              <a:rPr sz="2800" spc="-204" dirty="0">
                <a:solidFill>
                  <a:srgbClr val="1F487C"/>
                </a:solidFill>
              </a:rPr>
              <a:t> </a:t>
            </a:r>
            <a:r>
              <a:rPr sz="2800" spc="-110" dirty="0">
                <a:solidFill>
                  <a:srgbClr val="1F487C"/>
                </a:solidFill>
              </a:rPr>
              <a:t>законодательства</a:t>
            </a:r>
            <a:r>
              <a:rPr sz="2800" spc="-225" dirty="0">
                <a:solidFill>
                  <a:srgbClr val="1F487C"/>
                </a:solidFill>
              </a:rPr>
              <a:t> </a:t>
            </a:r>
            <a:r>
              <a:rPr sz="2800" spc="-60" dirty="0">
                <a:solidFill>
                  <a:srgbClr val="1F487C"/>
                </a:solidFill>
              </a:rPr>
              <a:t>во</a:t>
            </a:r>
            <a:r>
              <a:rPr sz="2800" spc="-185" dirty="0">
                <a:solidFill>
                  <a:srgbClr val="1F487C"/>
                </a:solidFill>
              </a:rPr>
              <a:t> </a:t>
            </a:r>
            <a:r>
              <a:rPr sz="2800" spc="-90" dirty="0" err="1">
                <a:solidFill>
                  <a:srgbClr val="1F487C"/>
                </a:solidFill>
              </a:rPr>
              <a:t>времени</a:t>
            </a:r>
            <a:r>
              <a:rPr sz="2800" spc="-90" dirty="0" smtClean="0">
                <a:solidFill>
                  <a:srgbClr val="1F487C"/>
                </a:solidFill>
              </a:rPr>
              <a:t>.</a:t>
            </a:r>
            <a:r>
              <a:rPr lang="ru-RU" sz="2800" spc="-90" dirty="0" smtClean="0">
                <a:solidFill>
                  <a:srgbClr val="1F487C"/>
                </a:solidFill>
              </a:rPr>
              <a:t> </a:t>
            </a:r>
            <a:r>
              <a:rPr sz="2800" spc="-610" dirty="0" smtClean="0">
                <a:solidFill>
                  <a:srgbClr val="1F487C"/>
                </a:solidFill>
              </a:rPr>
              <a:t> </a:t>
            </a:r>
            <a:r>
              <a:rPr sz="2800" u="heavy" spc="-145" dirty="0">
                <a:solidFill>
                  <a:srgbClr val="C0504D"/>
                </a:solidFill>
                <a:uFill>
                  <a:solidFill>
                    <a:srgbClr val="C0504D"/>
                  </a:solidFill>
                </a:uFill>
              </a:rPr>
              <a:t>С</a:t>
            </a:r>
            <a:r>
              <a:rPr sz="2800" u="heavy" spc="-70" dirty="0">
                <a:solidFill>
                  <a:srgbClr val="C0504D"/>
                </a:solidFill>
                <a:uFill>
                  <a:solidFill>
                    <a:srgbClr val="C0504D"/>
                  </a:solidFill>
                </a:uFill>
              </a:rPr>
              <a:t>т</a:t>
            </a:r>
            <a:r>
              <a:rPr sz="2800" u="heavy" spc="-160" dirty="0">
                <a:solidFill>
                  <a:srgbClr val="C0504D"/>
                </a:solidFill>
                <a:uFill>
                  <a:solidFill>
                    <a:srgbClr val="C0504D"/>
                  </a:solidFill>
                </a:uFill>
              </a:rPr>
              <a:t>а</a:t>
            </a:r>
            <a:r>
              <a:rPr sz="2800" u="heavy" spc="-105" dirty="0">
                <a:solidFill>
                  <a:srgbClr val="C0504D"/>
                </a:solidFill>
                <a:uFill>
                  <a:solidFill>
                    <a:srgbClr val="C0504D"/>
                  </a:solidFill>
                </a:uFill>
              </a:rPr>
              <a:t>ть</a:t>
            </a:r>
            <a:r>
              <a:rPr sz="2800" u="heavy" spc="-5" dirty="0">
                <a:solidFill>
                  <a:srgbClr val="C0504D"/>
                </a:solidFill>
                <a:uFill>
                  <a:solidFill>
                    <a:srgbClr val="C0504D"/>
                  </a:solidFill>
                </a:uFill>
              </a:rPr>
              <a:t>я</a:t>
            </a:r>
            <a:r>
              <a:rPr sz="2800" u="heavy" spc="-225" dirty="0">
                <a:solidFill>
                  <a:srgbClr val="C0504D"/>
                </a:solidFill>
                <a:uFill>
                  <a:solidFill>
                    <a:srgbClr val="C0504D"/>
                  </a:solidFill>
                </a:uFill>
              </a:rPr>
              <a:t> </a:t>
            </a:r>
            <a:r>
              <a:rPr sz="2800" u="heavy" spc="-5" dirty="0">
                <a:solidFill>
                  <a:srgbClr val="C0504D"/>
                </a:solidFill>
                <a:uFill>
                  <a:solidFill>
                    <a:srgbClr val="C0504D"/>
                  </a:solidFill>
                </a:uFill>
              </a:rPr>
              <a:t>4</a:t>
            </a:r>
            <a:r>
              <a:rPr sz="2800" u="heavy" spc="-195" dirty="0">
                <a:solidFill>
                  <a:srgbClr val="C0504D"/>
                </a:solidFill>
                <a:uFill>
                  <a:solidFill>
                    <a:srgbClr val="C0504D"/>
                  </a:solidFill>
                </a:uFill>
              </a:rPr>
              <a:t> </a:t>
            </a:r>
            <a:r>
              <a:rPr sz="2800" u="heavy" spc="-110" dirty="0">
                <a:solidFill>
                  <a:srgbClr val="C0504D"/>
                </a:solidFill>
                <a:uFill>
                  <a:solidFill>
                    <a:srgbClr val="C0504D"/>
                  </a:solidFill>
                </a:uFill>
              </a:rPr>
              <a:t>Г</a:t>
            </a:r>
            <a:r>
              <a:rPr sz="2800" u="heavy" spc="-5" dirty="0">
                <a:solidFill>
                  <a:srgbClr val="C0504D"/>
                </a:solidFill>
                <a:uFill>
                  <a:solidFill>
                    <a:srgbClr val="C0504D"/>
                  </a:solidFill>
                </a:uFill>
              </a:rPr>
              <a:t>К</a:t>
            </a:r>
            <a:r>
              <a:rPr sz="2800" u="heavy" spc="-204" dirty="0">
                <a:solidFill>
                  <a:srgbClr val="C0504D"/>
                </a:solidFill>
                <a:uFill>
                  <a:solidFill>
                    <a:srgbClr val="C0504D"/>
                  </a:solidFill>
                </a:uFill>
              </a:rPr>
              <a:t> </a:t>
            </a:r>
            <a:r>
              <a:rPr sz="2800" u="heavy" spc="-150" dirty="0">
                <a:solidFill>
                  <a:srgbClr val="C0504D"/>
                </a:solidFill>
                <a:uFill>
                  <a:solidFill>
                    <a:srgbClr val="C0504D"/>
                  </a:solidFill>
                </a:uFill>
              </a:rPr>
              <a:t>Р</a:t>
            </a:r>
            <a:r>
              <a:rPr sz="2800" u="heavy" spc="-5" dirty="0">
                <a:solidFill>
                  <a:srgbClr val="C0504D"/>
                </a:solidFill>
                <a:uFill>
                  <a:solidFill>
                    <a:srgbClr val="C0504D"/>
                  </a:solidFill>
                </a:uFill>
              </a:rPr>
              <a:t>Ф</a:t>
            </a:r>
          </a:p>
        </p:txBody>
      </p:sp>
      <p:sp>
        <p:nvSpPr>
          <p:cNvPr id="4" name="object 4"/>
          <p:cNvSpPr txBox="1">
            <a:spLocks noGrp="1"/>
          </p:cNvSpPr>
          <p:nvPr>
            <p:ph type="body" idx="4294967295"/>
          </p:nvPr>
        </p:nvSpPr>
        <p:spPr>
          <a:xfrm>
            <a:off x="1031631" y="817563"/>
            <a:ext cx="11160369" cy="2782887"/>
          </a:xfrm>
          <a:prstGeom prst="rect">
            <a:avLst/>
          </a:prstGeom>
        </p:spPr>
        <p:txBody>
          <a:bodyPr vert="horz" wrap="square" lIns="0" tIns="12700" rIns="0" bIns="0" rtlCol="0">
            <a:spAutoFit/>
          </a:bodyPr>
          <a:lstStyle/>
          <a:p>
            <a:pPr marL="0" indent="457200">
              <a:lnSpc>
                <a:spcPct val="100000"/>
              </a:lnSpc>
              <a:spcBef>
                <a:spcPts val="0"/>
              </a:spcBef>
              <a:spcAft>
                <a:spcPts val="0"/>
              </a:spcAft>
              <a:buAutoNum type="arabicPeriod"/>
              <a:tabLst>
                <a:tab pos="257175" algn="l"/>
              </a:tabLst>
            </a:pPr>
            <a:r>
              <a:rPr spc="-10" dirty="0">
                <a:solidFill>
                  <a:schemeClr val="tx1"/>
                </a:solidFill>
              </a:rPr>
              <a:t>Акты</a:t>
            </a:r>
            <a:r>
              <a:rPr spc="5" dirty="0">
                <a:solidFill>
                  <a:schemeClr val="tx1"/>
                </a:solidFill>
              </a:rPr>
              <a:t> </a:t>
            </a:r>
            <a:r>
              <a:rPr spc="-15" dirty="0">
                <a:solidFill>
                  <a:schemeClr val="tx1"/>
                </a:solidFill>
              </a:rPr>
              <a:t>гражданского законодательства</a:t>
            </a:r>
            <a:r>
              <a:rPr spc="-10" dirty="0">
                <a:solidFill>
                  <a:schemeClr val="tx1"/>
                </a:solidFill>
              </a:rPr>
              <a:t> </a:t>
            </a:r>
            <a:r>
              <a:rPr spc="-5" dirty="0">
                <a:solidFill>
                  <a:schemeClr val="tx1"/>
                </a:solidFill>
              </a:rPr>
              <a:t>не</a:t>
            </a:r>
            <a:r>
              <a:rPr spc="5" dirty="0">
                <a:solidFill>
                  <a:schemeClr val="tx1"/>
                </a:solidFill>
              </a:rPr>
              <a:t> </a:t>
            </a:r>
            <a:r>
              <a:rPr spc="-10" dirty="0">
                <a:solidFill>
                  <a:schemeClr val="tx1"/>
                </a:solidFill>
              </a:rPr>
              <a:t>имеют</a:t>
            </a:r>
            <a:r>
              <a:rPr spc="5" dirty="0">
                <a:solidFill>
                  <a:schemeClr val="tx1"/>
                </a:solidFill>
              </a:rPr>
              <a:t> </a:t>
            </a:r>
            <a:r>
              <a:rPr spc="-10" dirty="0">
                <a:solidFill>
                  <a:schemeClr val="tx1"/>
                </a:solidFill>
              </a:rPr>
              <a:t>обратной</a:t>
            </a:r>
            <a:r>
              <a:rPr spc="-5" dirty="0">
                <a:solidFill>
                  <a:schemeClr val="tx1"/>
                </a:solidFill>
              </a:rPr>
              <a:t> </a:t>
            </a:r>
            <a:r>
              <a:rPr dirty="0">
                <a:solidFill>
                  <a:schemeClr val="tx1"/>
                </a:solidFill>
              </a:rPr>
              <a:t>силы</a:t>
            </a:r>
            <a:r>
              <a:rPr spc="15" dirty="0">
                <a:solidFill>
                  <a:schemeClr val="tx1"/>
                </a:solidFill>
              </a:rPr>
              <a:t> </a:t>
            </a:r>
            <a:r>
              <a:rPr dirty="0">
                <a:solidFill>
                  <a:schemeClr val="tx1"/>
                </a:solidFill>
              </a:rPr>
              <a:t>и</a:t>
            </a:r>
            <a:r>
              <a:rPr spc="-5" dirty="0">
                <a:solidFill>
                  <a:schemeClr val="tx1"/>
                </a:solidFill>
              </a:rPr>
              <a:t> </a:t>
            </a:r>
            <a:r>
              <a:rPr spc="-5" dirty="0" err="1">
                <a:solidFill>
                  <a:schemeClr val="tx1"/>
                </a:solidFill>
              </a:rPr>
              <a:t>применяются</a:t>
            </a:r>
            <a:r>
              <a:rPr spc="5" dirty="0">
                <a:solidFill>
                  <a:schemeClr val="tx1"/>
                </a:solidFill>
              </a:rPr>
              <a:t> </a:t>
            </a:r>
            <a:r>
              <a:rPr dirty="0" smtClean="0">
                <a:solidFill>
                  <a:schemeClr val="tx1"/>
                </a:solidFill>
              </a:rPr>
              <a:t>к</a:t>
            </a:r>
            <a:r>
              <a:rPr lang="ru-RU" dirty="0" smtClean="0">
                <a:solidFill>
                  <a:schemeClr val="tx1"/>
                </a:solidFill>
              </a:rPr>
              <a:t> </a:t>
            </a:r>
            <a:r>
              <a:rPr spc="-5" dirty="0" err="1" smtClean="0">
                <a:solidFill>
                  <a:schemeClr val="tx1"/>
                </a:solidFill>
              </a:rPr>
              <a:t>отношениям</a:t>
            </a:r>
            <a:r>
              <a:rPr spc="-5" dirty="0">
                <a:solidFill>
                  <a:schemeClr val="tx1"/>
                </a:solidFill>
              </a:rPr>
              <a:t>,</a:t>
            </a:r>
            <a:r>
              <a:rPr spc="-15" dirty="0">
                <a:solidFill>
                  <a:schemeClr val="tx1"/>
                </a:solidFill>
              </a:rPr>
              <a:t> </a:t>
            </a:r>
            <a:r>
              <a:rPr spc="-5" dirty="0">
                <a:solidFill>
                  <a:schemeClr val="tx1"/>
                </a:solidFill>
              </a:rPr>
              <a:t>возникшим</a:t>
            </a:r>
            <a:r>
              <a:rPr dirty="0">
                <a:solidFill>
                  <a:schemeClr val="tx1"/>
                </a:solidFill>
              </a:rPr>
              <a:t> </a:t>
            </a:r>
            <a:r>
              <a:rPr spc="5" dirty="0">
                <a:solidFill>
                  <a:schemeClr val="tx1"/>
                </a:solidFill>
              </a:rPr>
              <a:t>после</a:t>
            </a:r>
            <a:r>
              <a:rPr spc="-5" dirty="0">
                <a:solidFill>
                  <a:schemeClr val="tx1"/>
                </a:solidFill>
              </a:rPr>
              <a:t> введения</a:t>
            </a:r>
            <a:r>
              <a:rPr spc="-25" dirty="0">
                <a:solidFill>
                  <a:schemeClr val="tx1"/>
                </a:solidFill>
              </a:rPr>
              <a:t> </a:t>
            </a:r>
            <a:r>
              <a:rPr spc="-5" dirty="0">
                <a:solidFill>
                  <a:schemeClr val="tx1"/>
                </a:solidFill>
              </a:rPr>
              <a:t>их </a:t>
            </a:r>
            <a:r>
              <a:rPr dirty="0">
                <a:solidFill>
                  <a:schemeClr val="tx1"/>
                </a:solidFill>
              </a:rPr>
              <a:t>в</a:t>
            </a:r>
            <a:r>
              <a:rPr spc="-5" dirty="0">
                <a:solidFill>
                  <a:schemeClr val="tx1"/>
                </a:solidFill>
              </a:rPr>
              <a:t> действие.</a:t>
            </a:r>
          </a:p>
          <a:p>
            <a:pPr marL="0" marR="332740" indent="457200">
              <a:lnSpc>
                <a:spcPct val="100000"/>
              </a:lnSpc>
              <a:spcBef>
                <a:spcPts val="0"/>
              </a:spcBef>
              <a:spcAft>
                <a:spcPts val="0"/>
              </a:spcAft>
            </a:pPr>
            <a:r>
              <a:rPr dirty="0" err="1" smtClean="0">
                <a:solidFill>
                  <a:schemeClr val="tx1"/>
                </a:solidFill>
              </a:rPr>
              <a:t>Действие</a:t>
            </a:r>
            <a:r>
              <a:rPr dirty="0" smtClean="0">
                <a:solidFill>
                  <a:schemeClr val="tx1"/>
                </a:solidFill>
              </a:rPr>
              <a:t> </a:t>
            </a:r>
            <a:r>
              <a:rPr spc="-20" dirty="0">
                <a:solidFill>
                  <a:schemeClr val="tx1"/>
                </a:solidFill>
              </a:rPr>
              <a:t>закона </a:t>
            </a:r>
            <a:r>
              <a:rPr spc="5" dirty="0">
                <a:solidFill>
                  <a:schemeClr val="tx1"/>
                </a:solidFill>
              </a:rPr>
              <a:t>распространяется </a:t>
            </a:r>
            <a:r>
              <a:rPr spc="-5" dirty="0">
                <a:solidFill>
                  <a:schemeClr val="tx1"/>
                </a:solidFill>
              </a:rPr>
              <a:t>на отношения, возникшие </a:t>
            </a:r>
            <a:r>
              <a:rPr dirty="0">
                <a:solidFill>
                  <a:schemeClr val="tx1"/>
                </a:solidFill>
              </a:rPr>
              <a:t>до </a:t>
            </a:r>
            <a:r>
              <a:rPr spc="-5" dirty="0">
                <a:solidFill>
                  <a:schemeClr val="tx1"/>
                </a:solidFill>
              </a:rPr>
              <a:t>введения </a:t>
            </a:r>
            <a:r>
              <a:rPr spc="-15" dirty="0">
                <a:solidFill>
                  <a:schemeClr val="tx1"/>
                </a:solidFill>
              </a:rPr>
              <a:t>его </a:t>
            </a:r>
            <a:r>
              <a:rPr dirty="0">
                <a:solidFill>
                  <a:schemeClr val="tx1"/>
                </a:solidFill>
              </a:rPr>
              <a:t>в </a:t>
            </a:r>
            <a:r>
              <a:rPr spc="-434" dirty="0">
                <a:solidFill>
                  <a:schemeClr val="tx1"/>
                </a:solidFill>
              </a:rPr>
              <a:t> </a:t>
            </a:r>
            <a:r>
              <a:rPr spc="-5" dirty="0">
                <a:solidFill>
                  <a:schemeClr val="tx1"/>
                </a:solidFill>
              </a:rPr>
              <a:t>действие,</a:t>
            </a:r>
            <a:r>
              <a:rPr spc="-10" dirty="0">
                <a:solidFill>
                  <a:schemeClr val="tx1"/>
                </a:solidFill>
              </a:rPr>
              <a:t> </a:t>
            </a:r>
            <a:r>
              <a:rPr spc="-25" dirty="0">
                <a:solidFill>
                  <a:schemeClr val="tx1"/>
                </a:solidFill>
              </a:rPr>
              <a:t>только</a:t>
            </a:r>
            <a:r>
              <a:rPr dirty="0">
                <a:solidFill>
                  <a:schemeClr val="tx1"/>
                </a:solidFill>
              </a:rPr>
              <a:t> в</a:t>
            </a:r>
            <a:r>
              <a:rPr spc="10" dirty="0">
                <a:solidFill>
                  <a:schemeClr val="tx1"/>
                </a:solidFill>
              </a:rPr>
              <a:t> </a:t>
            </a:r>
            <a:r>
              <a:rPr dirty="0">
                <a:solidFill>
                  <a:schemeClr val="tx1"/>
                </a:solidFill>
              </a:rPr>
              <a:t>случаях,</a:t>
            </a:r>
            <a:r>
              <a:rPr spc="-35" dirty="0">
                <a:solidFill>
                  <a:schemeClr val="tx1"/>
                </a:solidFill>
              </a:rPr>
              <a:t> </a:t>
            </a:r>
            <a:r>
              <a:rPr spc="-40" dirty="0">
                <a:solidFill>
                  <a:schemeClr val="tx1"/>
                </a:solidFill>
              </a:rPr>
              <a:t>когда</a:t>
            </a:r>
            <a:r>
              <a:rPr spc="-15" dirty="0">
                <a:solidFill>
                  <a:schemeClr val="tx1"/>
                </a:solidFill>
              </a:rPr>
              <a:t> </a:t>
            </a:r>
            <a:r>
              <a:rPr spc="-10" dirty="0">
                <a:solidFill>
                  <a:schemeClr val="tx1"/>
                </a:solidFill>
              </a:rPr>
              <a:t>это</a:t>
            </a:r>
            <a:r>
              <a:rPr dirty="0">
                <a:solidFill>
                  <a:schemeClr val="tx1"/>
                </a:solidFill>
              </a:rPr>
              <a:t> </a:t>
            </a:r>
            <a:r>
              <a:rPr spc="-5" dirty="0">
                <a:solidFill>
                  <a:schemeClr val="tx1"/>
                </a:solidFill>
              </a:rPr>
              <a:t>прямо</a:t>
            </a:r>
            <a:r>
              <a:rPr spc="-10" dirty="0">
                <a:solidFill>
                  <a:schemeClr val="tx1"/>
                </a:solidFill>
              </a:rPr>
              <a:t> </a:t>
            </a:r>
            <a:r>
              <a:rPr spc="-5" dirty="0">
                <a:solidFill>
                  <a:schemeClr val="tx1"/>
                </a:solidFill>
              </a:rPr>
              <a:t>предусмотрено</a:t>
            </a:r>
            <a:r>
              <a:rPr spc="-35" dirty="0">
                <a:solidFill>
                  <a:schemeClr val="tx1"/>
                </a:solidFill>
              </a:rPr>
              <a:t> </a:t>
            </a:r>
            <a:r>
              <a:rPr spc="-20" dirty="0">
                <a:solidFill>
                  <a:schemeClr val="tx1"/>
                </a:solidFill>
              </a:rPr>
              <a:t>законом.</a:t>
            </a:r>
          </a:p>
          <a:p>
            <a:pPr marL="0" marR="80645" indent="457200">
              <a:lnSpc>
                <a:spcPct val="100000"/>
              </a:lnSpc>
              <a:spcBef>
                <a:spcPts val="0"/>
              </a:spcBef>
              <a:spcAft>
                <a:spcPts val="0"/>
              </a:spcAft>
              <a:buAutoNum type="arabicPeriod" startAt="2"/>
              <a:tabLst>
                <a:tab pos="257175" algn="l"/>
              </a:tabLst>
            </a:pPr>
            <a:r>
              <a:rPr spc="-5" dirty="0" err="1" smtClean="0">
                <a:solidFill>
                  <a:schemeClr val="tx1"/>
                </a:solidFill>
              </a:rPr>
              <a:t>По</a:t>
            </a:r>
            <a:r>
              <a:rPr spc="-5" dirty="0" smtClean="0">
                <a:solidFill>
                  <a:schemeClr val="tx1"/>
                </a:solidFill>
              </a:rPr>
              <a:t> </a:t>
            </a:r>
            <a:r>
              <a:rPr spc="-5" dirty="0">
                <a:solidFill>
                  <a:schemeClr val="tx1"/>
                </a:solidFill>
              </a:rPr>
              <a:t>отношениям, возникшим </a:t>
            </a:r>
            <a:r>
              <a:rPr dirty="0">
                <a:solidFill>
                  <a:schemeClr val="tx1"/>
                </a:solidFill>
              </a:rPr>
              <a:t>до </a:t>
            </a:r>
            <a:r>
              <a:rPr spc="-5" dirty="0">
                <a:solidFill>
                  <a:schemeClr val="tx1"/>
                </a:solidFill>
              </a:rPr>
              <a:t>введения </a:t>
            </a:r>
            <a:r>
              <a:rPr dirty="0">
                <a:solidFill>
                  <a:schemeClr val="tx1"/>
                </a:solidFill>
              </a:rPr>
              <a:t>в </a:t>
            </a:r>
            <a:r>
              <a:rPr spc="-5" dirty="0">
                <a:solidFill>
                  <a:schemeClr val="tx1"/>
                </a:solidFill>
              </a:rPr>
              <a:t>действие </a:t>
            </a:r>
            <a:r>
              <a:rPr dirty="0">
                <a:solidFill>
                  <a:schemeClr val="tx1"/>
                </a:solidFill>
              </a:rPr>
              <a:t>акта </a:t>
            </a:r>
            <a:r>
              <a:rPr spc="-15" dirty="0">
                <a:solidFill>
                  <a:schemeClr val="tx1"/>
                </a:solidFill>
              </a:rPr>
              <a:t>гражданского </a:t>
            </a:r>
            <a:r>
              <a:rPr spc="-10" dirty="0">
                <a:solidFill>
                  <a:schemeClr val="tx1"/>
                </a:solidFill>
              </a:rPr>
              <a:t> </a:t>
            </a:r>
            <a:r>
              <a:rPr spc="-15" dirty="0">
                <a:solidFill>
                  <a:schemeClr val="tx1"/>
                </a:solidFill>
              </a:rPr>
              <a:t>законодательства,</a:t>
            </a:r>
            <a:r>
              <a:rPr spc="-5" dirty="0">
                <a:solidFill>
                  <a:schemeClr val="tx1"/>
                </a:solidFill>
              </a:rPr>
              <a:t> </a:t>
            </a:r>
            <a:r>
              <a:rPr b="1" dirty="0">
                <a:solidFill>
                  <a:schemeClr val="accent1">
                    <a:lumMod val="75000"/>
                  </a:schemeClr>
                </a:solidFill>
                <a:cs typeface="Times New Roman"/>
              </a:rPr>
              <a:t>он</a:t>
            </a:r>
            <a:r>
              <a:rPr b="1" spc="5" dirty="0">
                <a:solidFill>
                  <a:schemeClr val="accent1">
                    <a:lumMod val="75000"/>
                  </a:schemeClr>
                </a:solidFill>
                <a:cs typeface="Times New Roman"/>
              </a:rPr>
              <a:t> </a:t>
            </a:r>
            <a:r>
              <a:rPr b="1" spc="-5" dirty="0">
                <a:solidFill>
                  <a:schemeClr val="accent1">
                    <a:lumMod val="75000"/>
                  </a:schemeClr>
                </a:solidFill>
                <a:cs typeface="Times New Roman"/>
              </a:rPr>
              <a:t>применяется</a:t>
            </a:r>
            <a:r>
              <a:rPr b="1" spc="25" dirty="0">
                <a:solidFill>
                  <a:schemeClr val="accent1">
                    <a:lumMod val="75000"/>
                  </a:schemeClr>
                </a:solidFill>
                <a:cs typeface="Times New Roman"/>
              </a:rPr>
              <a:t> </a:t>
            </a:r>
            <a:r>
              <a:rPr b="1" dirty="0">
                <a:solidFill>
                  <a:schemeClr val="accent1">
                    <a:lumMod val="75000"/>
                  </a:schemeClr>
                </a:solidFill>
                <a:cs typeface="Times New Roman"/>
              </a:rPr>
              <a:t>к</a:t>
            </a:r>
            <a:r>
              <a:rPr b="1" spc="5" dirty="0">
                <a:solidFill>
                  <a:schemeClr val="accent1">
                    <a:lumMod val="75000"/>
                  </a:schemeClr>
                </a:solidFill>
                <a:cs typeface="Times New Roman"/>
              </a:rPr>
              <a:t> </a:t>
            </a:r>
            <a:r>
              <a:rPr spc="-10" dirty="0">
                <a:solidFill>
                  <a:schemeClr val="tx1"/>
                </a:solidFill>
              </a:rPr>
              <a:t>правам</a:t>
            </a:r>
            <a:r>
              <a:rPr spc="5" dirty="0">
                <a:solidFill>
                  <a:schemeClr val="tx1"/>
                </a:solidFill>
              </a:rPr>
              <a:t> </a:t>
            </a:r>
            <a:r>
              <a:rPr dirty="0">
                <a:solidFill>
                  <a:schemeClr val="tx1"/>
                </a:solidFill>
              </a:rPr>
              <a:t>и </a:t>
            </a:r>
            <a:r>
              <a:rPr b="1" spc="-10" dirty="0">
                <a:solidFill>
                  <a:schemeClr val="accent1">
                    <a:lumMod val="75000"/>
                  </a:schemeClr>
                </a:solidFill>
                <a:cs typeface="Times New Roman"/>
              </a:rPr>
              <a:t>обязанностям,</a:t>
            </a:r>
            <a:r>
              <a:rPr b="1" spc="35" dirty="0">
                <a:solidFill>
                  <a:schemeClr val="accent1">
                    <a:lumMod val="75000"/>
                  </a:schemeClr>
                </a:solidFill>
                <a:cs typeface="Times New Roman"/>
              </a:rPr>
              <a:t> </a:t>
            </a:r>
            <a:r>
              <a:rPr b="1" spc="-10" dirty="0">
                <a:solidFill>
                  <a:schemeClr val="accent1">
                    <a:lumMod val="75000"/>
                  </a:schemeClr>
                </a:solidFill>
                <a:cs typeface="Times New Roman"/>
              </a:rPr>
              <a:t>возникшим</a:t>
            </a:r>
            <a:r>
              <a:rPr b="1" spc="45" dirty="0">
                <a:solidFill>
                  <a:schemeClr val="accent1">
                    <a:lumMod val="75000"/>
                  </a:schemeClr>
                </a:solidFill>
                <a:cs typeface="Times New Roman"/>
              </a:rPr>
              <a:t> </a:t>
            </a:r>
            <a:r>
              <a:rPr b="1" spc="-5" dirty="0">
                <a:solidFill>
                  <a:schemeClr val="accent1">
                    <a:lumMod val="75000"/>
                  </a:schemeClr>
                </a:solidFill>
                <a:cs typeface="Times New Roman"/>
              </a:rPr>
              <a:t>после </a:t>
            </a:r>
            <a:r>
              <a:rPr b="1" spc="-434" dirty="0">
                <a:solidFill>
                  <a:schemeClr val="accent1">
                    <a:lumMod val="75000"/>
                  </a:schemeClr>
                </a:solidFill>
                <a:cs typeface="Times New Roman"/>
              </a:rPr>
              <a:t> </a:t>
            </a:r>
            <a:r>
              <a:rPr b="1" spc="-10" dirty="0">
                <a:solidFill>
                  <a:schemeClr val="accent1">
                    <a:lumMod val="75000"/>
                  </a:schemeClr>
                </a:solidFill>
                <a:cs typeface="Times New Roman"/>
              </a:rPr>
              <a:t>введения</a:t>
            </a:r>
            <a:r>
              <a:rPr b="1" spc="10" dirty="0">
                <a:solidFill>
                  <a:schemeClr val="accent1">
                    <a:lumMod val="75000"/>
                  </a:schemeClr>
                </a:solidFill>
                <a:cs typeface="Times New Roman"/>
              </a:rPr>
              <a:t> </a:t>
            </a:r>
            <a:r>
              <a:rPr b="1" spc="-15" dirty="0">
                <a:solidFill>
                  <a:schemeClr val="accent1">
                    <a:lumMod val="75000"/>
                  </a:schemeClr>
                </a:solidFill>
                <a:cs typeface="Times New Roman"/>
              </a:rPr>
              <a:t>его</a:t>
            </a:r>
            <a:r>
              <a:rPr b="1" spc="-10" dirty="0">
                <a:solidFill>
                  <a:schemeClr val="accent1">
                    <a:lumMod val="75000"/>
                  </a:schemeClr>
                </a:solidFill>
                <a:cs typeface="Times New Roman"/>
              </a:rPr>
              <a:t> </a:t>
            </a:r>
            <a:r>
              <a:rPr b="1" dirty="0">
                <a:solidFill>
                  <a:schemeClr val="accent1">
                    <a:lumMod val="75000"/>
                  </a:schemeClr>
                </a:solidFill>
                <a:cs typeface="Times New Roman"/>
              </a:rPr>
              <a:t>в</a:t>
            </a:r>
            <a:r>
              <a:rPr b="1" spc="-10" dirty="0">
                <a:solidFill>
                  <a:schemeClr val="accent1">
                    <a:lumMod val="75000"/>
                  </a:schemeClr>
                </a:solidFill>
                <a:cs typeface="Times New Roman"/>
              </a:rPr>
              <a:t> </a:t>
            </a:r>
            <a:r>
              <a:rPr b="1" spc="-5" dirty="0">
                <a:solidFill>
                  <a:schemeClr val="accent1">
                    <a:lumMod val="75000"/>
                  </a:schemeClr>
                </a:solidFill>
                <a:cs typeface="Times New Roman"/>
              </a:rPr>
              <a:t>действие</a:t>
            </a:r>
            <a:r>
              <a:rPr b="1" spc="-5" dirty="0">
                <a:solidFill>
                  <a:schemeClr val="tx1"/>
                </a:solidFill>
                <a:cs typeface="Times New Roman"/>
              </a:rPr>
              <a:t>.</a:t>
            </a:r>
            <a:r>
              <a:rPr b="1" spc="35" dirty="0">
                <a:solidFill>
                  <a:schemeClr val="tx1"/>
                </a:solidFill>
                <a:cs typeface="Times New Roman"/>
              </a:rPr>
              <a:t> </a:t>
            </a:r>
            <a:r>
              <a:rPr spc="-5" dirty="0">
                <a:solidFill>
                  <a:schemeClr val="tx1"/>
                </a:solidFill>
              </a:rPr>
              <a:t>Отношения</a:t>
            </a:r>
            <a:r>
              <a:rPr spc="-10" dirty="0">
                <a:solidFill>
                  <a:schemeClr val="tx1"/>
                </a:solidFill>
              </a:rPr>
              <a:t> </a:t>
            </a:r>
            <a:r>
              <a:rPr spc="-5" dirty="0">
                <a:solidFill>
                  <a:schemeClr val="tx1"/>
                </a:solidFill>
              </a:rPr>
              <a:t>сторон</a:t>
            </a:r>
            <a:r>
              <a:rPr spc="-10" dirty="0">
                <a:solidFill>
                  <a:schemeClr val="tx1"/>
                </a:solidFill>
              </a:rPr>
              <a:t> </a:t>
            </a:r>
            <a:r>
              <a:rPr spc="-5" dirty="0">
                <a:solidFill>
                  <a:schemeClr val="tx1"/>
                </a:solidFill>
              </a:rPr>
              <a:t>по </a:t>
            </a:r>
            <a:r>
              <a:rPr spc="-30" dirty="0">
                <a:solidFill>
                  <a:schemeClr val="tx1"/>
                </a:solidFill>
              </a:rPr>
              <a:t>договору,</a:t>
            </a:r>
            <a:r>
              <a:rPr spc="-40" dirty="0">
                <a:solidFill>
                  <a:schemeClr val="tx1"/>
                </a:solidFill>
              </a:rPr>
              <a:t> </a:t>
            </a:r>
            <a:r>
              <a:rPr spc="-10" dirty="0" err="1">
                <a:solidFill>
                  <a:schemeClr val="tx1"/>
                </a:solidFill>
              </a:rPr>
              <a:t>заключенному</a:t>
            </a:r>
            <a:r>
              <a:rPr spc="5" dirty="0">
                <a:solidFill>
                  <a:schemeClr val="tx1"/>
                </a:solidFill>
              </a:rPr>
              <a:t> </a:t>
            </a:r>
            <a:r>
              <a:rPr dirty="0" err="1" smtClean="0">
                <a:solidFill>
                  <a:schemeClr val="tx1"/>
                </a:solidFill>
              </a:rPr>
              <a:t>до</a:t>
            </a:r>
            <a:endParaRPr lang="ru-RU" dirty="0" smtClean="0">
              <a:solidFill>
                <a:schemeClr val="tx1"/>
              </a:solidFill>
            </a:endParaRPr>
          </a:p>
          <a:p>
            <a:pPr marL="0" indent="457200">
              <a:lnSpc>
                <a:spcPct val="100000"/>
              </a:lnSpc>
              <a:spcBef>
                <a:spcPts val="0"/>
              </a:spcBef>
              <a:spcAft>
                <a:spcPts val="0"/>
              </a:spcAft>
              <a:buFont typeface="Wingdings" panose="05000000000000000000" pitchFamily="2" charset="2"/>
              <a:buChar char="v"/>
            </a:pPr>
            <a:r>
              <a:rPr spc="-5" dirty="0" err="1" smtClean="0">
                <a:solidFill>
                  <a:schemeClr val="tx1"/>
                </a:solidFill>
              </a:rPr>
              <a:t>введения</a:t>
            </a:r>
            <a:r>
              <a:rPr spc="-5" dirty="0" smtClean="0">
                <a:solidFill>
                  <a:schemeClr val="tx1"/>
                </a:solidFill>
              </a:rPr>
              <a:t> </a:t>
            </a:r>
            <a:r>
              <a:rPr dirty="0">
                <a:solidFill>
                  <a:schemeClr val="tx1"/>
                </a:solidFill>
              </a:rPr>
              <a:t>в </a:t>
            </a:r>
            <a:r>
              <a:rPr spc="-5" dirty="0">
                <a:solidFill>
                  <a:schemeClr val="tx1"/>
                </a:solidFill>
              </a:rPr>
              <a:t>действие</a:t>
            </a:r>
            <a:r>
              <a:rPr spc="5" dirty="0">
                <a:solidFill>
                  <a:schemeClr val="tx1"/>
                </a:solidFill>
              </a:rPr>
              <a:t> </a:t>
            </a:r>
            <a:r>
              <a:rPr dirty="0">
                <a:solidFill>
                  <a:schemeClr val="tx1"/>
                </a:solidFill>
              </a:rPr>
              <a:t>акта</a:t>
            </a:r>
            <a:r>
              <a:rPr spc="-10" dirty="0">
                <a:solidFill>
                  <a:schemeClr val="tx1"/>
                </a:solidFill>
              </a:rPr>
              <a:t> </a:t>
            </a:r>
            <a:r>
              <a:rPr spc="-15" dirty="0">
                <a:solidFill>
                  <a:schemeClr val="tx1"/>
                </a:solidFill>
              </a:rPr>
              <a:t>гражданского</a:t>
            </a:r>
            <a:r>
              <a:rPr spc="-25" dirty="0">
                <a:solidFill>
                  <a:schemeClr val="tx1"/>
                </a:solidFill>
              </a:rPr>
              <a:t> </a:t>
            </a:r>
            <a:r>
              <a:rPr spc="-15" dirty="0">
                <a:solidFill>
                  <a:schemeClr val="tx1"/>
                </a:solidFill>
              </a:rPr>
              <a:t>законодательства,</a:t>
            </a:r>
            <a:r>
              <a:rPr spc="-5" dirty="0">
                <a:solidFill>
                  <a:schemeClr val="tx1"/>
                </a:solidFill>
              </a:rPr>
              <a:t> </a:t>
            </a:r>
            <a:r>
              <a:rPr spc="-10" dirty="0">
                <a:solidFill>
                  <a:schemeClr val="tx1"/>
                </a:solidFill>
              </a:rPr>
              <a:t>регулируются</a:t>
            </a:r>
            <a:r>
              <a:rPr spc="-30" dirty="0">
                <a:solidFill>
                  <a:schemeClr val="tx1"/>
                </a:solidFill>
              </a:rPr>
              <a:t> </a:t>
            </a:r>
            <a:r>
              <a:rPr dirty="0">
                <a:solidFill>
                  <a:schemeClr val="tx1"/>
                </a:solidFill>
              </a:rPr>
              <a:t>в</a:t>
            </a:r>
          </a:p>
          <a:p>
            <a:pPr marL="0" indent="457200">
              <a:lnSpc>
                <a:spcPct val="100000"/>
              </a:lnSpc>
              <a:spcBef>
                <a:spcPts val="0"/>
              </a:spcBef>
              <a:spcAft>
                <a:spcPts val="0"/>
              </a:spcAft>
              <a:buFont typeface="Wingdings" panose="05000000000000000000" pitchFamily="2" charset="2"/>
              <a:buChar char="v"/>
            </a:pPr>
            <a:r>
              <a:rPr dirty="0">
                <a:solidFill>
                  <a:schemeClr val="tx1"/>
                </a:solidFill>
              </a:rPr>
              <a:t>соответствии</a:t>
            </a:r>
            <a:r>
              <a:rPr spc="-50" dirty="0">
                <a:solidFill>
                  <a:schemeClr val="tx1"/>
                </a:solidFill>
              </a:rPr>
              <a:t> </a:t>
            </a:r>
            <a:r>
              <a:rPr dirty="0">
                <a:solidFill>
                  <a:schemeClr val="tx1"/>
                </a:solidFill>
              </a:rPr>
              <a:t>со</a:t>
            </a:r>
            <a:r>
              <a:rPr spc="-5" dirty="0">
                <a:solidFill>
                  <a:schemeClr val="tx1"/>
                </a:solidFill>
              </a:rPr>
              <a:t> статьей</a:t>
            </a:r>
            <a:r>
              <a:rPr spc="-30" dirty="0">
                <a:solidFill>
                  <a:schemeClr val="tx1"/>
                </a:solidFill>
              </a:rPr>
              <a:t> </a:t>
            </a:r>
            <a:r>
              <a:rPr dirty="0">
                <a:solidFill>
                  <a:schemeClr val="tx1"/>
                </a:solidFill>
              </a:rPr>
              <a:t>422</a:t>
            </a:r>
            <a:r>
              <a:rPr spc="-10" dirty="0">
                <a:solidFill>
                  <a:schemeClr val="tx1"/>
                </a:solidFill>
              </a:rPr>
              <a:t> </a:t>
            </a:r>
            <a:r>
              <a:rPr lang="ru-RU" spc="-10" dirty="0" smtClean="0">
                <a:solidFill>
                  <a:schemeClr val="tx1"/>
                </a:solidFill>
              </a:rPr>
              <a:t>ГК РФ</a:t>
            </a:r>
            <a:r>
              <a:rPr spc="-20" dirty="0" smtClean="0">
                <a:solidFill>
                  <a:schemeClr val="tx1"/>
                </a:solidFill>
              </a:rPr>
              <a:t>.</a:t>
            </a:r>
            <a:endParaRPr spc="-20" dirty="0">
              <a:solidFill>
                <a:schemeClr val="tx1"/>
              </a:solidFill>
            </a:endParaRPr>
          </a:p>
        </p:txBody>
      </p:sp>
      <p:sp>
        <p:nvSpPr>
          <p:cNvPr id="5" name="object 5"/>
          <p:cNvSpPr txBox="1"/>
          <p:nvPr/>
        </p:nvSpPr>
        <p:spPr>
          <a:xfrm>
            <a:off x="1231487" y="6100616"/>
            <a:ext cx="9722304" cy="628377"/>
          </a:xfrm>
          <a:prstGeom prst="rect">
            <a:avLst/>
          </a:prstGeom>
          <a:solidFill>
            <a:srgbClr val="00B0F0"/>
          </a:solidFill>
        </p:spPr>
        <p:txBody>
          <a:bodyPr vert="horz" wrap="square" lIns="0" tIns="12700" rIns="0" bIns="0" rtlCol="0">
            <a:spAutoFit/>
          </a:bodyPr>
          <a:lstStyle/>
          <a:p>
            <a:pPr algn="ctr">
              <a:spcBef>
                <a:spcPts val="100"/>
              </a:spcBef>
            </a:pPr>
            <a:r>
              <a:rPr sz="2000" b="1" spc="-45" dirty="0">
                <a:cs typeface="Times New Roman"/>
              </a:rPr>
              <a:t>То</a:t>
            </a:r>
            <a:r>
              <a:rPr sz="2000" b="1" dirty="0">
                <a:cs typeface="Times New Roman"/>
              </a:rPr>
              <a:t> </a:t>
            </a:r>
            <a:r>
              <a:rPr sz="2000" b="1" spc="5" dirty="0">
                <a:cs typeface="Times New Roman"/>
              </a:rPr>
              <a:t>есть</a:t>
            </a:r>
            <a:r>
              <a:rPr sz="2000" b="1" dirty="0">
                <a:cs typeface="Times New Roman"/>
              </a:rPr>
              <a:t> </a:t>
            </a:r>
            <a:r>
              <a:rPr sz="2000" b="1" spc="-15" dirty="0">
                <a:cs typeface="Times New Roman"/>
              </a:rPr>
              <a:t>новые</a:t>
            </a:r>
            <a:r>
              <a:rPr sz="2000" b="1" spc="-5" dirty="0">
                <a:cs typeface="Times New Roman"/>
              </a:rPr>
              <a:t> сроки</a:t>
            </a:r>
            <a:r>
              <a:rPr sz="2000" b="1" spc="10" dirty="0">
                <a:cs typeface="Times New Roman"/>
              </a:rPr>
              <a:t> </a:t>
            </a:r>
            <a:r>
              <a:rPr sz="2000" b="1" spc="-10" dirty="0">
                <a:cs typeface="Times New Roman"/>
              </a:rPr>
              <a:t>направления</a:t>
            </a:r>
            <a:r>
              <a:rPr sz="2000" b="1" spc="25" dirty="0">
                <a:cs typeface="Times New Roman"/>
              </a:rPr>
              <a:t> </a:t>
            </a:r>
            <a:r>
              <a:rPr sz="2000" b="1" spc="-5" dirty="0">
                <a:cs typeface="Times New Roman"/>
              </a:rPr>
              <a:t>сведений </a:t>
            </a:r>
            <a:r>
              <a:rPr sz="2000" b="1" dirty="0">
                <a:cs typeface="Times New Roman"/>
              </a:rPr>
              <a:t>в</a:t>
            </a:r>
            <a:r>
              <a:rPr sz="2000" b="1" spc="5" dirty="0">
                <a:cs typeface="Times New Roman"/>
              </a:rPr>
              <a:t> </a:t>
            </a:r>
            <a:r>
              <a:rPr sz="2000" b="1" dirty="0">
                <a:cs typeface="Times New Roman"/>
              </a:rPr>
              <a:t>РК </a:t>
            </a:r>
            <a:r>
              <a:rPr lang="ru-RU" sz="2000" b="1" dirty="0" smtClean="0">
                <a:cs typeface="Times New Roman"/>
              </a:rPr>
              <a:t>и претензионной работы </a:t>
            </a:r>
            <a:r>
              <a:rPr sz="2000" b="1" spc="-15" dirty="0" err="1" smtClean="0">
                <a:cs typeface="Times New Roman"/>
              </a:rPr>
              <a:t>действуют</a:t>
            </a:r>
            <a:r>
              <a:rPr sz="2000" b="1" spc="-5" dirty="0" smtClean="0">
                <a:cs typeface="Times New Roman"/>
              </a:rPr>
              <a:t> </a:t>
            </a:r>
            <a:r>
              <a:rPr sz="2000" b="1" dirty="0" err="1">
                <a:cs typeface="Times New Roman"/>
              </a:rPr>
              <a:t>для</a:t>
            </a:r>
            <a:r>
              <a:rPr sz="2000" b="1" dirty="0">
                <a:cs typeface="Times New Roman"/>
              </a:rPr>
              <a:t> </a:t>
            </a:r>
            <a:r>
              <a:rPr sz="2000" b="1" dirty="0" err="1" smtClean="0">
                <a:cs typeface="Times New Roman"/>
              </a:rPr>
              <a:t>всех</a:t>
            </a:r>
            <a:r>
              <a:rPr lang="ru-RU" sz="2000" b="1" dirty="0" smtClean="0">
                <a:cs typeface="Times New Roman"/>
              </a:rPr>
              <a:t> </a:t>
            </a:r>
            <a:r>
              <a:rPr sz="2000" b="1" spc="-15" dirty="0" err="1" smtClean="0">
                <a:cs typeface="Times New Roman"/>
              </a:rPr>
              <a:t>контрактов</a:t>
            </a:r>
            <a:r>
              <a:rPr sz="2000" b="1" spc="-15" dirty="0">
                <a:cs typeface="Times New Roman"/>
              </a:rPr>
              <a:t>,</a:t>
            </a:r>
            <a:r>
              <a:rPr sz="2000" b="1" spc="25" dirty="0">
                <a:cs typeface="Times New Roman"/>
              </a:rPr>
              <a:t> </a:t>
            </a:r>
            <a:r>
              <a:rPr sz="2000" b="1" spc="-15" dirty="0">
                <a:cs typeface="Times New Roman"/>
              </a:rPr>
              <a:t>даже</a:t>
            </a:r>
            <a:r>
              <a:rPr sz="2000" b="1" spc="10" dirty="0">
                <a:cs typeface="Times New Roman"/>
              </a:rPr>
              <a:t> </a:t>
            </a:r>
            <a:r>
              <a:rPr sz="2000" b="1" dirty="0">
                <a:cs typeface="Times New Roman"/>
              </a:rPr>
              <a:t>«старых»</a:t>
            </a:r>
            <a:endParaRPr sz="2000" dirty="0">
              <a:cs typeface="Times New Roman"/>
            </a:endParaRPr>
          </a:p>
        </p:txBody>
      </p:sp>
      <p:sp>
        <p:nvSpPr>
          <p:cNvPr id="2" name="Прямоугольник 1"/>
          <p:cNvSpPr/>
          <p:nvPr/>
        </p:nvSpPr>
        <p:spPr>
          <a:xfrm>
            <a:off x="1031631" y="3683250"/>
            <a:ext cx="10796574" cy="2308324"/>
          </a:xfrm>
          <a:prstGeom prst="rect">
            <a:avLst/>
          </a:prstGeom>
          <a:ln>
            <a:solidFill>
              <a:schemeClr val="accent1"/>
            </a:solidFill>
          </a:ln>
        </p:spPr>
        <p:txBody>
          <a:bodyPr wrap="square">
            <a:spAutoFit/>
          </a:bodyPr>
          <a:lstStyle/>
          <a:p>
            <a:r>
              <a:rPr lang="ru-RU" b="1" dirty="0">
                <a:solidFill>
                  <a:srgbClr val="000000"/>
                </a:solidFill>
              </a:rPr>
              <a:t>ГК РФ Статья 422. Договор и закон</a:t>
            </a:r>
          </a:p>
          <a:p>
            <a:pPr indent="342900"/>
            <a:r>
              <a:rPr lang="ru-RU" dirty="0">
                <a:solidFill>
                  <a:srgbClr val="000000"/>
                </a:solidFill>
              </a:rPr>
              <a:t>1. Договор должен соответствовать обязательным для сторон правилам, установленным законом и иными правовыми актами (</a:t>
            </a:r>
            <a:r>
              <a:rPr lang="ru-RU" u="sng" dirty="0">
                <a:solidFill>
                  <a:srgbClr val="1A0DAB"/>
                </a:solidFill>
              </a:rPr>
              <a:t>императивным нормам</a:t>
            </a:r>
            <a:r>
              <a:rPr lang="ru-RU" dirty="0">
                <a:solidFill>
                  <a:srgbClr val="000000"/>
                </a:solidFill>
              </a:rPr>
              <a:t>), действующим в момент его заключения.</a:t>
            </a:r>
          </a:p>
          <a:p>
            <a:r>
              <a:rPr lang="ru-RU" dirty="0">
                <a:solidFill>
                  <a:srgbClr val="000000"/>
                </a:solidFill>
              </a:rPr>
              <a:t>2. Если после заключения договора принят закон, устанавливающий обязательные для сторон правила иные, чем те, которые действовали при заключении договора</a:t>
            </a:r>
            <a:r>
              <a:rPr lang="ru-RU" dirty="0" smtClean="0">
                <a:solidFill>
                  <a:srgbClr val="000000"/>
                </a:solidFill>
              </a:rPr>
              <a:t>,</a:t>
            </a:r>
          </a:p>
          <a:p>
            <a:pPr marL="285750" indent="-285750">
              <a:buFont typeface="Arial" panose="020B0604020202020204" pitchFamily="34" charset="0"/>
              <a:buChar char="•"/>
            </a:pPr>
            <a:r>
              <a:rPr lang="ru-RU" dirty="0" smtClean="0">
                <a:solidFill>
                  <a:srgbClr val="000000"/>
                </a:solidFill>
              </a:rPr>
              <a:t> </a:t>
            </a:r>
            <a:r>
              <a:rPr lang="ru-RU" dirty="0">
                <a:solidFill>
                  <a:srgbClr val="000000"/>
                </a:solidFill>
              </a:rPr>
              <a:t>условия заключенного договора сохраняют силу, </a:t>
            </a:r>
            <a:endParaRPr lang="ru-RU" dirty="0" smtClean="0">
              <a:solidFill>
                <a:srgbClr val="000000"/>
              </a:solidFill>
            </a:endParaRPr>
          </a:p>
          <a:p>
            <a:pPr marL="285750" indent="-285750">
              <a:buFont typeface="Arial" panose="020B0604020202020204" pitchFamily="34" charset="0"/>
              <a:buChar char="•"/>
            </a:pPr>
            <a:r>
              <a:rPr lang="ru-RU" dirty="0" smtClean="0">
                <a:solidFill>
                  <a:srgbClr val="000000"/>
                </a:solidFill>
              </a:rPr>
              <a:t>кроме </a:t>
            </a:r>
            <a:r>
              <a:rPr lang="ru-RU" dirty="0">
                <a:solidFill>
                  <a:srgbClr val="000000"/>
                </a:solidFill>
              </a:rPr>
              <a:t>случаев, когда в законе установлено, что его действие распространяется на отношения, возникшие из ранее заключенных договоров</a:t>
            </a:r>
            <a:r>
              <a:rPr lang="ru-RU" dirty="0" smtClean="0">
                <a:solidFill>
                  <a:srgbClr val="000000"/>
                </a:solidFill>
              </a:rPr>
              <a:t>.</a:t>
            </a:r>
            <a:endParaRPr lang="ru-RU" dirty="0">
              <a:solidFill>
                <a:srgbClr val="000000"/>
              </a:solidFill>
            </a:endParaRPr>
          </a:p>
        </p:txBody>
      </p:sp>
    </p:spTree>
    <p:extLst>
      <p:ext uri="{BB962C8B-B14F-4D97-AF65-F5344CB8AC3E}">
        <p14:creationId xmlns:p14="http://schemas.microsoft.com/office/powerpoint/2010/main" val="154675431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683" y="6378891"/>
            <a:ext cx="11938376" cy="455508"/>
          </a:xfrm>
          <a:custGeom>
            <a:avLst/>
            <a:gdLst/>
            <a:ahLst/>
            <a:cxnLst/>
            <a:rect l="l" t="t" r="r" b="b"/>
            <a:pathLst>
              <a:path w="11949430" h="455929">
                <a:moveTo>
                  <a:pt x="0" y="455675"/>
                </a:moveTo>
                <a:lnTo>
                  <a:pt x="11948922" y="455675"/>
                </a:lnTo>
                <a:lnTo>
                  <a:pt x="11948922" y="0"/>
                </a:lnTo>
                <a:lnTo>
                  <a:pt x="0" y="0"/>
                </a:lnTo>
                <a:lnTo>
                  <a:pt x="0" y="455675"/>
                </a:lnTo>
                <a:close/>
              </a:path>
            </a:pathLst>
          </a:custGeom>
          <a:solidFill>
            <a:srgbClr val="9B2D1F"/>
          </a:solidFill>
        </p:spPr>
        <p:txBody>
          <a:bodyPr wrap="square" lIns="0" tIns="0" rIns="0" bIns="0" rtlCol="0"/>
          <a:lstStyle/>
          <a:p>
            <a:endParaRPr sz="1798"/>
          </a:p>
        </p:txBody>
      </p:sp>
      <p:sp>
        <p:nvSpPr>
          <p:cNvPr id="3" name="object 3"/>
          <p:cNvSpPr/>
          <p:nvPr/>
        </p:nvSpPr>
        <p:spPr>
          <a:xfrm>
            <a:off x="5639" y="6312646"/>
            <a:ext cx="11938376" cy="63441"/>
          </a:xfrm>
          <a:custGeom>
            <a:avLst/>
            <a:gdLst/>
            <a:ahLst/>
            <a:cxnLst/>
            <a:rect l="l" t="t" r="r" b="b"/>
            <a:pathLst>
              <a:path w="11949430" h="63500">
                <a:moveTo>
                  <a:pt x="0" y="63258"/>
                </a:moveTo>
                <a:lnTo>
                  <a:pt x="11948922" y="63258"/>
                </a:lnTo>
                <a:lnTo>
                  <a:pt x="11948922" y="0"/>
                </a:lnTo>
                <a:lnTo>
                  <a:pt x="0" y="0"/>
                </a:lnTo>
                <a:lnTo>
                  <a:pt x="0" y="63258"/>
                </a:lnTo>
                <a:close/>
              </a:path>
            </a:pathLst>
          </a:custGeom>
          <a:solidFill>
            <a:srgbClr val="D34817"/>
          </a:solidFill>
        </p:spPr>
        <p:txBody>
          <a:bodyPr wrap="square" lIns="0" tIns="0" rIns="0" bIns="0" rtlCol="0"/>
          <a:lstStyle/>
          <a:p>
            <a:endParaRPr sz="1798"/>
          </a:p>
        </p:txBody>
      </p:sp>
      <p:sp>
        <p:nvSpPr>
          <p:cNvPr id="4" name="object 4"/>
          <p:cNvSpPr txBox="1">
            <a:spLocks noGrp="1"/>
          </p:cNvSpPr>
          <p:nvPr>
            <p:ph type="title"/>
          </p:nvPr>
        </p:nvSpPr>
        <p:spPr>
          <a:xfrm>
            <a:off x="876940" y="467815"/>
            <a:ext cx="10377721" cy="632921"/>
          </a:xfrm>
          <a:prstGeom prst="rect">
            <a:avLst/>
          </a:prstGeom>
          <a:ln w="9906">
            <a:solidFill>
              <a:srgbClr val="D34817"/>
            </a:solidFill>
          </a:ln>
        </p:spPr>
        <p:txBody>
          <a:bodyPr vert="horz" wrap="square" lIns="0" tIns="33624" rIns="0" bIns="0" rtlCol="0" anchor="t">
            <a:spAutoFit/>
          </a:bodyPr>
          <a:lstStyle/>
          <a:p>
            <a:pPr marL="85648" marR="245524">
              <a:lnSpc>
                <a:spcPct val="100499"/>
              </a:lnSpc>
              <a:spcBef>
                <a:spcPts val="265"/>
              </a:spcBef>
            </a:pPr>
            <a:r>
              <a:rPr sz="1948" spc="-10" dirty="0">
                <a:solidFill>
                  <a:srgbClr val="000000"/>
                </a:solidFill>
                <a:latin typeface="Arial"/>
                <a:cs typeface="Arial"/>
              </a:rPr>
              <a:t>Необходимо </a:t>
            </a:r>
            <a:r>
              <a:rPr sz="1948" spc="5" dirty="0">
                <a:solidFill>
                  <a:srgbClr val="000000"/>
                </a:solidFill>
                <a:latin typeface="Arial"/>
                <a:cs typeface="Arial"/>
              </a:rPr>
              <a:t>ли в ЕИС </a:t>
            </a:r>
            <a:r>
              <a:rPr sz="1948" spc="-5" dirty="0">
                <a:solidFill>
                  <a:srgbClr val="000000"/>
                </a:solidFill>
                <a:latin typeface="Arial"/>
                <a:cs typeface="Arial"/>
              </a:rPr>
              <a:t>выставлять </a:t>
            </a:r>
            <a:r>
              <a:rPr sz="1948" spc="5" dirty="0">
                <a:solidFill>
                  <a:srgbClr val="000000"/>
                </a:solidFill>
                <a:latin typeface="Arial"/>
                <a:cs typeface="Arial"/>
              </a:rPr>
              <a:t>документы в </a:t>
            </a:r>
            <a:r>
              <a:rPr sz="1948" dirty="0">
                <a:solidFill>
                  <a:srgbClr val="000000"/>
                </a:solidFill>
                <a:latin typeface="Arial"/>
                <a:cs typeface="Arial"/>
              </a:rPr>
              <a:t>электронной </a:t>
            </a:r>
            <a:r>
              <a:rPr sz="1948" spc="5" dirty="0">
                <a:solidFill>
                  <a:srgbClr val="000000"/>
                </a:solidFill>
                <a:latin typeface="Arial"/>
                <a:cs typeface="Arial"/>
              </a:rPr>
              <a:t>форме для </a:t>
            </a:r>
            <a:r>
              <a:rPr sz="1948" dirty="0">
                <a:solidFill>
                  <a:srgbClr val="000000"/>
                </a:solidFill>
                <a:latin typeface="Arial"/>
                <a:cs typeface="Arial"/>
              </a:rPr>
              <a:t>электронного  </a:t>
            </a:r>
            <a:r>
              <a:rPr sz="1948" spc="5" dirty="0">
                <a:solidFill>
                  <a:srgbClr val="000000"/>
                </a:solidFill>
                <a:latin typeface="Arial"/>
                <a:cs typeface="Arial"/>
              </a:rPr>
              <a:t>актирования на</a:t>
            </a:r>
            <a:r>
              <a:rPr sz="1948" b="1" spc="5" dirty="0">
                <a:solidFill>
                  <a:srgbClr val="7030A0"/>
                </a:solidFill>
                <a:latin typeface="Arial"/>
                <a:cs typeface="Arial"/>
              </a:rPr>
              <a:t> </a:t>
            </a:r>
            <a:r>
              <a:rPr sz="1948" b="1" dirty="0">
                <a:solidFill>
                  <a:srgbClr val="7030A0"/>
                </a:solidFill>
                <a:latin typeface="Arial"/>
                <a:cs typeface="Arial"/>
              </a:rPr>
              <a:t>аванс </a:t>
            </a:r>
            <a:r>
              <a:rPr sz="1948" dirty="0">
                <a:solidFill>
                  <a:srgbClr val="000000"/>
                </a:solidFill>
                <a:latin typeface="Arial"/>
                <a:cs typeface="Arial"/>
              </a:rPr>
              <a:t>согласно</a:t>
            </a:r>
            <a:r>
              <a:rPr sz="1948" spc="-75" dirty="0">
                <a:solidFill>
                  <a:srgbClr val="000000"/>
                </a:solidFill>
                <a:latin typeface="Arial"/>
                <a:cs typeface="Arial"/>
              </a:rPr>
              <a:t> </a:t>
            </a:r>
            <a:r>
              <a:rPr sz="1948" spc="5" dirty="0">
                <a:solidFill>
                  <a:srgbClr val="000000"/>
                </a:solidFill>
                <a:latin typeface="Arial"/>
                <a:cs typeface="Arial"/>
              </a:rPr>
              <a:t>контракта?</a:t>
            </a:r>
            <a:endParaRPr sz="1948" dirty="0">
              <a:latin typeface="Arial"/>
              <a:cs typeface="Arial"/>
            </a:endParaRPr>
          </a:p>
        </p:txBody>
      </p:sp>
      <p:sp>
        <p:nvSpPr>
          <p:cNvPr id="5" name="object 5"/>
          <p:cNvSpPr txBox="1"/>
          <p:nvPr/>
        </p:nvSpPr>
        <p:spPr>
          <a:xfrm>
            <a:off x="910668" y="1905000"/>
            <a:ext cx="10639733" cy="4002199"/>
          </a:xfrm>
          <a:prstGeom prst="rect">
            <a:avLst/>
          </a:prstGeom>
        </p:spPr>
        <p:txBody>
          <a:bodyPr vert="horz" wrap="square" lIns="0" tIns="0" rIns="0" bIns="0" rtlCol="0">
            <a:spAutoFit/>
          </a:bodyPr>
          <a:lstStyle/>
          <a:p>
            <a:pPr marL="12689"/>
            <a:r>
              <a:rPr sz="2148" spc="5" dirty="0">
                <a:latin typeface="Arial"/>
                <a:cs typeface="Arial"/>
              </a:rPr>
              <a:t>В ЕИС </a:t>
            </a:r>
            <a:r>
              <a:rPr sz="2148" dirty="0">
                <a:latin typeface="Arial"/>
                <a:cs typeface="Arial"/>
              </a:rPr>
              <a:t>есть </a:t>
            </a:r>
            <a:r>
              <a:rPr sz="2148" spc="-5" dirty="0">
                <a:latin typeface="Arial"/>
                <a:cs typeface="Arial"/>
              </a:rPr>
              <a:t>возможность сформировать </a:t>
            </a:r>
            <a:r>
              <a:rPr sz="2148" spc="5" dirty="0">
                <a:latin typeface="Arial"/>
                <a:cs typeface="Arial"/>
              </a:rPr>
              <a:t>три </a:t>
            </a:r>
            <a:r>
              <a:rPr sz="2148" dirty="0">
                <a:latin typeface="Arial"/>
                <a:cs typeface="Arial"/>
              </a:rPr>
              <a:t>вида</a:t>
            </a:r>
            <a:r>
              <a:rPr sz="2148" spc="-40" dirty="0">
                <a:latin typeface="Arial"/>
                <a:cs typeface="Arial"/>
              </a:rPr>
              <a:t> </a:t>
            </a:r>
            <a:r>
              <a:rPr sz="2148" dirty="0">
                <a:latin typeface="Arial"/>
                <a:cs typeface="Arial"/>
              </a:rPr>
              <a:t>документа:</a:t>
            </a:r>
          </a:p>
          <a:p>
            <a:pPr marL="12689">
              <a:spcBef>
                <a:spcPts val="5"/>
              </a:spcBef>
              <a:buChar char="-"/>
              <a:tabLst>
                <a:tab pos="179543" algn="l"/>
              </a:tabLst>
            </a:pPr>
            <a:r>
              <a:rPr sz="2148" dirty="0">
                <a:latin typeface="Arial"/>
                <a:cs typeface="Arial"/>
              </a:rPr>
              <a:t>документ </a:t>
            </a:r>
            <a:r>
              <a:rPr sz="2148" spc="5" dirty="0">
                <a:latin typeface="Arial"/>
                <a:cs typeface="Arial"/>
              </a:rPr>
              <a:t>о приемке. </a:t>
            </a:r>
            <a:r>
              <a:rPr sz="2148" spc="-5" dirty="0">
                <a:latin typeface="Arial"/>
                <a:cs typeface="Arial"/>
              </a:rPr>
              <a:t>Это </a:t>
            </a:r>
            <a:r>
              <a:rPr sz="2148" spc="5" dirty="0">
                <a:latin typeface="Arial"/>
                <a:cs typeface="Arial"/>
              </a:rPr>
              <a:t>аналог </a:t>
            </a:r>
            <a:r>
              <a:rPr sz="2148" spc="-10" dirty="0">
                <a:latin typeface="Arial"/>
                <a:cs typeface="Arial"/>
              </a:rPr>
              <a:t>бумажного </a:t>
            </a:r>
            <a:r>
              <a:rPr sz="2148" dirty="0">
                <a:latin typeface="Arial"/>
                <a:cs typeface="Arial"/>
              </a:rPr>
              <a:t>акта или </a:t>
            </a:r>
            <a:r>
              <a:rPr sz="2148" spc="-5" dirty="0">
                <a:latin typeface="Arial"/>
                <a:cs typeface="Arial"/>
              </a:rPr>
              <a:t>товарной</a:t>
            </a:r>
            <a:r>
              <a:rPr sz="2148" spc="-135" dirty="0">
                <a:latin typeface="Arial"/>
                <a:cs typeface="Arial"/>
              </a:rPr>
              <a:t> </a:t>
            </a:r>
            <a:r>
              <a:rPr sz="2148" spc="5" dirty="0">
                <a:latin typeface="Arial"/>
                <a:cs typeface="Arial"/>
              </a:rPr>
              <a:t>накладной.</a:t>
            </a:r>
            <a:endParaRPr sz="2148" dirty="0">
              <a:latin typeface="Arial"/>
              <a:cs typeface="Arial"/>
            </a:endParaRPr>
          </a:p>
          <a:p>
            <a:pPr marL="12689" marR="386367">
              <a:lnSpc>
                <a:spcPts val="2588"/>
              </a:lnSpc>
              <a:spcBef>
                <a:spcPts val="80"/>
              </a:spcBef>
              <a:buChar char="-"/>
              <a:tabLst>
                <a:tab pos="179543" algn="l"/>
              </a:tabLst>
            </a:pPr>
            <a:r>
              <a:rPr sz="2148" dirty="0">
                <a:latin typeface="Arial"/>
                <a:cs typeface="Arial"/>
              </a:rPr>
              <a:t>универсальный </a:t>
            </a:r>
            <a:r>
              <a:rPr sz="2148" spc="-10" dirty="0">
                <a:latin typeface="Arial"/>
                <a:cs typeface="Arial"/>
              </a:rPr>
              <a:t>передаточный </a:t>
            </a:r>
            <a:r>
              <a:rPr sz="2148" spc="-25" dirty="0">
                <a:latin typeface="Arial"/>
                <a:cs typeface="Arial"/>
              </a:rPr>
              <a:t>документ, </a:t>
            </a:r>
            <a:r>
              <a:rPr sz="2148" dirty="0">
                <a:latin typeface="Arial"/>
                <a:cs typeface="Arial"/>
              </a:rPr>
              <a:t>или </a:t>
            </a:r>
            <a:r>
              <a:rPr sz="2148" spc="5" dirty="0">
                <a:latin typeface="Arial"/>
                <a:cs typeface="Arial"/>
              </a:rPr>
              <a:t>УПД. </a:t>
            </a:r>
            <a:r>
              <a:rPr sz="2148" spc="-5" dirty="0">
                <a:latin typeface="Arial"/>
                <a:cs typeface="Arial"/>
              </a:rPr>
              <a:t>Это </a:t>
            </a:r>
            <a:r>
              <a:rPr sz="2148" dirty="0">
                <a:latin typeface="Arial"/>
                <a:cs typeface="Arial"/>
              </a:rPr>
              <a:t>документ </a:t>
            </a:r>
            <a:r>
              <a:rPr sz="2148" spc="-10" dirty="0">
                <a:latin typeface="Arial"/>
                <a:cs typeface="Arial"/>
              </a:rPr>
              <a:t>сразу </a:t>
            </a:r>
            <a:r>
              <a:rPr sz="2148" spc="5" dirty="0">
                <a:latin typeface="Arial"/>
                <a:cs typeface="Arial"/>
              </a:rPr>
              <a:t>с </a:t>
            </a:r>
            <a:r>
              <a:rPr sz="2148" spc="-10" dirty="0">
                <a:latin typeface="Arial"/>
                <a:cs typeface="Arial"/>
              </a:rPr>
              <a:t>двумя  </a:t>
            </a:r>
            <a:r>
              <a:rPr sz="2148" spc="-5" dirty="0">
                <a:latin typeface="Arial"/>
                <a:cs typeface="Arial"/>
              </a:rPr>
              <a:t>функциями </a:t>
            </a:r>
            <a:r>
              <a:rPr sz="2148" spc="5" dirty="0">
                <a:latin typeface="Arial"/>
                <a:cs typeface="Arial"/>
              </a:rPr>
              <a:t>– </a:t>
            </a:r>
            <a:r>
              <a:rPr sz="2148" spc="-10" dirty="0">
                <a:latin typeface="Arial"/>
                <a:cs typeface="Arial"/>
              </a:rPr>
              <a:t>счета-фактуры </a:t>
            </a:r>
            <a:r>
              <a:rPr sz="2148" dirty="0">
                <a:latin typeface="Arial"/>
                <a:cs typeface="Arial"/>
              </a:rPr>
              <a:t>и, например, акта или </a:t>
            </a:r>
            <a:r>
              <a:rPr sz="2148" spc="-5" dirty="0">
                <a:latin typeface="Arial"/>
                <a:cs typeface="Arial"/>
              </a:rPr>
              <a:t>товарной</a:t>
            </a:r>
            <a:r>
              <a:rPr sz="2148" spc="-45" dirty="0">
                <a:latin typeface="Arial"/>
                <a:cs typeface="Arial"/>
              </a:rPr>
              <a:t> </a:t>
            </a:r>
            <a:r>
              <a:rPr sz="2148" spc="5" dirty="0">
                <a:latin typeface="Arial"/>
                <a:cs typeface="Arial"/>
              </a:rPr>
              <a:t>накладной.</a:t>
            </a:r>
            <a:endParaRPr sz="2148" dirty="0">
              <a:latin typeface="Arial"/>
              <a:cs typeface="Arial"/>
            </a:endParaRPr>
          </a:p>
          <a:p>
            <a:pPr marL="348301" indent="-335613">
              <a:lnSpc>
                <a:spcPts val="2498"/>
              </a:lnSpc>
              <a:buChar char="-"/>
              <a:tabLst>
                <a:tab pos="348301" algn="l"/>
                <a:tab pos="348936" algn="l"/>
              </a:tabLst>
            </a:pPr>
            <a:r>
              <a:rPr sz="2148" spc="-5" dirty="0">
                <a:latin typeface="Arial"/>
                <a:cs typeface="Arial"/>
              </a:rPr>
              <a:t>счет-фактура. Это </a:t>
            </a:r>
            <a:r>
              <a:rPr sz="2148" spc="5" dirty="0">
                <a:latin typeface="Arial"/>
                <a:cs typeface="Arial"/>
              </a:rPr>
              <a:t>аналог </a:t>
            </a:r>
            <a:r>
              <a:rPr sz="2148" spc="-10" dirty="0">
                <a:latin typeface="Arial"/>
                <a:cs typeface="Arial"/>
              </a:rPr>
              <a:t>бумажного</a:t>
            </a:r>
            <a:r>
              <a:rPr sz="2148" spc="-60" dirty="0">
                <a:latin typeface="Arial"/>
                <a:cs typeface="Arial"/>
              </a:rPr>
              <a:t> </a:t>
            </a:r>
            <a:r>
              <a:rPr sz="2148" spc="-10" dirty="0">
                <a:latin typeface="Arial"/>
                <a:cs typeface="Arial"/>
              </a:rPr>
              <a:t>счета-фактуры.</a:t>
            </a:r>
            <a:endParaRPr sz="2148" dirty="0">
              <a:latin typeface="Arial"/>
              <a:cs typeface="Arial"/>
            </a:endParaRPr>
          </a:p>
          <a:p>
            <a:pPr>
              <a:lnSpc>
                <a:spcPct val="100000"/>
              </a:lnSpc>
            </a:pPr>
            <a:endParaRPr sz="2398" dirty="0">
              <a:latin typeface="Times New Roman"/>
              <a:cs typeface="Times New Roman"/>
            </a:endParaRPr>
          </a:p>
          <a:p>
            <a:pPr>
              <a:spcBef>
                <a:spcPts val="10"/>
              </a:spcBef>
            </a:pPr>
            <a:endParaRPr sz="2098" dirty="0">
              <a:latin typeface="Times New Roman"/>
              <a:cs typeface="Times New Roman"/>
            </a:endParaRPr>
          </a:p>
          <a:p>
            <a:pPr marL="12689" marR="5075">
              <a:lnSpc>
                <a:spcPct val="100299"/>
              </a:lnSpc>
            </a:pPr>
            <a:r>
              <a:rPr sz="2148" spc="-5" dirty="0">
                <a:latin typeface="Arial"/>
                <a:cs typeface="Arial"/>
              </a:rPr>
              <a:t>Если </a:t>
            </a:r>
            <a:r>
              <a:rPr sz="2148" dirty="0">
                <a:latin typeface="Arial"/>
                <a:cs typeface="Arial"/>
              </a:rPr>
              <a:t>аванс </a:t>
            </a:r>
            <a:r>
              <a:rPr sz="2148" spc="-5" dirty="0">
                <a:latin typeface="Arial"/>
                <a:cs typeface="Arial"/>
              </a:rPr>
              <a:t>оформляется </a:t>
            </a:r>
            <a:r>
              <a:rPr sz="2148" dirty="0">
                <a:latin typeface="Arial"/>
                <a:cs typeface="Arial"/>
              </a:rPr>
              <a:t>именно </a:t>
            </a:r>
            <a:r>
              <a:rPr sz="2148" spc="-5" dirty="0">
                <a:latin typeface="Arial"/>
                <a:cs typeface="Arial"/>
              </a:rPr>
              <a:t>счетом-фактурой, </a:t>
            </a:r>
            <a:r>
              <a:rPr sz="2148" spc="-10" dirty="0">
                <a:latin typeface="Arial"/>
                <a:cs typeface="Arial"/>
              </a:rPr>
              <a:t>то </a:t>
            </a:r>
            <a:r>
              <a:rPr sz="2148" spc="-15" dirty="0">
                <a:latin typeface="Arial"/>
                <a:cs typeface="Arial"/>
              </a:rPr>
              <a:t>его </a:t>
            </a:r>
            <a:r>
              <a:rPr sz="2148" spc="-10" dirty="0">
                <a:latin typeface="Arial"/>
                <a:cs typeface="Arial"/>
              </a:rPr>
              <a:t>направляют </a:t>
            </a:r>
            <a:r>
              <a:rPr sz="2148" dirty="0">
                <a:latin typeface="Arial"/>
                <a:cs typeface="Arial"/>
              </a:rPr>
              <a:t>в </a:t>
            </a:r>
            <a:r>
              <a:rPr sz="2148" spc="5" dirty="0">
                <a:latin typeface="Arial"/>
                <a:cs typeface="Arial"/>
              </a:rPr>
              <a:t>ЕИС.  </a:t>
            </a:r>
            <a:r>
              <a:rPr sz="2148" spc="-5" dirty="0">
                <a:latin typeface="Arial"/>
                <a:cs typeface="Arial"/>
              </a:rPr>
              <a:t>Если оформляется только </a:t>
            </a:r>
            <a:r>
              <a:rPr sz="2148" spc="-20" dirty="0">
                <a:latin typeface="Arial"/>
                <a:cs typeface="Arial"/>
              </a:rPr>
              <a:t>счет </a:t>
            </a:r>
            <a:r>
              <a:rPr sz="2148" spc="5" dirty="0">
                <a:latin typeface="Arial"/>
                <a:cs typeface="Arial"/>
              </a:rPr>
              <a:t>на </a:t>
            </a:r>
            <a:r>
              <a:rPr sz="2148" spc="-35" dirty="0">
                <a:latin typeface="Arial"/>
                <a:cs typeface="Arial"/>
              </a:rPr>
              <a:t>оплату, </a:t>
            </a:r>
            <a:r>
              <a:rPr sz="2148" spc="-10" dirty="0">
                <a:latin typeface="Arial"/>
                <a:cs typeface="Arial"/>
              </a:rPr>
              <a:t>то </a:t>
            </a:r>
            <a:r>
              <a:rPr sz="2148" spc="5" dirty="0">
                <a:latin typeface="Arial"/>
                <a:cs typeface="Arial"/>
              </a:rPr>
              <a:t>ее </a:t>
            </a:r>
            <a:r>
              <a:rPr sz="2148" spc="-5" dirty="0">
                <a:latin typeface="Arial"/>
                <a:cs typeface="Arial"/>
              </a:rPr>
              <a:t>заказчик </a:t>
            </a:r>
            <a:r>
              <a:rPr sz="2148" spc="-15" dirty="0">
                <a:latin typeface="Arial"/>
                <a:cs typeface="Arial"/>
              </a:rPr>
              <a:t>получает </a:t>
            </a:r>
            <a:r>
              <a:rPr sz="2148" spc="5" dirty="0">
                <a:latin typeface="Arial"/>
                <a:cs typeface="Arial"/>
              </a:rPr>
              <a:t>иным способом.  В ЕИС </a:t>
            </a:r>
            <a:r>
              <a:rPr sz="2148" spc="-20" dirty="0">
                <a:latin typeface="Arial"/>
                <a:cs typeface="Arial"/>
              </a:rPr>
              <a:t>его нет </a:t>
            </a:r>
            <a:r>
              <a:rPr sz="2148" spc="-5" dirty="0">
                <a:latin typeface="Arial"/>
                <a:cs typeface="Arial"/>
              </a:rPr>
              <a:t>возможности </a:t>
            </a:r>
            <a:r>
              <a:rPr sz="2148" dirty="0">
                <a:latin typeface="Arial"/>
                <a:cs typeface="Arial"/>
              </a:rPr>
              <a:t>направить. </a:t>
            </a:r>
            <a:r>
              <a:rPr sz="2148" spc="5" dirty="0">
                <a:latin typeface="Arial"/>
                <a:cs typeface="Arial"/>
              </a:rPr>
              <a:t>В контракте нужно </a:t>
            </a:r>
            <a:r>
              <a:rPr sz="2148" dirty="0">
                <a:latin typeface="Arial"/>
                <a:cs typeface="Arial"/>
              </a:rPr>
              <a:t>указать порядок  </a:t>
            </a:r>
            <a:r>
              <a:rPr sz="2148" spc="-5" dirty="0">
                <a:latin typeface="Arial"/>
                <a:cs typeface="Arial"/>
              </a:rPr>
              <a:t>направления </a:t>
            </a:r>
            <a:r>
              <a:rPr sz="2148" spc="-20" dirty="0">
                <a:latin typeface="Arial"/>
                <a:cs typeface="Arial"/>
              </a:rPr>
              <a:t>счета </a:t>
            </a:r>
            <a:r>
              <a:rPr sz="2148" spc="5" dirty="0">
                <a:latin typeface="Arial"/>
                <a:cs typeface="Arial"/>
              </a:rPr>
              <a:t>на </a:t>
            </a:r>
            <a:r>
              <a:rPr sz="2148" spc="-5" dirty="0">
                <a:latin typeface="Arial"/>
                <a:cs typeface="Arial"/>
              </a:rPr>
              <a:t>оплату аванса. </a:t>
            </a:r>
            <a:r>
              <a:rPr sz="2148" spc="5" dirty="0">
                <a:latin typeface="Arial"/>
                <a:cs typeface="Arial"/>
              </a:rPr>
              <a:t>В </a:t>
            </a:r>
            <a:r>
              <a:rPr sz="2148" dirty="0">
                <a:latin typeface="Arial"/>
                <a:cs typeface="Arial"/>
              </a:rPr>
              <a:t>реестре контрактов </a:t>
            </a:r>
            <a:r>
              <a:rPr sz="2148" spc="-15" dirty="0">
                <a:latin typeface="Arial"/>
                <a:cs typeface="Arial"/>
              </a:rPr>
              <a:t>обязательно  отражается </a:t>
            </a:r>
            <a:r>
              <a:rPr sz="2148" spc="-10" dirty="0">
                <a:latin typeface="Arial"/>
                <a:cs typeface="Arial"/>
              </a:rPr>
              <a:t>оплата</a:t>
            </a:r>
            <a:r>
              <a:rPr sz="2148" spc="-50" dirty="0">
                <a:latin typeface="Arial"/>
                <a:cs typeface="Arial"/>
              </a:rPr>
              <a:t> </a:t>
            </a:r>
            <a:r>
              <a:rPr sz="2148" spc="-5" dirty="0">
                <a:latin typeface="Arial"/>
                <a:cs typeface="Arial"/>
              </a:rPr>
              <a:t>аванса.</a:t>
            </a:r>
            <a:endParaRPr sz="2148" dirty="0">
              <a:latin typeface="Arial"/>
              <a:cs typeface="Arial"/>
            </a:endParaRPr>
          </a:p>
        </p:txBody>
      </p:sp>
    </p:spTree>
    <p:extLst>
      <p:ext uri="{BB962C8B-B14F-4D97-AF65-F5344CB8AC3E}">
        <p14:creationId xmlns:p14="http://schemas.microsoft.com/office/powerpoint/2010/main" val="30186525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752600" y="228600"/>
            <a:ext cx="5431969" cy="445635"/>
          </a:xfrm>
          <a:prstGeom prst="rect">
            <a:avLst/>
          </a:prstGeom>
        </p:spPr>
        <p:txBody>
          <a:bodyPr vert="horz" wrap="square" lIns="0" tIns="0" rIns="0" bIns="0" rtlCol="0" anchor="b">
            <a:spAutoFit/>
          </a:bodyPr>
          <a:lstStyle/>
          <a:p>
            <a:pPr marL="12701">
              <a:lnSpc>
                <a:spcPct val="100000"/>
              </a:lnSpc>
            </a:pPr>
            <a:r>
              <a:rPr sz="2800" spc="-95" dirty="0">
                <a:solidFill>
                  <a:srgbClr val="1F487C"/>
                </a:solidFill>
              </a:rPr>
              <a:t>Исправление </a:t>
            </a:r>
            <a:r>
              <a:rPr sz="2800" spc="-110" dirty="0">
                <a:solidFill>
                  <a:srgbClr val="1F487C"/>
                </a:solidFill>
              </a:rPr>
              <a:t>документов </a:t>
            </a:r>
            <a:r>
              <a:rPr sz="2800" spc="-5" dirty="0">
                <a:solidFill>
                  <a:srgbClr val="1F487C"/>
                </a:solidFill>
              </a:rPr>
              <a:t>о</a:t>
            </a:r>
            <a:r>
              <a:rPr sz="2800" spc="-500" dirty="0">
                <a:solidFill>
                  <a:srgbClr val="1F487C"/>
                </a:solidFill>
              </a:rPr>
              <a:t> </a:t>
            </a:r>
            <a:r>
              <a:rPr sz="2800" spc="-100" dirty="0">
                <a:solidFill>
                  <a:srgbClr val="1F487C"/>
                </a:solidFill>
              </a:rPr>
              <a:t>приемке</a:t>
            </a:r>
            <a:endParaRPr sz="2800" dirty="0"/>
          </a:p>
        </p:txBody>
      </p:sp>
      <p:graphicFrame>
        <p:nvGraphicFramePr>
          <p:cNvPr id="4" name="object 4"/>
          <p:cNvGraphicFramePr>
            <a:graphicFrameLocks noGrp="1"/>
          </p:cNvGraphicFramePr>
          <p:nvPr>
            <p:extLst/>
          </p:nvPr>
        </p:nvGraphicFramePr>
        <p:xfrm>
          <a:off x="609600" y="914400"/>
          <a:ext cx="11429999" cy="5566003"/>
        </p:xfrm>
        <a:graphic>
          <a:graphicData uri="http://schemas.openxmlformats.org/drawingml/2006/table">
            <a:tbl>
              <a:tblPr firstRow="1" bandRow="1">
                <a:tableStyleId>{2D5ABB26-0587-4C30-8999-92F81FD0307C}</a:tableStyleId>
              </a:tblPr>
              <a:tblGrid>
                <a:gridCol w="566501"/>
                <a:gridCol w="3071473"/>
                <a:gridCol w="26457"/>
                <a:gridCol w="2590409"/>
                <a:gridCol w="5175159"/>
              </a:tblGrid>
              <a:tr h="1798574">
                <a:tc>
                  <a:txBody>
                    <a:bodyPr/>
                    <a:lstStyle/>
                    <a:p>
                      <a:endParaRPr sz="1800" dirty="0">
                        <a:latin typeface="+mn-lt"/>
                        <a:cs typeface="Arial"/>
                      </a:endParaRPr>
                    </a:p>
                  </a:txBody>
                  <a:tcPr marL="0" marR="0" marT="0" marB="0">
                    <a:lnR w="12700">
                      <a:solidFill>
                        <a:srgbClr val="000000"/>
                      </a:solidFill>
                      <a:prstDash val="solid"/>
                    </a:lnR>
                  </a:tcPr>
                </a:tc>
                <a:tc gridSpan="2">
                  <a:txBody>
                    <a:bodyPr/>
                    <a:lstStyle/>
                    <a:p>
                      <a:pPr marL="85090" marR="260350">
                        <a:lnSpc>
                          <a:spcPct val="72500"/>
                        </a:lnSpc>
                        <a:spcBef>
                          <a:spcPts val="295"/>
                        </a:spcBef>
                      </a:pPr>
                      <a:r>
                        <a:rPr sz="1800" b="1" spc="-45" dirty="0" smtClean="0">
                          <a:solidFill>
                            <a:srgbClr val="C0504D"/>
                          </a:solidFill>
                          <a:latin typeface="+mn-lt"/>
                          <a:cs typeface="Times New Roman"/>
                        </a:rPr>
                        <a:t>К</a:t>
                      </a:r>
                      <a:r>
                        <a:rPr sz="1800" b="1" spc="-10" dirty="0" smtClean="0">
                          <a:solidFill>
                            <a:srgbClr val="C0504D"/>
                          </a:solidFill>
                          <a:latin typeface="+mn-lt"/>
                          <a:cs typeface="Times New Roman"/>
                        </a:rPr>
                        <a:t>О</a:t>
                      </a:r>
                      <a:r>
                        <a:rPr sz="1800" b="1" dirty="0" smtClean="0">
                          <a:solidFill>
                            <a:srgbClr val="C0504D"/>
                          </a:solidFill>
                          <a:latin typeface="+mn-lt"/>
                          <a:cs typeface="Times New Roman"/>
                        </a:rPr>
                        <a:t>Р</a:t>
                      </a:r>
                      <a:r>
                        <a:rPr sz="1800" b="1" spc="-10" dirty="0" smtClean="0">
                          <a:solidFill>
                            <a:srgbClr val="C0504D"/>
                          </a:solidFill>
                          <a:latin typeface="+mn-lt"/>
                          <a:cs typeface="Times New Roman"/>
                        </a:rPr>
                        <a:t>Р</a:t>
                      </a:r>
                      <a:r>
                        <a:rPr sz="1800" b="1" dirty="0" smtClean="0">
                          <a:solidFill>
                            <a:srgbClr val="C0504D"/>
                          </a:solidFill>
                          <a:latin typeface="+mn-lt"/>
                          <a:cs typeface="Times New Roman"/>
                        </a:rPr>
                        <a:t>ЕКТИ</a:t>
                      </a:r>
                      <a:r>
                        <a:rPr sz="1800" b="1" spc="-20" dirty="0" smtClean="0">
                          <a:solidFill>
                            <a:srgbClr val="C0504D"/>
                          </a:solidFill>
                          <a:latin typeface="+mn-lt"/>
                          <a:cs typeface="Times New Roman"/>
                        </a:rPr>
                        <a:t>Р</a:t>
                      </a:r>
                      <a:r>
                        <a:rPr sz="1800" b="1" spc="-10" dirty="0" smtClean="0">
                          <a:solidFill>
                            <a:srgbClr val="C0504D"/>
                          </a:solidFill>
                          <a:latin typeface="+mn-lt"/>
                          <a:cs typeface="Times New Roman"/>
                        </a:rPr>
                        <a:t>О</a:t>
                      </a:r>
                      <a:r>
                        <a:rPr sz="1800" b="1" dirty="0" smtClean="0">
                          <a:solidFill>
                            <a:srgbClr val="C0504D"/>
                          </a:solidFill>
                          <a:latin typeface="+mn-lt"/>
                          <a:cs typeface="Times New Roman"/>
                        </a:rPr>
                        <a:t>В</a:t>
                      </a:r>
                      <a:r>
                        <a:rPr sz="1800" b="1" spc="-40" dirty="0" smtClean="0">
                          <a:solidFill>
                            <a:srgbClr val="C0504D"/>
                          </a:solidFill>
                          <a:latin typeface="+mn-lt"/>
                          <a:cs typeface="Times New Roman"/>
                        </a:rPr>
                        <a:t>О</a:t>
                      </a:r>
                      <a:r>
                        <a:rPr sz="1800" b="1" spc="10" dirty="0" smtClean="0">
                          <a:solidFill>
                            <a:srgbClr val="C0504D"/>
                          </a:solidFill>
                          <a:latin typeface="+mn-lt"/>
                          <a:cs typeface="Times New Roman"/>
                        </a:rPr>
                        <a:t>Ч</a:t>
                      </a:r>
                      <a:r>
                        <a:rPr sz="1800" b="1" dirty="0" smtClean="0">
                          <a:solidFill>
                            <a:srgbClr val="C0504D"/>
                          </a:solidFill>
                          <a:latin typeface="+mn-lt"/>
                          <a:cs typeface="Times New Roman"/>
                        </a:rPr>
                        <a:t>Н</a:t>
                      </a:r>
                      <a:r>
                        <a:rPr sz="1800" b="1" spc="-5" dirty="0" smtClean="0">
                          <a:solidFill>
                            <a:srgbClr val="C0504D"/>
                          </a:solidFill>
                          <a:latin typeface="+mn-lt"/>
                          <a:cs typeface="Times New Roman"/>
                        </a:rPr>
                        <a:t>ЫЙ</a:t>
                      </a:r>
                      <a:r>
                        <a:rPr sz="1800" b="1" spc="-75" dirty="0" smtClean="0">
                          <a:solidFill>
                            <a:srgbClr val="C0504D"/>
                          </a:solidFill>
                          <a:latin typeface="+mn-lt"/>
                          <a:cs typeface="Times New Roman"/>
                        </a:rPr>
                        <a:t> </a:t>
                      </a:r>
                      <a:r>
                        <a:rPr sz="1800" b="1" spc="-10" dirty="0">
                          <a:solidFill>
                            <a:srgbClr val="C0504D"/>
                          </a:solidFill>
                          <a:latin typeface="+mn-lt"/>
                          <a:cs typeface="Times New Roman"/>
                        </a:rPr>
                        <a:t>ДОКУМЕНТ</a:t>
                      </a:r>
                      <a:endParaRPr sz="1800" dirty="0">
                        <a:latin typeface="+mn-lt"/>
                        <a:cs typeface="Times New Roman"/>
                      </a:endParaRPr>
                    </a:p>
                    <a:p>
                      <a:pPr marL="85090" marR="170815">
                        <a:lnSpc>
                          <a:spcPct val="72800"/>
                        </a:lnSpc>
                        <a:spcBef>
                          <a:spcPts val="1405"/>
                        </a:spcBef>
                      </a:pPr>
                      <a:r>
                        <a:rPr sz="1800" b="1" i="1" spc="-15" dirty="0">
                          <a:latin typeface="+mn-lt"/>
                          <a:cs typeface="Times New Roman"/>
                        </a:rPr>
                        <a:t>Это </a:t>
                      </a:r>
                      <a:r>
                        <a:rPr sz="1800" b="1" i="1" spc="-10" dirty="0">
                          <a:latin typeface="+mn-lt"/>
                          <a:cs typeface="Times New Roman"/>
                        </a:rPr>
                        <a:t>изменение  существенных </a:t>
                      </a:r>
                      <a:r>
                        <a:rPr sz="1800" b="1" i="1" spc="-5" dirty="0">
                          <a:latin typeface="+mn-lt"/>
                          <a:cs typeface="Times New Roman"/>
                        </a:rPr>
                        <a:t>условий  (например, цена,  </a:t>
                      </a:r>
                      <a:r>
                        <a:rPr sz="1800" b="1" i="1" spc="-20" dirty="0">
                          <a:latin typeface="+mn-lt"/>
                          <a:cs typeface="Times New Roman"/>
                        </a:rPr>
                        <a:t>количество,  </a:t>
                      </a:r>
                      <a:r>
                        <a:rPr sz="1800" b="1" i="1" spc="-5" dirty="0">
                          <a:latin typeface="+mn-lt"/>
                          <a:cs typeface="Times New Roman"/>
                        </a:rPr>
                        <a:t>стоимость).</a:t>
                      </a:r>
                      <a:endParaRPr sz="1800" dirty="0">
                        <a:latin typeface="+mn-lt"/>
                        <a:cs typeface="Times New Roman"/>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tcPr>
                </a:tc>
                <a:tc hMerge="1">
                  <a:txBody>
                    <a:bodyPr/>
                    <a:lstStyle/>
                    <a:p>
                      <a:endParaRPr lang="ru-RU"/>
                    </a:p>
                  </a:txBody>
                  <a:tcPr/>
                </a:tc>
                <a:tc rowSpan="3">
                  <a:txBody>
                    <a:bodyPr/>
                    <a:lstStyle/>
                    <a:p>
                      <a:pPr marL="85090" marR="163830">
                        <a:lnSpc>
                          <a:spcPct val="72500"/>
                        </a:lnSpc>
                        <a:spcBef>
                          <a:spcPts val="295"/>
                        </a:spcBef>
                      </a:pPr>
                      <a:r>
                        <a:rPr sz="1800" spc="-5" dirty="0">
                          <a:latin typeface="+mn-lt"/>
                          <a:cs typeface="Times New Roman"/>
                        </a:rPr>
                        <a:t>при осуществлении  частичной</a:t>
                      </a:r>
                      <a:endParaRPr sz="1800">
                        <a:latin typeface="+mn-lt"/>
                        <a:cs typeface="Times New Roman"/>
                      </a:endParaRPr>
                    </a:p>
                    <a:p>
                      <a:pPr marL="85090" marR="100965">
                        <a:lnSpc>
                          <a:spcPct val="72900"/>
                        </a:lnSpc>
                      </a:pPr>
                      <a:r>
                        <a:rPr sz="1800" spc="-5" dirty="0">
                          <a:latin typeface="+mn-lt"/>
                          <a:cs typeface="Times New Roman"/>
                        </a:rPr>
                        <a:t>приемки </a:t>
                      </a:r>
                      <a:r>
                        <a:rPr sz="1800" spc="-10" dirty="0">
                          <a:latin typeface="+mn-lt"/>
                          <a:cs typeface="Times New Roman"/>
                        </a:rPr>
                        <a:t>товаров  </a:t>
                      </a:r>
                      <a:r>
                        <a:rPr sz="1800" spc="-25" dirty="0">
                          <a:latin typeface="+mn-lt"/>
                          <a:cs typeface="Times New Roman"/>
                        </a:rPr>
                        <a:t>(работ, </a:t>
                      </a:r>
                      <a:r>
                        <a:rPr sz="1800" spc="-10" dirty="0">
                          <a:latin typeface="+mn-lt"/>
                          <a:cs typeface="Times New Roman"/>
                        </a:rPr>
                        <a:t>услуг): </a:t>
                      </a:r>
                      <a:r>
                        <a:rPr sz="1800" spc="-5" dirty="0">
                          <a:latin typeface="+mn-lt"/>
                          <a:cs typeface="Times New Roman"/>
                        </a:rPr>
                        <a:t>при  наличии  </a:t>
                      </a:r>
                      <a:r>
                        <a:rPr sz="1800" spc="-15" dirty="0">
                          <a:latin typeface="+mn-lt"/>
                          <a:cs typeface="Times New Roman"/>
                        </a:rPr>
                        <a:t>расхождений </a:t>
                      </a:r>
                      <a:r>
                        <a:rPr sz="1800" spc="-5" dirty="0">
                          <a:latin typeface="+mn-lt"/>
                          <a:cs typeface="Times New Roman"/>
                        </a:rPr>
                        <a:t>между  фактически  поставленными  </a:t>
                      </a:r>
                      <a:r>
                        <a:rPr sz="1800" spc="-10" dirty="0">
                          <a:latin typeface="+mn-lt"/>
                          <a:cs typeface="Times New Roman"/>
                        </a:rPr>
                        <a:t>товарами  </a:t>
                      </a:r>
                      <a:r>
                        <a:rPr sz="1800" spc="-5" dirty="0">
                          <a:latin typeface="+mn-lt"/>
                          <a:cs typeface="Times New Roman"/>
                        </a:rPr>
                        <a:t>(полученными  </a:t>
                      </a:r>
                      <a:r>
                        <a:rPr sz="1800" spc="-20" dirty="0">
                          <a:latin typeface="+mn-lt"/>
                          <a:cs typeface="Times New Roman"/>
                        </a:rPr>
                        <a:t>результатами  </a:t>
                      </a:r>
                      <a:r>
                        <a:rPr sz="1800" spc="-10" dirty="0">
                          <a:latin typeface="+mn-lt"/>
                          <a:cs typeface="Times New Roman"/>
                        </a:rPr>
                        <a:t>выполненных </a:t>
                      </a:r>
                      <a:r>
                        <a:rPr sz="1800" spc="-25" dirty="0">
                          <a:latin typeface="+mn-lt"/>
                          <a:cs typeface="Times New Roman"/>
                        </a:rPr>
                        <a:t>работ,  </a:t>
                      </a:r>
                      <a:r>
                        <a:rPr sz="1800" spc="-10" dirty="0">
                          <a:latin typeface="+mn-lt"/>
                          <a:cs typeface="Times New Roman"/>
                        </a:rPr>
                        <a:t>оказанных услуг) </a:t>
                      </a:r>
                      <a:r>
                        <a:rPr sz="1800" spc="-5" dirty="0">
                          <a:latin typeface="+mn-lt"/>
                          <a:cs typeface="Times New Roman"/>
                        </a:rPr>
                        <a:t>и  фактически  принятыми  </a:t>
                      </a:r>
                      <a:r>
                        <a:rPr sz="1800" spc="-20" dirty="0">
                          <a:latin typeface="+mn-lt"/>
                          <a:cs typeface="Times New Roman"/>
                        </a:rPr>
                        <a:t>заказчиком</a:t>
                      </a:r>
                      <a:endParaRPr sz="1800">
                        <a:latin typeface="+mn-lt"/>
                        <a:cs typeface="Times New Roman"/>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rowSpan="3">
                  <a:txBody>
                    <a:bodyPr/>
                    <a:lstStyle/>
                    <a:p>
                      <a:pPr marL="85725" marR="462280">
                        <a:lnSpc>
                          <a:spcPct val="72900"/>
                        </a:lnSpc>
                        <a:spcBef>
                          <a:spcPts val="290"/>
                        </a:spcBef>
                      </a:pPr>
                      <a:r>
                        <a:rPr sz="1800" spc="-10" dirty="0">
                          <a:latin typeface="+mn-lt"/>
                          <a:cs typeface="Times New Roman"/>
                        </a:rPr>
                        <a:t>Заказчик </a:t>
                      </a:r>
                      <a:r>
                        <a:rPr sz="1800" spc="-5" dirty="0">
                          <a:latin typeface="+mn-lt"/>
                          <a:cs typeface="Times New Roman"/>
                        </a:rPr>
                        <a:t>отражает в ЕИС  </a:t>
                      </a:r>
                      <a:r>
                        <a:rPr sz="1800" spc="-10" dirty="0">
                          <a:latin typeface="+mn-lt"/>
                          <a:cs typeface="Times New Roman"/>
                        </a:rPr>
                        <a:t>соответствующий </a:t>
                      </a:r>
                      <a:r>
                        <a:rPr sz="1800" spc="-25" dirty="0">
                          <a:latin typeface="+mn-lt"/>
                          <a:cs typeface="Times New Roman"/>
                        </a:rPr>
                        <a:t>результат </a:t>
                      </a:r>
                      <a:r>
                        <a:rPr sz="1800" spc="-5" dirty="0">
                          <a:latin typeface="+mn-lt"/>
                          <a:cs typeface="Times New Roman"/>
                        </a:rPr>
                        <a:t>приемки и  </a:t>
                      </a:r>
                      <a:r>
                        <a:rPr sz="1800" spc="-10" dirty="0">
                          <a:latin typeface="+mn-lt"/>
                          <a:cs typeface="Times New Roman"/>
                        </a:rPr>
                        <a:t>доводит </a:t>
                      </a:r>
                      <a:r>
                        <a:rPr sz="1800" spc="-20" dirty="0">
                          <a:latin typeface="+mn-lt"/>
                          <a:cs typeface="Times New Roman"/>
                        </a:rPr>
                        <a:t>необходимую </a:t>
                      </a:r>
                      <a:r>
                        <a:rPr sz="1800" spc="-10" dirty="0">
                          <a:latin typeface="+mn-lt"/>
                          <a:cs typeface="Times New Roman"/>
                        </a:rPr>
                        <a:t>информацию  </a:t>
                      </a:r>
                      <a:r>
                        <a:rPr sz="1800" dirty="0">
                          <a:latin typeface="+mn-lt"/>
                          <a:cs typeface="Times New Roman"/>
                        </a:rPr>
                        <a:t>поставщику </a:t>
                      </a:r>
                      <a:r>
                        <a:rPr sz="1800" spc="-5" dirty="0">
                          <a:latin typeface="+mn-lt"/>
                          <a:cs typeface="Times New Roman"/>
                        </a:rPr>
                        <a:t>с </a:t>
                      </a:r>
                      <a:r>
                        <a:rPr sz="1800" spc="-10" dirty="0">
                          <a:latin typeface="+mn-lt"/>
                          <a:cs typeface="Times New Roman"/>
                        </a:rPr>
                        <a:t>использованием  </a:t>
                      </a:r>
                      <a:r>
                        <a:rPr sz="1800" spc="-5" dirty="0">
                          <a:latin typeface="+mn-lt"/>
                          <a:cs typeface="Times New Roman"/>
                        </a:rPr>
                        <a:t>возможностей </a:t>
                      </a:r>
                      <a:r>
                        <a:rPr sz="1800" spc="-10" dirty="0">
                          <a:latin typeface="+mn-lt"/>
                          <a:cs typeface="Times New Roman"/>
                        </a:rPr>
                        <a:t>электронного  взаимодействия </a:t>
                      </a:r>
                      <a:r>
                        <a:rPr sz="1800" spc="-5" dirty="0">
                          <a:latin typeface="+mn-lt"/>
                          <a:cs typeface="Times New Roman"/>
                        </a:rPr>
                        <a:t>в</a:t>
                      </a:r>
                      <a:r>
                        <a:rPr sz="1800" spc="25" dirty="0">
                          <a:latin typeface="+mn-lt"/>
                          <a:cs typeface="Times New Roman"/>
                        </a:rPr>
                        <a:t> </a:t>
                      </a:r>
                      <a:r>
                        <a:rPr sz="1800" spc="-5" dirty="0">
                          <a:latin typeface="+mn-lt"/>
                          <a:cs typeface="Times New Roman"/>
                        </a:rPr>
                        <a:t>ЕИС.</a:t>
                      </a:r>
                      <a:endParaRPr sz="1800">
                        <a:latin typeface="+mn-lt"/>
                        <a:cs typeface="Times New Roman"/>
                      </a:endParaRPr>
                    </a:p>
                    <a:p>
                      <a:pPr marL="85725" marR="113030">
                        <a:lnSpc>
                          <a:spcPct val="72900"/>
                        </a:lnSpc>
                        <a:spcBef>
                          <a:spcPts val="5"/>
                        </a:spcBef>
                      </a:pPr>
                      <a:r>
                        <a:rPr sz="1800" spc="-5" dirty="0">
                          <a:latin typeface="+mn-lt"/>
                          <a:cs typeface="Times New Roman"/>
                        </a:rPr>
                        <a:t>В свою </a:t>
                      </a:r>
                      <a:r>
                        <a:rPr sz="1800" spc="-10" dirty="0">
                          <a:latin typeface="+mn-lt"/>
                          <a:cs typeface="Times New Roman"/>
                        </a:rPr>
                        <a:t>очередь, </a:t>
                      </a:r>
                      <a:r>
                        <a:rPr sz="1800" dirty="0">
                          <a:latin typeface="+mn-lt"/>
                          <a:cs typeface="Times New Roman"/>
                        </a:rPr>
                        <a:t>поставщик </a:t>
                      </a:r>
                      <a:r>
                        <a:rPr sz="1800" spc="-10" dirty="0">
                          <a:latin typeface="+mn-lt"/>
                          <a:cs typeface="Times New Roman"/>
                        </a:rPr>
                        <a:t>должен  сформировать </a:t>
                      </a:r>
                      <a:r>
                        <a:rPr sz="1800" spc="-15" dirty="0">
                          <a:latin typeface="+mn-lt"/>
                          <a:cs typeface="Times New Roman"/>
                        </a:rPr>
                        <a:t>корректировочный  </a:t>
                      </a:r>
                      <a:r>
                        <a:rPr sz="1800" spc="-10" dirty="0">
                          <a:latin typeface="+mn-lt"/>
                          <a:cs typeface="Times New Roman"/>
                        </a:rPr>
                        <a:t>документ </a:t>
                      </a:r>
                      <a:r>
                        <a:rPr sz="1800" spc="-5" dirty="0">
                          <a:latin typeface="+mn-lt"/>
                          <a:cs typeface="Times New Roman"/>
                        </a:rPr>
                        <a:t>и </a:t>
                      </a:r>
                      <a:r>
                        <a:rPr sz="1800" spc="-10" dirty="0">
                          <a:latin typeface="+mn-lt"/>
                          <a:cs typeface="Times New Roman"/>
                        </a:rPr>
                        <a:t>направить </a:t>
                      </a:r>
                      <a:r>
                        <a:rPr sz="1800" spc="-15" dirty="0">
                          <a:latin typeface="+mn-lt"/>
                          <a:cs typeface="Times New Roman"/>
                        </a:rPr>
                        <a:t>его </a:t>
                      </a:r>
                      <a:r>
                        <a:rPr sz="1800" spc="-5" dirty="0">
                          <a:latin typeface="+mn-lt"/>
                          <a:cs typeface="Times New Roman"/>
                        </a:rPr>
                        <a:t>на рассмотрение  </a:t>
                      </a:r>
                      <a:r>
                        <a:rPr sz="1800" spc="-30" dirty="0">
                          <a:latin typeface="+mn-lt"/>
                          <a:cs typeface="Times New Roman"/>
                        </a:rPr>
                        <a:t>заказчику. </a:t>
                      </a:r>
                      <a:r>
                        <a:rPr sz="1800" spc="-5" dirty="0">
                          <a:latin typeface="+mn-lt"/>
                          <a:cs typeface="Times New Roman"/>
                        </a:rPr>
                        <a:t>Применение </a:t>
                      </a:r>
                      <a:r>
                        <a:rPr sz="1800" spc="-15" dirty="0">
                          <a:latin typeface="+mn-lt"/>
                          <a:cs typeface="Times New Roman"/>
                        </a:rPr>
                        <a:t>корректировочного  </a:t>
                      </a:r>
                      <a:r>
                        <a:rPr sz="1800" spc="-10" dirty="0">
                          <a:latin typeface="+mn-lt"/>
                          <a:cs typeface="Times New Roman"/>
                        </a:rPr>
                        <a:t>документа </a:t>
                      </a:r>
                      <a:r>
                        <a:rPr sz="1800" spc="-5" dirty="0">
                          <a:latin typeface="+mn-lt"/>
                          <a:cs typeface="Times New Roman"/>
                        </a:rPr>
                        <a:t>в соответствии с </a:t>
                      </a:r>
                      <a:r>
                        <a:rPr sz="1800" spc="-10" dirty="0">
                          <a:latin typeface="+mn-lt"/>
                          <a:cs typeface="Times New Roman"/>
                        </a:rPr>
                        <a:t>нормативно-  </a:t>
                      </a:r>
                      <a:r>
                        <a:rPr sz="1800" spc="-5" dirty="0">
                          <a:latin typeface="+mn-lt"/>
                          <a:cs typeface="Times New Roman"/>
                        </a:rPr>
                        <a:t>правовым </a:t>
                      </a:r>
                      <a:r>
                        <a:rPr sz="1800" spc="-15" dirty="0">
                          <a:latin typeface="+mn-lt"/>
                          <a:cs typeface="Times New Roman"/>
                        </a:rPr>
                        <a:t>регулированием </a:t>
                      </a:r>
                      <a:r>
                        <a:rPr sz="1800" spc="-5" dirty="0">
                          <a:latin typeface="+mn-lt"/>
                          <a:cs typeface="Times New Roman"/>
                        </a:rPr>
                        <a:t>исполнения  </a:t>
                      </a:r>
                      <a:r>
                        <a:rPr sz="1800" spc="-10" dirty="0">
                          <a:latin typeface="+mn-lt"/>
                          <a:cs typeface="Times New Roman"/>
                        </a:rPr>
                        <a:t>контракта </a:t>
                      </a:r>
                      <a:r>
                        <a:rPr sz="1800" spc="-5" dirty="0">
                          <a:latin typeface="+mn-lt"/>
                          <a:cs typeface="Times New Roman"/>
                        </a:rPr>
                        <a:t>допустимо в </a:t>
                      </a:r>
                      <a:r>
                        <a:rPr sz="1800" spc="-10" dirty="0">
                          <a:latin typeface="+mn-lt"/>
                          <a:cs typeface="Times New Roman"/>
                        </a:rPr>
                        <a:t>ситуации, </a:t>
                      </a:r>
                      <a:r>
                        <a:rPr sz="1800" spc="-35" dirty="0">
                          <a:latin typeface="+mn-lt"/>
                          <a:cs typeface="Times New Roman"/>
                        </a:rPr>
                        <a:t>когда  </a:t>
                      </a:r>
                      <a:r>
                        <a:rPr sz="1800" spc="-10" dirty="0">
                          <a:latin typeface="+mn-lt"/>
                          <a:cs typeface="Times New Roman"/>
                        </a:rPr>
                        <a:t>выявлены </a:t>
                      </a:r>
                      <a:r>
                        <a:rPr sz="1800" spc="-15" dirty="0">
                          <a:latin typeface="+mn-lt"/>
                          <a:cs typeface="Times New Roman"/>
                        </a:rPr>
                        <a:t>расхождения </a:t>
                      </a:r>
                      <a:r>
                        <a:rPr sz="1800" spc="-5" dirty="0">
                          <a:latin typeface="+mn-lt"/>
                          <a:cs typeface="Times New Roman"/>
                        </a:rPr>
                        <a:t>в части </a:t>
                      </a:r>
                      <a:r>
                        <a:rPr sz="1800" spc="-15" dirty="0">
                          <a:latin typeface="+mn-lt"/>
                          <a:cs typeface="Times New Roman"/>
                        </a:rPr>
                        <a:t>количества  </a:t>
                      </a:r>
                      <a:r>
                        <a:rPr sz="1800" spc="-10" dirty="0">
                          <a:latin typeface="+mn-lt"/>
                          <a:cs typeface="Times New Roman"/>
                        </a:rPr>
                        <a:t>(объема) товаров </a:t>
                      </a:r>
                      <a:r>
                        <a:rPr sz="1800" spc="-25" dirty="0">
                          <a:latin typeface="+mn-lt"/>
                          <a:cs typeface="Times New Roman"/>
                        </a:rPr>
                        <a:t>(работ, </a:t>
                      </a:r>
                      <a:r>
                        <a:rPr sz="1800" spc="-5" dirty="0">
                          <a:latin typeface="+mn-lt"/>
                          <a:cs typeface="Times New Roman"/>
                        </a:rPr>
                        <a:t>услуг), а также  стоимости </a:t>
                      </a:r>
                      <a:r>
                        <a:rPr sz="1800" spc="-10" dirty="0">
                          <a:latin typeface="+mn-lt"/>
                          <a:cs typeface="Times New Roman"/>
                        </a:rPr>
                        <a:t>объекта</a:t>
                      </a:r>
                      <a:r>
                        <a:rPr sz="1800" spc="-5" dirty="0">
                          <a:latin typeface="+mn-lt"/>
                          <a:cs typeface="Times New Roman"/>
                        </a:rPr>
                        <a:t> </a:t>
                      </a:r>
                      <a:r>
                        <a:rPr sz="1800" spc="-10" dirty="0">
                          <a:latin typeface="+mn-lt"/>
                          <a:cs typeface="Times New Roman"/>
                        </a:rPr>
                        <a:t>закупки</a:t>
                      </a:r>
                      <a:endParaRPr sz="1800">
                        <a:latin typeface="+mn-lt"/>
                        <a:cs typeface="Times New Roman"/>
                      </a:endParaRPr>
                    </a:p>
                  </a:txBody>
                  <a:tcPr marL="0" marR="0" marT="368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225550">
                <a:tc gridSpan="2">
                  <a:txBody>
                    <a:bodyPr/>
                    <a:lstStyle/>
                    <a:p>
                      <a:pPr marL="90805" marR="100965">
                        <a:lnSpc>
                          <a:spcPct val="100000"/>
                        </a:lnSpc>
                        <a:spcBef>
                          <a:spcPts val="585"/>
                        </a:spcBef>
                      </a:pPr>
                      <a:r>
                        <a:rPr sz="1800" b="1" i="1" u="heavy" dirty="0">
                          <a:solidFill>
                            <a:srgbClr val="FFFFFF"/>
                          </a:solidFill>
                          <a:latin typeface="+mn-lt"/>
                          <a:cs typeface="Times New Roman"/>
                        </a:rPr>
                        <a:t>В </a:t>
                      </a:r>
                      <a:r>
                        <a:rPr sz="1800" b="1" i="1" u="heavy" spc="-5" dirty="0">
                          <a:solidFill>
                            <a:srgbClr val="FFFFFF"/>
                          </a:solidFill>
                          <a:latin typeface="+mn-lt"/>
                          <a:cs typeface="Times New Roman"/>
                        </a:rPr>
                        <a:t>случае мотивированного  отказа </a:t>
                      </a:r>
                      <a:r>
                        <a:rPr sz="1800" b="1" i="1" spc="-10" dirty="0">
                          <a:solidFill>
                            <a:srgbClr val="FFFFFF"/>
                          </a:solidFill>
                          <a:latin typeface="+mn-lt"/>
                          <a:cs typeface="Times New Roman"/>
                        </a:rPr>
                        <a:t>необходимо  формировать </a:t>
                      </a:r>
                      <a:r>
                        <a:rPr sz="1800" b="1" i="1" spc="-5" dirty="0">
                          <a:solidFill>
                            <a:srgbClr val="FFFFFF"/>
                          </a:solidFill>
                          <a:latin typeface="+mn-lt"/>
                          <a:cs typeface="Times New Roman"/>
                        </a:rPr>
                        <a:t>НОВЫЙ  ДОКУМЕНТ </a:t>
                      </a:r>
                      <a:r>
                        <a:rPr sz="1800" b="1" i="1" dirty="0">
                          <a:solidFill>
                            <a:srgbClr val="FFFFFF"/>
                          </a:solidFill>
                          <a:latin typeface="+mn-lt"/>
                          <a:cs typeface="Times New Roman"/>
                        </a:rPr>
                        <a:t>О ПРИЕМКЕ, а</a:t>
                      </a:r>
                      <a:r>
                        <a:rPr sz="1800" b="1" i="1" spc="-90" dirty="0">
                          <a:solidFill>
                            <a:srgbClr val="FFFFFF"/>
                          </a:solidFill>
                          <a:latin typeface="+mn-lt"/>
                          <a:cs typeface="Times New Roman"/>
                        </a:rPr>
                        <a:t> </a:t>
                      </a:r>
                      <a:r>
                        <a:rPr sz="1800" b="1" i="1" dirty="0">
                          <a:solidFill>
                            <a:srgbClr val="FFFFFF"/>
                          </a:solidFill>
                          <a:latin typeface="+mn-lt"/>
                          <a:cs typeface="Times New Roman"/>
                        </a:rPr>
                        <a:t>не</a:t>
                      </a:r>
                      <a:endParaRPr sz="1800" dirty="0">
                        <a:latin typeface="+mn-lt"/>
                        <a:cs typeface="Times New Roman"/>
                      </a:endParaRPr>
                    </a:p>
                    <a:p>
                      <a:pPr marL="90805">
                        <a:lnSpc>
                          <a:spcPct val="100000"/>
                        </a:lnSpc>
                      </a:pPr>
                      <a:r>
                        <a:rPr sz="1800" b="1" i="1" spc="-10" dirty="0">
                          <a:solidFill>
                            <a:srgbClr val="FFFFFF"/>
                          </a:solidFill>
                          <a:latin typeface="+mn-lt"/>
                          <a:cs typeface="Times New Roman"/>
                        </a:rPr>
                        <a:t>корректировочный</a:t>
                      </a:r>
                      <a:r>
                        <a:rPr sz="1800" b="1" i="1" spc="-75" dirty="0">
                          <a:solidFill>
                            <a:srgbClr val="FFFFFF"/>
                          </a:solidFill>
                          <a:latin typeface="+mn-lt"/>
                          <a:cs typeface="Times New Roman"/>
                        </a:rPr>
                        <a:t> </a:t>
                      </a:r>
                      <a:r>
                        <a:rPr sz="1800" b="1" i="1" spc="-5" dirty="0">
                          <a:solidFill>
                            <a:srgbClr val="FFFFFF"/>
                          </a:solidFill>
                          <a:latin typeface="+mn-lt"/>
                          <a:cs typeface="Times New Roman"/>
                        </a:rPr>
                        <a:t>документ</a:t>
                      </a:r>
                      <a:endParaRPr sz="1800" dirty="0">
                        <a:latin typeface="+mn-lt"/>
                        <a:cs typeface="Times New Roman"/>
                      </a:endParaRPr>
                    </a:p>
                  </a:txBody>
                  <a:tcPr marL="0" marR="0" marT="74295" marB="0">
                    <a:solidFill>
                      <a:srgbClr val="C0504D"/>
                    </a:solidFill>
                  </a:tcPr>
                </a:tc>
                <a:tc hMerge="1">
                  <a:txBody>
                    <a:bodyPr/>
                    <a:lstStyle/>
                    <a:p>
                      <a:endParaRPr/>
                    </a:p>
                  </a:txBody>
                  <a:tcPr marL="0" marR="0" marT="0" marB="0"/>
                </a:tc>
                <a:tc>
                  <a:txBody>
                    <a:bodyPr/>
                    <a:lstStyle/>
                    <a:p>
                      <a:endParaRPr lang="ru-RU" dirty="0"/>
                    </a:p>
                  </a:txBody>
                  <a:tcPr marL="0" marR="0" marT="0" marB="0">
                    <a:lnR w="12700">
                      <a:solidFill>
                        <a:srgbClr val="000000"/>
                      </a:solidFill>
                      <a:prstDash val="solid"/>
                    </a:lnR>
                    <a:solidFill>
                      <a:srgbClr val="C0504D"/>
                    </a:solidFill>
                  </a:tcPr>
                </a:tc>
                <a:tc vMerge="1">
                  <a:txBody>
                    <a:bodyPr/>
                    <a:lstStyle/>
                    <a:p>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368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84531">
                <a:tc rowSpan="2">
                  <a:txBody>
                    <a:bodyPr/>
                    <a:lstStyle/>
                    <a:p>
                      <a:endParaRPr sz="1800">
                        <a:latin typeface="+mn-lt"/>
                        <a:cs typeface="Times New Roman"/>
                      </a:endParaRPr>
                    </a:p>
                  </a:txBody>
                  <a:tcPr marL="0" marR="0" marT="0" marB="0">
                    <a:lnR w="12700">
                      <a:solidFill>
                        <a:srgbClr val="000000"/>
                      </a:solidFill>
                      <a:prstDash val="solid"/>
                    </a:lnR>
                  </a:tcPr>
                </a:tc>
                <a:tc gridSpan="2">
                  <a:txBody>
                    <a:bodyPr/>
                    <a:lstStyle/>
                    <a:p>
                      <a:endParaRPr sz="1800">
                        <a:latin typeface="+mn-lt"/>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hMerge="1">
                  <a:txBody>
                    <a:bodyPr/>
                    <a:lstStyle/>
                    <a:p>
                      <a:endParaRPr lang="ru-RU"/>
                    </a:p>
                  </a:txBody>
                  <a:tcPr/>
                </a:tc>
                <a:tc vMerge="1">
                  <a:txBody>
                    <a:bodyPr/>
                    <a:lstStyle/>
                    <a:p>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368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047214">
                <a:tc vMerge="1">
                  <a:txBody>
                    <a:bodyPr/>
                    <a:lstStyle/>
                    <a:p>
                      <a:endParaRPr/>
                    </a:p>
                  </a:txBody>
                  <a:tcPr marL="0" marR="0" marT="0" marB="0">
                    <a:lnR w="12700">
                      <a:solidFill>
                        <a:srgbClr val="000000"/>
                      </a:solidFill>
                      <a:prstDash val="solid"/>
                    </a:lnR>
                  </a:tcPr>
                </a:tc>
                <a:tc gridSpan="2">
                  <a:txBody>
                    <a:bodyPr/>
                    <a:lstStyle/>
                    <a:p>
                      <a:pPr marL="85090">
                        <a:lnSpc>
                          <a:spcPts val="1695"/>
                        </a:lnSpc>
                      </a:pPr>
                      <a:r>
                        <a:rPr sz="1800" b="1" spc="-30" dirty="0">
                          <a:solidFill>
                            <a:srgbClr val="C0504D"/>
                          </a:solidFill>
                          <a:latin typeface="+mn-lt"/>
                          <a:cs typeface="Times New Roman"/>
                        </a:rPr>
                        <a:t>ИСПРАВЛЕНИЕ</a:t>
                      </a:r>
                      <a:endParaRPr sz="1800">
                        <a:latin typeface="+mn-lt"/>
                        <a:cs typeface="Times New Roman"/>
                      </a:endParaRPr>
                    </a:p>
                    <a:p>
                      <a:pPr marL="85090" marR="247015">
                        <a:lnSpc>
                          <a:spcPct val="72900"/>
                        </a:lnSpc>
                        <a:spcBef>
                          <a:spcPts val="1395"/>
                        </a:spcBef>
                      </a:pPr>
                      <a:r>
                        <a:rPr sz="1800" spc="-5" dirty="0">
                          <a:latin typeface="+mn-lt"/>
                          <a:cs typeface="Times New Roman"/>
                        </a:rPr>
                        <a:t>Возможность</a:t>
                      </a:r>
                      <a:r>
                        <a:rPr sz="1800" spc="-50" dirty="0">
                          <a:latin typeface="+mn-lt"/>
                          <a:cs typeface="Times New Roman"/>
                        </a:rPr>
                        <a:t> </a:t>
                      </a:r>
                      <a:r>
                        <a:rPr sz="1800" dirty="0">
                          <a:latin typeface="+mn-lt"/>
                          <a:cs typeface="Times New Roman"/>
                        </a:rPr>
                        <a:t>внесения  </a:t>
                      </a:r>
                      <a:r>
                        <a:rPr sz="1800" spc="-5" dirty="0">
                          <a:latin typeface="+mn-lt"/>
                          <a:cs typeface="Times New Roman"/>
                        </a:rPr>
                        <a:t>исправлений в  </a:t>
                      </a:r>
                      <a:r>
                        <a:rPr sz="1800" spc="-10" dirty="0">
                          <a:latin typeface="+mn-lt"/>
                          <a:cs typeface="Times New Roman"/>
                        </a:rPr>
                        <a:t>информацию  </a:t>
                      </a:r>
                      <a:r>
                        <a:rPr sz="1800" dirty="0">
                          <a:latin typeface="+mn-lt"/>
                          <a:cs typeface="Times New Roman"/>
                        </a:rPr>
                        <a:t>поставщика.</a:t>
                      </a:r>
                      <a:endParaRPr sz="1800">
                        <a:latin typeface="+mn-lt"/>
                        <a:cs typeface="Times New Roman"/>
                      </a:endParaRPr>
                    </a:p>
                    <a:p>
                      <a:pPr marL="85090" marR="171450">
                        <a:lnSpc>
                          <a:spcPct val="73000"/>
                        </a:lnSpc>
                        <a:spcBef>
                          <a:spcPts val="1390"/>
                        </a:spcBef>
                      </a:pPr>
                      <a:r>
                        <a:rPr sz="1800" b="1" i="1" spc="-15" dirty="0">
                          <a:latin typeface="+mn-lt"/>
                          <a:cs typeface="Times New Roman"/>
                        </a:rPr>
                        <a:t>Это </a:t>
                      </a:r>
                      <a:r>
                        <a:rPr sz="1800" b="1" i="1" spc="-10" dirty="0">
                          <a:latin typeface="+mn-lt"/>
                          <a:cs typeface="Times New Roman"/>
                        </a:rPr>
                        <a:t>изменение </a:t>
                      </a:r>
                      <a:r>
                        <a:rPr sz="1800" b="1" i="1" spc="-5" dirty="0">
                          <a:latin typeface="+mn-lt"/>
                          <a:cs typeface="Times New Roman"/>
                        </a:rPr>
                        <a:t>не  </a:t>
                      </a:r>
                      <a:r>
                        <a:rPr sz="1800" b="1" i="1" spc="-10" dirty="0">
                          <a:latin typeface="+mn-lt"/>
                          <a:cs typeface="Times New Roman"/>
                        </a:rPr>
                        <a:t>существенных </a:t>
                      </a:r>
                      <a:r>
                        <a:rPr sz="1800" b="1" i="1" spc="-5" dirty="0">
                          <a:latin typeface="+mn-lt"/>
                          <a:cs typeface="Times New Roman"/>
                        </a:rPr>
                        <a:t>условий  (например, </a:t>
                      </a:r>
                      <a:r>
                        <a:rPr sz="1800" b="1" i="1" spc="-10" dirty="0">
                          <a:latin typeface="+mn-lt"/>
                          <a:cs typeface="Times New Roman"/>
                        </a:rPr>
                        <a:t>адрес  </a:t>
                      </a:r>
                      <a:r>
                        <a:rPr sz="1800" b="1" i="1" spc="-15" dirty="0">
                          <a:latin typeface="+mn-lt"/>
                          <a:cs typeface="Times New Roman"/>
                        </a:rPr>
                        <a:t>грузополучателя)</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lang="ru-RU"/>
                    </a:p>
                  </a:txBody>
                  <a:tcPr/>
                </a:tc>
                <a:tc>
                  <a:txBody>
                    <a:bodyPr/>
                    <a:lstStyle/>
                    <a:p>
                      <a:pPr marL="85090" marR="548005">
                        <a:lnSpc>
                          <a:spcPct val="72900"/>
                        </a:lnSpc>
                        <a:spcBef>
                          <a:spcPts val="295"/>
                        </a:spcBef>
                      </a:pPr>
                      <a:r>
                        <a:rPr sz="1800" spc="-5" dirty="0">
                          <a:latin typeface="+mn-lt"/>
                          <a:cs typeface="Times New Roman"/>
                        </a:rPr>
                        <a:t>В случае  </a:t>
                      </a:r>
                      <a:r>
                        <a:rPr sz="1800" dirty="0">
                          <a:latin typeface="+mn-lt"/>
                          <a:cs typeface="Times New Roman"/>
                        </a:rPr>
                        <a:t>нео</a:t>
                      </a:r>
                      <a:r>
                        <a:rPr sz="1800" spc="-55" dirty="0">
                          <a:latin typeface="+mn-lt"/>
                          <a:cs typeface="Times New Roman"/>
                        </a:rPr>
                        <a:t>бх</a:t>
                      </a:r>
                      <a:r>
                        <a:rPr sz="1800" spc="-45" dirty="0">
                          <a:latin typeface="+mn-lt"/>
                          <a:cs typeface="Times New Roman"/>
                        </a:rPr>
                        <a:t>о</a:t>
                      </a:r>
                      <a:r>
                        <a:rPr sz="1800" dirty="0">
                          <a:latin typeface="+mn-lt"/>
                          <a:cs typeface="Times New Roman"/>
                        </a:rPr>
                        <a:t>дим</a:t>
                      </a:r>
                      <a:r>
                        <a:rPr sz="1800" spc="40" dirty="0">
                          <a:latin typeface="+mn-lt"/>
                          <a:cs typeface="Times New Roman"/>
                        </a:rPr>
                        <a:t>о</a:t>
                      </a:r>
                      <a:r>
                        <a:rPr sz="1800" dirty="0">
                          <a:latin typeface="+mn-lt"/>
                          <a:cs typeface="Times New Roman"/>
                        </a:rPr>
                        <a:t>сти  </a:t>
                      </a:r>
                      <a:r>
                        <a:rPr sz="1800" spc="-5" dirty="0">
                          <a:latin typeface="+mn-lt"/>
                          <a:cs typeface="Times New Roman"/>
                        </a:rPr>
                        <a:t>исправления  </a:t>
                      </a:r>
                      <a:r>
                        <a:rPr sz="1800" spc="-10" dirty="0">
                          <a:latin typeface="+mn-lt"/>
                          <a:cs typeface="Times New Roman"/>
                        </a:rPr>
                        <a:t>информации</a:t>
                      </a:r>
                      <a:endParaRPr sz="1800">
                        <a:latin typeface="+mn-lt"/>
                        <a:cs typeface="Times New Roman"/>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85725" marR="82550">
                        <a:lnSpc>
                          <a:spcPct val="72900"/>
                        </a:lnSpc>
                        <a:spcBef>
                          <a:spcPts val="295"/>
                        </a:spcBef>
                      </a:pPr>
                      <a:r>
                        <a:rPr sz="1800" spc="-10" dirty="0">
                          <a:latin typeface="+mn-lt"/>
                          <a:cs typeface="Times New Roman"/>
                        </a:rPr>
                        <a:t>Использование </a:t>
                      </a:r>
                      <a:r>
                        <a:rPr sz="1800" spc="-5" dirty="0">
                          <a:latin typeface="+mn-lt"/>
                          <a:cs typeface="Times New Roman"/>
                        </a:rPr>
                        <a:t>данной функциональной  возможности </a:t>
                      </a:r>
                      <a:r>
                        <a:rPr sz="1800" spc="-10" dirty="0">
                          <a:latin typeface="+mn-lt"/>
                          <a:cs typeface="Times New Roman"/>
                        </a:rPr>
                        <a:t>позволяет </a:t>
                      </a:r>
                      <a:r>
                        <a:rPr sz="1800" spc="-5" dirty="0">
                          <a:latin typeface="+mn-lt"/>
                          <a:cs typeface="Times New Roman"/>
                        </a:rPr>
                        <a:t>при формировании  исправления </a:t>
                      </a:r>
                      <a:r>
                        <a:rPr sz="1800" spc="-10" dirty="0">
                          <a:latin typeface="+mn-lt"/>
                          <a:cs typeface="Times New Roman"/>
                        </a:rPr>
                        <a:t>документа </a:t>
                      </a:r>
                      <a:r>
                        <a:rPr sz="1800" spc="-5" dirty="0">
                          <a:latin typeface="+mn-lt"/>
                          <a:cs typeface="Times New Roman"/>
                        </a:rPr>
                        <a:t>о </a:t>
                      </a:r>
                      <a:r>
                        <a:rPr sz="1800" spc="-10" dirty="0">
                          <a:latin typeface="+mn-lt"/>
                          <a:cs typeface="Times New Roman"/>
                        </a:rPr>
                        <a:t>приемке, </a:t>
                      </a:r>
                      <a:r>
                        <a:rPr sz="1800" spc="-5" dirty="0">
                          <a:latin typeface="+mn-lt"/>
                          <a:cs typeface="Times New Roman"/>
                        </a:rPr>
                        <a:t>не  </a:t>
                      </a:r>
                      <a:r>
                        <a:rPr sz="1800" spc="-10" dirty="0">
                          <a:latin typeface="+mn-lt"/>
                          <a:cs typeface="Times New Roman"/>
                        </a:rPr>
                        <a:t>подписанного </a:t>
                      </a:r>
                      <a:r>
                        <a:rPr sz="1800" spc="-20" dirty="0">
                          <a:latin typeface="+mn-lt"/>
                          <a:cs typeface="Times New Roman"/>
                        </a:rPr>
                        <a:t>заказчиком,  </a:t>
                      </a:r>
                      <a:r>
                        <a:rPr sz="1800" spc="-10" dirty="0">
                          <a:latin typeface="+mn-lt"/>
                          <a:cs typeface="Times New Roman"/>
                        </a:rPr>
                        <a:t>добавлять/удалять </a:t>
                      </a:r>
                      <a:r>
                        <a:rPr sz="1800" spc="-80" dirty="0">
                          <a:latin typeface="+mn-lt"/>
                          <a:cs typeface="Times New Roman"/>
                        </a:rPr>
                        <a:t>ТРУ, </a:t>
                      </a:r>
                      <a:r>
                        <a:rPr sz="1800" spc="-10" dirty="0">
                          <a:latin typeface="+mn-lt"/>
                          <a:cs typeface="Times New Roman"/>
                        </a:rPr>
                        <a:t>редактировать  </a:t>
                      </a:r>
                      <a:r>
                        <a:rPr sz="1800" spc="-15" dirty="0">
                          <a:latin typeface="+mn-lt"/>
                          <a:cs typeface="Times New Roman"/>
                        </a:rPr>
                        <a:t>количество </a:t>
                      </a:r>
                      <a:r>
                        <a:rPr sz="1800" spc="-5" dirty="0">
                          <a:latin typeface="+mn-lt"/>
                          <a:cs typeface="Times New Roman"/>
                        </a:rPr>
                        <a:t>и/или стоимость </a:t>
                      </a:r>
                      <a:r>
                        <a:rPr sz="1800" spc="-80" dirty="0">
                          <a:latin typeface="+mn-lt"/>
                          <a:cs typeface="Times New Roman"/>
                        </a:rPr>
                        <a:t>ТРУ, </a:t>
                      </a:r>
                      <a:r>
                        <a:rPr sz="1800" spc="-5" dirty="0">
                          <a:latin typeface="+mn-lt"/>
                          <a:cs typeface="Times New Roman"/>
                        </a:rPr>
                        <a:t>а также  доступно обновление </a:t>
                      </a:r>
                      <a:r>
                        <a:rPr sz="1800" spc="-20" dirty="0">
                          <a:latin typeface="+mn-lt"/>
                          <a:cs typeface="Times New Roman"/>
                        </a:rPr>
                        <a:t>атрибутов ТРУ </a:t>
                      </a:r>
                      <a:r>
                        <a:rPr sz="1800" spc="-5" dirty="0">
                          <a:latin typeface="+mn-lt"/>
                          <a:cs typeface="Times New Roman"/>
                        </a:rPr>
                        <a:t>из  последней версии </a:t>
                      </a:r>
                      <a:r>
                        <a:rPr sz="1800" spc="-10" dirty="0">
                          <a:latin typeface="+mn-lt"/>
                          <a:cs typeface="Times New Roman"/>
                        </a:rPr>
                        <a:t>контракта, </a:t>
                      </a:r>
                      <a:r>
                        <a:rPr sz="1800" dirty="0">
                          <a:latin typeface="+mn-lt"/>
                          <a:cs typeface="Times New Roman"/>
                        </a:rPr>
                        <a:t>если </a:t>
                      </a:r>
                      <a:r>
                        <a:rPr sz="1800" spc="-15" dirty="0">
                          <a:latin typeface="+mn-lt"/>
                          <a:cs typeface="Times New Roman"/>
                        </a:rPr>
                        <a:t>таковая  </a:t>
                      </a:r>
                      <a:r>
                        <a:rPr sz="1800" spc="-10" dirty="0">
                          <a:latin typeface="+mn-lt"/>
                          <a:cs typeface="Times New Roman"/>
                        </a:rPr>
                        <a:t>размещена </a:t>
                      </a:r>
                      <a:r>
                        <a:rPr sz="1800" spc="-5" dirty="0">
                          <a:latin typeface="+mn-lt"/>
                          <a:cs typeface="Times New Roman"/>
                        </a:rPr>
                        <a:t>в </a:t>
                      </a:r>
                      <a:r>
                        <a:rPr sz="1800" spc="5" dirty="0">
                          <a:latin typeface="+mn-lt"/>
                          <a:cs typeface="Times New Roman"/>
                        </a:rPr>
                        <a:t>реестре </a:t>
                      </a:r>
                      <a:r>
                        <a:rPr sz="1800" spc="-15" dirty="0">
                          <a:latin typeface="+mn-lt"/>
                          <a:cs typeface="Times New Roman"/>
                        </a:rPr>
                        <a:t>контрактов</a:t>
                      </a:r>
                      <a:r>
                        <a:rPr sz="1800" spc="15" dirty="0">
                          <a:latin typeface="+mn-lt"/>
                          <a:cs typeface="Times New Roman"/>
                        </a:rPr>
                        <a:t> </a:t>
                      </a:r>
                      <a:r>
                        <a:rPr sz="1800" spc="-5" dirty="0">
                          <a:latin typeface="+mn-lt"/>
                          <a:cs typeface="Times New Roman"/>
                        </a:rPr>
                        <a:t>ЕИС</a:t>
                      </a:r>
                      <a:endParaRPr sz="1800" dirty="0">
                        <a:latin typeface="+mn-lt"/>
                        <a:cs typeface="Times New Roman"/>
                      </a:endParaRPr>
                    </a:p>
                  </a:txBody>
                  <a:tcPr marL="0" marR="0" marT="3746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283054587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800" y="457200"/>
            <a:ext cx="10179388" cy="3785652"/>
          </a:xfrm>
          <a:prstGeom prst="rect">
            <a:avLst/>
          </a:prstGeom>
          <a:ln>
            <a:solidFill>
              <a:schemeClr val="accent1"/>
            </a:solidFill>
          </a:ln>
        </p:spPr>
        <p:txBody>
          <a:bodyPr wrap="square">
            <a:spAutoFit/>
          </a:bodyPr>
          <a:lstStyle/>
          <a:p>
            <a:r>
              <a:rPr lang="ru-RU" sz="2000" b="1" dirty="0"/>
              <a:t>Вопрос </a:t>
            </a:r>
          </a:p>
          <a:p>
            <a:endParaRPr lang="ru-RU" sz="2000" dirty="0"/>
          </a:p>
          <a:p>
            <a:r>
              <a:rPr lang="ru-RU" sz="2000" dirty="0"/>
              <a:t>Электронная приемка. Завершающим этапом любого контракта является оплата. По срокам, оплата производится согласно условиям контракта (предположим СМП 10 рабочих дней). Отсчет идет с даты приемки (подписания документов посредством ЕИС). </a:t>
            </a:r>
            <a:endParaRPr lang="ru-RU" sz="2000" dirty="0" smtClean="0"/>
          </a:p>
          <a:p>
            <a:r>
              <a:rPr lang="ru-RU" sz="2000" dirty="0" smtClean="0"/>
              <a:t>Алгоритм </a:t>
            </a:r>
            <a:r>
              <a:rPr lang="ru-RU" sz="2000" dirty="0"/>
              <a:t>прописанный в 44 ФЗ содержит информацию лишь о документе, который по своему наполнению является аналогом акта, </a:t>
            </a:r>
            <a:r>
              <a:rPr lang="ru-RU" sz="2000" dirty="0" err="1"/>
              <a:t>упд</a:t>
            </a:r>
            <a:r>
              <a:rPr lang="ru-RU" sz="2000" dirty="0"/>
              <a:t>, товарной накладной. Для проведения оплаты необходимо 2 документа счет и акт, </a:t>
            </a:r>
            <a:r>
              <a:rPr lang="ru-RU" sz="2000" dirty="0" err="1"/>
              <a:t>упд</a:t>
            </a:r>
            <a:r>
              <a:rPr lang="ru-RU" sz="2000" dirty="0"/>
              <a:t>, товарная накладная (документ из ЕИС). Как быть?. Документ о приемке подписан, отсчет срока пошел, а основного документа имеющего реальное основание для оплаты - нет. Может есть изменения в бюджетном законодательстве, в котором говорится, что этот документ является основанием для приемки и оплаты?</a:t>
            </a:r>
          </a:p>
        </p:txBody>
      </p:sp>
      <p:sp>
        <p:nvSpPr>
          <p:cNvPr id="3" name="Прямоугольник 2"/>
          <p:cNvSpPr/>
          <p:nvPr/>
        </p:nvSpPr>
        <p:spPr>
          <a:xfrm>
            <a:off x="1066800" y="4648200"/>
            <a:ext cx="10744200" cy="1015663"/>
          </a:xfrm>
          <a:prstGeom prst="rect">
            <a:avLst/>
          </a:prstGeom>
          <a:solidFill>
            <a:srgbClr val="7030A0"/>
          </a:solidFill>
        </p:spPr>
        <p:txBody>
          <a:bodyPr wrap="square">
            <a:spAutoFit/>
          </a:bodyPr>
          <a:lstStyle/>
          <a:p>
            <a:r>
              <a:rPr lang="ru-RU" sz="2000" dirty="0" smtClean="0">
                <a:solidFill>
                  <a:schemeClr val="bg1"/>
                </a:solidFill>
              </a:rPr>
              <a:t>Счет  на оплату не является обязательным документом. Его формирование – это обычай делового оборота.  Его формирование не регулируется вообще ничем. Оплата может быть только на основании АКТА или НАКЛАДНОЙ</a:t>
            </a:r>
            <a:endParaRPr lang="ru-RU" sz="2000" dirty="0">
              <a:solidFill>
                <a:schemeClr val="bg1"/>
              </a:solidFill>
            </a:endParaRPr>
          </a:p>
        </p:txBody>
      </p:sp>
      <p:sp>
        <p:nvSpPr>
          <p:cNvPr id="4" name="Прямоугольник 3"/>
          <p:cNvSpPr/>
          <p:nvPr/>
        </p:nvSpPr>
        <p:spPr>
          <a:xfrm>
            <a:off x="1066800" y="6023372"/>
            <a:ext cx="6849247" cy="646331"/>
          </a:xfrm>
          <a:prstGeom prst="rect">
            <a:avLst/>
          </a:prstGeom>
        </p:spPr>
        <p:txBody>
          <a:bodyPr wrap="none">
            <a:spAutoFit/>
          </a:bodyPr>
          <a:lstStyle/>
          <a:p>
            <a:r>
              <a:rPr lang="ru-RU" dirty="0" smtClean="0"/>
              <a:t>Вам самим решать – будет ли счет и как «санкционировать» оплату</a:t>
            </a:r>
          </a:p>
          <a:p>
            <a:r>
              <a:rPr lang="ru-RU" dirty="0" smtClean="0"/>
              <a:t>Надпись «передать в оплату»</a:t>
            </a:r>
            <a:endParaRPr lang="ru-RU" dirty="0"/>
          </a:p>
        </p:txBody>
      </p:sp>
    </p:spTree>
    <p:extLst>
      <p:ext uri="{BB962C8B-B14F-4D97-AF65-F5344CB8AC3E}">
        <p14:creationId xmlns:p14="http://schemas.microsoft.com/office/powerpoint/2010/main" val="27164711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79775" y="352130"/>
            <a:ext cx="11030579" cy="5838163"/>
          </a:xfrm>
          <a:prstGeom prst="rect">
            <a:avLst/>
          </a:prstGeom>
        </p:spPr>
        <p:txBody>
          <a:bodyPr wrap="square">
            <a:spAutoFit/>
          </a:bodyPr>
          <a:lstStyle/>
          <a:p>
            <a:r>
              <a:rPr lang="ru-RU" sz="1966" dirty="0"/>
              <a:t>Ответ</a:t>
            </a:r>
          </a:p>
          <a:p>
            <a:r>
              <a:rPr lang="ru-RU" sz="1966" dirty="0"/>
              <a:t>К электронному документу о приемке могут прилагаться документы, которые считаются его неотъемлемой частью (п.2 ч.13 ст.94 закона). При этом в случае, если информация, содержащаяся в прилагаемых документах, не соответствует информации, содержащейся в документе о приемке, приоритет имеет электронный документ о приемке. Нужно в контрактах указать порядок предоставления:</a:t>
            </a:r>
          </a:p>
          <a:p>
            <a:r>
              <a:rPr lang="ru-RU" sz="1966" dirty="0">
                <a:solidFill>
                  <a:srgbClr val="7030A0"/>
                </a:solidFill>
              </a:rPr>
              <a:t>- счет, </a:t>
            </a:r>
            <a:r>
              <a:rPr lang="ru-RU" sz="1966" dirty="0"/>
              <a:t>счет-фактуры: </a:t>
            </a:r>
            <a:r>
              <a:rPr lang="ru-RU" sz="1966" u="sng" dirty="0">
                <a:solidFill>
                  <a:srgbClr val="FF0000"/>
                </a:solidFill>
              </a:rPr>
              <a:t>оригинал бумажный с подписями передают при фактической поставке товара</a:t>
            </a:r>
            <a:r>
              <a:rPr lang="ru-RU" sz="1966" dirty="0"/>
              <a:t>, выполнении работ (оказании услуг) или скан документа через ЕИС. Либо счет-фактуру можно сформировать в ЕИС</a:t>
            </a:r>
            <a:r>
              <a:rPr lang="ru-RU" sz="1966" dirty="0" smtClean="0">
                <a:solidFill>
                  <a:srgbClr val="FF0000"/>
                </a:solidFill>
              </a:rPr>
              <a:t>. (НЕ РЕКОМЕНДУЮ ПРОСИТЬ)</a:t>
            </a:r>
            <a:endParaRPr lang="ru-RU" sz="1966" dirty="0">
              <a:solidFill>
                <a:srgbClr val="FF0000"/>
              </a:solidFill>
            </a:endParaRPr>
          </a:p>
          <a:p>
            <a:r>
              <a:rPr lang="ru-RU" sz="1966" dirty="0"/>
              <a:t>- бумажной накладной (акта). Если вам нужен дублирующий документ дополнительно к тому, что оформляется через ЕИС, то это указывают в контракте. Пишут – оригинал на бумажном носителе с подписями передают при фактической поставке товара, выполнении работ (оказании услуг). При этом все данные бумажных накладных (актов) должны полностью соответствовать электронным сведениям.</a:t>
            </a:r>
          </a:p>
          <a:p>
            <a:r>
              <a:rPr lang="ru-RU" sz="1966" dirty="0"/>
              <a:t>Заказчик может включить в контракт следующее содержание: одновременно с оформлением документа о приемке с использованием ЕИС поставщик в момент поставки предоставляет заказчику оригинал счета, счета-фактуры на бумажном носителе. Уточните как именно и в какой срок передаются документы на бумажных носителях. Вам остается просить поставщика передать вам счет на оплату.</a:t>
            </a:r>
          </a:p>
        </p:txBody>
      </p:sp>
    </p:spTree>
    <p:extLst>
      <p:ext uri="{BB962C8B-B14F-4D97-AF65-F5344CB8AC3E}">
        <p14:creationId xmlns:p14="http://schemas.microsoft.com/office/powerpoint/2010/main" val="7076815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0876" y="312790"/>
            <a:ext cx="10810567" cy="5632311"/>
          </a:xfrm>
          <a:prstGeom prst="rect">
            <a:avLst/>
          </a:prstGeom>
        </p:spPr>
        <p:txBody>
          <a:bodyPr wrap="square">
            <a:spAutoFit/>
          </a:bodyPr>
          <a:lstStyle/>
          <a:p>
            <a:r>
              <a:rPr lang="ru-RU" sz="2000" b="1" dirty="0">
                <a:solidFill>
                  <a:srgbClr val="222222"/>
                </a:solidFill>
                <a:latin typeface="Calibri" panose="020F0502020204030204" pitchFamily="34" charset="0"/>
              </a:rPr>
              <a:t/>
            </a:r>
            <a:br>
              <a:rPr lang="ru-RU" sz="2000" b="1" dirty="0">
                <a:solidFill>
                  <a:srgbClr val="222222"/>
                </a:solidFill>
                <a:latin typeface="Calibri" panose="020F0502020204030204" pitchFamily="34" charset="0"/>
              </a:rPr>
            </a:br>
            <a:r>
              <a:rPr lang="ru-RU" sz="2000" b="1" dirty="0">
                <a:solidFill>
                  <a:srgbClr val="222222"/>
                </a:solidFill>
                <a:latin typeface="Calibri" panose="020F0502020204030204" pitchFamily="34" charset="0"/>
              </a:rPr>
              <a:t>Как заказчик получил жалобу из-за требования бумажных </a:t>
            </a:r>
            <a:r>
              <a:rPr lang="ru-RU" sz="2000" b="1" dirty="0" smtClean="0">
                <a:solidFill>
                  <a:srgbClr val="222222"/>
                </a:solidFill>
                <a:latin typeface="Calibri" panose="020F0502020204030204" pitchFamily="34" charset="0"/>
              </a:rPr>
              <a:t>документов</a:t>
            </a:r>
          </a:p>
          <a:p>
            <a:endParaRPr lang="ru-RU" sz="2000" b="1" dirty="0">
              <a:solidFill>
                <a:srgbClr val="222222"/>
              </a:solidFill>
              <a:latin typeface="Calibri" panose="020F0502020204030204" pitchFamily="34" charset="0"/>
            </a:endParaRPr>
          </a:p>
          <a:p>
            <a:r>
              <a:rPr lang="ru-RU" sz="2000" dirty="0">
                <a:solidFill>
                  <a:srgbClr val="222222"/>
                </a:solidFill>
                <a:latin typeface="Calibri" panose="020F0502020204030204" pitchFamily="34" charset="0"/>
              </a:rPr>
              <a:t>Заказчик проводил электронный аукцион на вывоз и хранение документов. Один из участников пожаловался, что в проекте контракта незаконное требование. Помимо приемки в ЕИС, в проект контракта включили формулировку:</a:t>
            </a:r>
          </a:p>
          <a:p>
            <a:r>
              <a:rPr lang="ru-RU" sz="2000" dirty="0">
                <a:solidFill>
                  <a:srgbClr val="222222"/>
                </a:solidFill>
                <a:latin typeface="Calibri" panose="020F0502020204030204" pitchFamily="34" charset="0"/>
              </a:rPr>
              <a:t>«Одновременно с оформлением документа о приемке с использованием ЕИС Исполнитель предоставляет Заказчику на бумажном носителе подписанный со своей стороны Акт приема-передачи оказанных услуг (приложение № 3 к Договору) в 2 (двух) экземплярах, оригинал счета и счета-фактуры (если применимо)».</a:t>
            </a:r>
          </a:p>
          <a:p>
            <a:r>
              <a:rPr lang="ru-RU" sz="2000" b="1" dirty="0">
                <a:solidFill>
                  <a:srgbClr val="222222"/>
                </a:solidFill>
                <a:latin typeface="Calibri" panose="020F0502020204030204" pitchFamily="34" charset="0"/>
              </a:rPr>
              <a:t>Доводы заказчика. </a:t>
            </a:r>
            <a:r>
              <a:rPr lang="ru-RU" sz="2000" dirty="0">
                <a:solidFill>
                  <a:srgbClr val="222222"/>
                </a:solidFill>
                <a:latin typeface="Calibri" panose="020F0502020204030204" pitchFamily="34" charset="0"/>
              </a:rPr>
              <a:t>Требования заказчика не противоречат </a:t>
            </a:r>
            <a:r>
              <a:rPr lang="ru-RU" sz="2000" dirty="0">
                <a:solidFill>
                  <a:srgbClr val="01745C"/>
                </a:solidFill>
                <a:latin typeface="Calibri" panose="020F0502020204030204" pitchFamily="34" charset="0"/>
              </a:rPr>
              <a:t>Закону № 44-ФЗ</a:t>
            </a:r>
            <a:r>
              <a:rPr lang="ru-RU" sz="2000" dirty="0">
                <a:solidFill>
                  <a:srgbClr val="222222"/>
                </a:solidFill>
                <a:latin typeface="Calibri" panose="020F0502020204030204" pitchFamily="34" charset="0"/>
              </a:rPr>
              <a:t>.</a:t>
            </a:r>
          </a:p>
          <a:p>
            <a:r>
              <a:rPr lang="ru-RU" sz="2000" b="1" dirty="0">
                <a:solidFill>
                  <a:srgbClr val="222222"/>
                </a:solidFill>
                <a:latin typeface="Calibri" panose="020F0502020204030204" pitchFamily="34" charset="0"/>
              </a:rPr>
              <a:t>Доводы УФАС. </a:t>
            </a:r>
            <a:r>
              <a:rPr lang="ru-RU" sz="2000" dirty="0">
                <a:solidFill>
                  <a:srgbClr val="222222"/>
                </a:solidFill>
                <a:latin typeface="Calibri" panose="020F0502020204030204" pitchFamily="34" charset="0"/>
              </a:rPr>
              <a:t>В рамках исполнения контракта документы предоставляют и подписывают в электронном виде. Это прописано в </a:t>
            </a:r>
            <a:r>
              <a:rPr lang="ru-RU" sz="2000" dirty="0">
                <a:solidFill>
                  <a:srgbClr val="01745C"/>
                </a:solidFill>
                <a:latin typeface="Calibri" panose="020F0502020204030204" pitchFamily="34" charset="0"/>
              </a:rPr>
              <a:t>статье 94</a:t>
            </a:r>
            <a:r>
              <a:rPr lang="ru-RU" sz="2000" dirty="0">
                <a:solidFill>
                  <a:srgbClr val="222222"/>
                </a:solidFill>
                <a:latin typeface="Calibri" panose="020F0502020204030204" pitchFamily="34" charset="0"/>
              </a:rPr>
              <a:t> Закона № 44-ФЗ. Поэтому требование предоставить документы в письменной форме нарушает положения </a:t>
            </a:r>
            <a:r>
              <a:rPr lang="ru-RU" sz="2000" dirty="0">
                <a:solidFill>
                  <a:srgbClr val="01745C"/>
                </a:solidFill>
                <a:latin typeface="Calibri" panose="020F0502020204030204" pitchFamily="34" charset="0"/>
              </a:rPr>
              <a:t>части 13</a:t>
            </a:r>
            <a:r>
              <a:rPr lang="ru-RU" sz="2000" dirty="0">
                <a:solidFill>
                  <a:srgbClr val="222222"/>
                </a:solidFill>
                <a:latin typeface="Calibri" panose="020F0502020204030204" pitchFamily="34" charset="0"/>
              </a:rPr>
              <a:t> статьи 94 Закона № 44-ФЗ. Наказание за нарушение предусмотрено </a:t>
            </a:r>
            <a:r>
              <a:rPr lang="ru-RU" sz="2000" dirty="0">
                <a:solidFill>
                  <a:srgbClr val="01745C"/>
                </a:solidFill>
                <a:latin typeface="Calibri" panose="020F0502020204030204" pitchFamily="34" charset="0"/>
              </a:rPr>
              <a:t>частью 4</a:t>
            </a:r>
            <a:r>
              <a:rPr lang="ru-RU" sz="2000" dirty="0">
                <a:solidFill>
                  <a:srgbClr val="222222"/>
                </a:solidFill>
                <a:latin typeface="Calibri" panose="020F0502020204030204" pitchFamily="34" charset="0"/>
              </a:rPr>
              <a:t> статьи 7.30 КоАП</a:t>
            </a:r>
            <a:r>
              <a:rPr lang="ru-RU" sz="2000" dirty="0" smtClean="0">
                <a:solidFill>
                  <a:srgbClr val="222222"/>
                </a:solidFill>
                <a:latin typeface="Calibri" panose="020F0502020204030204" pitchFamily="34" charset="0"/>
              </a:rPr>
              <a:t>.</a:t>
            </a:r>
          </a:p>
          <a:p>
            <a:endParaRPr lang="ru-RU" sz="2000" dirty="0">
              <a:solidFill>
                <a:srgbClr val="222222"/>
              </a:solidFill>
              <a:latin typeface="Calibri" panose="020F0502020204030204" pitchFamily="34" charset="0"/>
            </a:endParaRPr>
          </a:p>
          <a:p>
            <a:r>
              <a:rPr lang="ru-RU" sz="2000" dirty="0">
                <a:solidFill>
                  <a:srgbClr val="01745C"/>
                </a:solidFill>
                <a:latin typeface="Calibri" panose="020F0502020204030204" pitchFamily="34" charset="0"/>
              </a:rPr>
              <a:t>Решение УФАС по городу Москве от 01.04.2022 по делу № </a:t>
            </a:r>
            <a:r>
              <a:rPr lang="ru-RU" sz="2000" dirty="0" smtClean="0">
                <a:solidFill>
                  <a:srgbClr val="01745C"/>
                </a:solidFill>
                <a:latin typeface="Calibri" panose="020F0502020204030204" pitchFamily="34" charset="0"/>
              </a:rPr>
              <a:t>077/06/106-5031/2022</a:t>
            </a:r>
            <a:r>
              <a:rPr lang="ru-RU" sz="2000" dirty="0">
                <a:solidFill>
                  <a:srgbClr val="222222"/>
                </a:solidFill>
                <a:latin typeface="Calibri" panose="020F0502020204030204" pitchFamily="34" charset="0"/>
              </a:rPr>
              <a:t> </a:t>
            </a:r>
            <a:r>
              <a:rPr lang="ru-RU" sz="2000" dirty="0" smtClean="0">
                <a:solidFill>
                  <a:srgbClr val="222222"/>
                </a:solidFill>
                <a:latin typeface="Calibri" panose="020F0502020204030204" pitchFamily="34" charset="0"/>
              </a:rPr>
              <a:t>(</a:t>
            </a:r>
            <a:r>
              <a:rPr lang="ru-RU" sz="2000" dirty="0" err="1" smtClean="0">
                <a:solidFill>
                  <a:srgbClr val="222222"/>
                </a:solidFill>
                <a:latin typeface="Calibri" panose="020F0502020204030204" pitchFamily="34" charset="0"/>
              </a:rPr>
              <a:t>изв</a:t>
            </a:r>
            <a:r>
              <a:rPr lang="ru-RU" sz="2000" dirty="0" smtClean="0">
                <a:solidFill>
                  <a:srgbClr val="222222"/>
                </a:solidFill>
                <a:latin typeface="Calibri" panose="020F0502020204030204" pitchFamily="34" charset="0"/>
              </a:rPr>
              <a:t>. № 0373100037222000174)</a:t>
            </a:r>
            <a:endParaRPr lang="ru-RU" sz="2000" b="0" i="0" dirty="0">
              <a:solidFill>
                <a:srgbClr val="222222"/>
              </a:solidFill>
              <a:effectLst/>
              <a:latin typeface="Calibri" panose="020F0502020204030204" pitchFamily="34" charset="0"/>
            </a:endParaRPr>
          </a:p>
        </p:txBody>
      </p:sp>
    </p:spTree>
    <p:extLst>
      <p:ext uri="{BB962C8B-B14F-4D97-AF65-F5344CB8AC3E}">
        <p14:creationId xmlns:p14="http://schemas.microsoft.com/office/powerpoint/2010/main" val="49065567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17639" y="442983"/>
            <a:ext cx="11026877" cy="5632311"/>
          </a:xfrm>
          <a:prstGeom prst="rect">
            <a:avLst/>
          </a:prstGeom>
        </p:spPr>
        <p:txBody>
          <a:bodyPr wrap="square">
            <a:spAutoFit/>
          </a:bodyPr>
          <a:lstStyle/>
          <a:p>
            <a:r>
              <a:rPr lang="ru-RU" sz="2000" b="1" dirty="0" smtClean="0">
                <a:solidFill>
                  <a:srgbClr val="222222"/>
                </a:solidFill>
                <a:latin typeface="Calibri" panose="020F0502020204030204" pitchFamily="34" charset="0"/>
              </a:rPr>
              <a:t>Как </a:t>
            </a:r>
            <a:r>
              <a:rPr lang="ru-RU" sz="2000" b="1" dirty="0">
                <a:solidFill>
                  <a:srgbClr val="222222"/>
                </a:solidFill>
                <a:latin typeface="Calibri" panose="020F0502020204030204" pitchFamily="34" charset="0"/>
              </a:rPr>
              <a:t>заказчик получил жалобу из-за того, что не требовал бумажные </a:t>
            </a:r>
            <a:r>
              <a:rPr lang="ru-RU" sz="2000" b="1" dirty="0" smtClean="0">
                <a:solidFill>
                  <a:srgbClr val="222222"/>
                </a:solidFill>
                <a:latin typeface="Calibri" panose="020F0502020204030204" pitchFamily="34" charset="0"/>
              </a:rPr>
              <a:t>документы</a:t>
            </a:r>
          </a:p>
          <a:p>
            <a:endParaRPr lang="ru-RU" sz="2000" b="1" dirty="0">
              <a:solidFill>
                <a:srgbClr val="222222"/>
              </a:solidFill>
              <a:latin typeface="Calibri" panose="020F0502020204030204" pitchFamily="34" charset="0"/>
            </a:endParaRPr>
          </a:p>
          <a:p>
            <a:r>
              <a:rPr lang="ru-RU" sz="2000" dirty="0">
                <a:solidFill>
                  <a:srgbClr val="222222"/>
                </a:solidFill>
                <a:latin typeface="Calibri" panose="020F0502020204030204" pitchFamily="34" charset="0"/>
              </a:rPr>
              <a:t>Заказчик проводил электронный аукцион на закупку </a:t>
            </a:r>
            <a:r>
              <a:rPr lang="ru-RU" sz="2000" dirty="0" err="1">
                <a:solidFill>
                  <a:srgbClr val="222222"/>
                </a:solidFill>
                <a:latin typeface="Calibri" panose="020F0502020204030204" pitchFamily="34" charset="0"/>
              </a:rPr>
              <a:t>дезсредств</a:t>
            </a:r>
            <a:r>
              <a:rPr lang="ru-RU" sz="2000" dirty="0">
                <a:solidFill>
                  <a:srgbClr val="222222"/>
                </a:solidFill>
                <a:latin typeface="Calibri" panose="020F0502020204030204" pitchFamily="34" charset="0"/>
              </a:rPr>
              <a:t>. В проекте контракта прописал электронную приемку в ЕИС. Уточнил, что к электронному документу поставщик должен приложить счет, товарную накладную, счет-фактуру. Один из участников пожаловался, что в проекте контракта нет обязанности заказчика документально оформить факт передачи товара от поставщика к заказчику в момент доставки (подписать товарную накладную).</a:t>
            </a:r>
          </a:p>
          <a:p>
            <a:r>
              <a:rPr lang="ru-RU" sz="2000" b="1" dirty="0">
                <a:solidFill>
                  <a:srgbClr val="222222"/>
                </a:solidFill>
                <a:latin typeface="Calibri" panose="020F0502020204030204" pitchFamily="34" charset="0"/>
              </a:rPr>
              <a:t>Доводы заказчика. </a:t>
            </a:r>
            <a:r>
              <a:rPr lang="ru-RU" sz="2000" dirty="0">
                <a:solidFill>
                  <a:srgbClr val="222222"/>
                </a:solidFill>
                <a:latin typeface="Calibri" panose="020F0502020204030204" pitchFamily="34" charset="0"/>
              </a:rPr>
              <a:t>Заказчик ранее размещал в ЕИС разъяснения к закупке. В документе уточнили, что обстоятельства времени, места передачи товара заказчику может быть подтверждено подписью заказчика на товарной накладной Поставщика «Принято без проверки в количестве ___ мест».</a:t>
            </a:r>
          </a:p>
          <a:p>
            <a:r>
              <a:rPr lang="ru-RU" sz="2000" b="1" dirty="0">
                <a:solidFill>
                  <a:srgbClr val="222222"/>
                </a:solidFill>
                <a:latin typeface="Calibri" panose="020F0502020204030204" pitchFamily="34" charset="0"/>
              </a:rPr>
              <a:t>Доводы УФАС. </a:t>
            </a:r>
            <a:r>
              <a:rPr lang="ru-RU" sz="2000" dirty="0">
                <a:solidFill>
                  <a:srgbClr val="222222"/>
                </a:solidFill>
                <a:latin typeface="Calibri" panose="020F0502020204030204" pitchFamily="34" charset="0"/>
              </a:rPr>
              <a:t>Отсутствие в проекте обязанности заказчика подписать товарную накладную не свидетельствует о запрете подписания такой накладной в момент доставки товара. Об этом же свидетельствуют разъяснения заказчика к закупке. То есть заказчик не отрицает возможность зафиксировать дату и время доставки товара на территорию заказчика</a:t>
            </a:r>
            <a:r>
              <a:rPr lang="ru-RU" sz="2000" dirty="0" smtClean="0">
                <a:solidFill>
                  <a:srgbClr val="222222"/>
                </a:solidFill>
                <a:latin typeface="Calibri" panose="020F0502020204030204" pitchFamily="34" charset="0"/>
              </a:rPr>
              <a:t>.</a:t>
            </a:r>
          </a:p>
          <a:p>
            <a:endParaRPr lang="ru-RU" sz="2000" dirty="0">
              <a:solidFill>
                <a:srgbClr val="222222"/>
              </a:solidFill>
              <a:latin typeface="Calibri" panose="020F0502020204030204" pitchFamily="34" charset="0"/>
            </a:endParaRPr>
          </a:p>
          <a:p>
            <a:r>
              <a:rPr lang="ru-RU" sz="2000" dirty="0">
                <a:solidFill>
                  <a:srgbClr val="01745C"/>
                </a:solidFill>
                <a:latin typeface="Calibri" panose="020F0502020204030204" pitchFamily="34" charset="0"/>
              </a:rPr>
              <a:t>Решение УФАС по Ярославской области от 02.03.2022 по делу № 076/06/106-117/2022</a:t>
            </a:r>
            <a:r>
              <a:rPr lang="ru-RU" sz="2000" dirty="0">
                <a:solidFill>
                  <a:srgbClr val="222222"/>
                </a:solidFill>
                <a:latin typeface="Calibri" panose="020F0502020204030204" pitchFamily="34" charset="0"/>
              </a:rPr>
              <a:t>. </a:t>
            </a:r>
            <a:r>
              <a:rPr lang="ru-RU" sz="2000" dirty="0" smtClean="0">
                <a:solidFill>
                  <a:srgbClr val="222222"/>
                </a:solidFill>
                <a:latin typeface="Calibri" panose="020F0502020204030204" pitchFamily="34" charset="0"/>
              </a:rPr>
              <a:t>(</a:t>
            </a:r>
            <a:r>
              <a:rPr lang="ru-RU" sz="2000" dirty="0" err="1" smtClean="0">
                <a:solidFill>
                  <a:srgbClr val="222222"/>
                </a:solidFill>
                <a:latin typeface="Calibri" panose="020F0502020204030204" pitchFamily="34" charset="0"/>
              </a:rPr>
              <a:t>изв</a:t>
            </a:r>
            <a:r>
              <a:rPr lang="ru-RU" sz="2000" dirty="0" smtClean="0">
                <a:solidFill>
                  <a:srgbClr val="222222"/>
                </a:solidFill>
                <a:latin typeface="Calibri" panose="020F0502020204030204" pitchFamily="34" charset="0"/>
              </a:rPr>
              <a:t>. 0371300009422000029)</a:t>
            </a:r>
            <a:endParaRPr lang="ru-RU" sz="2000" b="0" i="0" dirty="0">
              <a:solidFill>
                <a:srgbClr val="222222"/>
              </a:solidFill>
              <a:effectLst/>
              <a:latin typeface="Calibri" panose="020F0502020204030204" pitchFamily="34" charset="0"/>
            </a:endParaRPr>
          </a:p>
        </p:txBody>
      </p:sp>
    </p:spTree>
    <p:extLst>
      <p:ext uri="{BB962C8B-B14F-4D97-AF65-F5344CB8AC3E}">
        <p14:creationId xmlns:p14="http://schemas.microsoft.com/office/powerpoint/2010/main" val="252372932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 y="191524"/>
            <a:ext cx="11955780" cy="6844284"/>
          </a:xfrm>
          <a:prstGeom prst="rect">
            <a:avLst/>
          </a:prstGeom>
        </p:spPr>
      </p:pic>
      <p:sp>
        <p:nvSpPr>
          <p:cNvPr id="3" name="Прямоугольник 2"/>
          <p:cNvSpPr/>
          <p:nvPr/>
        </p:nvSpPr>
        <p:spPr>
          <a:xfrm>
            <a:off x="7620000" y="990600"/>
            <a:ext cx="4642105" cy="369332"/>
          </a:xfrm>
          <a:prstGeom prst="rect">
            <a:avLst/>
          </a:prstGeom>
          <a:solidFill>
            <a:srgbClr val="FFFF00"/>
          </a:solidFill>
        </p:spPr>
        <p:txBody>
          <a:bodyPr wrap="none">
            <a:spAutoFit/>
          </a:bodyPr>
          <a:lstStyle/>
          <a:p>
            <a:r>
              <a:rPr lang="ru-RU" dirty="0" smtClean="0"/>
              <a:t>Распечатать. Это и есть документ о приемке</a:t>
            </a:r>
            <a:endParaRPr lang="ru-RU" dirty="0"/>
          </a:p>
        </p:txBody>
      </p:sp>
      <p:sp>
        <p:nvSpPr>
          <p:cNvPr id="6" name="Стрелка вниз 5"/>
          <p:cNvSpPr/>
          <p:nvPr/>
        </p:nvSpPr>
        <p:spPr>
          <a:xfrm>
            <a:off x="6934200" y="1295400"/>
            <a:ext cx="304800" cy="609600"/>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3738402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21772"/>
            <a:ext cx="10134600" cy="6858001"/>
          </a:xfrm>
          <a:prstGeom prst="rect">
            <a:avLst/>
          </a:prstGeom>
        </p:spPr>
      </p:pic>
    </p:spTree>
    <p:extLst>
      <p:ext uri="{BB962C8B-B14F-4D97-AF65-F5344CB8AC3E}">
        <p14:creationId xmlns:p14="http://schemas.microsoft.com/office/powerpoint/2010/main" val="15453834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4202" y="-1"/>
            <a:ext cx="10314398" cy="6858001"/>
          </a:xfrm>
          <a:prstGeom prst="rect">
            <a:avLst/>
          </a:prstGeom>
        </p:spPr>
      </p:pic>
    </p:spTree>
    <p:extLst>
      <p:ext uri="{BB962C8B-B14F-4D97-AF65-F5344CB8AC3E}">
        <p14:creationId xmlns:p14="http://schemas.microsoft.com/office/powerpoint/2010/main" val="199809017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600200" y="20320"/>
            <a:ext cx="4138037" cy="444043"/>
          </a:xfrm>
          <a:prstGeom prst="rect">
            <a:avLst/>
          </a:prstGeom>
        </p:spPr>
        <p:txBody>
          <a:bodyPr vert="horz" wrap="square" lIns="0" tIns="0" rIns="0" bIns="0" rtlCol="0" anchor="b">
            <a:spAutoFit/>
          </a:bodyPr>
          <a:lstStyle/>
          <a:p>
            <a:pPr marL="12701">
              <a:lnSpc>
                <a:spcPct val="100000"/>
              </a:lnSpc>
            </a:pPr>
            <a:r>
              <a:rPr sz="2800" spc="-95" dirty="0">
                <a:solidFill>
                  <a:srgbClr val="7030A0"/>
                </a:solidFill>
              </a:rPr>
              <a:t>Неправильное</a:t>
            </a:r>
            <a:r>
              <a:rPr sz="2800" spc="-285" dirty="0">
                <a:solidFill>
                  <a:srgbClr val="7030A0"/>
                </a:solidFill>
              </a:rPr>
              <a:t> </a:t>
            </a:r>
            <a:r>
              <a:rPr sz="2800" spc="-95" dirty="0">
                <a:solidFill>
                  <a:srgbClr val="7030A0"/>
                </a:solidFill>
              </a:rPr>
              <a:t>оформление</a:t>
            </a:r>
            <a:endParaRPr sz="2800" dirty="0">
              <a:solidFill>
                <a:srgbClr val="7030A0"/>
              </a:solidFill>
            </a:endParaRPr>
          </a:p>
        </p:txBody>
      </p:sp>
      <p:sp>
        <p:nvSpPr>
          <p:cNvPr id="4" name="object 4"/>
          <p:cNvSpPr/>
          <p:nvPr/>
        </p:nvSpPr>
        <p:spPr>
          <a:xfrm>
            <a:off x="1146651" y="830094"/>
            <a:ext cx="11045349" cy="5847538"/>
          </a:xfrm>
          <a:prstGeom prst="rect">
            <a:avLst/>
          </a:prstGeom>
          <a:blipFill>
            <a:blip r:embed="rId2" cstate="print"/>
            <a:stretch>
              <a:fillRect/>
            </a:stretch>
          </a:blipFill>
        </p:spPr>
        <p:txBody>
          <a:bodyPr wrap="square" lIns="0" tIns="0" rIns="0" bIns="0" rtlCol="0"/>
          <a:lstStyle/>
          <a:p>
            <a:endParaRPr sz="1805"/>
          </a:p>
        </p:txBody>
      </p:sp>
    </p:spTree>
    <p:extLst>
      <p:ext uri="{BB962C8B-B14F-4D97-AF65-F5344CB8AC3E}">
        <p14:creationId xmlns:p14="http://schemas.microsoft.com/office/powerpoint/2010/main" val="2977778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8522" y="169864"/>
            <a:ext cx="10675327" cy="3139321"/>
          </a:xfrm>
          <a:prstGeom prst="rect">
            <a:avLst/>
          </a:prstGeom>
        </p:spPr>
        <p:txBody>
          <a:bodyPr wrap="square">
            <a:spAutoFit/>
          </a:bodyPr>
          <a:lstStyle/>
          <a:p>
            <a:pPr marL="285750" indent="-285750">
              <a:buFont typeface="Wingdings" panose="05000000000000000000" pitchFamily="2" charset="2"/>
              <a:buChar char="Ø"/>
            </a:pPr>
            <a:r>
              <a:rPr lang="ru-RU" dirty="0" smtClean="0"/>
              <a:t>Ситуация:  заключен контракт </a:t>
            </a:r>
            <a:r>
              <a:rPr lang="ru-RU" b="1" dirty="0">
                <a:solidFill>
                  <a:srgbClr val="FF0000"/>
                </a:solidFill>
              </a:rPr>
              <a:t>16.09.2022 </a:t>
            </a:r>
            <a:r>
              <a:rPr lang="ru-RU" b="1" dirty="0" smtClean="0">
                <a:solidFill>
                  <a:srgbClr val="FF0000"/>
                </a:solidFill>
              </a:rPr>
              <a:t>года, </a:t>
            </a:r>
            <a:r>
              <a:rPr lang="ru-RU" dirty="0" smtClean="0"/>
              <a:t>но </a:t>
            </a:r>
            <a:r>
              <a:rPr lang="ru-RU" dirty="0"/>
              <a:t>в претензионном порядке контракта написали что </a:t>
            </a:r>
            <a:endParaRPr lang="ru-RU" dirty="0" smtClean="0"/>
          </a:p>
          <a:p>
            <a:r>
              <a:rPr lang="ru-RU" dirty="0" smtClean="0"/>
              <a:t>9.2</a:t>
            </a:r>
            <a:r>
              <a:rPr lang="ru-RU" dirty="0"/>
              <a:t>. Претензия оформляется в письменной форме. В претензии перечисляются допущенные при исполнении Контракта нарушения со ссылкой на соответствующие положения Контракта или его приложений, отражаются стоимостная оценка ответственности (неустойки), а также действия, которые должны быть произведены Стороной для устранения нарушений. </a:t>
            </a:r>
            <a:endParaRPr lang="ru-RU" dirty="0" smtClean="0"/>
          </a:p>
          <a:p>
            <a:r>
              <a:rPr lang="ru-RU" dirty="0" smtClean="0"/>
              <a:t>9.3</a:t>
            </a:r>
            <a:r>
              <a:rPr lang="ru-RU" dirty="0"/>
              <a:t>. Срок рассмотрения претензии не может превышать 10 (десяти) календарных дней. Переписка Сторон может осуществляться в виде писем или телеграмм, а в случаях направления телекса, факса, иного электронного сообщения - с последующим предоставлением оригинала документа. </a:t>
            </a:r>
            <a:endParaRPr lang="ru-RU" dirty="0" smtClean="0"/>
          </a:p>
          <a:p>
            <a:endParaRPr lang="ru-RU" i="1" dirty="0"/>
          </a:p>
          <a:p>
            <a:r>
              <a:rPr lang="ru-RU" i="1" dirty="0" smtClean="0"/>
              <a:t>Как сегодня </a:t>
            </a:r>
            <a:r>
              <a:rPr lang="ru-RU" i="1" dirty="0"/>
              <a:t>под такими условиями </a:t>
            </a:r>
            <a:r>
              <a:rPr lang="ru-RU" i="1" dirty="0" smtClean="0"/>
              <a:t>прописанным </a:t>
            </a:r>
            <a:r>
              <a:rPr lang="ru-RU" i="1" dirty="0"/>
              <a:t>в </a:t>
            </a:r>
            <a:r>
              <a:rPr lang="ru-RU" i="1" dirty="0" smtClean="0"/>
              <a:t>контракте, </a:t>
            </a:r>
            <a:r>
              <a:rPr lang="ru-RU" i="1" dirty="0"/>
              <a:t>который заключили уже после 01.07.2022 </a:t>
            </a:r>
            <a:r>
              <a:rPr lang="ru-RU" i="1" dirty="0" smtClean="0"/>
              <a:t>года, </a:t>
            </a:r>
            <a:r>
              <a:rPr lang="ru-RU" i="1" dirty="0"/>
              <a:t>вести претензионную </a:t>
            </a:r>
            <a:r>
              <a:rPr lang="ru-RU" i="1" dirty="0" smtClean="0"/>
              <a:t>переписку? </a:t>
            </a:r>
            <a:endParaRPr lang="ru-RU" i="1" dirty="0"/>
          </a:p>
        </p:txBody>
      </p:sp>
      <p:sp>
        <p:nvSpPr>
          <p:cNvPr id="3" name="Прямоугольник 2"/>
          <p:cNvSpPr/>
          <p:nvPr/>
        </p:nvSpPr>
        <p:spPr>
          <a:xfrm>
            <a:off x="896910" y="3575313"/>
            <a:ext cx="11005038" cy="1200329"/>
          </a:xfrm>
          <a:prstGeom prst="rect">
            <a:avLst/>
          </a:prstGeom>
          <a:ln>
            <a:solidFill>
              <a:schemeClr val="accent1"/>
            </a:solidFill>
          </a:ln>
        </p:spPr>
        <p:txBody>
          <a:bodyPr wrap="square">
            <a:spAutoFit/>
          </a:bodyPr>
          <a:lstStyle/>
          <a:p>
            <a:r>
              <a:rPr lang="ru-RU" dirty="0" smtClean="0"/>
              <a:t>Варианты:</a:t>
            </a:r>
            <a:endParaRPr lang="ru-RU" dirty="0"/>
          </a:p>
          <a:p>
            <a:r>
              <a:rPr lang="ru-RU" dirty="0" smtClean="0"/>
              <a:t>- </a:t>
            </a:r>
            <a:r>
              <a:rPr lang="ru-RU" dirty="0"/>
              <a:t>продолжать вести претензии по условиям контракта в силу ст.422 ГК РФ,</a:t>
            </a:r>
          </a:p>
          <a:p>
            <a:r>
              <a:rPr lang="ru-RU" dirty="0" smtClean="0"/>
              <a:t>- составить соглашение об изменении порядка, перевести работу в ЕИС. Это изменение несущественных условий. Мы за данный вариант. </a:t>
            </a:r>
          </a:p>
        </p:txBody>
      </p:sp>
      <p:sp>
        <p:nvSpPr>
          <p:cNvPr id="4" name="Прямоугольник 3"/>
          <p:cNvSpPr/>
          <p:nvPr/>
        </p:nvSpPr>
        <p:spPr>
          <a:xfrm>
            <a:off x="1078522" y="5241063"/>
            <a:ext cx="11113478" cy="923330"/>
          </a:xfrm>
          <a:prstGeom prst="rect">
            <a:avLst/>
          </a:prstGeom>
          <a:ln>
            <a:solidFill>
              <a:schemeClr val="accent1"/>
            </a:solidFill>
          </a:ln>
        </p:spPr>
        <p:txBody>
          <a:bodyPr wrap="square">
            <a:spAutoFit/>
          </a:bodyPr>
          <a:lstStyle/>
          <a:p>
            <a:r>
              <a:rPr lang="ru-RU" dirty="0" smtClean="0"/>
              <a:t>Действуют </a:t>
            </a:r>
            <a:r>
              <a:rPr lang="ru-RU" dirty="0"/>
              <a:t>правила заключенного контракта, даже если они противоречат закону. Нужно внести изменения в части порядка проведения претензионной работы, так как контракт заключен после 01.07.2022 с нарушением законодательства. И при заключении вы нарушили условия закона. </a:t>
            </a:r>
          </a:p>
        </p:txBody>
      </p:sp>
    </p:spTree>
    <p:extLst>
      <p:ext uri="{BB962C8B-B14F-4D97-AF65-F5344CB8AC3E}">
        <p14:creationId xmlns:p14="http://schemas.microsoft.com/office/powerpoint/2010/main" val="270811990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753805" y="541327"/>
            <a:ext cx="11045349" cy="5919729"/>
          </a:xfrm>
          <a:prstGeom prst="rect">
            <a:avLst/>
          </a:prstGeom>
          <a:blipFill>
            <a:blip r:embed="rId2" cstate="print"/>
            <a:stretch>
              <a:fillRect/>
            </a:stretch>
          </a:blipFill>
        </p:spPr>
        <p:txBody>
          <a:bodyPr wrap="square" lIns="0" tIns="0" rIns="0" bIns="0" rtlCol="0"/>
          <a:lstStyle/>
          <a:p>
            <a:endParaRPr sz="1805"/>
          </a:p>
        </p:txBody>
      </p:sp>
      <p:sp>
        <p:nvSpPr>
          <p:cNvPr id="3" name="object 2"/>
          <p:cNvSpPr txBox="1">
            <a:spLocks/>
          </p:cNvSpPr>
          <p:nvPr/>
        </p:nvSpPr>
        <p:spPr>
          <a:xfrm>
            <a:off x="1600200" y="20320"/>
            <a:ext cx="4138037" cy="444043"/>
          </a:xfrm>
          <a:prstGeom prst="rect">
            <a:avLst/>
          </a:prstGeom>
        </p:spPr>
        <p:txBody>
          <a:bodyPr vert="horz" wrap="square" lIns="0" tIns="0" rIns="0" bIns="0" rtlCol="0" anchor="b">
            <a:sp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marL="12701">
              <a:lnSpc>
                <a:spcPct val="100000"/>
              </a:lnSpc>
            </a:pPr>
            <a:r>
              <a:rPr lang="ru-RU" sz="2800" spc="-95" smtClean="0">
                <a:solidFill>
                  <a:srgbClr val="7030A0"/>
                </a:solidFill>
              </a:rPr>
              <a:t>Неправильное</a:t>
            </a:r>
            <a:r>
              <a:rPr lang="ru-RU" sz="2800" spc="-285" smtClean="0">
                <a:solidFill>
                  <a:srgbClr val="7030A0"/>
                </a:solidFill>
              </a:rPr>
              <a:t> </a:t>
            </a:r>
            <a:r>
              <a:rPr lang="ru-RU" sz="2800" spc="-95" smtClean="0">
                <a:solidFill>
                  <a:srgbClr val="7030A0"/>
                </a:solidFill>
              </a:rPr>
              <a:t>оформление</a:t>
            </a:r>
            <a:endParaRPr lang="ru-RU" sz="2800">
              <a:solidFill>
                <a:srgbClr val="7030A0"/>
              </a:solidFill>
            </a:endParaRPr>
          </a:p>
        </p:txBody>
      </p:sp>
    </p:spTree>
    <p:extLst>
      <p:ext uri="{BB962C8B-B14F-4D97-AF65-F5344CB8AC3E}">
        <p14:creationId xmlns:p14="http://schemas.microsoft.com/office/powerpoint/2010/main" val="181513935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28600"/>
            <a:ext cx="10249782" cy="6477000"/>
          </a:xfrm>
          <a:prstGeom prst="rect">
            <a:avLst/>
          </a:prstGeom>
        </p:spPr>
      </p:pic>
      <p:sp>
        <p:nvSpPr>
          <p:cNvPr id="3" name="Прямоугольник 2"/>
          <p:cNvSpPr/>
          <p:nvPr/>
        </p:nvSpPr>
        <p:spPr>
          <a:xfrm>
            <a:off x="9829800" y="2699209"/>
            <a:ext cx="2127505" cy="1477328"/>
          </a:xfrm>
          <a:prstGeom prst="rect">
            <a:avLst/>
          </a:prstGeom>
          <a:solidFill>
            <a:srgbClr val="FFFF00"/>
          </a:solidFill>
        </p:spPr>
        <p:txBody>
          <a:bodyPr wrap="square">
            <a:spAutoFit/>
          </a:bodyPr>
          <a:lstStyle/>
          <a:p>
            <a:r>
              <a:rPr lang="ru-RU" dirty="0" smtClean="0"/>
              <a:t>Дополнительные документы – прикреплены заказчиком или поставщиком</a:t>
            </a:r>
            <a:endParaRPr lang="ru-RU" dirty="0"/>
          </a:p>
        </p:txBody>
      </p:sp>
      <p:sp>
        <p:nvSpPr>
          <p:cNvPr id="4" name="Правая фигурная скобка 3"/>
          <p:cNvSpPr/>
          <p:nvPr/>
        </p:nvSpPr>
        <p:spPr>
          <a:xfrm>
            <a:off x="9372600" y="2970784"/>
            <a:ext cx="304800" cy="1219200"/>
          </a:xfrm>
          <a:prstGeom prst="rightBrace">
            <a:avLst/>
          </a:prstGeom>
        </p:spPr>
        <p:style>
          <a:lnRef idx="2">
            <a:schemeClr val="accent4"/>
          </a:lnRef>
          <a:fillRef idx="0">
            <a:schemeClr val="accent4"/>
          </a:fillRef>
          <a:effectRef idx="1">
            <a:schemeClr val="accent4"/>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86287495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5997" y="324752"/>
            <a:ext cx="10756581" cy="649524"/>
          </a:xfrm>
          <a:prstGeom prst="rect">
            <a:avLst/>
          </a:prstGeom>
          <a:ln>
            <a:solidFill>
              <a:schemeClr val="accent1"/>
            </a:solidFill>
          </a:ln>
        </p:spPr>
        <p:txBody>
          <a:bodyPr wrap="square">
            <a:spAutoFit/>
          </a:bodyPr>
          <a:lstStyle/>
          <a:p>
            <a:r>
              <a:rPr lang="ru-RU" sz="1805" dirty="0"/>
              <a:t>Может быть прописано, что руководитель проводит только приемку, а экспертизу - другое лицо. Можно вообще про экспертизу не упоминать? В ЕИС при приемке документы подпишет только руководитель</a:t>
            </a:r>
          </a:p>
        </p:txBody>
      </p:sp>
      <p:sp>
        <p:nvSpPr>
          <p:cNvPr id="3" name="Прямоугольник 2"/>
          <p:cNvSpPr/>
          <p:nvPr/>
        </p:nvSpPr>
        <p:spPr>
          <a:xfrm>
            <a:off x="1066800" y="1676400"/>
            <a:ext cx="10936800" cy="4412440"/>
          </a:xfrm>
          <a:prstGeom prst="rect">
            <a:avLst/>
          </a:prstGeom>
        </p:spPr>
        <p:txBody>
          <a:bodyPr wrap="square">
            <a:spAutoFit/>
          </a:bodyPr>
          <a:lstStyle/>
          <a:p>
            <a:r>
              <a:rPr lang="ru-RU" sz="2005" dirty="0"/>
              <a:t>Приемку и экспертизу могут:</a:t>
            </a:r>
          </a:p>
          <a:p>
            <a:endParaRPr lang="ru-RU" sz="2005" dirty="0"/>
          </a:p>
          <a:p>
            <a:r>
              <a:rPr lang="ru-RU" sz="2005" dirty="0"/>
              <a:t>- проводить разные лица. Например, руководитель только приемку, а экспертизу другое лицо.</a:t>
            </a:r>
          </a:p>
          <a:p>
            <a:endParaRPr lang="ru-RU" sz="2005" dirty="0"/>
          </a:p>
          <a:p>
            <a:r>
              <a:rPr lang="ru-RU" sz="2005" dirty="0"/>
              <a:t>- одно и тоже лицо или одна и та же приемочно-экспертная комиссия. Например, руководитель или завхоз,</a:t>
            </a:r>
          </a:p>
          <a:p>
            <a:endParaRPr lang="ru-RU" sz="2005" dirty="0"/>
          </a:p>
          <a:p>
            <a:r>
              <a:rPr lang="ru-RU" sz="2005" dirty="0"/>
              <a:t>Непонятно где вы собирались «упоминать» про экспертизу. Проведение экспертизы обязательно при проведении приемки. Об этом указано в ч.3 ст.94 закона. Экспертиза бывает внешняя и внутренняя. Порядок проведения и документального оформления внутренней экспертизы определяет только заказчик своими внутренними локальными актами. Рекомендуется разработать регламент (положение) о проведении приемки/экспертизы. Экспертиза ТРУ может оформляться отдельным документом. Внутренняя/внешняя экспертиза является элементом приемки.</a:t>
            </a:r>
          </a:p>
        </p:txBody>
      </p:sp>
    </p:spTree>
    <p:extLst>
      <p:ext uri="{BB962C8B-B14F-4D97-AF65-F5344CB8AC3E}">
        <p14:creationId xmlns:p14="http://schemas.microsoft.com/office/powerpoint/2010/main" val="380270568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152400"/>
            <a:ext cx="10772536" cy="1302647"/>
          </a:xfrm>
          <a:prstGeom prst="rect">
            <a:avLst/>
          </a:prstGeom>
          <a:ln>
            <a:solidFill>
              <a:schemeClr val="accent1"/>
            </a:solidFill>
          </a:ln>
        </p:spPr>
        <p:txBody>
          <a:bodyPr wrap="square">
            <a:spAutoFit/>
          </a:bodyPr>
          <a:lstStyle/>
          <a:p>
            <a:r>
              <a:rPr lang="ru-RU" sz="1966" dirty="0"/>
              <a:t>По условиям договора Заказчик обязан провести экспертизу полученного товара. Экспертиза проводится уполномоченном лицом (не комиссией). Как в документе о приемке указать отметку о проведенной экспертизы? Каким образом Заказчику указать информацию о проведенной экспертизе? </a:t>
            </a:r>
          </a:p>
        </p:txBody>
      </p:sp>
      <p:sp>
        <p:nvSpPr>
          <p:cNvPr id="5" name="Прямоугольник 4"/>
          <p:cNvSpPr/>
          <p:nvPr/>
        </p:nvSpPr>
        <p:spPr>
          <a:xfrm>
            <a:off x="1143000" y="1696397"/>
            <a:ext cx="10820400" cy="5076005"/>
          </a:xfrm>
          <a:prstGeom prst="rect">
            <a:avLst/>
          </a:prstGeom>
        </p:spPr>
        <p:txBody>
          <a:bodyPr wrap="square">
            <a:spAutoFit/>
          </a:bodyPr>
          <a:lstStyle/>
          <a:p>
            <a:r>
              <a:rPr lang="ru-RU" sz="1905" dirty="0"/>
              <a:t>Закон № 44-ФЗ не уточняет, как документально оформлять экспертизу своими силами. Возможны варианты:</a:t>
            </a:r>
          </a:p>
          <a:p>
            <a:r>
              <a:rPr lang="ru-RU" sz="1905" dirty="0"/>
              <a:t> – формирование отдельного документа по экспертизе, который размещается в ЕИС дополнительно к электронному документу о приемке (внутренний эксперт/ ответственный за приемку),</a:t>
            </a:r>
          </a:p>
          <a:p>
            <a:r>
              <a:rPr lang="ru-RU" sz="1905" dirty="0"/>
              <a:t>- распечатать направленную товарную накладную, написать на ней словами «экспертиза проведена» или поставить любую иную отметку, которую вы сами определите (внутренний эксперт/ответственный за приемку),</a:t>
            </a:r>
          </a:p>
          <a:p>
            <a:r>
              <a:rPr lang="ru-RU" sz="1905" dirty="0"/>
              <a:t>- ввести «третье лицо – эксперт» при подписании документов приемки (внутренний эксперт). Есть такой функционал в ЕИС. Документ о приемке может подписать третье лицо. Например, это: получатель ТРУ, отличный от заказчика; эксперты, которые не входят в приемочную комиссию; лица, которые проводят строительный контроль; другие третьи лица. Чтобы третье лицо могло подписать документ, заказчик должен зарегистрировать сертификат электронной подписи этого человека в своем личном кабинете.</a:t>
            </a:r>
          </a:p>
          <a:p>
            <a:r>
              <a:rPr lang="ru-RU" sz="1905" dirty="0"/>
              <a:t> - если уполномоченный сотрудник входит в состав приемочной комиссии или отвечает за приемку, то можно локальными актами установить условие – подпись на документе о приемке в ЕИС означает проведение экспертизы. Дополнительно более ничего не требуется формировать (ответственный за приемку).</a:t>
            </a:r>
          </a:p>
        </p:txBody>
      </p:sp>
    </p:spTree>
    <p:extLst>
      <p:ext uri="{BB962C8B-B14F-4D97-AF65-F5344CB8AC3E}">
        <p14:creationId xmlns:p14="http://schemas.microsoft.com/office/powerpoint/2010/main" val="1071032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996" y="-108400"/>
            <a:ext cx="11137404" cy="6858001"/>
          </a:xfrm>
          <a:prstGeom prst="rect">
            <a:avLst/>
          </a:prstGeom>
        </p:spPr>
      </p:pic>
    </p:spTree>
    <p:extLst>
      <p:ext uri="{BB962C8B-B14F-4D97-AF65-F5344CB8AC3E}">
        <p14:creationId xmlns:p14="http://schemas.microsoft.com/office/powerpoint/2010/main" val="356937066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738" y="-1"/>
            <a:ext cx="10750062" cy="6858001"/>
          </a:xfrm>
          <a:prstGeom prst="rect">
            <a:avLst/>
          </a:prstGeom>
        </p:spPr>
      </p:pic>
    </p:spTree>
    <p:extLst>
      <p:ext uri="{BB962C8B-B14F-4D97-AF65-F5344CB8AC3E}">
        <p14:creationId xmlns:p14="http://schemas.microsoft.com/office/powerpoint/2010/main" val="250813292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00" y="-1"/>
            <a:ext cx="11982800" cy="6858001"/>
          </a:xfrm>
          <a:prstGeom prst="rect">
            <a:avLst/>
          </a:prstGeom>
        </p:spPr>
      </p:pic>
    </p:spTree>
    <p:extLst>
      <p:ext uri="{BB962C8B-B14F-4D97-AF65-F5344CB8AC3E}">
        <p14:creationId xmlns:p14="http://schemas.microsoft.com/office/powerpoint/2010/main" val="92849704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4305" y="1752600"/>
            <a:ext cx="10515600" cy="2631490"/>
          </a:xfrm>
          <a:prstGeom prst="rect">
            <a:avLst/>
          </a:prstGeom>
        </p:spPr>
        <p:txBody>
          <a:bodyPr wrap="square">
            <a:spAutoFit/>
          </a:bodyPr>
          <a:lstStyle/>
          <a:p>
            <a:pPr marL="85090" marR="113664">
              <a:lnSpc>
                <a:spcPct val="100000"/>
              </a:lnSpc>
              <a:spcBef>
                <a:spcPts val="270"/>
              </a:spcBef>
            </a:pPr>
            <a:r>
              <a:rPr lang="ru-RU" sz="2000" b="1" dirty="0" smtClean="0">
                <a:solidFill>
                  <a:srgbClr val="C0504D"/>
                </a:solidFill>
                <a:cs typeface="Times New Roman"/>
              </a:rPr>
              <a:t>Нельзя </a:t>
            </a:r>
            <a:r>
              <a:rPr lang="ru-RU" sz="2000" b="1" spc="-10" dirty="0">
                <a:solidFill>
                  <a:srgbClr val="C0504D"/>
                </a:solidFill>
                <a:cs typeface="Times New Roman"/>
              </a:rPr>
              <a:t>подписывать экспертное </a:t>
            </a:r>
            <a:r>
              <a:rPr lang="ru-RU" sz="2000" b="1" spc="-5" dirty="0">
                <a:solidFill>
                  <a:srgbClr val="C0504D"/>
                </a:solidFill>
                <a:cs typeface="Times New Roman"/>
              </a:rPr>
              <a:t>заключение позднее документа </a:t>
            </a:r>
            <a:r>
              <a:rPr lang="ru-RU" sz="2000" b="1" dirty="0">
                <a:solidFill>
                  <a:srgbClr val="C0504D"/>
                </a:solidFill>
                <a:cs typeface="Times New Roman"/>
              </a:rPr>
              <a:t>о </a:t>
            </a:r>
            <a:r>
              <a:rPr lang="ru-RU" sz="2000" b="1" spc="-5" dirty="0">
                <a:solidFill>
                  <a:srgbClr val="C0504D"/>
                </a:solidFill>
                <a:cs typeface="Times New Roman"/>
              </a:rPr>
              <a:t>приемке</a:t>
            </a:r>
            <a:r>
              <a:rPr lang="ru-RU" sz="2000" spc="-5" dirty="0">
                <a:cs typeface="Times New Roman"/>
              </a:rPr>
              <a:t>. </a:t>
            </a:r>
            <a:r>
              <a:rPr lang="ru-RU" sz="2000" spc="-10" dirty="0">
                <a:cs typeface="Times New Roman"/>
              </a:rPr>
              <a:t>«…Поскольку  </a:t>
            </a:r>
            <a:r>
              <a:rPr lang="ru-RU" sz="2000" spc="-5" dirty="0">
                <a:cs typeface="Times New Roman"/>
              </a:rPr>
              <a:t>документы, подтверждающие </a:t>
            </a:r>
            <a:r>
              <a:rPr lang="ru-RU" sz="2000" dirty="0">
                <a:cs typeface="Times New Roman"/>
              </a:rPr>
              <a:t>исполнение </a:t>
            </a:r>
            <a:r>
              <a:rPr lang="ru-RU" sz="2000" spc="-5" dirty="0">
                <a:cs typeface="Times New Roman"/>
              </a:rPr>
              <a:t>работ </a:t>
            </a:r>
            <a:r>
              <a:rPr lang="ru-RU" sz="2000" dirty="0">
                <a:cs typeface="Times New Roman"/>
              </a:rPr>
              <a:t>по </a:t>
            </a:r>
            <a:r>
              <a:rPr lang="ru-RU" sz="2000" spc="-5" dirty="0">
                <a:cs typeface="Times New Roman"/>
              </a:rPr>
              <a:t>контрактам, датированы </a:t>
            </a:r>
            <a:r>
              <a:rPr lang="ru-RU" sz="2000" dirty="0">
                <a:cs typeface="Times New Roman"/>
              </a:rPr>
              <a:t>ранее оформления </a:t>
            </a:r>
            <a:r>
              <a:rPr lang="ru-RU" sz="2000" spc="-15" dirty="0">
                <a:cs typeface="Times New Roman"/>
              </a:rPr>
              <a:t>заказчиком  </a:t>
            </a:r>
            <a:r>
              <a:rPr lang="ru-RU" sz="2000" spc="-5" dirty="0">
                <a:cs typeface="Times New Roman"/>
              </a:rPr>
              <a:t>экспертизы </a:t>
            </a:r>
            <a:r>
              <a:rPr lang="ru-RU" sz="2000" spc="-20" dirty="0">
                <a:cs typeface="Times New Roman"/>
              </a:rPr>
              <a:t>результатов </a:t>
            </a:r>
            <a:r>
              <a:rPr lang="ru-RU" sz="2000" spc="-5" dirty="0">
                <a:cs typeface="Times New Roman"/>
              </a:rPr>
              <a:t>работ </a:t>
            </a:r>
            <a:r>
              <a:rPr lang="ru-RU" sz="2000" dirty="0">
                <a:cs typeface="Times New Roman"/>
              </a:rPr>
              <a:t>по </a:t>
            </a:r>
            <a:r>
              <a:rPr lang="ru-RU" sz="2000" spc="-10" dirty="0">
                <a:cs typeface="Times New Roman"/>
              </a:rPr>
              <a:t>контрактам, </a:t>
            </a:r>
            <a:r>
              <a:rPr lang="ru-RU" sz="2000" spc="-5" dirty="0">
                <a:cs typeface="Times New Roman"/>
              </a:rPr>
              <a:t>можно </a:t>
            </a:r>
            <a:r>
              <a:rPr lang="ru-RU" sz="2000" spc="-10" dirty="0">
                <a:cs typeface="Times New Roman"/>
              </a:rPr>
              <a:t>констатировать </a:t>
            </a:r>
            <a:r>
              <a:rPr lang="ru-RU" sz="2000" spc="-5" dirty="0">
                <a:cs typeface="Times New Roman"/>
              </a:rPr>
              <a:t>систематическое нарушение </a:t>
            </a:r>
            <a:r>
              <a:rPr lang="ru-RU" sz="2000" spc="-15" dirty="0">
                <a:cs typeface="Times New Roman"/>
              </a:rPr>
              <a:t>заказчиком </a:t>
            </a:r>
            <a:r>
              <a:rPr lang="ru-RU" sz="2000" dirty="0">
                <a:cs typeface="Times New Roman"/>
              </a:rPr>
              <a:t>ч. 3 </a:t>
            </a:r>
            <a:r>
              <a:rPr lang="ru-RU" sz="2000" spc="-40" dirty="0">
                <a:cs typeface="Times New Roman"/>
              </a:rPr>
              <a:t>ст.  </a:t>
            </a:r>
            <a:r>
              <a:rPr lang="ru-RU" sz="2000" dirty="0">
                <a:cs typeface="Times New Roman"/>
              </a:rPr>
              <a:t>94 </a:t>
            </a:r>
            <a:r>
              <a:rPr lang="ru-RU" sz="2000" spc="-5" dirty="0">
                <a:cs typeface="Times New Roman"/>
              </a:rPr>
              <a:t>Федерального </a:t>
            </a:r>
            <a:r>
              <a:rPr lang="ru-RU" sz="2000" spc="-15" dirty="0">
                <a:cs typeface="Times New Roman"/>
              </a:rPr>
              <a:t>закона </a:t>
            </a:r>
            <a:r>
              <a:rPr lang="ru-RU" sz="2000" dirty="0">
                <a:cs typeface="Times New Roman"/>
              </a:rPr>
              <a:t>N </a:t>
            </a:r>
            <a:r>
              <a:rPr lang="ru-RU" sz="2000" spc="5" dirty="0">
                <a:cs typeface="Times New Roman"/>
              </a:rPr>
              <a:t>44-ФЗ </a:t>
            </a:r>
            <a:r>
              <a:rPr lang="ru-RU" sz="2000" dirty="0">
                <a:cs typeface="Times New Roman"/>
              </a:rPr>
              <a:t>и не </a:t>
            </a:r>
            <a:r>
              <a:rPr lang="ru-RU" sz="2000" spc="-5" dirty="0">
                <a:cs typeface="Times New Roman"/>
              </a:rPr>
              <a:t>проведение экспертизы </a:t>
            </a:r>
            <a:r>
              <a:rPr lang="ru-RU" sz="2000" spc="-20" dirty="0">
                <a:cs typeface="Times New Roman"/>
              </a:rPr>
              <a:t>результатов, </a:t>
            </a:r>
            <a:r>
              <a:rPr lang="ru-RU" sz="2000" spc="-5" dirty="0">
                <a:cs typeface="Times New Roman"/>
              </a:rPr>
              <a:t>предусмотренных </a:t>
            </a:r>
            <a:r>
              <a:rPr lang="ru-RU" sz="2000" spc="-15" dirty="0">
                <a:cs typeface="Times New Roman"/>
              </a:rPr>
              <a:t>контрактом, </a:t>
            </a:r>
            <a:r>
              <a:rPr lang="ru-RU" sz="2000" dirty="0">
                <a:cs typeface="Times New Roman"/>
              </a:rPr>
              <a:t>при  </a:t>
            </a:r>
            <a:r>
              <a:rPr lang="ru-RU" sz="2000" spc="-5" dirty="0">
                <a:cs typeface="Times New Roman"/>
              </a:rPr>
              <a:t>приемке </a:t>
            </a:r>
            <a:r>
              <a:rPr lang="ru-RU" sz="2000" spc="-10" dirty="0">
                <a:cs typeface="Times New Roman"/>
              </a:rPr>
              <a:t>товаров, </a:t>
            </a:r>
            <a:r>
              <a:rPr lang="ru-RU" sz="2000" spc="-20" dirty="0">
                <a:cs typeface="Times New Roman"/>
              </a:rPr>
              <a:t>работ, </a:t>
            </a:r>
            <a:r>
              <a:rPr lang="ru-RU" sz="2000" spc="-35" dirty="0">
                <a:cs typeface="Times New Roman"/>
              </a:rPr>
              <a:t>услуг, </a:t>
            </a:r>
            <a:r>
              <a:rPr lang="ru-RU" sz="2000" dirty="0">
                <a:cs typeface="Times New Roman"/>
              </a:rPr>
              <a:t>условное (формальное) </a:t>
            </a:r>
            <a:r>
              <a:rPr lang="ru-RU" sz="2000" spc="-5" dirty="0">
                <a:cs typeface="Times New Roman"/>
              </a:rPr>
              <a:t>оформление экспертных заключений</a:t>
            </a:r>
            <a:r>
              <a:rPr lang="ru-RU" sz="2000" spc="-5" dirty="0" smtClean="0">
                <a:cs typeface="Times New Roman"/>
              </a:rPr>
              <a:t>…»</a:t>
            </a:r>
          </a:p>
          <a:p>
            <a:pPr marL="85090" marR="113664">
              <a:lnSpc>
                <a:spcPct val="100000"/>
              </a:lnSpc>
              <a:spcBef>
                <a:spcPts val="270"/>
              </a:spcBef>
            </a:pPr>
            <a:endParaRPr lang="ru-RU" sz="2000" spc="-5" dirty="0">
              <a:cs typeface="Times New Roman"/>
            </a:endParaRPr>
          </a:p>
          <a:p>
            <a:pPr marL="85090" marR="113664">
              <a:lnSpc>
                <a:spcPct val="100000"/>
              </a:lnSpc>
              <a:spcBef>
                <a:spcPts val="270"/>
              </a:spcBef>
            </a:pPr>
            <a:r>
              <a:rPr lang="ru-RU" sz="2000" dirty="0" smtClean="0">
                <a:cs typeface="Times New Roman"/>
              </a:rPr>
              <a:t>решение </a:t>
            </a:r>
            <a:r>
              <a:rPr lang="ru-RU" sz="2000" spc="-70" dirty="0">
                <a:cs typeface="Times New Roman"/>
              </a:rPr>
              <a:t>УФАС </a:t>
            </a:r>
            <a:r>
              <a:rPr lang="ru-RU" sz="2000" dirty="0">
                <a:cs typeface="Times New Roman"/>
              </a:rPr>
              <a:t>по  </a:t>
            </a:r>
            <a:r>
              <a:rPr lang="ru-RU" sz="2000" spc="-5" dirty="0">
                <a:cs typeface="Times New Roman"/>
              </a:rPr>
              <a:t>Новосибирской области </a:t>
            </a:r>
            <a:r>
              <a:rPr lang="ru-RU" sz="2000" spc="-10" dirty="0">
                <a:cs typeface="Times New Roman"/>
              </a:rPr>
              <a:t>от </a:t>
            </a:r>
            <a:r>
              <a:rPr lang="ru-RU" sz="2000" dirty="0">
                <a:cs typeface="Times New Roman"/>
              </a:rPr>
              <a:t>10 </a:t>
            </a:r>
            <a:r>
              <a:rPr lang="ru-RU" sz="2000" spc="-5" dirty="0">
                <a:cs typeface="Times New Roman"/>
              </a:rPr>
              <a:t>марта </a:t>
            </a:r>
            <a:r>
              <a:rPr lang="ru-RU" sz="2000" dirty="0">
                <a:cs typeface="Times New Roman"/>
              </a:rPr>
              <a:t>2022 </a:t>
            </a:r>
            <a:r>
              <a:rPr lang="ru-RU" sz="2000" spc="-80" dirty="0">
                <a:cs typeface="Times New Roman"/>
              </a:rPr>
              <a:t>г. </a:t>
            </a:r>
            <a:r>
              <a:rPr lang="ru-RU" sz="2000" dirty="0">
                <a:cs typeface="Times New Roman"/>
              </a:rPr>
              <a:t>N</a:t>
            </a:r>
            <a:r>
              <a:rPr lang="ru-RU" sz="2000" spc="45" dirty="0">
                <a:cs typeface="Times New Roman"/>
              </a:rPr>
              <a:t> </a:t>
            </a:r>
            <a:r>
              <a:rPr lang="ru-RU" sz="2000" spc="-5" dirty="0" smtClean="0">
                <a:cs typeface="Times New Roman"/>
              </a:rPr>
              <a:t>054/06/100-1392/2021</a:t>
            </a:r>
            <a:endParaRPr lang="ru-RU" sz="2000" dirty="0">
              <a:cs typeface="Times New Roman"/>
            </a:endParaRPr>
          </a:p>
        </p:txBody>
      </p:sp>
      <p:sp>
        <p:nvSpPr>
          <p:cNvPr id="3" name="Прямоугольник 2"/>
          <p:cNvSpPr/>
          <p:nvPr/>
        </p:nvSpPr>
        <p:spPr>
          <a:xfrm>
            <a:off x="4724400" y="609600"/>
            <a:ext cx="3495765" cy="430887"/>
          </a:xfrm>
          <a:prstGeom prst="rect">
            <a:avLst/>
          </a:prstGeom>
        </p:spPr>
        <p:txBody>
          <a:bodyPr wrap="none">
            <a:spAutoFit/>
          </a:bodyPr>
          <a:lstStyle/>
          <a:p>
            <a:r>
              <a:rPr lang="ru-RU" sz="2200" b="1" spc="-10" dirty="0" smtClean="0">
                <a:solidFill>
                  <a:srgbClr val="7030A0"/>
                </a:solidFill>
                <a:cs typeface="Times New Roman"/>
              </a:rPr>
              <a:t>Экспертиза ДО приемки!!!!</a:t>
            </a:r>
            <a:endParaRPr lang="ru-RU" sz="2200" dirty="0">
              <a:solidFill>
                <a:srgbClr val="7030A0"/>
              </a:solidFill>
            </a:endParaRPr>
          </a:p>
        </p:txBody>
      </p:sp>
    </p:spTree>
    <p:extLst>
      <p:ext uri="{BB962C8B-B14F-4D97-AF65-F5344CB8AC3E}">
        <p14:creationId xmlns:p14="http://schemas.microsoft.com/office/powerpoint/2010/main" val="66859956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232" y="200386"/>
            <a:ext cx="11467539" cy="6457231"/>
          </a:xfrm>
          <a:prstGeom prst="rect">
            <a:avLst/>
          </a:prstGeom>
        </p:spPr>
      </p:pic>
    </p:spTree>
    <p:extLst>
      <p:ext uri="{BB962C8B-B14F-4D97-AF65-F5344CB8AC3E}">
        <p14:creationId xmlns:p14="http://schemas.microsoft.com/office/powerpoint/2010/main" val="2024984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591" y="58838"/>
            <a:ext cx="11507319" cy="6542080"/>
          </a:xfrm>
          <a:prstGeom prst="rect">
            <a:avLst/>
          </a:prstGeom>
        </p:spPr>
      </p:pic>
    </p:spTree>
    <p:extLst>
      <p:ext uri="{BB962C8B-B14F-4D97-AF65-F5344CB8AC3E}">
        <p14:creationId xmlns:p14="http://schemas.microsoft.com/office/powerpoint/2010/main" val="4094805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0954" y="483176"/>
            <a:ext cx="10878258" cy="5078313"/>
          </a:xfrm>
          <a:prstGeom prst="rect">
            <a:avLst/>
          </a:prstGeom>
        </p:spPr>
        <p:txBody>
          <a:bodyPr wrap="square">
            <a:spAutoFit/>
          </a:bodyPr>
          <a:lstStyle/>
          <a:p>
            <a:r>
              <a:rPr lang="ru-RU" b="1" dirty="0" smtClean="0">
                <a:solidFill>
                  <a:srgbClr val="FF0000"/>
                </a:solidFill>
              </a:rPr>
              <a:t>К контрактам, заключенным до 01.07.2022</a:t>
            </a:r>
          </a:p>
          <a:p>
            <a:endParaRPr lang="ru-RU" b="1" dirty="0">
              <a:solidFill>
                <a:srgbClr val="FF0000"/>
              </a:solidFill>
            </a:endParaRPr>
          </a:p>
          <a:p>
            <a:r>
              <a:rPr lang="ru-RU" dirty="0"/>
              <a:t>Распространяется требование о проведении претензионной работы в электронной форме на контракты, заключенные до 01.07.2022. Такое предусмотрено п.2 ст.4 ГК РФ. А именно, по отношениям, возникшим до введения в действие акта гражданского законодательства, изменения применяется к правам и обязанностям, возникшим после введения его в действие. В случае возникновения необходимости обмена документами по претензионной работе после 01.07.2022, такие документы должны быть направлены через ЕИС, в том числе и для контрактов, заключенных до 01.07.2022. </a:t>
            </a:r>
            <a:endParaRPr lang="ru-RU" dirty="0" smtClean="0"/>
          </a:p>
          <a:p>
            <a:r>
              <a:rPr lang="ru-RU" dirty="0" smtClean="0"/>
              <a:t>Однако</a:t>
            </a:r>
            <a:r>
              <a:rPr lang="ru-RU" dirty="0"/>
              <a:t>, если в контракте закреплено условие о том, что претензионная работа ведется при помощи направления претензионных писем по электронной почте, указанной в контракте, с последующим досылом оригинала (в случаях направления телекса, факса, иного электронного сообщения - с последующим предоставлением оригинала документа) или письменно в виде писем или телеграмм, то контракт в силу ст. 422 ГК РФ исполняется на условиях, предусмотренных контрактом. Претензионная работа ведется без ЕИС. </a:t>
            </a:r>
            <a:endParaRPr lang="ru-RU" dirty="0" smtClean="0"/>
          </a:p>
          <a:p>
            <a:endParaRPr lang="ru-RU" dirty="0"/>
          </a:p>
          <a:p>
            <a:r>
              <a:rPr lang="ru-RU" dirty="0" smtClean="0"/>
              <a:t>Условия </a:t>
            </a:r>
            <a:r>
              <a:rPr lang="ru-RU" dirty="0"/>
              <a:t>ч.2 ст.422 ГК РФ такие: если после заключения договора принят закон, устанавливающий обязательные для сторон правила иные, чем те, которые действовали при заключении договора, условия заключенного договора сохраняют силу, кроме случаев, когда в законе установлено, что его действие распространяется на отношения, возникшие из ранее заключенных договоров</a:t>
            </a:r>
            <a:r>
              <a:rPr lang="ru-RU" dirty="0" smtClean="0"/>
              <a:t>.</a:t>
            </a:r>
            <a:endParaRPr lang="ru-RU" dirty="0"/>
          </a:p>
        </p:txBody>
      </p:sp>
    </p:spTree>
    <p:extLst>
      <p:ext uri="{BB962C8B-B14F-4D97-AF65-F5344CB8AC3E}">
        <p14:creationId xmlns:p14="http://schemas.microsoft.com/office/powerpoint/2010/main" val="420858022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763" y="58839"/>
            <a:ext cx="11617147" cy="6396445"/>
          </a:xfrm>
          <a:prstGeom prst="rect">
            <a:avLst/>
          </a:prstGeom>
        </p:spPr>
      </p:pic>
    </p:spTree>
    <p:extLst>
      <p:ext uri="{BB962C8B-B14F-4D97-AF65-F5344CB8AC3E}">
        <p14:creationId xmlns:p14="http://schemas.microsoft.com/office/powerpoint/2010/main" val="2671149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00" y="268183"/>
            <a:ext cx="11982800" cy="6321635"/>
          </a:xfrm>
          <a:prstGeom prst="rect">
            <a:avLst/>
          </a:prstGeom>
        </p:spPr>
      </p:pic>
    </p:spTree>
    <p:extLst>
      <p:ext uri="{BB962C8B-B14F-4D97-AF65-F5344CB8AC3E}">
        <p14:creationId xmlns:p14="http://schemas.microsoft.com/office/powerpoint/2010/main" val="836967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5400" y="838200"/>
            <a:ext cx="9982200" cy="4708981"/>
          </a:xfrm>
          <a:prstGeom prst="rect">
            <a:avLst/>
          </a:prstGeom>
        </p:spPr>
        <p:txBody>
          <a:bodyPr wrap="square">
            <a:spAutoFit/>
          </a:bodyPr>
          <a:lstStyle/>
          <a:p>
            <a:pPr marL="285750" indent="-285750">
              <a:buFont typeface="Wingdings" panose="05000000000000000000" pitchFamily="2" charset="2"/>
              <a:buChar char="Ø"/>
            </a:pPr>
            <a:r>
              <a:rPr lang="ru-RU" sz="2000" dirty="0"/>
              <a:t>В какой срок поставщик должен ответить на мотивированный отказ заказчика, если в контракте не установлен срок для ответа поставщика на мотивированный ответ от подписания акта заказчиком? </a:t>
            </a:r>
            <a:endParaRPr lang="ru-RU" sz="2000" dirty="0">
              <a:cs typeface="Times New Roman"/>
            </a:endParaRPr>
          </a:p>
          <a:p>
            <a:endParaRPr lang="ru-RU" sz="2000" dirty="0">
              <a:cs typeface="Times New Roman"/>
            </a:endParaRPr>
          </a:p>
          <a:p>
            <a:r>
              <a:rPr lang="ru-RU" sz="2000" dirty="0"/>
              <a:t>Примерный алгоритм</a:t>
            </a:r>
          </a:p>
          <a:p>
            <a:r>
              <a:rPr lang="ru-RU" sz="2000" dirty="0"/>
              <a:t>- писать претензионные письма поставщику через ЕИС с уведомлением о необходимости исправления причин, указанных в мотивированном отказе. В письме укажите срок на устранение причин и направление нового акта приемки. Учитывайте фактический срок на корректировку выявленных недостатков. Обращайтесь другими способами.</a:t>
            </a:r>
          </a:p>
          <a:p>
            <a:r>
              <a:rPr lang="ru-RU" sz="2000" dirty="0"/>
              <a:t>- если вышеуказанный срок будет пропущен, формируйте уведомление на односторонний отказ по причине отсутствия приемки продукции,</a:t>
            </a:r>
          </a:p>
          <a:p>
            <a:pPr marL="342900" indent="-342900">
              <a:buFontTx/>
              <a:buChar char="-"/>
            </a:pPr>
            <a:r>
              <a:rPr lang="ru-RU" sz="2000" dirty="0" smtClean="0"/>
              <a:t>начисляйте </a:t>
            </a:r>
            <a:r>
              <a:rPr lang="ru-RU" sz="2000" dirty="0"/>
              <a:t>неустойку за нарушения тоже через ЕИС</a:t>
            </a:r>
            <a:r>
              <a:rPr lang="ru-RU" sz="2000" dirty="0" smtClean="0"/>
              <a:t>.</a:t>
            </a:r>
          </a:p>
          <a:p>
            <a:pPr marL="342900" indent="-342900">
              <a:buFontTx/>
              <a:buChar char="-"/>
            </a:pPr>
            <a:endParaRPr lang="ru-RU" sz="2000" dirty="0"/>
          </a:p>
          <a:p>
            <a:r>
              <a:rPr lang="ru-RU" sz="2000" dirty="0"/>
              <a:t>Если поставщик не направит новый документ приемки, то приемка не проведена и нет оснований для оплаты.</a:t>
            </a:r>
          </a:p>
        </p:txBody>
      </p:sp>
    </p:spTree>
    <p:extLst>
      <p:ext uri="{BB962C8B-B14F-4D97-AF65-F5344CB8AC3E}">
        <p14:creationId xmlns:p14="http://schemas.microsoft.com/office/powerpoint/2010/main" val="191888273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3391" y="268545"/>
            <a:ext cx="10854813" cy="6186309"/>
          </a:xfrm>
          <a:prstGeom prst="rect">
            <a:avLst/>
          </a:prstGeom>
        </p:spPr>
        <p:txBody>
          <a:bodyPr wrap="square">
            <a:spAutoFit/>
          </a:bodyPr>
          <a:lstStyle/>
          <a:p>
            <a:r>
              <a:rPr lang="ru-RU" b="1" dirty="0">
                <a:solidFill>
                  <a:srgbClr val="222222"/>
                </a:solidFill>
                <a:latin typeface="Calibri" panose="020F0502020204030204" pitchFamily="34" charset="0"/>
              </a:rPr>
              <a:t>Как заказчик ошибся с формулировками о </a:t>
            </a:r>
            <a:r>
              <a:rPr lang="ru-RU" b="1" dirty="0" smtClean="0">
                <a:solidFill>
                  <a:srgbClr val="222222"/>
                </a:solidFill>
                <a:latin typeface="Calibri" panose="020F0502020204030204" pitchFamily="34" charset="0"/>
              </a:rPr>
              <a:t>приемке</a:t>
            </a:r>
          </a:p>
          <a:p>
            <a:endParaRPr lang="ru-RU" b="1" dirty="0">
              <a:solidFill>
                <a:srgbClr val="222222"/>
              </a:solidFill>
              <a:latin typeface="Calibri" panose="020F0502020204030204" pitchFamily="34" charset="0"/>
            </a:endParaRPr>
          </a:p>
          <a:p>
            <a:r>
              <a:rPr lang="ru-RU" dirty="0">
                <a:solidFill>
                  <a:srgbClr val="222222"/>
                </a:solidFill>
                <a:latin typeface="Calibri" panose="020F0502020204030204" pitchFamily="34" charset="0"/>
              </a:rPr>
              <a:t>Заказчик проводил электронный конкурс на работы по строительству. Закупка не состоялась, и заказчик обратился за согласованием </a:t>
            </a:r>
            <a:r>
              <a:rPr lang="ru-RU" dirty="0" err="1">
                <a:solidFill>
                  <a:srgbClr val="222222"/>
                </a:solidFill>
                <a:latin typeface="Calibri" panose="020F0502020204030204" pitchFamily="34" charset="0"/>
              </a:rPr>
              <a:t>едпоставщика</a:t>
            </a:r>
            <a:r>
              <a:rPr lang="ru-RU" dirty="0">
                <a:solidFill>
                  <a:srgbClr val="222222"/>
                </a:solidFill>
                <a:latin typeface="Calibri" panose="020F0502020204030204" pitchFamily="34" charset="0"/>
              </a:rPr>
              <a:t>. В результате контролеры проверили всю закупку и обнаружили, что проект контракта не содержит все обязательные условия о приемке в ЕИС по </a:t>
            </a:r>
            <a:r>
              <a:rPr lang="ru-RU" dirty="0">
                <a:solidFill>
                  <a:srgbClr val="01745C"/>
                </a:solidFill>
                <a:latin typeface="Calibri" panose="020F0502020204030204" pitchFamily="34" charset="0"/>
              </a:rPr>
              <a:t>части 13</a:t>
            </a:r>
            <a:r>
              <a:rPr lang="ru-RU" dirty="0">
                <a:solidFill>
                  <a:srgbClr val="222222"/>
                </a:solidFill>
                <a:latin typeface="Calibri" panose="020F0502020204030204" pitchFamily="34" charset="0"/>
              </a:rPr>
              <a:t> статьи 94 Закона № 44-ФЗ.</a:t>
            </a:r>
          </a:p>
          <a:p>
            <a:r>
              <a:rPr lang="ru-RU" dirty="0">
                <a:solidFill>
                  <a:srgbClr val="222222"/>
                </a:solidFill>
                <a:latin typeface="Calibri" panose="020F0502020204030204" pitchFamily="34" charset="0"/>
              </a:rPr>
              <a:t>В контракт заказчик включил формулировку: «приемка выполненных работ по объекту осуществляется ежемесячно до 25-го числа текущего месяца на основании предъявляемых генеральным подрядчиком документов в двух экземплярах: актов о приемке выполненных работ (приложение № 4) к контракту, сформированных на основании подписанных сторонами актов о приемке выполненных работ по форме КС-2; справок о стоимости выполненных работ и затрат по форме КС-3; счетов-фактур; исполнительной документации, оформленной в соответствии с СП 48.13330.2019 "О</a:t>
            </a:r>
            <a:r>
              <a:rPr lang="ru-RU" dirty="0" smtClean="0">
                <a:solidFill>
                  <a:srgbClr val="222222"/>
                </a:solidFill>
                <a:latin typeface="Calibri" panose="020F0502020204030204" pitchFamily="34" charset="0"/>
              </a:rPr>
              <a:t>"».</a:t>
            </a:r>
          </a:p>
          <a:p>
            <a:endParaRPr lang="ru-RU" dirty="0" smtClean="0">
              <a:solidFill>
                <a:srgbClr val="222222"/>
              </a:solidFill>
              <a:latin typeface="Calibri" panose="020F0502020204030204" pitchFamily="34" charset="0"/>
            </a:endParaRPr>
          </a:p>
          <a:p>
            <a:r>
              <a:rPr lang="ru-RU" dirty="0">
                <a:latin typeface="Calibri" panose="020F0502020204030204" pitchFamily="34" charset="0"/>
              </a:rPr>
              <a:t>проект государственного контракта не содержит все обязательные условия о порядке оформления результатов исполнения государственного контракта с использованием ЕИС в соответствии с </a:t>
            </a:r>
            <a:r>
              <a:rPr lang="ru-RU" dirty="0">
                <a:latin typeface="Calibri" panose="020F0502020204030204" pitchFamily="34" charset="0"/>
                <a:hlinkClick r:id="rId2" tooltip="13. При исполнении контракта, заключенного по результатам проведения электронных процедур, закрытых электронных процедур (за исключением закрытых электронных процедур, проводимых..."/>
              </a:rPr>
              <a:t>частью 13</a:t>
            </a:r>
            <a:r>
              <a:rPr lang="ru-RU" dirty="0">
                <a:latin typeface="Calibri" panose="020F0502020204030204" pitchFamily="34" charset="0"/>
              </a:rPr>
              <a:t> статьей 94 Закона о контрактной системе</a:t>
            </a:r>
            <a:r>
              <a:rPr lang="ru-RU" dirty="0" smtClean="0">
                <a:latin typeface="Calibri" panose="020F0502020204030204" pitchFamily="34" charset="0"/>
              </a:rPr>
              <a:t>.</a:t>
            </a:r>
          </a:p>
          <a:p>
            <a:endParaRPr lang="ru-RU" dirty="0">
              <a:solidFill>
                <a:srgbClr val="222222"/>
              </a:solidFill>
              <a:latin typeface="Calibri" panose="020F0502020204030204" pitchFamily="34" charset="0"/>
            </a:endParaRPr>
          </a:p>
          <a:p>
            <a:r>
              <a:rPr lang="ru-RU" b="1" dirty="0">
                <a:solidFill>
                  <a:srgbClr val="222222"/>
                </a:solidFill>
                <a:latin typeface="Calibri" panose="020F0502020204030204" pitchFamily="34" charset="0"/>
              </a:rPr>
              <a:t>Вывод ФАС.</a:t>
            </a:r>
            <a:r>
              <a:rPr lang="ru-RU" dirty="0">
                <a:solidFill>
                  <a:srgbClr val="222222"/>
                </a:solidFill>
                <a:latin typeface="Calibri" panose="020F0502020204030204" pitchFamily="34" charset="0"/>
              </a:rPr>
              <a:t> Заказчик нарушил </a:t>
            </a:r>
            <a:r>
              <a:rPr lang="ru-RU" dirty="0">
                <a:solidFill>
                  <a:srgbClr val="01745C"/>
                </a:solidFill>
                <a:latin typeface="Calibri" panose="020F0502020204030204" pitchFamily="34" charset="0"/>
              </a:rPr>
              <a:t>пункт 1</a:t>
            </a:r>
            <a:r>
              <a:rPr lang="ru-RU" dirty="0">
                <a:solidFill>
                  <a:srgbClr val="222222"/>
                </a:solidFill>
                <a:latin typeface="Calibri" panose="020F0502020204030204" pitchFamily="34" charset="0"/>
              </a:rPr>
              <a:t> части 13 статьи 34 Закона № 44-ФЗ. За такое нарушение предусмотрен штраф в 15 000 руб. на должностное лицо и 50 000 руб. на юридическое по </a:t>
            </a:r>
            <a:r>
              <a:rPr lang="ru-RU" dirty="0">
                <a:solidFill>
                  <a:srgbClr val="01745C"/>
                </a:solidFill>
                <a:latin typeface="Calibri" panose="020F0502020204030204" pitchFamily="34" charset="0"/>
              </a:rPr>
              <a:t>части 1.4</a:t>
            </a:r>
            <a:r>
              <a:rPr lang="ru-RU" dirty="0">
                <a:solidFill>
                  <a:srgbClr val="222222"/>
                </a:solidFill>
                <a:latin typeface="Calibri" panose="020F0502020204030204" pitchFamily="34" charset="0"/>
              </a:rPr>
              <a:t> статьи 7.30 КоАП</a:t>
            </a:r>
            <a:r>
              <a:rPr lang="ru-RU" dirty="0" smtClean="0">
                <a:solidFill>
                  <a:srgbClr val="222222"/>
                </a:solidFill>
                <a:latin typeface="Calibri" panose="020F0502020204030204" pitchFamily="34" charset="0"/>
              </a:rPr>
              <a:t>.</a:t>
            </a:r>
          </a:p>
          <a:p>
            <a:endParaRPr lang="ru-RU" dirty="0">
              <a:solidFill>
                <a:srgbClr val="222222"/>
              </a:solidFill>
              <a:latin typeface="Calibri" panose="020F0502020204030204" pitchFamily="34" charset="0"/>
            </a:endParaRPr>
          </a:p>
          <a:p>
            <a:r>
              <a:rPr lang="ru-RU" dirty="0">
                <a:solidFill>
                  <a:srgbClr val="01745C"/>
                </a:solidFill>
                <a:latin typeface="Calibri" panose="020F0502020204030204" pitchFamily="34" charset="0"/>
              </a:rPr>
              <a:t>Решение ФАС от 09.06.2022 по делу № </a:t>
            </a:r>
            <a:r>
              <a:rPr lang="ru-RU" dirty="0" smtClean="0">
                <a:solidFill>
                  <a:srgbClr val="01745C"/>
                </a:solidFill>
                <a:latin typeface="Calibri" panose="020F0502020204030204" pitchFamily="34" charset="0"/>
              </a:rPr>
              <a:t>22/44/93/121</a:t>
            </a:r>
            <a:r>
              <a:rPr lang="ru-RU" dirty="0" smtClean="0">
                <a:solidFill>
                  <a:srgbClr val="222222"/>
                </a:solidFill>
                <a:latin typeface="Calibri" panose="020F0502020204030204" pitchFamily="34" charset="0"/>
              </a:rPr>
              <a:t> (</a:t>
            </a:r>
            <a:r>
              <a:rPr lang="ru-RU" dirty="0" smtClean="0"/>
              <a:t>0329100011222000002)</a:t>
            </a:r>
            <a:endParaRPr lang="ru-RU" b="0" i="0" dirty="0">
              <a:solidFill>
                <a:srgbClr val="222222"/>
              </a:solidFill>
              <a:effectLst/>
              <a:latin typeface="Calibri" panose="020F0502020204030204" pitchFamily="34" charset="0"/>
            </a:endParaRPr>
          </a:p>
        </p:txBody>
      </p:sp>
    </p:spTree>
    <p:extLst>
      <p:ext uri="{BB962C8B-B14F-4D97-AF65-F5344CB8AC3E}">
        <p14:creationId xmlns:p14="http://schemas.microsoft.com/office/powerpoint/2010/main" val="153474713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8992" y="380348"/>
            <a:ext cx="10607040" cy="4616648"/>
          </a:xfrm>
          <a:prstGeom prst="rect">
            <a:avLst/>
          </a:prstGeom>
        </p:spPr>
        <p:txBody>
          <a:bodyPr wrap="square">
            <a:spAutoFit/>
          </a:bodyPr>
          <a:lstStyle/>
          <a:p>
            <a:endParaRPr lang="ru-RU" sz="2200" dirty="0">
              <a:solidFill>
                <a:srgbClr val="000000"/>
              </a:solidFill>
            </a:endParaRPr>
          </a:p>
          <a:p>
            <a:r>
              <a:rPr lang="ru-RU" sz="2200" b="1" dirty="0">
                <a:solidFill>
                  <a:srgbClr val="1F487C"/>
                </a:solidFill>
              </a:rPr>
              <a:t>Что учесть при приемке? </a:t>
            </a:r>
            <a:endParaRPr lang="ru-RU" sz="2200" b="1" dirty="0" smtClean="0">
              <a:solidFill>
                <a:srgbClr val="1F487C"/>
              </a:solidFill>
            </a:endParaRPr>
          </a:p>
          <a:p>
            <a:endParaRPr lang="ru-RU" sz="2200" dirty="0">
              <a:solidFill>
                <a:srgbClr val="1F487C"/>
              </a:solidFill>
            </a:endParaRPr>
          </a:p>
          <a:p>
            <a:pPr marL="342900" indent="-342900">
              <a:buFont typeface="Wingdings" panose="05000000000000000000" pitchFamily="2" charset="2"/>
              <a:buChar char="Ø"/>
            </a:pPr>
            <a:r>
              <a:rPr lang="ru-RU" sz="2200" dirty="0" smtClean="0">
                <a:solidFill>
                  <a:srgbClr val="000000"/>
                </a:solidFill>
              </a:rPr>
              <a:t>Полный </a:t>
            </a:r>
            <a:r>
              <a:rPr lang="ru-RU" sz="2200" dirty="0">
                <a:solidFill>
                  <a:srgbClr val="000000"/>
                </a:solidFill>
              </a:rPr>
              <a:t>перечень сопроводительных документов </a:t>
            </a:r>
          </a:p>
          <a:p>
            <a:pPr marL="342900" indent="-342900">
              <a:buFont typeface="Wingdings" panose="05000000000000000000" pitchFamily="2" charset="2"/>
              <a:buChar char="Ø"/>
            </a:pPr>
            <a:r>
              <a:rPr lang="ru-RU" sz="2600" b="1" u="sng" dirty="0" smtClean="0">
                <a:solidFill>
                  <a:srgbClr val="FF0000"/>
                </a:solidFill>
              </a:rPr>
              <a:t>Правила </a:t>
            </a:r>
            <a:r>
              <a:rPr lang="ru-RU" sz="2600" b="1" u="sng" dirty="0">
                <a:solidFill>
                  <a:srgbClr val="FF0000"/>
                </a:solidFill>
              </a:rPr>
              <a:t>прослеживаемости товаров </a:t>
            </a:r>
          </a:p>
          <a:p>
            <a:pPr marL="342900" indent="-342900">
              <a:buFont typeface="Wingdings" panose="05000000000000000000" pitchFamily="2" charset="2"/>
              <a:buChar char="Ø"/>
            </a:pPr>
            <a:r>
              <a:rPr lang="ru-RU" sz="2600" b="1" u="sng" dirty="0" smtClean="0">
                <a:solidFill>
                  <a:srgbClr val="FF0000"/>
                </a:solidFill>
              </a:rPr>
              <a:t>Маркировку </a:t>
            </a:r>
            <a:r>
              <a:rPr lang="ru-RU" sz="2600" b="1" u="sng" dirty="0">
                <a:solidFill>
                  <a:srgbClr val="FF0000"/>
                </a:solidFill>
              </a:rPr>
              <a:t>товаров </a:t>
            </a:r>
          </a:p>
          <a:p>
            <a:pPr marL="342900" indent="-342900">
              <a:buFont typeface="Wingdings" panose="05000000000000000000" pitchFamily="2" charset="2"/>
              <a:buChar char="Ø"/>
            </a:pPr>
            <a:r>
              <a:rPr lang="ru-RU" sz="2200" dirty="0" smtClean="0">
                <a:solidFill>
                  <a:srgbClr val="000000"/>
                </a:solidFill>
              </a:rPr>
              <a:t>Необходимость </a:t>
            </a:r>
            <a:r>
              <a:rPr lang="ru-RU" sz="2200" dirty="0">
                <a:solidFill>
                  <a:srgbClr val="000000"/>
                </a:solidFill>
              </a:rPr>
              <a:t>предоставления обеспечения гарантийных обязательств </a:t>
            </a:r>
          </a:p>
          <a:p>
            <a:pPr marL="342900" indent="-342900">
              <a:buFont typeface="Wingdings" panose="05000000000000000000" pitchFamily="2" charset="2"/>
              <a:buChar char="Ø"/>
            </a:pPr>
            <a:r>
              <a:rPr lang="ru-RU" sz="2200" dirty="0" smtClean="0">
                <a:solidFill>
                  <a:srgbClr val="000000"/>
                </a:solidFill>
              </a:rPr>
              <a:t>Национальный </a:t>
            </a:r>
            <a:r>
              <a:rPr lang="ru-RU" sz="2200" dirty="0">
                <a:solidFill>
                  <a:srgbClr val="000000"/>
                </a:solidFill>
              </a:rPr>
              <a:t>режим (необходимость предоставлять документы о стране происхождения (например, заключение Минпромторга России), на этапе передачи товара заказчику, </a:t>
            </a:r>
            <a:r>
              <a:rPr lang="ru-RU" sz="2200" b="1" dirty="0">
                <a:solidFill>
                  <a:srgbClr val="FF0000"/>
                </a:solidFill>
              </a:rPr>
              <a:t>ВАЖНО! ПП 616, ПП </a:t>
            </a:r>
            <a:r>
              <a:rPr lang="ru-RU" sz="2200" b="1" dirty="0" smtClean="0">
                <a:solidFill>
                  <a:srgbClr val="FF0000"/>
                </a:solidFill>
              </a:rPr>
              <a:t>617 – передаются документы при поставке</a:t>
            </a:r>
            <a:r>
              <a:rPr lang="ru-RU" sz="2200" dirty="0" smtClean="0">
                <a:solidFill>
                  <a:srgbClr val="FF0000"/>
                </a:solidFill>
              </a:rPr>
              <a:t>) </a:t>
            </a:r>
            <a:endParaRPr lang="ru-RU" sz="2200" dirty="0">
              <a:solidFill>
                <a:srgbClr val="FF0000"/>
              </a:solidFill>
            </a:endParaRPr>
          </a:p>
          <a:p>
            <a:pPr marL="342900" indent="-342900">
              <a:buFont typeface="Wingdings" panose="05000000000000000000" pitchFamily="2" charset="2"/>
              <a:buChar char="Ø"/>
            </a:pPr>
            <a:r>
              <a:rPr lang="ru-RU" sz="2200" dirty="0" smtClean="0">
                <a:solidFill>
                  <a:srgbClr val="000000"/>
                </a:solidFill>
              </a:rPr>
              <a:t>Удержание </a:t>
            </a:r>
            <a:r>
              <a:rPr lang="ru-RU" sz="2200" dirty="0">
                <a:solidFill>
                  <a:srgbClr val="000000"/>
                </a:solidFill>
              </a:rPr>
              <a:t>налогов, сборов из оплаты физическому лицу (не ИП/</a:t>
            </a:r>
            <a:r>
              <a:rPr lang="ru-RU" sz="2200" dirty="0" err="1">
                <a:solidFill>
                  <a:srgbClr val="000000"/>
                </a:solidFill>
              </a:rPr>
              <a:t>самозанятому</a:t>
            </a:r>
            <a:r>
              <a:rPr lang="ru-RU" sz="2200" dirty="0">
                <a:solidFill>
                  <a:srgbClr val="000000"/>
                </a:solidFill>
              </a:rPr>
              <a:t>) </a:t>
            </a:r>
          </a:p>
          <a:p>
            <a:pPr marL="342900" indent="-342900">
              <a:buFont typeface="Wingdings" panose="05000000000000000000" pitchFamily="2" charset="2"/>
              <a:buChar char="Ø"/>
            </a:pPr>
            <a:r>
              <a:rPr lang="ru-RU" sz="2200" dirty="0" smtClean="0">
                <a:solidFill>
                  <a:srgbClr val="000000"/>
                </a:solidFill>
              </a:rPr>
              <a:t>Удержание </a:t>
            </a:r>
            <a:r>
              <a:rPr lang="ru-RU" sz="2200" dirty="0">
                <a:solidFill>
                  <a:srgbClr val="000000"/>
                </a:solidFill>
              </a:rPr>
              <a:t>неустойки из оплаты по контракту (если есть в контракте и не подлежит списанию по ПП РФ 783) </a:t>
            </a:r>
          </a:p>
        </p:txBody>
      </p:sp>
    </p:spTree>
    <p:extLst>
      <p:ext uri="{BB962C8B-B14F-4D97-AF65-F5344CB8AC3E}">
        <p14:creationId xmlns:p14="http://schemas.microsoft.com/office/powerpoint/2010/main" val="77750380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668" y="603504"/>
            <a:ext cx="12506668" cy="5614416"/>
          </a:xfrm>
          <a:prstGeom prst="rect">
            <a:avLst/>
          </a:prstGeom>
        </p:spPr>
      </p:pic>
    </p:spTree>
    <p:extLst>
      <p:ext uri="{BB962C8B-B14F-4D97-AF65-F5344CB8AC3E}">
        <p14:creationId xmlns:p14="http://schemas.microsoft.com/office/powerpoint/2010/main" val="115426215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301262" y="147291"/>
            <a:ext cx="4184650" cy="444500"/>
          </a:xfrm>
          <a:prstGeom prst="rect">
            <a:avLst/>
          </a:prstGeom>
        </p:spPr>
        <p:txBody>
          <a:bodyPr vert="horz" wrap="square" lIns="0" tIns="0" rIns="0" bIns="0" rtlCol="0" anchor="b">
            <a:spAutoFit/>
          </a:bodyPr>
          <a:lstStyle/>
          <a:p>
            <a:pPr marL="12701">
              <a:lnSpc>
                <a:spcPct val="100000"/>
              </a:lnSpc>
            </a:pPr>
            <a:r>
              <a:rPr sz="2800" spc="-100" dirty="0">
                <a:solidFill>
                  <a:srgbClr val="1F487C"/>
                </a:solidFill>
              </a:rPr>
              <a:t>Прослеживаемость</a:t>
            </a:r>
            <a:r>
              <a:rPr sz="2800" spc="-285" dirty="0">
                <a:solidFill>
                  <a:srgbClr val="1F487C"/>
                </a:solidFill>
              </a:rPr>
              <a:t> </a:t>
            </a:r>
            <a:r>
              <a:rPr sz="2800" spc="-110" dirty="0">
                <a:solidFill>
                  <a:srgbClr val="1F487C"/>
                </a:solidFill>
              </a:rPr>
              <a:t>товаров</a:t>
            </a:r>
            <a:endParaRPr sz="2800" dirty="0"/>
          </a:p>
        </p:txBody>
      </p:sp>
      <p:sp>
        <p:nvSpPr>
          <p:cNvPr id="5" name="object 5"/>
          <p:cNvSpPr txBox="1"/>
          <p:nvPr/>
        </p:nvSpPr>
        <p:spPr>
          <a:xfrm>
            <a:off x="1846385" y="762000"/>
            <a:ext cx="9904806" cy="4495590"/>
          </a:xfrm>
          <a:prstGeom prst="rect">
            <a:avLst/>
          </a:prstGeom>
        </p:spPr>
        <p:txBody>
          <a:bodyPr vert="horz" wrap="square" lIns="0" tIns="0" rIns="0" bIns="0" rtlCol="0">
            <a:spAutoFit/>
          </a:bodyPr>
          <a:lstStyle/>
          <a:p>
            <a:pPr marL="644586" marR="5080" indent="-611562"/>
            <a:r>
              <a:rPr sz="1805" b="1" spc="-10" dirty="0">
                <a:solidFill>
                  <a:srgbClr val="7030A0"/>
                </a:solidFill>
                <a:cs typeface="Times New Roman"/>
              </a:rPr>
              <a:t>Постановление </a:t>
            </a:r>
            <a:r>
              <a:rPr sz="1805" b="1" spc="-5" dirty="0">
                <a:solidFill>
                  <a:srgbClr val="7030A0"/>
                </a:solidFill>
                <a:cs typeface="Times New Roman"/>
              </a:rPr>
              <a:t>Правительства </a:t>
            </a:r>
            <a:r>
              <a:rPr sz="1805" b="1" spc="-20" dirty="0">
                <a:solidFill>
                  <a:srgbClr val="7030A0"/>
                </a:solidFill>
                <a:cs typeface="Times New Roman"/>
              </a:rPr>
              <a:t>РФ от </a:t>
            </a:r>
            <a:r>
              <a:rPr sz="1805" b="1" dirty="0">
                <a:solidFill>
                  <a:srgbClr val="7030A0"/>
                </a:solidFill>
                <a:cs typeface="Times New Roman"/>
              </a:rPr>
              <a:t>1 </a:t>
            </a:r>
            <a:r>
              <a:rPr sz="1805" b="1" spc="-15" dirty="0">
                <a:solidFill>
                  <a:srgbClr val="7030A0"/>
                </a:solidFill>
                <a:cs typeface="Times New Roman"/>
              </a:rPr>
              <a:t>июля </a:t>
            </a:r>
            <a:r>
              <a:rPr sz="1805" b="1" dirty="0">
                <a:solidFill>
                  <a:srgbClr val="7030A0"/>
                </a:solidFill>
                <a:cs typeface="Times New Roman"/>
              </a:rPr>
              <a:t>2021 </a:t>
            </a:r>
            <a:r>
              <a:rPr sz="1805" b="1" spc="-105" dirty="0">
                <a:solidFill>
                  <a:srgbClr val="7030A0"/>
                </a:solidFill>
                <a:cs typeface="Times New Roman"/>
              </a:rPr>
              <a:t>г. </a:t>
            </a:r>
            <a:r>
              <a:rPr sz="1805" b="1" spc="-5" dirty="0">
                <a:solidFill>
                  <a:srgbClr val="7030A0"/>
                </a:solidFill>
                <a:cs typeface="Times New Roman"/>
              </a:rPr>
              <a:t>N </a:t>
            </a:r>
            <a:r>
              <a:rPr sz="1805" b="1" spc="-25" dirty="0" smtClean="0">
                <a:solidFill>
                  <a:srgbClr val="7030A0"/>
                </a:solidFill>
                <a:cs typeface="Times New Roman"/>
              </a:rPr>
              <a:t>1108</a:t>
            </a:r>
            <a:endParaRPr lang="ru-RU" sz="1805" b="1" spc="-25" dirty="0" smtClean="0">
              <a:solidFill>
                <a:srgbClr val="7030A0"/>
              </a:solidFill>
              <a:cs typeface="Times New Roman"/>
            </a:endParaRPr>
          </a:p>
          <a:p>
            <a:pPr marL="644586" marR="5080" indent="-611562"/>
            <a:r>
              <a:rPr sz="1805" b="1" spc="-25" dirty="0" smtClean="0">
                <a:solidFill>
                  <a:srgbClr val="7030A0"/>
                </a:solidFill>
                <a:cs typeface="Times New Roman"/>
              </a:rPr>
              <a:t> </a:t>
            </a:r>
            <a:r>
              <a:rPr sz="1805" b="1" dirty="0">
                <a:solidFill>
                  <a:srgbClr val="7030A0"/>
                </a:solidFill>
                <a:cs typeface="Times New Roman"/>
              </a:rPr>
              <a:t>«Об </a:t>
            </a:r>
            <a:r>
              <a:rPr sz="1805" b="1" spc="-5" dirty="0">
                <a:solidFill>
                  <a:srgbClr val="7030A0"/>
                </a:solidFill>
                <a:cs typeface="Times New Roman"/>
              </a:rPr>
              <a:t>утверждении  </a:t>
            </a:r>
            <a:r>
              <a:rPr sz="1805" b="1" spc="-15" dirty="0">
                <a:solidFill>
                  <a:srgbClr val="7030A0"/>
                </a:solidFill>
                <a:cs typeface="Times New Roman"/>
              </a:rPr>
              <a:t>Положения </a:t>
            </a:r>
            <a:r>
              <a:rPr sz="1805" b="1" dirty="0">
                <a:solidFill>
                  <a:srgbClr val="7030A0"/>
                </a:solidFill>
                <a:cs typeface="Times New Roman"/>
              </a:rPr>
              <a:t>о </a:t>
            </a:r>
            <a:r>
              <a:rPr sz="1805" b="1" spc="-5" dirty="0">
                <a:solidFill>
                  <a:srgbClr val="7030A0"/>
                </a:solidFill>
                <a:cs typeface="Times New Roman"/>
              </a:rPr>
              <a:t>национальной </a:t>
            </a:r>
            <a:r>
              <a:rPr sz="1805" b="1" dirty="0">
                <a:solidFill>
                  <a:srgbClr val="7030A0"/>
                </a:solidFill>
                <a:cs typeface="Times New Roman"/>
              </a:rPr>
              <a:t>системе </a:t>
            </a:r>
            <a:r>
              <a:rPr sz="1805" b="1" spc="-5" dirty="0">
                <a:solidFill>
                  <a:srgbClr val="7030A0"/>
                </a:solidFill>
                <a:cs typeface="Times New Roman"/>
              </a:rPr>
              <a:t>прослеживаемости</a:t>
            </a:r>
            <a:r>
              <a:rPr sz="1805" b="1" spc="85" dirty="0">
                <a:solidFill>
                  <a:srgbClr val="7030A0"/>
                </a:solidFill>
                <a:cs typeface="Times New Roman"/>
              </a:rPr>
              <a:t> </a:t>
            </a:r>
            <a:r>
              <a:rPr sz="1805" b="1" spc="-20" dirty="0">
                <a:solidFill>
                  <a:srgbClr val="7030A0"/>
                </a:solidFill>
                <a:cs typeface="Times New Roman"/>
              </a:rPr>
              <a:t>товаров»</a:t>
            </a:r>
            <a:endParaRPr sz="1805" dirty="0">
              <a:solidFill>
                <a:srgbClr val="7030A0"/>
              </a:solidFill>
              <a:cs typeface="Times New Roman"/>
            </a:endParaRPr>
          </a:p>
          <a:p>
            <a:pPr marL="20322" algn="ctr">
              <a:spcBef>
                <a:spcPts val="430"/>
              </a:spcBef>
            </a:pPr>
            <a:r>
              <a:rPr sz="1805" spc="-5" dirty="0">
                <a:cs typeface="Times New Roman"/>
              </a:rPr>
              <a:t>вступило в </a:t>
            </a:r>
            <a:r>
              <a:rPr sz="1805" dirty="0">
                <a:cs typeface="Times New Roman"/>
              </a:rPr>
              <a:t>силу с 8 </a:t>
            </a:r>
            <a:r>
              <a:rPr sz="1805" spc="-15" dirty="0">
                <a:cs typeface="Times New Roman"/>
              </a:rPr>
              <a:t>июля </a:t>
            </a:r>
            <a:r>
              <a:rPr sz="1805" dirty="0">
                <a:cs typeface="Times New Roman"/>
              </a:rPr>
              <a:t>2021</a:t>
            </a:r>
            <a:r>
              <a:rPr sz="1805" spc="-70" dirty="0">
                <a:cs typeface="Times New Roman"/>
              </a:rPr>
              <a:t> </a:t>
            </a:r>
            <a:r>
              <a:rPr sz="1805" spc="-105" dirty="0">
                <a:cs typeface="Times New Roman"/>
              </a:rPr>
              <a:t>г.</a:t>
            </a:r>
            <a:endParaRPr sz="1805" dirty="0">
              <a:cs typeface="Times New Roman"/>
            </a:endParaRPr>
          </a:p>
          <a:p>
            <a:pPr>
              <a:spcBef>
                <a:spcPts val="40"/>
              </a:spcBef>
            </a:pPr>
            <a:endParaRPr sz="1805" dirty="0">
              <a:cs typeface="Times New Roman"/>
            </a:endParaRPr>
          </a:p>
          <a:p>
            <a:pPr marL="12701"/>
            <a:r>
              <a:rPr sz="1805" b="1" spc="-15" dirty="0">
                <a:solidFill>
                  <a:schemeClr val="accent2">
                    <a:lumMod val="75000"/>
                  </a:schemeClr>
                </a:solidFill>
                <a:cs typeface="Times New Roman"/>
              </a:rPr>
              <a:t>ПРОСЛЕЖИВАЕМОСТЬ</a:t>
            </a:r>
            <a:endParaRPr sz="1805" dirty="0">
              <a:solidFill>
                <a:schemeClr val="accent2">
                  <a:lumMod val="75000"/>
                </a:schemeClr>
              </a:solidFill>
              <a:cs typeface="Times New Roman"/>
            </a:endParaRPr>
          </a:p>
          <a:p>
            <a:pPr marL="12701" marR="516939" algn="just"/>
            <a:r>
              <a:rPr sz="1805" spc="-5" dirty="0">
                <a:cs typeface="Times New Roman"/>
              </a:rPr>
              <a:t>организация </a:t>
            </a:r>
            <a:r>
              <a:rPr sz="1805" dirty="0">
                <a:cs typeface="Times New Roman"/>
              </a:rPr>
              <a:t>учета </a:t>
            </a:r>
            <a:r>
              <a:rPr sz="1805" spc="-10" dirty="0">
                <a:cs typeface="Times New Roman"/>
              </a:rPr>
              <a:t>товаров, подлежащих </a:t>
            </a:r>
            <a:r>
              <a:rPr sz="1805" dirty="0">
                <a:cs typeface="Times New Roman"/>
              </a:rPr>
              <a:t>прослеживаемости, </a:t>
            </a:r>
            <a:r>
              <a:rPr sz="1805" spc="-5" dirty="0">
                <a:cs typeface="Times New Roman"/>
              </a:rPr>
              <a:t>и операций, </a:t>
            </a:r>
            <a:r>
              <a:rPr sz="1805" spc="-10" dirty="0">
                <a:cs typeface="Times New Roman"/>
              </a:rPr>
              <a:t>связанных </a:t>
            </a:r>
            <a:r>
              <a:rPr sz="1805" spc="-5" dirty="0">
                <a:cs typeface="Times New Roman"/>
              </a:rPr>
              <a:t>с  </a:t>
            </a:r>
            <a:r>
              <a:rPr sz="1805" spc="-15" dirty="0">
                <a:cs typeface="Times New Roman"/>
              </a:rPr>
              <a:t>оборотом </a:t>
            </a:r>
            <a:r>
              <a:rPr sz="1805" dirty="0">
                <a:cs typeface="Times New Roman"/>
              </a:rPr>
              <a:t>таких </a:t>
            </a:r>
            <a:r>
              <a:rPr sz="1805" spc="-10" dirty="0">
                <a:cs typeface="Times New Roman"/>
              </a:rPr>
              <a:t>товаров, </a:t>
            </a:r>
            <a:r>
              <a:rPr sz="1805" spc="-5" dirty="0">
                <a:cs typeface="Times New Roman"/>
              </a:rPr>
              <a:t>с </a:t>
            </a:r>
            <a:r>
              <a:rPr sz="1805" spc="-10" dirty="0">
                <a:cs typeface="Times New Roman"/>
              </a:rPr>
              <a:t>использованием </a:t>
            </a:r>
            <a:r>
              <a:rPr sz="1805" spc="-5" dirty="0">
                <a:cs typeface="Times New Roman"/>
              </a:rPr>
              <a:t>национальной системы </a:t>
            </a:r>
            <a:r>
              <a:rPr sz="1805" dirty="0">
                <a:cs typeface="Times New Roman"/>
              </a:rPr>
              <a:t>прослеживаемости  </a:t>
            </a:r>
            <a:r>
              <a:rPr sz="1805" spc="-10" dirty="0">
                <a:cs typeface="Times New Roman"/>
              </a:rPr>
              <a:t>товаров</a:t>
            </a:r>
            <a:endParaRPr sz="1805" dirty="0">
              <a:cs typeface="Times New Roman"/>
            </a:endParaRPr>
          </a:p>
          <a:p>
            <a:pPr marL="12701"/>
            <a:r>
              <a:rPr sz="1805" b="1" spc="-10" dirty="0" smtClean="0">
                <a:solidFill>
                  <a:schemeClr val="accent2">
                    <a:lumMod val="75000"/>
                  </a:schemeClr>
                </a:solidFill>
                <a:cs typeface="Times New Roman"/>
              </a:rPr>
              <a:t>НАЦИОНАЛЬНАЯ </a:t>
            </a:r>
            <a:r>
              <a:rPr sz="1805" b="1" spc="-5" dirty="0">
                <a:solidFill>
                  <a:schemeClr val="accent2">
                    <a:lumMod val="75000"/>
                  </a:schemeClr>
                </a:solidFill>
                <a:cs typeface="Times New Roman"/>
              </a:rPr>
              <a:t>СИСТЕМА </a:t>
            </a:r>
            <a:r>
              <a:rPr sz="1805" b="1" spc="-15" dirty="0">
                <a:solidFill>
                  <a:schemeClr val="accent2">
                    <a:lumMod val="75000"/>
                  </a:schemeClr>
                </a:solidFill>
                <a:cs typeface="Times New Roman"/>
              </a:rPr>
              <a:t>ПРОСЛЕЖИВАЕМОСТИ </a:t>
            </a:r>
            <a:r>
              <a:rPr sz="1805" b="1" spc="-30" dirty="0">
                <a:solidFill>
                  <a:schemeClr val="accent2">
                    <a:lumMod val="75000"/>
                  </a:schemeClr>
                </a:solidFill>
                <a:cs typeface="Times New Roman"/>
              </a:rPr>
              <a:t>ТОВАРОВ</a:t>
            </a:r>
            <a:r>
              <a:rPr sz="1805" b="1" spc="190" dirty="0">
                <a:solidFill>
                  <a:schemeClr val="accent2">
                    <a:lumMod val="75000"/>
                  </a:schemeClr>
                </a:solidFill>
                <a:cs typeface="Times New Roman"/>
              </a:rPr>
              <a:t> </a:t>
            </a:r>
            <a:r>
              <a:rPr sz="1805" spc="-5" dirty="0" err="1" smtClean="0">
                <a:cs typeface="Times New Roman"/>
              </a:rPr>
              <a:t>информационная</a:t>
            </a:r>
            <a:r>
              <a:rPr lang="ru-RU" sz="1805" dirty="0">
                <a:cs typeface="Times New Roman"/>
              </a:rPr>
              <a:t> </a:t>
            </a:r>
            <a:r>
              <a:rPr sz="1805" spc="-5" dirty="0" err="1" smtClean="0">
                <a:cs typeface="Times New Roman"/>
              </a:rPr>
              <a:t>система</a:t>
            </a:r>
            <a:r>
              <a:rPr sz="1805" spc="-5" dirty="0" smtClean="0">
                <a:cs typeface="Times New Roman"/>
              </a:rPr>
              <a:t>,</a:t>
            </a:r>
            <a:r>
              <a:rPr lang="ru-RU" sz="1805" spc="-5" dirty="0" smtClean="0">
                <a:cs typeface="Times New Roman"/>
              </a:rPr>
              <a:t> </a:t>
            </a:r>
            <a:r>
              <a:rPr sz="1805" spc="-10" dirty="0" err="1" smtClean="0">
                <a:cs typeface="Times New Roman"/>
              </a:rPr>
              <a:t>обеспечивающая</a:t>
            </a:r>
            <a:r>
              <a:rPr sz="1805" spc="-10" dirty="0" smtClean="0">
                <a:cs typeface="Times New Roman"/>
              </a:rPr>
              <a:t> </a:t>
            </a:r>
            <a:r>
              <a:rPr sz="1805" dirty="0">
                <a:cs typeface="Times New Roman"/>
              </a:rPr>
              <a:t>сбор, </a:t>
            </a:r>
            <a:r>
              <a:rPr sz="1805" spc="-5" dirty="0">
                <a:cs typeface="Times New Roman"/>
              </a:rPr>
              <a:t>учет и хранение </a:t>
            </a:r>
            <a:r>
              <a:rPr sz="1805" spc="-10" dirty="0">
                <a:cs typeface="Times New Roman"/>
              </a:rPr>
              <a:t>сведений </a:t>
            </a:r>
            <a:r>
              <a:rPr sz="1805" spc="-5" dirty="0">
                <a:cs typeface="Times New Roman"/>
              </a:rPr>
              <a:t>о </a:t>
            </a:r>
            <a:r>
              <a:rPr sz="1805" spc="-10" dirty="0">
                <a:cs typeface="Times New Roman"/>
              </a:rPr>
              <a:t>товарах, подлежащих  </a:t>
            </a:r>
            <a:r>
              <a:rPr sz="1805" dirty="0">
                <a:cs typeface="Times New Roman"/>
              </a:rPr>
              <a:t>прослеживаемости, </a:t>
            </a:r>
            <a:r>
              <a:rPr sz="1805" spc="-5" dirty="0">
                <a:cs typeface="Times New Roman"/>
              </a:rPr>
              <a:t>и операциях, </a:t>
            </a:r>
            <a:r>
              <a:rPr sz="1805" spc="-10" dirty="0">
                <a:cs typeface="Times New Roman"/>
              </a:rPr>
              <a:t>связанных </a:t>
            </a:r>
            <a:r>
              <a:rPr sz="1805" spc="-5" dirty="0">
                <a:cs typeface="Times New Roman"/>
              </a:rPr>
              <a:t>с </a:t>
            </a:r>
            <a:r>
              <a:rPr sz="1805" spc="-15" dirty="0">
                <a:cs typeface="Times New Roman"/>
              </a:rPr>
              <a:t>оборотом </a:t>
            </a:r>
            <a:r>
              <a:rPr sz="1805" dirty="0">
                <a:cs typeface="Times New Roman"/>
              </a:rPr>
              <a:t>таких</a:t>
            </a:r>
            <a:r>
              <a:rPr sz="1805" spc="190" dirty="0">
                <a:cs typeface="Times New Roman"/>
              </a:rPr>
              <a:t> </a:t>
            </a:r>
            <a:r>
              <a:rPr sz="1805" spc="-10" dirty="0">
                <a:cs typeface="Times New Roman"/>
              </a:rPr>
              <a:t>товаров</a:t>
            </a:r>
            <a:endParaRPr sz="1805" dirty="0">
              <a:cs typeface="Times New Roman"/>
            </a:endParaRPr>
          </a:p>
          <a:p>
            <a:pPr marL="12701" marR="39374"/>
            <a:r>
              <a:rPr sz="1805" b="1" spc="-25" dirty="0" smtClean="0">
                <a:solidFill>
                  <a:schemeClr val="accent2">
                    <a:lumMod val="75000"/>
                  </a:schemeClr>
                </a:solidFill>
                <a:cs typeface="Times New Roman"/>
              </a:rPr>
              <a:t>ТОВАРЫ</a:t>
            </a:r>
            <a:r>
              <a:rPr sz="1805" b="1" spc="-25" dirty="0">
                <a:solidFill>
                  <a:schemeClr val="accent2">
                    <a:lumMod val="75000"/>
                  </a:schemeClr>
                </a:solidFill>
                <a:cs typeface="Times New Roman"/>
              </a:rPr>
              <a:t>, </a:t>
            </a:r>
            <a:r>
              <a:rPr sz="1805" b="1" spc="-15" dirty="0">
                <a:solidFill>
                  <a:schemeClr val="accent2">
                    <a:lumMod val="75000"/>
                  </a:schemeClr>
                </a:solidFill>
                <a:cs typeface="Times New Roman"/>
              </a:rPr>
              <a:t>ПОДЛЕЖАЩИЕ ПРОСЛЕЖИВАЕМОСТИ </a:t>
            </a:r>
            <a:r>
              <a:rPr sz="1805" spc="-5" dirty="0">
                <a:cs typeface="Times New Roman"/>
              </a:rPr>
              <a:t>- имущество, </a:t>
            </a:r>
            <a:r>
              <a:rPr sz="1805" b="1" u="heavy" spc="-10" dirty="0">
                <a:cs typeface="Times New Roman"/>
              </a:rPr>
              <a:t>находящееся </a:t>
            </a:r>
            <a:r>
              <a:rPr sz="1805" b="1" u="heavy" spc="-5" dirty="0">
                <a:cs typeface="Times New Roman"/>
              </a:rPr>
              <a:t>в  собственности </a:t>
            </a:r>
            <a:r>
              <a:rPr sz="1805" spc="-10" dirty="0">
                <a:cs typeface="Times New Roman"/>
              </a:rPr>
              <a:t>участника </a:t>
            </a:r>
            <a:r>
              <a:rPr sz="1805" spc="-5" dirty="0">
                <a:cs typeface="Times New Roman"/>
              </a:rPr>
              <a:t>оборота </a:t>
            </a:r>
            <a:r>
              <a:rPr sz="1805" spc="-10" dirty="0">
                <a:cs typeface="Times New Roman"/>
              </a:rPr>
              <a:t>товаров, соответствующее </a:t>
            </a:r>
            <a:r>
              <a:rPr sz="1805" spc="-5" dirty="0">
                <a:cs typeface="Times New Roman"/>
              </a:rPr>
              <a:t>поименованным в </a:t>
            </a:r>
            <a:r>
              <a:rPr sz="1805" spc="-10" dirty="0">
                <a:cs typeface="Times New Roman"/>
              </a:rPr>
              <a:t>перечне  </a:t>
            </a:r>
            <a:r>
              <a:rPr sz="1805" spc="-30" dirty="0">
                <a:cs typeface="Times New Roman"/>
              </a:rPr>
              <a:t>кодам </a:t>
            </a:r>
            <a:r>
              <a:rPr sz="1805" spc="-5" dirty="0">
                <a:cs typeface="Times New Roman"/>
              </a:rPr>
              <a:t>вида </a:t>
            </a:r>
            <a:r>
              <a:rPr sz="1805" spc="-15" dirty="0">
                <a:cs typeface="Times New Roman"/>
              </a:rPr>
              <a:t>товара </a:t>
            </a:r>
            <a:r>
              <a:rPr sz="1805" spc="-5" dirty="0">
                <a:cs typeface="Times New Roman"/>
              </a:rPr>
              <a:t>в соответствии с </a:t>
            </a:r>
            <a:r>
              <a:rPr sz="1805" spc="-10" dirty="0">
                <a:cs typeface="Times New Roman"/>
              </a:rPr>
              <a:t>единой </a:t>
            </a:r>
            <a:r>
              <a:rPr sz="1805" spc="-25" dirty="0">
                <a:cs typeface="Times New Roman"/>
              </a:rPr>
              <a:t>Товарной </a:t>
            </a:r>
            <a:r>
              <a:rPr sz="1805" spc="-15" dirty="0">
                <a:cs typeface="Times New Roman"/>
              </a:rPr>
              <a:t>номенклатурой внешнеэкономической  </a:t>
            </a:r>
            <a:r>
              <a:rPr sz="1805" dirty="0">
                <a:cs typeface="Times New Roman"/>
              </a:rPr>
              <a:t>деятельности </a:t>
            </a:r>
            <a:r>
              <a:rPr sz="1805" spc="-15" dirty="0">
                <a:cs typeface="Times New Roman"/>
              </a:rPr>
              <a:t>Евразийского </a:t>
            </a:r>
            <a:r>
              <a:rPr sz="1805" spc="-20" dirty="0">
                <a:cs typeface="Times New Roman"/>
              </a:rPr>
              <a:t>экономического </a:t>
            </a:r>
            <a:r>
              <a:rPr sz="1805" spc="-5" dirty="0">
                <a:cs typeface="Times New Roman"/>
              </a:rPr>
              <a:t>союза, в </a:t>
            </a:r>
            <a:r>
              <a:rPr sz="1805" spc="-10" dirty="0">
                <a:cs typeface="Times New Roman"/>
              </a:rPr>
              <a:t>отношении </a:t>
            </a:r>
            <a:r>
              <a:rPr sz="1805" spc="-25" dirty="0">
                <a:cs typeface="Times New Roman"/>
              </a:rPr>
              <a:t>которого </a:t>
            </a:r>
            <a:r>
              <a:rPr sz="1805" spc="-5" dirty="0">
                <a:cs typeface="Times New Roman"/>
              </a:rPr>
              <a:t>осуществляется  </a:t>
            </a:r>
            <a:r>
              <a:rPr sz="1805" dirty="0">
                <a:cs typeface="Times New Roman"/>
              </a:rPr>
              <a:t>прослеживаемость</a:t>
            </a:r>
          </a:p>
          <a:p>
            <a:pPr marL="12701" marR="699836"/>
            <a:r>
              <a:rPr sz="1805" b="1" spc="-15" dirty="0" smtClean="0">
                <a:solidFill>
                  <a:schemeClr val="accent2">
                    <a:lumMod val="75000"/>
                  </a:schemeClr>
                </a:solidFill>
                <a:cs typeface="Times New Roman"/>
              </a:rPr>
              <a:t>УЧАСТНИКИ </a:t>
            </a:r>
            <a:r>
              <a:rPr sz="1805" b="1" spc="-25" dirty="0">
                <a:solidFill>
                  <a:schemeClr val="accent2">
                    <a:lumMod val="75000"/>
                  </a:schemeClr>
                </a:solidFill>
                <a:cs typeface="Times New Roman"/>
              </a:rPr>
              <a:t>ОБОРОТА ТОВАРОВ </a:t>
            </a:r>
            <a:r>
              <a:rPr sz="1805" spc="-5" dirty="0">
                <a:cs typeface="Times New Roman"/>
              </a:rPr>
              <a:t>- индивидуальные </a:t>
            </a:r>
            <a:r>
              <a:rPr sz="1805" spc="-10" dirty="0">
                <a:cs typeface="Times New Roman"/>
              </a:rPr>
              <a:t>предприниматели </a:t>
            </a:r>
            <a:r>
              <a:rPr sz="1805" spc="-5" dirty="0">
                <a:cs typeface="Times New Roman"/>
              </a:rPr>
              <a:t>и (или)  </a:t>
            </a:r>
            <a:r>
              <a:rPr sz="1805" dirty="0">
                <a:cs typeface="Times New Roman"/>
              </a:rPr>
              <a:t>юридические </a:t>
            </a:r>
            <a:r>
              <a:rPr sz="1805" spc="-5" dirty="0">
                <a:cs typeface="Times New Roman"/>
              </a:rPr>
              <a:t>лица, осуществляющие операции с </a:t>
            </a:r>
            <a:r>
              <a:rPr sz="1805" spc="-10" dirty="0">
                <a:cs typeface="Times New Roman"/>
              </a:rPr>
              <a:t>товарами, подлежащими  </a:t>
            </a:r>
            <a:r>
              <a:rPr sz="1805" dirty="0">
                <a:cs typeface="Times New Roman"/>
              </a:rPr>
              <a:t>прослеживаемости</a:t>
            </a:r>
          </a:p>
        </p:txBody>
      </p:sp>
      <p:sp>
        <p:nvSpPr>
          <p:cNvPr id="2" name="Прямоугольник 1"/>
          <p:cNvSpPr/>
          <p:nvPr/>
        </p:nvSpPr>
        <p:spPr>
          <a:xfrm>
            <a:off x="896815" y="5909999"/>
            <a:ext cx="10595112" cy="646331"/>
          </a:xfrm>
          <a:prstGeom prst="rect">
            <a:avLst/>
          </a:prstGeom>
        </p:spPr>
        <p:txBody>
          <a:bodyPr wrap="square">
            <a:spAutoFit/>
          </a:bodyPr>
          <a:lstStyle/>
          <a:p>
            <a:r>
              <a:rPr lang="ru-RU" dirty="0">
                <a:solidFill>
                  <a:srgbClr val="0066B3"/>
                </a:solidFill>
                <a:latin typeface="Open Sans"/>
              </a:rPr>
              <a:t>Постановление Правительства Российской Федерации от 01.07.2021 № 1110 «Об утверждении перечня товаров, подлежащих прослеживаемости на территории Российской Федерации»</a:t>
            </a:r>
            <a:endParaRPr lang="ru-RU" b="0" i="0" dirty="0">
              <a:solidFill>
                <a:srgbClr val="405965"/>
              </a:solidFill>
              <a:effectLst/>
              <a:latin typeface="Open Sans"/>
            </a:endParaRPr>
          </a:p>
        </p:txBody>
      </p:sp>
    </p:spTree>
    <p:extLst>
      <p:ext uri="{BB962C8B-B14F-4D97-AF65-F5344CB8AC3E}">
        <p14:creationId xmlns:p14="http://schemas.microsoft.com/office/powerpoint/2010/main" val="393622777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744" y="171857"/>
            <a:ext cx="11393424" cy="6514286"/>
          </a:xfrm>
          <a:prstGeom prst="rect">
            <a:avLst/>
          </a:prstGeom>
        </p:spPr>
      </p:pic>
    </p:spTree>
    <p:extLst>
      <p:ext uri="{BB962C8B-B14F-4D97-AF65-F5344CB8AC3E}">
        <p14:creationId xmlns:p14="http://schemas.microsoft.com/office/powerpoint/2010/main" val="347914913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04800" y="939736"/>
            <a:ext cx="10363198" cy="590397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8328026" y="2997201"/>
            <a:ext cx="2232025" cy="2879725"/>
          </a:xfrm>
          <a:custGeom>
            <a:avLst/>
            <a:gdLst/>
            <a:ahLst/>
            <a:cxnLst/>
            <a:rect l="l" t="t" r="r" b="b"/>
            <a:pathLst>
              <a:path w="2232025" h="2879725">
                <a:moveTo>
                  <a:pt x="0" y="2879725"/>
                </a:moveTo>
                <a:lnTo>
                  <a:pt x="2232025" y="2879725"/>
                </a:lnTo>
                <a:lnTo>
                  <a:pt x="2232025" y="0"/>
                </a:lnTo>
                <a:lnTo>
                  <a:pt x="0" y="0"/>
                </a:lnTo>
                <a:lnTo>
                  <a:pt x="0" y="2879725"/>
                </a:lnTo>
                <a:close/>
              </a:path>
            </a:pathLst>
          </a:custGeom>
          <a:ln w="26424">
            <a:solidFill>
              <a:srgbClr val="C0504D"/>
            </a:solidFill>
          </a:ln>
        </p:spPr>
        <p:txBody>
          <a:bodyPr wrap="square" lIns="0" tIns="0" rIns="0" bIns="0" rtlCol="0"/>
          <a:lstStyle/>
          <a:p>
            <a:endParaRPr/>
          </a:p>
        </p:txBody>
      </p:sp>
      <p:sp>
        <p:nvSpPr>
          <p:cNvPr id="6" name="object 6"/>
          <p:cNvSpPr/>
          <p:nvPr/>
        </p:nvSpPr>
        <p:spPr>
          <a:xfrm>
            <a:off x="8328026" y="1557337"/>
            <a:ext cx="2232025" cy="792480"/>
          </a:xfrm>
          <a:custGeom>
            <a:avLst/>
            <a:gdLst/>
            <a:ahLst/>
            <a:cxnLst/>
            <a:rect l="l" t="t" r="r" b="b"/>
            <a:pathLst>
              <a:path w="2232025" h="792480">
                <a:moveTo>
                  <a:pt x="0" y="792162"/>
                </a:moveTo>
                <a:lnTo>
                  <a:pt x="2232025" y="792162"/>
                </a:lnTo>
                <a:lnTo>
                  <a:pt x="2232025" y="0"/>
                </a:lnTo>
                <a:lnTo>
                  <a:pt x="0" y="0"/>
                </a:lnTo>
                <a:lnTo>
                  <a:pt x="0" y="792162"/>
                </a:lnTo>
                <a:close/>
              </a:path>
            </a:pathLst>
          </a:custGeom>
          <a:solidFill>
            <a:srgbClr val="FFFF00"/>
          </a:solidFill>
        </p:spPr>
        <p:txBody>
          <a:bodyPr wrap="square" lIns="0" tIns="0" rIns="0" bIns="0" rtlCol="0"/>
          <a:lstStyle/>
          <a:p>
            <a:endParaRPr/>
          </a:p>
        </p:txBody>
      </p:sp>
      <p:sp>
        <p:nvSpPr>
          <p:cNvPr id="7" name="object 7"/>
          <p:cNvSpPr txBox="1"/>
          <p:nvPr/>
        </p:nvSpPr>
        <p:spPr>
          <a:xfrm>
            <a:off x="8746998" y="1628140"/>
            <a:ext cx="1395095" cy="656590"/>
          </a:xfrm>
          <a:prstGeom prst="rect">
            <a:avLst/>
          </a:prstGeom>
        </p:spPr>
        <p:txBody>
          <a:bodyPr vert="horz" wrap="square" lIns="0" tIns="0" rIns="0" bIns="0" rtlCol="0">
            <a:spAutoFit/>
          </a:bodyPr>
          <a:lstStyle/>
          <a:p>
            <a:pPr marL="12700" marR="5080" indent="1270" algn="ctr"/>
            <a:r>
              <a:rPr sz="1400" b="1" i="1" spc="-5" dirty="0">
                <a:solidFill>
                  <a:srgbClr val="7030A0"/>
                </a:solidFill>
                <a:cs typeface="Times New Roman"/>
              </a:rPr>
              <a:t>Сведения </a:t>
            </a:r>
            <a:r>
              <a:rPr sz="1400" b="1" i="1" dirty="0">
                <a:solidFill>
                  <a:srgbClr val="7030A0"/>
                </a:solidFill>
                <a:cs typeface="Times New Roman"/>
              </a:rPr>
              <a:t>о  просл</a:t>
            </a:r>
            <a:r>
              <a:rPr sz="1400" b="1" i="1" spc="-35" dirty="0">
                <a:solidFill>
                  <a:srgbClr val="7030A0"/>
                </a:solidFill>
                <a:cs typeface="Times New Roman"/>
              </a:rPr>
              <a:t>е</a:t>
            </a:r>
            <a:r>
              <a:rPr sz="1400" b="1" i="1" spc="-5" dirty="0">
                <a:solidFill>
                  <a:srgbClr val="7030A0"/>
                </a:solidFill>
                <a:cs typeface="Times New Roman"/>
              </a:rPr>
              <a:t>ж</a:t>
            </a:r>
            <a:r>
              <a:rPr sz="1400" b="1" i="1" dirty="0">
                <a:solidFill>
                  <a:srgbClr val="7030A0"/>
                </a:solidFill>
                <a:cs typeface="Times New Roman"/>
              </a:rPr>
              <a:t>и</a:t>
            </a:r>
            <a:r>
              <a:rPr sz="1400" b="1" i="1" spc="-20" dirty="0">
                <a:solidFill>
                  <a:srgbClr val="7030A0"/>
                </a:solidFill>
                <a:cs typeface="Times New Roman"/>
              </a:rPr>
              <a:t>в</a:t>
            </a:r>
            <a:r>
              <a:rPr sz="1400" b="1" i="1" dirty="0">
                <a:solidFill>
                  <a:srgbClr val="7030A0"/>
                </a:solidFill>
                <a:cs typeface="Times New Roman"/>
              </a:rPr>
              <a:t>а</a:t>
            </a:r>
            <a:r>
              <a:rPr sz="1400" b="1" i="1" spc="-35" dirty="0">
                <a:solidFill>
                  <a:srgbClr val="7030A0"/>
                </a:solidFill>
                <a:cs typeface="Times New Roman"/>
              </a:rPr>
              <a:t>е</a:t>
            </a:r>
            <a:r>
              <a:rPr sz="1400" b="1" i="1" dirty="0">
                <a:solidFill>
                  <a:srgbClr val="7030A0"/>
                </a:solidFill>
                <a:cs typeface="Times New Roman"/>
              </a:rPr>
              <a:t>мых  </a:t>
            </a:r>
            <a:r>
              <a:rPr sz="1400" b="1" i="1" spc="-5" dirty="0">
                <a:solidFill>
                  <a:srgbClr val="7030A0"/>
                </a:solidFill>
                <a:cs typeface="Times New Roman"/>
              </a:rPr>
              <a:t>товарах</a:t>
            </a:r>
            <a:endParaRPr sz="1400" dirty="0">
              <a:solidFill>
                <a:srgbClr val="7030A0"/>
              </a:solidFill>
              <a:cs typeface="Times New Roman"/>
            </a:endParaRPr>
          </a:p>
        </p:txBody>
      </p:sp>
      <p:sp>
        <p:nvSpPr>
          <p:cNvPr id="2" name="Прямоугольник 1"/>
          <p:cNvSpPr/>
          <p:nvPr/>
        </p:nvSpPr>
        <p:spPr>
          <a:xfrm>
            <a:off x="1091184" y="-27050"/>
            <a:ext cx="10521696" cy="830997"/>
          </a:xfrm>
          <a:prstGeom prst="rect">
            <a:avLst/>
          </a:prstGeom>
        </p:spPr>
        <p:txBody>
          <a:bodyPr wrap="square">
            <a:spAutoFit/>
          </a:bodyPr>
          <a:lstStyle/>
          <a:p>
            <a:endParaRPr lang="ru-RU" sz="1200" dirty="0">
              <a:solidFill>
                <a:srgbClr val="000000"/>
              </a:solidFill>
              <a:latin typeface="Arial" panose="020B0604020202020204" pitchFamily="34" charset="0"/>
            </a:endParaRPr>
          </a:p>
          <a:p>
            <a:r>
              <a:rPr lang="ru-RU" i="1" dirty="0">
                <a:latin typeface="Arial" panose="020B0604020202020204" pitchFamily="34" charset="0"/>
              </a:rPr>
              <a:t>Прослеживаемости подлежат </a:t>
            </a:r>
            <a:r>
              <a:rPr lang="ru-RU" b="1" i="1" dirty="0">
                <a:solidFill>
                  <a:srgbClr val="00B050"/>
                </a:solidFill>
                <a:latin typeface="Arial" panose="020B0604020202020204" pitchFamily="34" charset="0"/>
              </a:rPr>
              <a:t>ТОЛЬКО ИМПОРТНЫЕ ТОВАРЫ</a:t>
            </a:r>
            <a:r>
              <a:rPr lang="ru-RU" i="1" dirty="0">
                <a:latin typeface="Arial" panose="020B0604020202020204" pitchFamily="34" charset="0"/>
              </a:rPr>
              <a:t>, в том числе ввезенные в Россию с территорий государств - членов ЕАЭС. </a:t>
            </a:r>
            <a:endParaRPr lang="ru-RU" dirty="0"/>
          </a:p>
        </p:txBody>
      </p:sp>
    </p:spTree>
    <p:extLst>
      <p:ext uri="{BB962C8B-B14F-4D97-AF65-F5344CB8AC3E}">
        <p14:creationId xmlns:p14="http://schemas.microsoft.com/office/powerpoint/2010/main" val="2450302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27176" y="0"/>
            <a:ext cx="10466832" cy="3139321"/>
          </a:xfrm>
          <a:prstGeom prst="rect">
            <a:avLst/>
          </a:prstGeom>
        </p:spPr>
        <p:txBody>
          <a:bodyPr wrap="square">
            <a:spAutoFit/>
          </a:bodyPr>
          <a:lstStyle/>
          <a:p>
            <a:r>
              <a:rPr lang="ru-RU" sz="2200" b="1" dirty="0" smtClean="0">
                <a:solidFill>
                  <a:srgbClr val="1F487C"/>
                </a:solidFill>
              </a:rPr>
              <a:t>Реквизиты </a:t>
            </a:r>
            <a:r>
              <a:rPr lang="ru-RU" sz="2200" b="1" dirty="0">
                <a:solidFill>
                  <a:srgbClr val="1F487C"/>
                </a:solidFill>
              </a:rPr>
              <a:t>для учета прослеживаемых товаров </a:t>
            </a:r>
            <a:endParaRPr lang="ru-RU" sz="2200" b="1" dirty="0" smtClean="0">
              <a:solidFill>
                <a:srgbClr val="1F487C"/>
              </a:solidFill>
            </a:endParaRPr>
          </a:p>
          <a:p>
            <a:endParaRPr lang="ru-RU" sz="2200" dirty="0">
              <a:solidFill>
                <a:srgbClr val="1F487C"/>
              </a:solidFill>
            </a:endParaRPr>
          </a:p>
          <a:p>
            <a:r>
              <a:rPr lang="ru-RU" sz="2200" dirty="0">
                <a:solidFill>
                  <a:srgbClr val="000000"/>
                </a:solidFill>
              </a:rPr>
              <a:t>Система прослеживаемости прослеживает не каждый товар в частности, а товарные партии. </a:t>
            </a:r>
            <a:r>
              <a:rPr lang="ru-RU" sz="2200" b="1" dirty="0">
                <a:solidFill>
                  <a:srgbClr val="000000"/>
                </a:solidFill>
              </a:rPr>
              <a:t>Реквизиты прослеживаемости: </a:t>
            </a:r>
            <a:endParaRPr lang="ru-RU" sz="2200" dirty="0">
              <a:solidFill>
                <a:srgbClr val="000000"/>
              </a:solidFill>
            </a:endParaRPr>
          </a:p>
          <a:p>
            <a:pPr marL="342900" indent="-342900">
              <a:buFont typeface="Arial" panose="020B0604020202020204" pitchFamily="34" charset="0"/>
              <a:buChar char="•"/>
            </a:pPr>
            <a:r>
              <a:rPr lang="ru-RU" sz="2200" dirty="0" smtClean="0">
                <a:solidFill>
                  <a:srgbClr val="000000"/>
                </a:solidFill>
              </a:rPr>
              <a:t>регистрационный </a:t>
            </a:r>
            <a:r>
              <a:rPr lang="ru-RU" sz="2200" dirty="0">
                <a:solidFill>
                  <a:srgbClr val="000000"/>
                </a:solidFill>
              </a:rPr>
              <a:t>номер партии товара, подлежащего прослеживаемости (далее - РНПТ); </a:t>
            </a:r>
          </a:p>
          <a:p>
            <a:pPr marL="342900" indent="-342900">
              <a:buFont typeface="Arial" panose="020B0604020202020204" pitchFamily="34" charset="0"/>
              <a:buChar char="•"/>
            </a:pPr>
            <a:r>
              <a:rPr lang="ru-RU" sz="2200" dirty="0" smtClean="0">
                <a:solidFill>
                  <a:srgbClr val="000000"/>
                </a:solidFill>
              </a:rPr>
              <a:t>количественная </a:t>
            </a:r>
            <a:r>
              <a:rPr lang="ru-RU" sz="2200" dirty="0">
                <a:solidFill>
                  <a:srgbClr val="000000"/>
                </a:solidFill>
              </a:rPr>
              <a:t>единица измерения товара в соответствии с перечнем; </a:t>
            </a:r>
          </a:p>
          <a:p>
            <a:pPr marL="342900" indent="-342900">
              <a:buFont typeface="Arial" panose="020B0604020202020204" pitchFamily="34" charset="0"/>
              <a:buChar char="•"/>
            </a:pPr>
            <a:r>
              <a:rPr lang="ru-RU" sz="2200" dirty="0" smtClean="0">
                <a:solidFill>
                  <a:srgbClr val="000000"/>
                </a:solidFill>
              </a:rPr>
              <a:t>количество </a:t>
            </a:r>
            <a:r>
              <a:rPr lang="ru-RU" sz="2200" dirty="0">
                <a:solidFill>
                  <a:srgbClr val="000000"/>
                </a:solidFill>
              </a:rPr>
              <a:t>товара, подлежащего прослеживаемости, в количественной единице измерения товара. </a:t>
            </a:r>
          </a:p>
        </p:txBody>
      </p:sp>
      <p:sp>
        <p:nvSpPr>
          <p:cNvPr id="3" name="Прямоугольник 2"/>
          <p:cNvSpPr/>
          <p:nvPr/>
        </p:nvSpPr>
        <p:spPr>
          <a:xfrm>
            <a:off x="999744" y="4198620"/>
            <a:ext cx="10521696" cy="2031325"/>
          </a:xfrm>
          <a:prstGeom prst="rect">
            <a:avLst/>
          </a:prstGeom>
        </p:spPr>
        <p:txBody>
          <a:bodyPr wrap="square">
            <a:spAutoFit/>
          </a:bodyPr>
          <a:lstStyle/>
          <a:p>
            <a:r>
              <a:rPr lang="ru-RU" b="1" dirty="0" smtClean="0">
                <a:solidFill>
                  <a:srgbClr val="C0504D"/>
                </a:solidFill>
              </a:rPr>
              <a:t>На </a:t>
            </a:r>
            <a:r>
              <a:rPr lang="ru-RU" b="1" dirty="0">
                <a:solidFill>
                  <a:srgbClr val="C0504D"/>
                </a:solidFill>
              </a:rPr>
              <a:t>что нужно обратить внимание: </a:t>
            </a:r>
            <a:endParaRPr lang="ru-RU" dirty="0">
              <a:solidFill>
                <a:srgbClr val="C0504D"/>
              </a:solidFill>
            </a:endParaRPr>
          </a:p>
          <a:p>
            <a:pPr marL="285750" indent="-285750">
              <a:buFont typeface="Arial" panose="020B0604020202020204" pitchFamily="34" charset="0"/>
              <a:buChar char="•"/>
            </a:pPr>
            <a:r>
              <a:rPr lang="ru-RU" dirty="0" smtClean="0">
                <a:solidFill>
                  <a:srgbClr val="000000"/>
                </a:solidFill>
              </a:rPr>
              <a:t>у </a:t>
            </a:r>
            <a:r>
              <a:rPr lang="ru-RU" dirty="0">
                <a:solidFill>
                  <a:srgbClr val="000000"/>
                </a:solidFill>
              </a:rPr>
              <a:t>прослеживаемости нет зависимости от системы налогообложения — неважно на основной, упрощенной, патентной или иной другой системе работает организация или ИП; </a:t>
            </a:r>
          </a:p>
          <a:p>
            <a:pPr marL="285750" indent="-285750">
              <a:buFont typeface="Arial" panose="020B0604020202020204" pitchFamily="34" charset="0"/>
              <a:buChar char="•"/>
            </a:pPr>
            <a:r>
              <a:rPr lang="ru-RU" dirty="0" smtClean="0">
                <a:solidFill>
                  <a:srgbClr val="000000"/>
                </a:solidFill>
              </a:rPr>
              <a:t>документооборот </a:t>
            </a:r>
            <a:r>
              <a:rPr lang="ru-RU" dirty="0">
                <a:solidFill>
                  <a:srgbClr val="000000"/>
                </a:solidFill>
              </a:rPr>
              <a:t>в прослеживаемости проходит только в электронном виде; </a:t>
            </a:r>
          </a:p>
          <a:p>
            <a:pPr marL="285750" indent="-285750">
              <a:buFont typeface="Arial" panose="020B0604020202020204" pitchFamily="34" charset="0"/>
              <a:buChar char="•"/>
            </a:pPr>
            <a:r>
              <a:rPr lang="ru-RU" dirty="0" smtClean="0">
                <a:solidFill>
                  <a:srgbClr val="000000"/>
                </a:solidFill>
              </a:rPr>
              <a:t>для </a:t>
            </a:r>
            <a:r>
              <a:rPr lang="ru-RU" dirty="0">
                <a:solidFill>
                  <a:srgbClr val="000000"/>
                </a:solidFill>
              </a:rPr>
              <a:t>отслеживания нужен специальный номер — РНПТ — регистрационный номер партии товара, он присутствует в документах поставщика или формируется налоговой инспекцией. </a:t>
            </a:r>
          </a:p>
          <a:p>
            <a:pPr marL="285750" indent="-285750">
              <a:buFont typeface="Arial" panose="020B0604020202020204" pitchFamily="34" charset="0"/>
              <a:buChar char="•"/>
            </a:pPr>
            <a:r>
              <a:rPr lang="ru-RU" b="1" dirty="0" smtClean="0">
                <a:solidFill>
                  <a:srgbClr val="7030A0"/>
                </a:solidFill>
              </a:rPr>
              <a:t>РНПТ </a:t>
            </a:r>
            <a:r>
              <a:rPr lang="ru-RU" b="1" dirty="0">
                <a:solidFill>
                  <a:srgbClr val="7030A0"/>
                </a:solidFill>
              </a:rPr>
              <a:t>в отличие от кодов маркировки не наносится на сам товар. </a:t>
            </a:r>
            <a:endParaRPr lang="ru-RU" dirty="0">
              <a:solidFill>
                <a:srgbClr val="7030A0"/>
              </a:solidFill>
            </a:endParaRPr>
          </a:p>
        </p:txBody>
      </p:sp>
      <p:sp>
        <p:nvSpPr>
          <p:cNvPr id="4" name="Прямоугольник 3"/>
          <p:cNvSpPr/>
          <p:nvPr/>
        </p:nvSpPr>
        <p:spPr>
          <a:xfrm>
            <a:off x="6260592" y="3361194"/>
            <a:ext cx="5260848" cy="369332"/>
          </a:xfrm>
          <a:prstGeom prst="rect">
            <a:avLst/>
          </a:prstGeom>
          <a:solidFill>
            <a:schemeClr val="accent2"/>
          </a:solidFill>
        </p:spPr>
        <p:txBody>
          <a:bodyPr wrap="square">
            <a:spAutoFit/>
          </a:bodyPr>
          <a:lstStyle/>
          <a:p>
            <a:r>
              <a:rPr lang="ru-RU" b="1" dirty="0" smtClean="0">
                <a:solidFill>
                  <a:schemeClr val="bg1"/>
                </a:solidFill>
                <a:latin typeface="Times New Roman" panose="02020603050405020304" pitchFamily="18" charset="0"/>
              </a:rPr>
              <a:t>Пример - 10107020/100921/0000103/004 </a:t>
            </a:r>
            <a:endParaRPr lang="ru-RU" dirty="0">
              <a:solidFill>
                <a:schemeClr val="bg1"/>
              </a:solidFill>
            </a:endParaRPr>
          </a:p>
        </p:txBody>
      </p:sp>
    </p:spTree>
    <p:extLst>
      <p:ext uri="{BB962C8B-B14F-4D97-AF65-F5344CB8AC3E}">
        <p14:creationId xmlns:p14="http://schemas.microsoft.com/office/powerpoint/2010/main" val="3634838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169" y="304609"/>
            <a:ext cx="11718474" cy="6187631"/>
          </a:xfrm>
          <a:prstGeom prst="rect">
            <a:avLst/>
          </a:prstGeom>
        </p:spPr>
      </p:pic>
    </p:spTree>
    <p:extLst>
      <p:ext uri="{BB962C8B-B14F-4D97-AF65-F5344CB8AC3E}">
        <p14:creationId xmlns:p14="http://schemas.microsoft.com/office/powerpoint/2010/main" val="29690925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625767" y="0"/>
            <a:ext cx="10940466" cy="6858000"/>
          </a:xfrm>
          <a:prstGeom prst="rect">
            <a:avLst/>
          </a:prstGeom>
        </p:spPr>
      </p:pic>
    </p:spTree>
    <p:extLst>
      <p:ext uri="{BB962C8B-B14F-4D97-AF65-F5344CB8AC3E}">
        <p14:creationId xmlns:p14="http://schemas.microsoft.com/office/powerpoint/2010/main" val="361975107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54156" y="0"/>
            <a:ext cx="11118574" cy="6309420"/>
          </a:xfrm>
          <a:prstGeom prst="rect">
            <a:avLst/>
          </a:prstGeom>
        </p:spPr>
        <p:txBody>
          <a:bodyPr wrap="square">
            <a:spAutoFit/>
          </a:bodyPr>
          <a:lstStyle/>
          <a:p>
            <a:r>
              <a:rPr lang="ru-RU" sz="2200" b="1" dirty="0" smtClean="0">
                <a:solidFill>
                  <a:srgbClr val="7030A0"/>
                </a:solidFill>
              </a:rPr>
              <a:t>Закупка </a:t>
            </a:r>
            <a:r>
              <a:rPr lang="ru-RU" sz="2200" b="1" dirty="0">
                <a:solidFill>
                  <a:srgbClr val="7030A0"/>
                </a:solidFill>
              </a:rPr>
              <a:t>комплекта, в составе которого есть прослеживаемый товар </a:t>
            </a:r>
            <a:r>
              <a:rPr lang="ru-RU" sz="2200" i="1" dirty="0">
                <a:solidFill>
                  <a:srgbClr val="7030A0"/>
                </a:solidFill>
              </a:rPr>
              <a:t>(например, закупка АРМ, в составе которого есть монитор) </a:t>
            </a:r>
            <a:endParaRPr lang="ru-RU" sz="2200" dirty="0">
              <a:solidFill>
                <a:srgbClr val="7030A0"/>
              </a:solidFill>
            </a:endParaRPr>
          </a:p>
          <a:p>
            <a:r>
              <a:rPr lang="ru-RU" dirty="0">
                <a:solidFill>
                  <a:srgbClr val="000000"/>
                </a:solidFill>
              </a:rPr>
              <a:t>«… </a:t>
            </a:r>
            <a:r>
              <a:rPr lang="ru-RU" b="1" dirty="0">
                <a:solidFill>
                  <a:srgbClr val="000000"/>
                </a:solidFill>
              </a:rPr>
              <a:t>объединение товаров в набор (комплект), например, включение монитора в состав автоматизированного рабочего места, не является основанием для прекращения прослеживаемости </a:t>
            </a:r>
            <a:r>
              <a:rPr lang="ru-RU" dirty="0">
                <a:solidFill>
                  <a:srgbClr val="000000"/>
                </a:solidFill>
              </a:rPr>
              <a:t>монитора, поскольку не происходит его переработки, изменения его первоначальных физических характеристик, монитор не становится неотъемлемой частью другого имущества. Это означает, что </a:t>
            </a:r>
            <a:r>
              <a:rPr lang="ru-RU" b="1" dirty="0">
                <a:solidFill>
                  <a:srgbClr val="C0504D"/>
                </a:solidFill>
              </a:rPr>
              <a:t>отсутствие в счете-фактуре показателей, специально установленных в отношении прослеживаемых товаров, будет являться нарушением требований актов действующего законодательства в области прослеживаемости. </a:t>
            </a:r>
            <a:endParaRPr lang="ru-RU" dirty="0">
              <a:solidFill>
                <a:srgbClr val="C0504D"/>
              </a:solidFill>
            </a:endParaRPr>
          </a:p>
          <a:p>
            <a:r>
              <a:rPr lang="ru-RU" dirty="0">
                <a:solidFill>
                  <a:srgbClr val="000000"/>
                </a:solidFill>
              </a:rPr>
              <a:t>При этом в настоящее время Порядком не предусмотрено особенностей заполнения графы 1а счета-фактуры, формируемого при реализации набора (комплекта) товаров, включающего в себя товар, подлежащий прослеживаемости. Таким образом, </a:t>
            </a:r>
            <a:r>
              <a:rPr lang="ru-RU" b="1" dirty="0">
                <a:solidFill>
                  <a:srgbClr val="000000"/>
                </a:solidFill>
              </a:rPr>
              <a:t>обязанность выделения прослеживаемого товара в составе набора (комплекта) в наименовании товара не установлена. Одновременно отсутствует и запрет такого выделения. </a:t>
            </a:r>
            <a:endParaRPr lang="ru-RU" dirty="0">
              <a:solidFill>
                <a:srgbClr val="000000"/>
              </a:solidFill>
            </a:endParaRPr>
          </a:p>
          <a:p>
            <a:r>
              <a:rPr lang="ru-RU" dirty="0">
                <a:solidFill>
                  <a:srgbClr val="000000"/>
                </a:solidFill>
              </a:rPr>
              <a:t>Учитывая изложенное, установленные Порядком </a:t>
            </a:r>
            <a:r>
              <a:rPr lang="ru-RU" b="1" dirty="0">
                <a:solidFill>
                  <a:srgbClr val="000000"/>
                </a:solidFill>
              </a:rPr>
              <a:t>требования можно считать исполненными, если при реализации такого рода наборов (комплектов) товаров в графах 11-13 счета-фактуры, предназначенных для отражения реквизитов прослеживаемости, такие реквизиты будут сформированы по каждому подлежащему прослеживаемости товару</a:t>
            </a:r>
            <a:r>
              <a:rPr lang="ru-RU" dirty="0">
                <a:solidFill>
                  <a:srgbClr val="000000"/>
                </a:solidFill>
              </a:rPr>
              <a:t>, включенному в набор (комплект), </a:t>
            </a:r>
            <a:r>
              <a:rPr lang="ru-RU" b="1" dirty="0">
                <a:solidFill>
                  <a:srgbClr val="000000"/>
                </a:solidFill>
              </a:rPr>
              <a:t>в подстроках к строке, в наименовании которой указан набор (комплект). </a:t>
            </a:r>
            <a:endParaRPr lang="ru-RU" dirty="0">
              <a:solidFill>
                <a:srgbClr val="000000"/>
              </a:solidFill>
            </a:endParaRPr>
          </a:p>
          <a:p>
            <a:r>
              <a:rPr lang="ru-RU" dirty="0">
                <a:solidFill>
                  <a:srgbClr val="000000"/>
                </a:solidFill>
              </a:rPr>
              <a:t>… </a:t>
            </a:r>
          </a:p>
          <a:p>
            <a:r>
              <a:rPr lang="ru-RU" dirty="0">
                <a:solidFill>
                  <a:srgbClr val="000000"/>
                </a:solidFill>
              </a:rPr>
              <a:t>Соответственно, </a:t>
            </a:r>
            <a:r>
              <a:rPr lang="ru-RU" b="1" dirty="0">
                <a:solidFill>
                  <a:srgbClr val="C0504D"/>
                </a:solidFill>
              </a:rPr>
              <a:t>при визуализации информации такого электронного счета- фактуры (на экране монитора, в распечатке), значения показателей прослеживаемости в отношении цветного монитора должны присутствовать. </a:t>
            </a:r>
            <a:endParaRPr lang="ru-RU" dirty="0">
              <a:solidFill>
                <a:srgbClr val="C0504D"/>
              </a:solidFill>
            </a:endParaRPr>
          </a:p>
          <a:p>
            <a:r>
              <a:rPr lang="ru-RU" i="1" dirty="0">
                <a:solidFill>
                  <a:srgbClr val="000000"/>
                </a:solidFill>
              </a:rPr>
              <a:t>Письма ФНС от 28.06.2021 N ЕА-4-15/9015@, от 1 февраля 2022 г. N ЕА-4-26/1125@ </a:t>
            </a:r>
            <a:endParaRPr lang="ru-RU" dirty="0"/>
          </a:p>
        </p:txBody>
      </p:sp>
    </p:spTree>
    <p:extLst>
      <p:ext uri="{BB962C8B-B14F-4D97-AF65-F5344CB8AC3E}">
        <p14:creationId xmlns:p14="http://schemas.microsoft.com/office/powerpoint/2010/main" val="415948797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59564" y="2135690"/>
            <a:ext cx="10548731" cy="2123658"/>
          </a:xfrm>
          <a:prstGeom prst="rect">
            <a:avLst/>
          </a:prstGeom>
        </p:spPr>
        <p:txBody>
          <a:bodyPr wrap="square">
            <a:spAutoFit/>
          </a:bodyPr>
          <a:lstStyle/>
          <a:p>
            <a:r>
              <a:rPr lang="ru-RU" sz="2200" b="1" dirty="0"/>
              <a:t>Приказ ФНС России от 08.07.2022 № ЕД-7-15/636</a:t>
            </a:r>
            <a:r>
              <a:rPr lang="ru-RU" sz="2200" b="1" dirty="0" smtClean="0"/>
              <a:t>@</a:t>
            </a:r>
          </a:p>
          <a:p>
            <a:endParaRPr lang="ru-RU" sz="2200" b="1" dirty="0"/>
          </a:p>
          <a:p>
            <a:r>
              <a:rPr lang="ru-RU" sz="2200" b="1" dirty="0" smtClean="0"/>
              <a:t>Об </a:t>
            </a:r>
            <a:r>
              <a:rPr lang="ru-RU" sz="2200" b="1" dirty="0"/>
              <a:t>утверждении порядка представления операторами электронного документооборота счетов-фактур и универсальных передаточных документов, универсальных корректировочных документов, содержащих реквизиты прослеживаемости, в электронной форме</a:t>
            </a:r>
            <a:endParaRPr lang="ru-RU" sz="2200" b="1" i="0" dirty="0">
              <a:effectLst/>
            </a:endParaRPr>
          </a:p>
        </p:txBody>
      </p:sp>
    </p:spTree>
    <p:extLst>
      <p:ext uri="{BB962C8B-B14F-4D97-AF65-F5344CB8AC3E}">
        <p14:creationId xmlns:p14="http://schemas.microsoft.com/office/powerpoint/2010/main" val="381378281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783" y="197257"/>
            <a:ext cx="11661913" cy="6495091"/>
          </a:xfrm>
          <a:prstGeom prst="rect">
            <a:avLst/>
          </a:prstGeom>
        </p:spPr>
      </p:pic>
    </p:spTree>
    <p:extLst>
      <p:ext uri="{BB962C8B-B14F-4D97-AF65-F5344CB8AC3E}">
        <p14:creationId xmlns:p14="http://schemas.microsoft.com/office/powerpoint/2010/main" val="320775174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19907" y="389233"/>
            <a:ext cx="10096731" cy="6186309"/>
          </a:xfrm>
          <a:prstGeom prst="rect">
            <a:avLst/>
          </a:prstGeom>
        </p:spPr>
        <p:txBody>
          <a:bodyPr wrap="square">
            <a:spAutoFit/>
          </a:bodyPr>
          <a:lstStyle/>
          <a:p>
            <a:r>
              <a:rPr lang="ru-RU" b="1" dirty="0" smtClean="0">
                <a:solidFill>
                  <a:srgbClr val="7030A0"/>
                </a:solidFill>
              </a:rPr>
              <a:t>Реестр </a:t>
            </a:r>
            <a:r>
              <a:rPr lang="ru-RU" b="1" dirty="0">
                <a:solidFill>
                  <a:srgbClr val="7030A0"/>
                </a:solidFill>
              </a:rPr>
              <a:t>иностранных агентов </a:t>
            </a:r>
            <a:r>
              <a:rPr lang="ru-RU" dirty="0"/>
              <a:t>– это списки некоммерческих организаций, СМИ, объединений и физлиц, которые получают зарубежное финансирование и действуют в интересах другой страны или иностранных структур</a:t>
            </a:r>
            <a:r>
              <a:rPr lang="ru-RU" dirty="0" smtClean="0"/>
              <a:t>.</a:t>
            </a:r>
            <a:endParaRPr lang="ru-RU" dirty="0"/>
          </a:p>
          <a:p>
            <a:endParaRPr lang="ru-RU" dirty="0"/>
          </a:p>
          <a:p>
            <a:pPr marL="285750" indent="-285750">
              <a:buFont typeface="Arial" panose="020B0604020202020204" pitchFamily="34" charset="0"/>
              <a:buChar char="•"/>
            </a:pPr>
            <a:r>
              <a:rPr lang="ru-RU" b="1" dirty="0" smtClean="0"/>
              <a:t>Реестр </a:t>
            </a:r>
            <a:r>
              <a:rPr lang="ru-RU" b="1" dirty="0"/>
              <a:t>НКО, выполняющих функции иностранного </a:t>
            </a:r>
            <a:r>
              <a:rPr lang="ru-RU" b="1" dirty="0" smtClean="0"/>
              <a:t>агента </a:t>
            </a:r>
            <a:r>
              <a:rPr lang="ru-RU" dirty="0" smtClean="0"/>
              <a:t>- </a:t>
            </a:r>
            <a:r>
              <a:rPr lang="en-US" dirty="0">
                <a:hlinkClick r:id="rId2"/>
              </a:rPr>
              <a:t>http://</a:t>
            </a:r>
            <a:r>
              <a:rPr lang="en-US" dirty="0" smtClean="0">
                <a:hlinkClick r:id="rId2"/>
              </a:rPr>
              <a:t>unro.minjust.ru/NKOForeignAgent.aspx</a:t>
            </a:r>
            <a:r>
              <a:rPr lang="ru-RU" dirty="0" smtClean="0"/>
              <a:t> </a:t>
            </a:r>
            <a:endParaRPr lang="ru-RU" dirty="0"/>
          </a:p>
          <a:p>
            <a:pPr marL="285750" indent="-285750">
              <a:buFont typeface="Arial" panose="020B0604020202020204" pitchFamily="34" charset="0"/>
              <a:buChar char="•"/>
            </a:pPr>
            <a:r>
              <a:rPr lang="ru-RU" dirty="0">
                <a:solidFill>
                  <a:srgbClr val="4B69BF"/>
                </a:solidFill>
                <a:hlinkClick r:id="rId3"/>
              </a:rPr>
              <a:t>Реестр незарегистрированных общественных объединений, выполняющих функции иностранного </a:t>
            </a:r>
            <a:r>
              <a:rPr lang="ru-RU" dirty="0" smtClean="0">
                <a:solidFill>
                  <a:srgbClr val="4B69BF"/>
                </a:solidFill>
                <a:hlinkClick r:id="rId3"/>
              </a:rPr>
              <a:t>агента</a:t>
            </a:r>
            <a:r>
              <a:rPr lang="ru-RU" dirty="0" smtClean="0">
                <a:solidFill>
                  <a:srgbClr val="4B69BF"/>
                </a:solidFill>
              </a:rPr>
              <a:t> - </a:t>
            </a:r>
            <a:r>
              <a:rPr lang="en-US" dirty="0">
                <a:solidFill>
                  <a:srgbClr val="4B69BF"/>
                </a:solidFill>
              </a:rPr>
              <a:t>https://minjust.gov.ru/ru/pages/reestr-nezaregistrirovannyh-obshestvennyh-obedinenij-vypolnyayushih-funkcii-inostrannogo-agenta/</a:t>
            </a:r>
            <a:endParaRPr lang="ru-RU" dirty="0" smtClean="0">
              <a:solidFill>
                <a:srgbClr val="4B69BF"/>
              </a:solidFill>
            </a:endParaRPr>
          </a:p>
          <a:p>
            <a:pPr marL="285750" indent="-285750">
              <a:buFont typeface="Arial" panose="020B0604020202020204" pitchFamily="34" charset="0"/>
              <a:buChar char="•"/>
            </a:pPr>
            <a:r>
              <a:rPr lang="ru-RU" dirty="0" smtClean="0"/>
              <a:t>Реестр иностранных средств массовой информации, выполняющих функции иностранного агента - </a:t>
            </a:r>
            <a:r>
              <a:rPr lang="en-US" dirty="0">
                <a:hlinkClick r:id="rId4"/>
              </a:rPr>
              <a:t>https://minjust.gov.ru/ru/documents/7755</a:t>
            </a:r>
            <a:r>
              <a:rPr lang="en-US" dirty="0" smtClean="0">
                <a:hlinkClick r:id="rId4"/>
              </a:rPr>
              <a:t>/</a:t>
            </a:r>
            <a:r>
              <a:rPr lang="ru-RU" dirty="0" smtClean="0"/>
              <a:t> </a:t>
            </a:r>
          </a:p>
          <a:p>
            <a:pPr marL="285750" indent="-285750">
              <a:buFont typeface="Arial" panose="020B0604020202020204" pitchFamily="34" charset="0"/>
              <a:buChar char="•"/>
            </a:pPr>
            <a:r>
              <a:rPr lang="ru-RU" dirty="0"/>
              <a:t>Список физических лиц, выполняющих функции иностранного </a:t>
            </a:r>
            <a:r>
              <a:rPr lang="ru-RU" dirty="0" smtClean="0"/>
              <a:t>агента - </a:t>
            </a:r>
            <a:r>
              <a:rPr lang="en-US" dirty="0">
                <a:hlinkClick r:id="rId5"/>
              </a:rPr>
              <a:t>https://minjust.gov.ru/ru/activity/directions/942/spisok-lic-vypolnyayushih-funkcii-inostrannogo-agenta/?</a:t>
            </a:r>
            <a:r>
              <a:rPr lang="en-US" dirty="0" smtClean="0">
                <a:hlinkClick r:id="rId5"/>
              </a:rPr>
              <a:t>hash=cfa8947a-b36e-447a-aca0-dcf06a53cf4d</a:t>
            </a:r>
            <a:r>
              <a:rPr lang="ru-RU" dirty="0" smtClean="0"/>
              <a:t> </a:t>
            </a:r>
          </a:p>
          <a:p>
            <a:r>
              <a:rPr lang="ru-RU" b="1" dirty="0" smtClean="0"/>
              <a:t>Для </a:t>
            </a:r>
            <a:r>
              <a:rPr lang="ru-RU" b="1" dirty="0"/>
              <a:t>чего реестр </a:t>
            </a:r>
            <a:r>
              <a:rPr lang="ru-RU" b="1" dirty="0" err="1"/>
              <a:t>иноагентов</a:t>
            </a:r>
            <a:r>
              <a:rPr lang="ru-RU" b="1" dirty="0"/>
              <a:t> нужен заказчику</a:t>
            </a:r>
          </a:p>
          <a:p>
            <a:r>
              <a:rPr lang="ru-RU" dirty="0" smtClean="0"/>
              <a:t>Используйте </a:t>
            </a:r>
            <a:r>
              <a:rPr lang="ru-RU" dirty="0"/>
              <a:t>реестр, чтобы проверить, не относится ли участник закупок к иностранным агентам. С 1 декабря 2022 года иностранным агентам будет запрещено участвовать в закупках (Федеральный закон от 14.07.2022 № 255-ФЗ).</a:t>
            </a:r>
          </a:p>
          <a:p>
            <a:r>
              <a:rPr lang="ru-RU" dirty="0" smtClean="0"/>
              <a:t>Также </a:t>
            </a:r>
            <a:r>
              <a:rPr lang="ru-RU" dirty="0"/>
              <a:t>в проекте находится норма, согласно которой заказчики </a:t>
            </a:r>
            <a:r>
              <a:rPr lang="ru-RU" i="1" u="sng" dirty="0"/>
              <a:t>будут устанавливать новое единое требование об отсутствии информации об участнике в едином реестре иностранных агентов</a:t>
            </a:r>
            <a:r>
              <a:rPr lang="ru-RU" dirty="0"/>
              <a:t>. Соответствие новому требованию будет проверять комиссия по закупкам. Изменения планируют внести в статью 31 Закона № 44-ФЗ (проект Федерального закона от 09.06.2022 № 140449-8).</a:t>
            </a:r>
          </a:p>
        </p:txBody>
      </p:sp>
      <p:sp>
        <p:nvSpPr>
          <p:cNvPr id="4" name="Прямоугольник 3"/>
          <p:cNvSpPr/>
          <p:nvPr/>
        </p:nvSpPr>
        <p:spPr>
          <a:xfrm>
            <a:off x="10329695" y="19901"/>
            <a:ext cx="1862305" cy="369332"/>
          </a:xfrm>
          <a:prstGeom prst="rect">
            <a:avLst/>
          </a:prstGeom>
          <a:solidFill>
            <a:srgbClr val="0070C0"/>
          </a:solidFill>
        </p:spPr>
        <p:txBody>
          <a:bodyPr wrap="none">
            <a:spAutoFit/>
          </a:bodyPr>
          <a:lstStyle/>
          <a:p>
            <a:r>
              <a:rPr lang="ru-RU" dirty="0">
                <a:solidFill>
                  <a:schemeClr val="bg1"/>
                </a:solidFill>
              </a:rPr>
              <a:t>С 1 декабря </a:t>
            </a:r>
            <a:r>
              <a:rPr lang="ru-RU" dirty="0" smtClean="0">
                <a:solidFill>
                  <a:schemeClr val="bg1"/>
                </a:solidFill>
              </a:rPr>
              <a:t>2022</a:t>
            </a:r>
            <a:endParaRPr lang="ru-RU" dirty="0">
              <a:solidFill>
                <a:schemeClr val="bg1"/>
              </a:solidFill>
            </a:endParaRPr>
          </a:p>
        </p:txBody>
      </p:sp>
    </p:spTree>
    <p:extLst>
      <p:ext uri="{BB962C8B-B14F-4D97-AF65-F5344CB8AC3E}">
        <p14:creationId xmlns:p14="http://schemas.microsoft.com/office/powerpoint/2010/main" val="415905356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4608" y="0"/>
            <a:ext cx="11795760" cy="6858000"/>
          </a:xfrm>
          <a:prstGeom prst="rect">
            <a:avLst/>
          </a:prstGeom>
        </p:spPr>
      </p:pic>
    </p:spTree>
    <p:extLst>
      <p:ext uri="{BB962C8B-B14F-4D97-AF65-F5344CB8AC3E}">
        <p14:creationId xmlns:p14="http://schemas.microsoft.com/office/powerpoint/2010/main" val="394050319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456" y="190643"/>
            <a:ext cx="11649455" cy="6667357"/>
          </a:xfrm>
          <a:prstGeom prst="rect">
            <a:avLst/>
          </a:prstGeom>
        </p:spPr>
      </p:pic>
    </p:spTree>
    <p:extLst>
      <p:ext uri="{BB962C8B-B14F-4D97-AF65-F5344CB8AC3E}">
        <p14:creationId xmlns:p14="http://schemas.microsoft.com/office/powerpoint/2010/main" val="17327065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59941" y="364948"/>
            <a:ext cx="4387215" cy="761365"/>
          </a:xfrm>
          <a:prstGeom prst="rect">
            <a:avLst/>
          </a:prstGeom>
        </p:spPr>
        <p:txBody>
          <a:bodyPr vert="horz" wrap="square" lIns="0" tIns="12065" rIns="0" bIns="0" rtlCol="0" anchor="t">
            <a:spAutoFit/>
          </a:bodyPr>
          <a:lstStyle/>
          <a:p>
            <a:pPr marL="12700">
              <a:lnSpc>
                <a:spcPct val="100000"/>
              </a:lnSpc>
              <a:spcBef>
                <a:spcPts val="95"/>
              </a:spcBef>
            </a:pPr>
            <a:r>
              <a:rPr sz="2800" spc="-110" dirty="0">
                <a:solidFill>
                  <a:srgbClr val="1F487C"/>
                </a:solidFill>
              </a:rPr>
              <a:t>С</a:t>
            </a:r>
            <a:r>
              <a:rPr sz="2800" spc="-100" dirty="0">
                <a:solidFill>
                  <a:srgbClr val="1F487C"/>
                </a:solidFill>
              </a:rPr>
              <a:t>ро</a:t>
            </a:r>
            <a:r>
              <a:rPr sz="2800" spc="-110" dirty="0">
                <a:solidFill>
                  <a:srgbClr val="1F487C"/>
                </a:solidFill>
              </a:rPr>
              <a:t>к</a:t>
            </a:r>
            <a:r>
              <a:rPr sz="2800" spc="-5" dirty="0">
                <a:solidFill>
                  <a:srgbClr val="1F487C"/>
                </a:solidFill>
              </a:rPr>
              <a:t>и</a:t>
            </a:r>
            <a:r>
              <a:rPr sz="2800" spc="-204" dirty="0">
                <a:solidFill>
                  <a:srgbClr val="1F487C"/>
                </a:solidFill>
              </a:rPr>
              <a:t> </a:t>
            </a:r>
            <a:r>
              <a:rPr sz="2800" spc="-100" dirty="0">
                <a:solidFill>
                  <a:srgbClr val="1F487C"/>
                </a:solidFill>
              </a:rPr>
              <a:t>о</a:t>
            </a:r>
            <a:r>
              <a:rPr sz="2800" spc="-110" dirty="0">
                <a:solidFill>
                  <a:srgbClr val="1F487C"/>
                </a:solidFill>
              </a:rPr>
              <a:t>п</a:t>
            </a:r>
            <a:r>
              <a:rPr sz="2800" spc="-105" dirty="0">
                <a:solidFill>
                  <a:srgbClr val="1F487C"/>
                </a:solidFill>
              </a:rPr>
              <a:t>л</a:t>
            </a:r>
            <a:r>
              <a:rPr sz="2800" spc="-170" dirty="0">
                <a:solidFill>
                  <a:srgbClr val="1F487C"/>
                </a:solidFill>
              </a:rPr>
              <a:t>а</a:t>
            </a:r>
            <a:r>
              <a:rPr sz="2800" spc="-110" dirty="0">
                <a:solidFill>
                  <a:srgbClr val="1F487C"/>
                </a:solidFill>
              </a:rPr>
              <a:t>т</a:t>
            </a:r>
            <a:r>
              <a:rPr sz="2800" spc="-5" dirty="0">
                <a:solidFill>
                  <a:srgbClr val="1F487C"/>
                </a:solidFill>
              </a:rPr>
              <a:t>ы</a:t>
            </a:r>
            <a:endParaRPr sz="2800"/>
          </a:p>
          <a:p>
            <a:pPr marL="12700">
              <a:lnSpc>
                <a:spcPct val="100000"/>
              </a:lnSpc>
              <a:spcBef>
                <a:spcPts val="35"/>
              </a:spcBef>
            </a:pPr>
            <a:r>
              <a:rPr sz="2000" spc="-95" dirty="0">
                <a:solidFill>
                  <a:srgbClr val="1F487C"/>
                </a:solidFill>
              </a:rPr>
              <a:t>(</a:t>
            </a:r>
            <a:r>
              <a:rPr sz="2000" dirty="0">
                <a:solidFill>
                  <a:srgbClr val="1F487C"/>
                </a:solidFill>
              </a:rPr>
              <a:t>с</a:t>
            </a:r>
            <a:r>
              <a:rPr sz="2000" spc="-215" dirty="0">
                <a:solidFill>
                  <a:srgbClr val="1F487C"/>
                </a:solidFill>
              </a:rPr>
              <a:t> </a:t>
            </a:r>
            <a:r>
              <a:rPr sz="2000" spc="-105" dirty="0">
                <a:solidFill>
                  <a:srgbClr val="1F487C"/>
                </a:solidFill>
              </a:rPr>
              <a:t>д</a:t>
            </a:r>
            <a:r>
              <a:rPr sz="2000" spc="-140" dirty="0">
                <a:solidFill>
                  <a:srgbClr val="1F487C"/>
                </a:solidFill>
              </a:rPr>
              <a:t>а</a:t>
            </a:r>
            <a:r>
              <a:rPr sz="2000" spc="-110" dirty="0">
                <a:solidFill>
                  <a:srgbClr val="1F487C"/>
                </a:solidFill>
              </a:rPr>
              <a:t>т</a:t>
            </a:r>
            <a:r>
              <a:rPr sz="2000" dirty="0">
                <a:solidFill>
                  <a:srgbClr val="1F487C"/>
                </a:solidFill>
              </a:rPr>
              <a:t>ы</a:t>
            </a:r>
            <a:r>
              <a:rPr sz="2000" spc="-204" dirty="0">
                <a:solidFill>
                  <a:srgbClr val="1F487C"/>
                </a:solidFill>
              </a:rPr>
              <a:t> </a:t>
            </a:r>
            <a:r>
              <a:rPr sz="2000" spc="-100" dirty="0">
                <a:solidFill>
                  <a:srgbClr val="1F487C"/>
                </a:solidFill>
              </a:rPr>
              <a:t>п</a:t>
            </a:r>
            <a:r>
              <a:rPr sz="2000" spc="-155" dirty="0">
                <a:solidFill>
                  <a:srgbClr val="1F487C"/>
                </a:solidFill>
              </a:rPr>
              <a:t>о</a:t>
            </a:r>
            <a:r>
              <a:rPr sz="2000" spc="-105" dirty="0">
                <a:solidFill>
                  <a:srgbClr val="1F487C"/>
                </a:solidFill>
              </a:rPr>
              <a:t>д</a:t>
            </a:r>
            <a:r>
              <a:rPr sz="2000" spc="-100" dirty="0">
                <a:solidFill>
                  <a:srgbClr val="1F487C"/>
                </a:solidFill>
              </a:rPr>
              <a:t>пи</a:t>
            </a:r>
            <a:r>
              <a:rPr sz="2000" spc="-75" dirty="0">
                <a:solidFill>
                  <a:srgbClr val="1F487C"/>
                </a:solidFill>
              </a:rPr>
              <a:t>с</a:t>
            </a:r>
            <a:r>
              <a:rPr sz="2000" spc="-105" dirty="0">
                <a:solidFill>
                  <a:srgbClr val="1F487C"/>
                </a:solidFill>
              </a:rPr>
              <a:t>а</a:t>
            </a:r>
            <a:r>
              <a:rPr sz="2000" spc="-100" dirty="0">
                <a:solidFill>
                  <a:srgbClr val="1F487C"/>
                </a:solidFill>
              </a:rPr>
              <a:t>н</a:t>
            </a:r>
            <a:r>
              <a:rPr sz="2000" spc="-114" dirty="0">
                <a:solidFill>
                  <a:srgbClr val="1F487C"/>
                </a:solidFill>
              </a:rPr>
              <a:t>и</a:t>
            </a:r>
            <a:r>
              <a:rPr sz="2000" dirty="0">
                <a:solidFill>
                  <a:srgbClr val="1F487C"/>
                </a:solidFill>
              </a:rPr>
              <a:t>я</a:t>
            </a:r>
            <a:r>
              <a:rPr sz="2000" spc="-229" dirty="0">
                <a:solidFill>
                  <a:srgbClr val="1F487C"/>
                </a:solidFill>
              </a:rPr>
              <a:t> </a:t>
            </a:r>
            <a:r>
              <a:rPr sz="2000" spc="-105" dirty="0">
                <a:solidFill>
                  <a:srgbClr val="1F487C"/>
                </a:solidFill>
              </a:rPr>
              <a:t>д</a:t>
            </a:r>
            <a:r>
              <a:rPr sz="2000" spc="-95" dirty="0">
                <a:solidFill>
                  <a:srgbClr val="1F487C"/>
                </a:solidFill>
              </a:rPr>
              <a:t>о</a:t>
            </a:r>
            <a:r>
              <a:rPr sz="2000" spc="-135" dirty="0">
                <a:solidFill>
                  <a:srgbClr val="1F487C"/>
                </a:solidFill>
              </a:rPr>
              <a:t>к</a:t>
            </a:r>
            <a:r>
              <a:rPr sz="2000" spc="-105" dirty="0">
                <a:solidFill>
                  <a:srgbClr val="1F487C"/>
                </a:solidFill>
              </a:rPr>
              <a:t>ум</a:t>
            </a:r>
            <a:r>
              <a:rPr sz="2000" spc="-100" dirty="0">
                <a:solidFill>
                  <a:srgbClr val="1F487C"/>
                </a:solidFill>
              </a:rPr>
              <a:t>е</a:t>
            </a:r>
            <a:r>
              <a:rPr sz="2000" spc="-114" dirty="0">
                <a:solidFill>
                  <a:srgbClr val="1F487C"/>
                </a:solidFill>
              </a:rPr>
              <a:t>н</a:t>
            </a:r>
            <a:r>
              <a:rPr sz="2000" spc="-85" dirty="0">
                <a:solidFill>
                  <a:srgbClr val="1F487C"/>
                </a:solidFill>
              </a:rPr>
              <a:t>т</a:t>
            </a:r>
            <a:r>
              <a:rPr sz="2000" dirty="0">
                <a:solidFill>
                  <a:srgbClr val="1F487C"/>
                </a:solidFill>
              </a:rPr>
              <a:t>а</a:t>
            </a:r>
            <a:r>
              <a:rPr sz="2000" spc="-229" dirty="0">
                <a:solidFill>
                  <a:srgbClr val="1F487C"/>
                </a:solidFill>
              </a:rPr>
              <a:t> </a:t>
            </a:r>
            <a:r>
              <a:rPr sz="2000" dirty="0">
                <a:solidFill>
                  <a:srgbClr val="1F487C"/>
                </a:solidFill>
              </a:rPr>
              <a:t>о</a:t>
            </a:r>
            <a:r>
              <a:rPr sz="2000" spc="-195" dirty="0">
                <a:solidFill>
                  <a:srgbClr val="1F487C"/>
                </a:solidFill>
              </a:rPr>
              <a:t> </a:t>
            </a:r>
            <a:r>
              <a:rPr sz="2000" spc="-100" dirty="0">
                <a:solidFill>
                  <a:srgbClr val="1F487C"/>
                </a:solidFill>
              </a:rPr>
              <a:t>п</a:t>
            </a:r>
            <a:r>
              <a:rPr sz="2000" spc="-95" dirty="0">
                <a:solidFill>
                  <a:srgbClr val="1F487C"/>
                </a:solidFill>
              </a:rPr>
              <a:t>р</a:t>
            </a:r>
            <a:r>
              <a:rPr sz="2000" spc="-100" dirty="0">
                <a:solidFill>
                  <a:srgbClr val="1F487C"/>
                </a:solidFill>
              </a:rPr>
              <a:t>ие</a:t>
            </a:r>
            <a:r>
              <a:rPr sz="2000" spc="-95" dirty="0">
                <a:solidFill>
                  <a:srgbClr val="1F487C"/>
                </a:solidFill>
              </a:rPr>
              <a:t>м</a:t>
            </a:r>
            <a:r>
              <a:rPr sz="2000" spc="-160" dirty="0">
                <a:solidFill>
                  <a:srgbClr val="1F487C"/>
                </a:solidFill>
              </a:rPr>
              <a:t>к</a:t>
            </a:r>
            <a:r>
              <a:rPr sz="2000" spc="-100" dirty="0">
                <a:solidFill>
                  <a:srgbClr val="1F487C"/>
                </a:solidFill>
              </a:rPr>
              <a:t>е</a:t>
            </a:r>
            <a:r>
              <a:rPr sz="2000" dirty="0">
                <a:solidFill>
                  <a:srgbClr val="1F487C"/>
                </a:solidFill>
              </a:rPr>
              <a:t>)</a:t>
            </a:r>
            <a:endParaRPr sz="2000"/>
          </a:p>
        </p:txBody>
      </p:sp>
      <p:graphicFrame>
        <p:nvGraphicFramePr>
          <p:cNvPr id="3" name="object 3"/>
          <p:cNvGraphicFramePr>
            <a:graphicFrameLocks noGrp="1"/>
          </p:cNvGraphicFramePr>
          <p:nvPr>
            <p:extLst>
              <p:ext uri="{D42A27DB-BD31-4B8C-83A1-F6EECF244321}">
                <p14:modId xmlns:p14="http://schemas.microsoft.com/office/powerpoint/2010/main" val="2057322872"/>
              </p:ext>
            </p:extLst>
          </p:nvPr>
        </p:nvGraphicFramePr>
        <p:xfrm>
          <a:off x="914400" y="1277265"/>
          <a:ext cx="10972800" cy="1508970"/>
        </p:xfrm>
        <a:graphic>
          <a:graphicData uri="http://schemas.openxmlformats.org/drawingml/2006/table">
            <a:tbl>
              <a:tblPr firstRow="1" bandRow="1">
                <a:tableStyleId>{2D5ABB26-0587-4C30-8999-92F81FD0307C}</a:tableStyleId>
              </a:tblPr>
              <a:tblGrid>
                <a:gridCol w="3163016"/>
                <a:gridCol w="2414447"/>
                <a:gridCol w="2436005"/>
                <a:gridCol w="2959332"/>
              </a:tblGrid>
              <a:tr h="561484">
                <a:tc>
                  <a:txBody>
                    <a:bodyPr/>
                    <a:lstStyle/>
                    <a:p>
                      <a:pPr marL="45720" marR="130810">
                        <a:lnSpc>
                          <a:spcPts val="1420"/>
                        </a:lnSpc>
                        <a:spcBef>
                          <a:spcPts val="280"/>
                        </a:spcBef>
                      </a:pPr>
                      <a:r>
                        <a:rPr sz="2000" b="1" spc="-10" dirty="0">
                          <a:latin typeface="+mn-lt"/>
                          <a:cs typeface="Times New Roman"/>
                        </a:rPr>
                        <a:t>Период</a:t>
                      </a:r>
                      <a:r>
                        <a:rPr sz="2000" b="1" spc="-25" dirty="0">
                          <a:latin typeface="+mn-lt"/>
                          <a:cs typeface="Times New Roman"/>
                        </a:rPr>
                        <a:t> </a:t>
                      </a:r>
                      <a:r>
                        <a:rPr sz="2000" b="1" spc="-10" dirty="0">
                          <a:latin typeface="+mn-lt"/>
                          <a:cs typeface="Times New Roman"/>
                        </a:rPr>
                        <a:t>размещения</a:t>
                      </a:r>
                      <a:endParaRPr sz="2000" dirty="0">
                        <a:latin typeface="+mn-lt"/>
                        <a:cs typeface="Times New Roman"/>
                      </a:endParaRPr>
                    </a:p>
                    <a:p>
                      <a:pPr marL="45720" marR="252729">
                        <a:lnSpc>
                          <a:spcPts val="1400"/>
                        </a:lnSpc>
                        <a:spcBef>
                          <a:spcPts val="60"/>
                        </a:spcBef>
                      </a:pPr>
                      <a:r>
                        <a:rPr sz="2000" b="1" spc="-10" dirty="0">
                          <a:latin typeface="+mn-lt"/>
                          <a:cs typeface="Times New Roman"/>
                        </a:rPr>
                        <a:t>извещения/заключения</a:t>
                      </a:r>
                      <a:r>
                        <a:rPr sz="2000" b="1" spc="25" dirty="0">
                          <a:latin typeface="+mn-lt"/>
                          <a:cs typeface="Times New Roman"/>
                        </a:rPr>
                        <a:t> </a:t>
                      </a:r>
                      <a:r>
                        <a:rPr sz="2000" b="1" dirty="0">
                          <a:latin typeface="+mn-lt"/>
                          <a:cs typeface="Times New Roman"/>
                        </a:rPr>
                        <a:t>контракта </a:t>
                      </a:r>
                      <a:r>
                        <a:rPr sz="2000" b="1" spc="-285" dirty="0">
                          <a:latin typeface="+mn-lt"/>
                          <a:cs typeface="Times New Roman"/>
                        </a:rPr>
                        <a:t> </a:t>
                      </a:r>
                      <a:r>
                        <a:rPr sz="2000" b="1" dirty="0">
                          <a:latin typeface="+mn-lt"/>
                          <a:cs typeface="Times New Roman"/>
                        </a:rPr>
                        <a:t>с ЕП</a:t>
                      </a:r>
                      <a:endParaRPr sz="2000" dirty="0">
                        <a:latin typeface="+mn-lt"/>
                        <a:cs typeface="Times New Roman"/>
                      </a:endParaRPr>
                    </a:p>
                  </a:txBody>
                  <a:tcPr marL="0" marR="0" marT="35560" marB="0">
                    <a:lnR w="12700">
                      <a:solidFill>
                        <a:srgbClr val="000000"/>
                      </a:solidFill>
                      <a:prstDash val="solid"/>
                    </a:lnR>
                    <a:lnT w="12700">
                      <a:solidFill>
                        <a:srgbClr val="000000"/>
                      </a:solidFill>
                      <a:prstDash val="solid"/>
                    </a:lnT>
                    <a:lnB w="12700" cap="flat" cmpd="sng" algn="ctr">
                      <a:solidFill>
                        <a:schemeClr val="tx1"/>
                      </a:solidFill>
                      <a:prstDash val="solid"/>
                      <a:round/>
                      <a:headEnd type="none" w="med" len="med"/>
                      <a:tailEnd type="none" w="med" len="med"/>
                    </a:lnB>
                  </a:tcPr>
                </a:tc>
                <a:tc>
                  <a:txBody>
                    <a:bodyPr/>
                    <a:lstStyle/>
                    <a:p>
                      <a:pPr marL="45720" marR="48895">
                        <a:lnSpc>
                          <a:spcPct val="100000"/>
                        </a:lnSpc>
                        <a:spcBef>
                          <a:spcPts val="280"/>
                        </a:spcBef>
                      </a:pPr>
                      <a:r>
                        <a:rPr sz="2000" b="1" spc="-5" dirty="0">
                          <a:latin typeface="+mn-lt"/>
                          <a:cs typeface="Times New Roman"/>
                        </a:rPr>
                        <a:t>«Спец»</a:t>
                      </a:r>
                      <a:r>
                        <a:rPr sz="2000" b="1" spc="-30" dirty="0">
                          <a:latin typeface="+mn-lt"/>
                          <a:cs typeface="Times New Roman"/>
                        </a:rPr>
                        <a:t> </a:t>
                      </a:r>
                      <a:r>
                        <a:rPr sz="2000" b="1" spc="-5" dirty="0">
                          <a:latin typeface="+mn-lt"/>
                          <a:cs typeface="Times New Roman"/>
                        </a:rPr>
                        <a:t>закупки</a:t>
                      </a:r>
                      <a:r>
                        <a:rPr sz="2000" b="1" spc="-35" dirty="0">
                          <a:latin typeface="+mn-lt"/>
                          <a:cs typeface="Times New Roman"/>
                        </a:rPr>
                        <a:t> </a:t>
                      </a:r>
                      <a:r>
                        <a:rPr sz="2000" b="1" dirty="0">
                          <a:latin typeface="+mn-lt"/>
                          <a:cs typeface="Times New Roman"/>
                        </a:rPr>
                        <a:t>у</a:t>
                      </a:r>
                      <a:r>
                        <a:rPr sz="2000" b="1" spc="-10" dirty="0">
                          <a:latin typeface="+mn-lt"/>
                          <a:cs typeface="Times New Roman"/>
                        </a:rPr>
                        <a:t> </a:t>
                      </a:r>
                      <a:r>
                        <a:rPr sz="2000" b="1" spc="-5" dirty="0">
                          <a:latin typeface="+mn-lt"/>
                          <a:cs typeface="Times New Roman"/>
                        </a:rPr>
                        <a:t>СМП</a:t>
                      </a:r>
                      <a:endParaRPr sz="2000" dirty="0">
                        <a:latin typeface="+mn-lt"/>
                        <a:cs typeface="Times New Roman"/>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cap="flat" cmpd="sng" algn="ctr">
                      <a:solidFill>
                        <a:schemeClr val="tx1"/>
                      </a:solidFill>
                      <a:prstDash val="solid"/>
                      <a:round/>
                      <a:headEnd type="none" w="med" len="med"/>
                      <a:tailEnd type="none" w="med" len="med"/>
                    </a:lnB>
                  </a:tcPr>
                </a:tc>
                <a:tc>
                  <a:txBody>
                    <a:bodyPr/>
                    <a:lstStyle/>
                    <a:p>
                      <a:pPr marL="45720" marR="30480">
                        <a:lnSpc>
                          <a:spcPts val="1420"/>
                        </a:lnSpc>
                        <a:spcBef>
                          <a:spcPts val="280"/>
                        </a:spcBef>
                      </a:pPr>
                      <a:r>
                        <a:rPr sz="2000" b="1" spc="-5" dirty="0">
                          <a:latin typeface="+mn-lt"/>
                          <a:cs typeface="Times New Roman"/>
                        </a:rPr>
                        <a:t>Закупки</a:t>
                      </a:r>
                      <a:r>
                        <a:rPr sz="2000" b="1" spc="-50" dirty="0">
                          <a:latin typeface="+mn-lt"/>
                          <a:cs typeface="Times New Roman"/>
                        </a:rPr>
                        <a:t> </a:t>
                      </a:r>
                      <a:r>
                        <a:rPr sz="2000" b="1" spc="-5" dirty="0">
                          <a:latin typeface="+mn-lt"/>
                          <a:cs typeface="Times New Roman"/>
                        </a:rPr>
                        <a:t>на</a:t>
                      </a:r>
                      <a:r>
                        <a:rPr sz="2000" b="1" spc="-30" dirty="0">
                          <a:latin typeface="+mn-lt"/>
                          <a:cs typeface="Times New Roman"/>
                        </a:rPr>
                        <a:t> </a:t>
                      </a:r>
                      <a:r>
                        <a:rPr sz="2000" b="1" spc="-10" dirty="0">
                          <a:latin typeface="+mn-lt"/>
                          <a:cs typeface="Times New Roman"/>
                        </a:rPr>
                        <a:t>общих</a:t>
                      </a:r>
                      <a:endParaRPr sz="2000">
                        <a:latin typeface="+mn-lt"/>
                        <a:cs typeface="Times New Roman"/>
                      </a:endParaRPr>
                    </a:p>
                    <a:p>
                      <a:pPr marL="45720" marR="30480">
                        <a:lnSpc>
                          <a:spcPts val="1420"/>
                        </a:lnSpc>
                      </a:pPr>
                      <a:r>
                        <a:rPr sz="2000" b="1" spc="-5" dirty="0">
                          <a:latin typeface="+mn-lt"/>
                          <a:cs typeface="Times New Roman"/>
                        </a:rPr>
                        <a:t>основаниях</a:t>
                      </a:r>
                      <a:endParaRPr sz="2000">
                        <a:latin typeface="+mn-lt"/>
                        <a:cs typeface="Times New Roman"/>
                      </a:endParaRPr>
                    </a:p>
                  </a:txBody>
                  <a:tcPr marL="0" marR="0" marT="35560" marB="0">
                    <a:lnL w="12700">
                      <a:solidFill>
                        <a:srgbClr val="000000"/>
                      </a:solidFill>
                      <a:prstDash val="solid"/>
                    </a:lnL>
                    <a:lnR w="12700">
                      <a:solidFill>
                        <a:srgbClr val="000000"/>
                      </a:solidFill>
                      <a:prstDash val="solid"/>
                    </a:lnR>
                    <a:lnT w="12700">
                      <a:solidFill>
                        <a:srgbClr val="000000"/>
                      </a:solidFill>
                      <a:prstDash val="solid"/>
                    </a:lnT>
                    <a:lnB w="12700" cap="flat" cmpd="sng" algn="ctr">
                      <a:solidFill>
                        <a:schemeClr val="tx1"/>
                      </a:solidFill>
                      <a:prstDash val="solid"/>
                      <a:round/>
                      <a:headEnd type="none" w="med" len="med"/>
                      <a:tailEnd type="none" w="med" len="med"/>
                    </a:lnB>
                  </a:tcPr>
                </a:tc>
                <a:tc>
                  <a:txBody>
                    <a:bodyPr/>
                    <a:lstStyle/>
                    <a:p>
                      <a:pPr marL="46355" marR="90170">
                        <a:lnSpc>
                          <a:spcPts val="1400"/>
                        </a:lnSpc>
                        <a:spcBef>
                          <a:spcPts val="359"/>
                        </a:spcBef>
                      </a:pPr>
                      <a:r>
                        <a:rPr sz="2000" b="1" spc="-5" dirty="0">
                          <a:latin typeface="+mn-lt"/>
                          <a:cs typeface="Times New Roman"/>
                        </a:rPr>
                        <a:t>Оформление документа </a:t>
                      </a:r>
                      <a:r>
                        <a:rPr sz="2000" b="1" dirty="0">
                          <a:latin typeface="+mn-lt"/>
                          <a:cs typeface="Times New Roman"/>
                        </a:rPr>
                        <a:t>о </a:t>
                      </a:r>
                      <a:r>
                        <a:rPr sz="2000" b="1" spc="-10" dirty="0">
                          <a:latin typeface="+mn-lt"/>
                          <a:cs typeface="Times New Roman"/>
                        </a:rPr>
                        <a:t>приемке </a:t>
                      </a:r>
                      <a:r>
                        <a:rPr sz="2000" b="1" spc="-285" dirty="0">
                          <a:latin typeface="+mn-lt"/>
                          <a:cs typeface="Times New Roman"/>
                        </a:rPr>
                        <a:t> </a:t>
                      </a:r>
                      <a:r>
                        <a:rPr sz="2000" b="1" spc="-10" dirty="0">
                          <a:latin typeface="+mn-lt"/>
                          <a:cs typeface="Times New Roman"/>
                        </a:rPr>
                        <a:t>без </a:t>
                      </a:r>
                      <a:r>
                        <a:rPr sz="2000" b="1" spc="-5" dirty="0">
                          <a:latin typeface="+mn-lt"/>
                          <a:cs typeface="Times New Roman"/>
                        </a:rPr>
                        <a:t>использования </a:t>
                      </a:r>
                      <a:r>
                        <a:rPr sz="2000" b="1" dirty="0">
                          <a:latin typeface="+mn-lt"/>
                          <a:cs typeface="Times New Roman"/>
                        </a:rPr>
                        <a:t>ЕИС </a:t>
                      </a:r>
                      <a:r>
                        <a:rPr sz="2000" b="1" spc="5" dirty="0">
                          <a:latin typeface="+mn-lt"/>
                          <a:cs typeface="Times New Roman"/>
                        </a:rPr>
                        <a:t> </a:t>
                      </a:r>
                      <a:r>
                        <a:rPr sz="2000" b="1" spc="-5" dirty="0">
                          <a:latin typeface="+mn-lt"/>
                          <a:cs typeface="Times New Roman"/>
                        </a:rPr>
                        <a:t>(например,</a:t>
                      </a:r>
                      <a:r>
                        <a:rPr sz="2000" b="1" spc="-45" dirty="0">
                          <a:latin typeface="+mn-lt"/>
                          <a:cs typeface="Times New Roman"/>
                        </a:rPr>
                        <a:t> </a:t>
                      </a:r>
                      <a:r>
                        <a:rPr sz="2000" b="1" spc="-5" dirty="0">
                          <a:latin typeface="+mn-lt"/>
                          <a:cs typeface="Times New Roman"/>
                        </a:rPr>
                        <a:t>закупки</a:t>
                      </a:r>
                      <a:r>
                        <a:rPr sz="2000" b="1" spc="-30" dirty="0">
                          <a:latin typeface="+mn-lt"/>
                          <a:cs typeface="Times New Roman"/>
                        </a:rPr>
                        <a:t> </a:t>
                      </a:r>
                      <a:r>
                        <a:rPr sz="2000" b="1" dirty="0">
                          <a:latin typeface="+mn-lt"/>
                          <a:cs typeface="Times New Roman"/>
                        </a:rPr>
                        <a:t>у ЕП)</a:t>
                      </a:r>
                      <a:endParaRPr sz="2000">
                        <a:latin typeface="+mn-lt"/>
                        <a:cs typeface="Times New Roman"/>
                      </a:endParaRPr>
                    </a:p>
                  </a:txBody>
                  <a:tcPr marL="0" marR="0" marT="45719" marB="0">
                    <a:lnL w="12700">
                      <a:solidFill>
                        <a:srgbClr val="000000"/>
                      </a:solidFill>
                      <a:prstDash val="solid"/>
                    </a:lnL>
                    <a:lnT w="12700">
                      <a:solidFill>
                        <a:srgbClr val="000000"/>
                      </a:solidFill>
                      <a:prstDash val="solid"/>
                    </a:lnT>
                    <a:lnB w="12700" cap="flat" cmpd="sng" algn="ctr">
                      <a:solidFill>
                        <a:schemeClr val="tx1"/>
                      </a:solidFill>
                      <a:prstDash val="solid"/>
                      <a:round/>
                      <a:headEnd type="none" w="med" len="med"/>
                      <a:tailEnd type="none" w="med" len="med"/>
                    </a:lnB>
                  </a:tcPr>
                </a:tc>
              </a:tr>
              <a:tr h="752051">
                <a:tc>
                  <a:txBody>
                    <a:bodyPr/>
                    <a:lstStyle/>
                    <a:p>
                      <a:pPr marL="45720" marR="130810">
                        <a:lnSpc>
                          <a:spcPct val="100000"/>
                        </a:lnSpc>
                        <a:spcBef>
                          <a:spcPts val="285"/>
                        </a:spcBef>
                      </a:pPr>
                      <a:r>
                        <a:rPr sz="2000" b="1" dirty="0">
                          <a:solidFill>
                            <a:srgbClr val="C00000"/>
                          </a:solidFill>
                          <a:latin typeface="+mn-lt"/>
                          <a:cs typeface="Times New Roman"/>
                        </a:rPr>
                        <a:t>с</a:t>
                      </a:r>
                      <a:r>
                        <a:rPr sz="2000" b="1" spc="-40" dirty="0">
                          <a:solidFill>
                            <a:srgbClr val="C00000"/>
                          </a:solidFill>
                          <a:latin typeface="+mn-lt"/>
                          <a:cs typeface="Times New Roman"/>
                        </a:rPr>
                        <a:t> </a:t>
                      </a:r>
                      <a:r>
                        <a:rPr sz="2000" b="1" dirty="0" smtClean="0">
                          <a:solidFill>
                            <a:srgbClr val="C00000"/>
                          </a:solidFill>
                          <a:latin typeface="+mn-lt"/>
                          <a:cs typeface="Times New Roman"/>
                        </a:rPr>
                        <a:t>01.07.2022</a:t>
                      </a:r>
                      <a:endParaRPr sz="2000" dirty="0">
                        <a:solidFill>
                          <a:srgbClr val="C00000"/>
                        </a:solidFill>
                        <a:latin typeface="+mn-lt"/>
                        <a:cs typeface="Times New Roman"/>
                      </a:endParaRPr>
                    </a:p>
                  </a:txBody>
                  <a:tcPr marL="0" marR="0" marT="361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a:txBody>
                    <a:bodyPr/>
                    <a:lstStyle/>
                    <a:p>
                      <a:pPr marL="45720" marR="48895">
                        <a:lnSpc>
                          <a:spcPct val="100000"/>
                        </a:lnSpc>
                        <a:spcBef>
                          <a:spcPts val="285"/>
                        </a:spcBef>
                      </a:pPr>
                      <a:r>
                        <a:rPr sz="2000" spc="-5" dirty="0">
                          <a:latin typeface="+mn-lt"/>
                          <a:cs typeface="Times New Roman"/>
                        </a:rPr>
                        <a:t>Не</a:t>
                      </a:r>
                      <a:r>
                        <a:rPr sz="2000" spc="-15" dirty="0">
                          <a:latin typeface="+mn-lt"/>
                          <a:cs typeface="Times New Roman"/>
                        </a:rPr>
                        <a:t> </a:t>
                      </a:r>
                      <a:r>
                        <a:rPr sz="2000" spc="-5" dirty="0">
                          <a:latin typeface="+mn-lt"/>
                          <a:cs typeface="Times New Roman"/>
                        </a:rPr>
                        <a:t>более </a:t>
                      </a:r>
                      <a:r>
                        <a:rPr sz="2000" b="1" dirty="0">
                          <a:solidFill>
                            <a:srgbClr val="C00000"/>
                          </a:solidFill>
                          <a:latin typeface="+mn-lt"/>
                          <a:cs typeface="Times New Roman"/>
                        </a:rPr>
                        <a:t>7</a:t>
                      </a:r>
                      <a:r>
                        <a:rPr sz="2000" b="1" spc="-15" dirty="0">
                          <a:solidFill>
                            <a:srgbClr val="C00000"/>
                          </a:solidFill>
                          <a:latin typeface="+mn-lt"/>
                          <a:cs typeface="Times New Roman"/>
                        </a:rPr>
                        <a:t> </a:t>
                      </a:r>
                      <a:r>
                        <a:rPr sz="2000" b="1" spc="-10" dirty="0" err="1">
                          <a:solidFill>
                            <a:srgbClr val="C00000"/>
                          </a:solidFill>
                          <a:latin typeface="+mn-lt"/>
                          <a:cs typeface="Times New Roman"/>
                        </a:rPr>
                        <a:t>рабочих</a:t>
                      </a:r>
                      <a:r>
                        <a:rPr sz="2000" b="1" spc="-25" dirty="0">
                          <a:solidFill>
                            <a:srgbClr val="C00000"/>
                          </a:solidFill>
                          <a:latin typeface="+mn-lt"/>
                          <a:cs typeface="Times New Roman"/>
                        </a:rPr>
                        <a:t> </a:t>
                      </a:r>
                      <a:r>
                        <a:rPr sz="2000" b="1" spc="-5" dirty="0" err="1" smtClean="0">
                          <a:solidFill>
                            <a:srgbClr val="C00000"/>
                          </a:solidFill>
                          <a:latin typeface="+mn-lt"/>
                          <a:cs typeface="Times New Roman"/>
                        </a:rPr>
                        <a:t>дней</a:t>
                      </a:r>
                      <a:endParaRPr sz="2000" dirty="0">
                        <a:solidFill>
                          <a:srgbClr val="C00000"/>
                        </a:solidFill>
                        <a:latin typeface="+mn-lt"/>
                        <a:cs typeface="Times New Roman"/>
                      </a:endParaRPr>
                    </a:p>
                  </a:txBody>
                  <a:tcPr marL="0" marR="0" marT="361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a:txBody>
                    <a:bodyPr/>
                    <a:lstStyle/>
                    <a:p>
                      <a:pPr marL="45720" marR="30480">
                        <a:lnSpc>
                          <a:spcPct val="100000"/>
                        </a:lnSpc>
                        <a:spcBef>
                          <a:spcPts val="285"/>
                        </a:spcBef>
                      </a:pPr>
                      <a:r>
                        <a:rPr sz="2000" spc="-5" dirty="0">
                          <a:latin typeface="+mn-lt"/>
                          <a:cs typeface="Times New Roman"/>
                        </a:rPr>
                        <a:t>Не</a:t>
                      </a:r>
                      <a:r>
                        <a:rPr sz="2000" spc="-15" dirty="0">
                          <a:latin typeface="+mn-lt"/>
                          <a:cs typeface="Times New Roman"/>
                        </a:rPr>
                        <a:t> </a:t>
                      </a:r>
                      <a:r>
                        <a:rPr sz="2000" spc="-5" dirty="0">
                          <a:latin typeface="+mn-lt"/>
                          <a:cs typeface="Times New Roman"/>
                        </a:rPr>
                        <a:t>более</a:t>
                      </a:r>
                      <a:r>
                        <a:rPr sz="2000" dirty="0">
                          <a:latin typeface="+mn-lt"/>
                          <a:cs typeface="Times New Roman"/>
                        </a:rPr>
                        <a:t> </a:t>
                      </a:r>
                      <a:r>
                        <a:rPr sz="2000" b="1" dirty="0">
                          <a:solidFill>
                            <a:srgbClr val="C00000"/>
                          </a:solidFill>
                          <a:latin typeface="+mn-lt"/>
                          <a:cs typeface="Times New Roman"/>
                        </a:rPr>
                        <a:t>7</a:t>
                      </a:r>
                      <a:r>
                        <a:rPr sz="2000" b="1" spc="-15" dirty="0">
                          <a:solidFill>
                            <a:srgbClr val="C00000"/>
                          </a:solidFill>
                          <a:latin typeface="+mn-lt"/>
                          <a:cs typeface="Times New Roman"/>
                        </a:rPr>
                        <a:t> </a:t>
                      </a:r>
                      <a:r>
                        <a:rPr sz="2000" b="1" spc="-10" dirty="0" err="1">
                          <a:solidFill>
                            <a:srgbClr val="C00000"/>
                          </a:solidFill>
                          <a:latin typeface="+mn-lt"/>
                          <a:cs typeface="Times New Roman"/>
                        </a:rPr>
                        <a:t>рабочих</a:t>
                      </a:r>
                      <a:r>
                        <a:rPr sz="2000" b="1" spc="-25" dirty="0">
                          <a:solidFill>
                            <a:srgbClr val="C00000"/>
                          </a:solidFill>
                          <a:latin typeface="+mn-lt"/>
                          <a:cs typeface="Times New Roman"/>
                        </a:rPr>
                        <a:t> </a:t>
                      </a:r>
                      <a:r>
                        <a:rPr sz="2000" b="1" spc="-5" dirty="0" err="1" smtClean="0">
                          <a:solidFill>
                            <a:srgbClr val="C00000"/>
                          </a:solidFill>
                          <a:latin typeface="+mn-lt"/>
                          <a:cs typeface="Times New Roman"/>
                        </a:rPr>
                        <a:t>дней</a:t>
                      </a:r>
                      <a:endParaRPr sz="2000" dirty="0">
                        <a:solidFill>
                          <a:srgbClr val="C00000"/>
                        </a:solidFill>
                        <a:latin typeface="+mn-lt"/>
                        <a:cs typeface="Times New Roman"/>
                      </a:endParaRPr>
                    </a:p>
                  </a:txBody>
                  <a:tcPr marL="0" marR="0" marT="361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c>
                  <a:txBody>
                    <a:bodyPr/>
                    <a:lstStyle/>
                    <a:p>
                      <a:pPr marL="46355">
                        <a:lnSpc>
                          <a:spcPct val="100000"/>
                        </a:lnSpc>
                        <a:spcBef>
                          <a:spcPts val="285"/>
                        </a:spcBef>
                      </a:pPr>
                      <a:r>
                        <a:rPr sz="2000" spc="-5" dirty="0">
                          <a:latin typeface="+mn-lt"/>
                          <a:cs typeface="Times New Roman"/>
                        </a:rPr>
                        <a:t>Не</a:t>
                      </a:r>
                      <a:r>
                        <a:rPr sz="2000" spc="-15" dirty="0">
                          <a:latin typeface="+mn-lt"/>
                          <a:cs typeface="Times New Roman"/>
                        </a:rPr>
                        <a:t> </a:t>
                      </a:r>
                      <a:r>
                        <a:rPr sz="2000" spc="-5" dirty="0">
                          <a:latin typeface="+mn-lt"/>
                          <a:cs typeface="Times New Roman"/>
                        </a:rPr>
                        <a:t>более </a:t>
                      </a:r>
                      <a:r>
                        <a:rPr sz="2000" b="1" dirty="0">
                          <a:solidFill>
                            <a:srgbClr val="C00000"/>
                          </a:solidFill>
                          <a:latin typeface="+mn-lt"/>
                          <a:cs typeface="Times New Roman"/>
                        </a:rPr>
                        <a:t>10</a:t>
                      </a:r>
                      <a:r>
                        <a:rPr sz="2000" b="1" spc="-15" dirty="0">
                          <a:solidFill>
                            <a:srgbClr val="C00000"/>
                          </a:solidFill>
                          <a:latin typeface="+mn-lt"/>
                          <a:cs typeface="Times New Roman"/>
                        </a:rPr>
                        <a:t> </a:t>
                      </a:r>
                      <a:r>
                        <a:rPr sz="2000" b="1" spc="-10" dirty="0" err="1">
                          <a:solidFill>
                            <a:srgbClr val="C00000"/>
                          </a:solidFill>
                          <a:latin typeface="+mn-lt"/>
                          <a:cs typeface="Times New Roman"/>
                        </a:rPr>
                        <a:t>рабочих</a:t>
                      </a:r>
                      <a:r>
                        <a:rPr sz="2000" b="1" spc="-25" dirty="0">
                          <a:solidFill>
                            <a:srgbClr val="C00000"/>
                          </a:solidFill>
                          <a:latin typeface="+mn-lt"/>
                          <a:cs typeface="Times New Roman"/>
                        </a:rPr>
                        <a:t> </a:t>
                      </a:r>
                      <a:r>
                        <a:rPr sz="2000" b="1" spc="-5" dirty="0" err="1" smtClean="0">
                          <a:solidFill>
                            <a:srgbClr val="C00000"/>
                          </a:solidFill>
                          <a:latin typeface="+mn-lt"/>
                          <a:cs typeface="Times New Roman"/>
                        </a:rPr>
                        <a:t>дней</a:t>
                      </a:r>
                      <a:endParaRPr sz="2000" dirty="0">
                        <a:solidFill>
                          <a:srgbClr val="C00000"/>
                        </a:solidFill>
                        <a:latin typeface="+mn-lt"/>
                        <a:cs typeface="Times New Roman"/>
                      </a:endParaRPr>
                    </a:p>
                  </a:txBody>
                  <a:tcPr marL="0" marR="0" marT="361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CE6F1"/>
                    </a:solidFill>
                  </a:tcPr>
                </a:tc>
              </a:tr>
            </a:tbl>
          </a:graphicData>
        </a:graphic>
      </p:graphicFrame>
      <p:sp>
        <p:nvSpPr>
          <p:cNvPr id="13" name="Прямоугольник 12"/>
          <p:cNvSpPr/>
          <p:nvPr/>
        </p:nvSpPr>
        <p:spPr>
          <a:xfrm>
            <a:off x="914400" y="3657600"/>
            <a:ext cx="10681652" cy="2554545"/>
          </a:xfrm>
          <a:prstGeom prst="rect">
            <a:avLst/>
          </a:prstGeom>
        </p:spPr>
        <p:txBody>
          <a:bodyPr wrap="square">
            <a:spAutoFit/>
          </a:bodyPr>
          <a:lstStyle/>
          <a:p>
            <a:pPr marL="91440" marR="130810"/>
            <a:r>
              <a:rPr lang="ru-RU" sz="2000" b="1" dirty="0">
                <a:solidFill>
                  <a:srgbClr val="C00000"/>
                </a:solidFill>
                <a:cs typeface="Times New Roman"/>
              </a:rPr>
              <a:t>ОБЩИЕ</a:t>
            </a:r>
            <a:r>
              <a:rPr lang="ru-RU" sz="2000" b="1" spc="-25" dirty="0">
                <a:solidFill>
                  <a:srgbClr val="C00000"/>
                </a:solidFill>
                <a:cs typeface="Times New Roman"/>
              </a:rPr>
              <a:t> </a:t>
            </a:r>
            <a:r>
              <a:rPr lang="ru-RU" sz="2000" b="1" spc="-10" dirty="0">
                <a:solidFill>
                  <a:srgbClr val="C00000"/>
                </a:solidFill>
                <a:cs typeface="Times New Roman"/>
              </a:rPr>
              <a:t>ИСКЛЮЧЕНИЯ:</a:t>
            </a:r>
            <a:endParaRPr lang="ru-RU" sz="2000" dirty="0">
              <a:solidFill>
                <a:srgbClr val="C00000"/>
              </a:solidFill>
              <a:cs typeface="Times New Roman"/>
            </a:endParaRPr>
          </a:p>
          <a:p>
            <a:pPr marL="283210" marR="130810" indent="-192405">
              <a:buAutoNum type="arabicParenR"/>
              <a:tabLst>
                <a:tab pos="283845" algn="l"/>
              </a:tabLst>
            </a:pPr>
            <a:r>
              <a:rPr lang="ru-RU" sz="2000" dirty="0">
                <a:cs typeface="Times New Roman"/>
              </a:rPr>
              <a:t>иной</a:t>
            </a:r>
            <a:r>
              <a:rPr lang="ru-RU" sz="2000" spc="-40" dirty="0">
                <a:cs typeface="Times New Roman"/>
              </a:rPr>
              <a:t> </a:t>
            </a:r>
            <a:r>
              <a:rPr lang="ru-RU" sz="2000" dirty="0">
                <a:cs typeface="Times New Roman"/>
              </a:rPr>
              <a:t>срок</a:t>
            </a:r>
            <a:r>
              <a:rPr lang="ru-RU" sz="2000" spc="-40" dirty="0">
                <a:cs typeface="Times New Roman"/>
              </a:rPr>
              <a:t> </a:t>
            </a:r>
            <a:r>
              <a:rPr lang="ru-RU" sz="2000" spc="-5" dirty="0">
                <a:cs typeface="Times New Roman"/>
              </a:rPr>
              <a:t>оплаты</a:t>
            </a:r>
            <a:r>
              <a:rPr lang="ru-RU" sz="2000" spc="-25" dirty="0">
                <a:cs typeface="Times New Roman"/>
              </a:rPr>
              <a:t> </a:t>
            </a:r>
            <a:r>
              <a:rPr lang="ru-RU" sz="2000" spc="-5" dirty="0" smtClean="0">
                <a:cs typeface="Times New Roman"/>
              </a:rPr>
              <a:t>установлен законодательством РФ (например, коммунальные услуги)</a:t>
            </a:r>
            <a:endParaRPr lang="ru-RU" sz="2000" dirty="0">
              <a:cs typeface="Times New Roman"/>
            </a:endParaRPr>
          </a:p>
          <a:p>
            <a:pPr marL="91440">
              <a:buClr>
                <a:srgbClr val="000000"/>
              </a:buClr>
              <a:buFont typeface="Times New Roman"/>
              <a:buAutoNum type="arabicParenR"/>
              <a:tabLst>
                <a:tab pos="283845" algn="l"/>
              </a:tabLst>
            </a:pPr>
            <a:r>
              <a:rPr lang="ru-RU" sz="2000" b="1" u="heavy" dirty="0">
                <a:solidFill>
                  <a:srgbClr val="C00000"/>
                </a:solidFill>
                <a:uFill>
                  <a:solidFill>
                    <a:srgbClr val="C0504D"/>
                  </a:solidFill>
                </a:uFill>
                <a:cs typeface="Times New Roman"/>
              </a:rPr>
              <a:t>с 16 </a:t>
            </a:r>
            <a:r>
              <a:rPr lang="ru-RU" sz="2000" b="1" u="heavy" spc="-5" dirty="0">
                <a:solidFill>
                  <a:srgbClr val="C00000"/>
                </a:solidFill>
                <a:uFill>
                  <a:solidFill>
                    <a:srgbClr val="C0504D"/>
                  </a:solidFill>
                </a:uFill>
                <a:cs typeface="Times New Roman"/>
              </a:rPr>
              <a:t>апреля </a:t>
            </a:r>
            <a:r>
              <a:rPr lang="ru-RU" sz="2000" b="1" u="heavy" dirty="0">
                <a:solidFill>
                  <a:srgbClr val="C00000"/>
                </a:solidFill>
                <a:uFill>
                  <a:solidFill>
                    <a:srgbClr val="C0504D"/>
                  </a:solidFill>
                </a:uFill>
                <a:cs typeface="Times New Roman"/>
              </a:rPr>
              <a:t>2022 </a:t>
            </a:r>
            <a:r>
              <a:rPr lang="ru-RU" sz="2000" b="1" u="heavy" spc="-80" dirty="0">
                <a:solidFill>
                  <a:srgbClr val="C00000"/>
                </a:solidFill>
                <a:uFill>
                  <a:solidFill>
                    <a:srgbClr val="C0504D"/>
                  </a:solidFill>
                </a:uFill>
                <a:cs typeface="Times New Roman"/>
              </a:rPr>
              <a:t>г.</a:t>
            </a:r>
            <a:r>
              <a:rPr lang="ru-RU" sz="2000" b="1" u="heavy" spc="190" dirty="0">
                <a:solidFill>
                  <a:srgbClr val="C00000"/>
                </a:solidFill>
                <a:uFill>
                  <a:solidFill>
                    <a:srgbClr val="C0504D"/>
                  </a:solidFill>
                </a:uFill>
                <a:cs typeface="Times New Roman"/>
              </a:rPr>
              <a:t> </a:t>
            </a:r>
            <a:r>
              <a:rPr lang="ru-RU" sz="2000" dirty="0">
                <a:cs typeface="Times New Roman"/>
              </a:rPr>
              <a:t>- в </a:t>
            </a:r>
            <a:r>
              <a:rPr lang="ru-RU" sz="2000" spc="-5" dirty="0" smtClean="0">
                <a:cs typeface="Times New Roman"/>
              </a:rPr>
              <a:t>соответствии с законодательством РФ расчеты по контракту (по авансу) подлежат казначейскому сопровождению  - не</a:t>
            </a:r>
            <a:r>
              <a:rPr lang="ru-RU" sz="2000" dirty="0" smtClean="0">
                <a:cs typeface="Times New Roman"/>
              </a:rPr>
              <a:t> </a:t>
            </a:r>
            <a:r>
              <a:rPr lang="ru-RU" sz="2000" b="1" spc="-10" dirty="0" smtClean="0">
                <a:solidFill>
                  <a:srgbClr val="C00000"/>
                </a:solidFill>
                <a:cs typeface="Times New Roman"/>
              </a:rPr>
              <a:t>более</a:t>
            </a:r>
            <a:r>
              <a:rPr lang="ru-RU" sz="2000" b="1" spc="-5" dirty="0" smtClean="0">
                <a:solidFill>
                  <a:srgbClr val="C00000"/>
                </a:solidFill>
                <a:cs typeface="Times New Roman"/>
              </a:rPr>
              <a:t> </a:t>
            </a:r>
            <a:r>
              <a:rPr lang="ru-RU" sz="2000" b="1" dirty="0">
                <a:solidFill>
                  <a:srgbClr val="C00000"/>
                </a:solidFill>
                <a:cs typeface="Times New Roman"/>
              </a:rPr>
              <a:t>10</a:t>
            </a:r>
            <a:r>
              <a:rPr lang="ru-RU" sz="2000" b="1" spc="330" dirty="0">
                <a:solidFill>
                  <a:srgbClr val="C00000"/>
                </a:solidFill>
                <a:cs typeface="Times New Roman"/>
              </a:rPr>
              <a:t> </a:t>
            </a:r>
            <a:r>
              <a:rPr lang="ru-RU" sz="2000" b="1" spc="-10" dirty="0">
                <a:solidFill>
                  <a:srgbClr val="C00000"/>
                </a:solidFill>
                <a:cs typeface="Times New Roman"/>
              </a:rPr>
              <a:t>рабочих</a:t>
            </a:r>
            <a:r>
              <a:rPr lang="ru-RU" sz="2000" b="1" spc="-35" dirty="0">
                <a:solidFill>
                  <a:srgbClr val="C00000"/>
                </a:solidFill>
                <a:cs typeface="Times New Roman"/>
              </a:rPr>
              <a:t> </a:t>
            </a:r>
            <a:r>
              <a:rPr lang="ru-RU" sz="2000" b="1" dirty="0">
                <a:solidFill>
                  <a:srgbClr val="C00000"/>
                </a:solidFill>
                <a:cs typeface="Times New Roman"/>
              </a:rPr>
              <a:t>дней</a:t>
            </a:r>
            <a:r>
              <a:rPr lang="ru-RU" sz="2000" dirty="0">
                <a:solidFill>
                  <a:srgbClr val="C00000"/>
                </a:solidFill>
                <a:cs typeface="Times New Roman"/>
              </a:rPr>
              <a:t>;</a:t>
            </a:r>
          </a:p>
          <a:p>
            <a:pPr marL="91440" marR="148590">
              <a:buAutoNum type="arabicParenR"/>
              <a:tabLst>
                <a:tab pos="283845" algn="l"/>
              </a:tabLst>
            </a:pPr>
            <a:r>
              <a:rPr lang="ru-RU" sz="2000" spc="-5" dirty="0">
                <a:cs typeface="Times New Roman"/>
              </a:rPr>
              <a:t>Правительством</a:t>
            </a:r>
            <a:r>
              <a:rPr lang="ru-RU" sz="2000" spc="-15" dirty="0">
                <a:cs typeface="Times New Roman"/>
              </a:rPr>
              <a:t> РФ</a:t>
            </a:r>
            <a:r>
              <a:rPr lang="ru-RU" sz="2000" spc="-35" dirty="0">
                <a:cs typeface="Times New Roman"/>
              </a:rPr>
              <a:t> </a:t>
            </a:r>
            <a:r>
              <a:rPr lang="ru-RU" sz="2000" dirty="0">
                <a:cs typeface="Times New Roman"/>
              </a:rPr>
              <a:t>в</a:t>
            </a:r>
            <a:r>
              <a:rPr lang="ru-RU" sz="2000" spc="-10" dirty="0">
                <a:cs typeface="Times New Roman"/>
              </a:rPr>
              <a:t> </a:t>
            </a:r>
            <a:r>
              <a:rPr lang="ru-RU" sz="2000" dirty="0">
                <a:cs typeface="Times New Roman"/>
              </a:rPr>
              <a:t>целях</a:t>
            </a:r>
            <a:r>
              <a:rPr lang="ru-RU" sz="2000" spc="-20" dirty="0">
                <a:cs typeface="Times New Roman"/>
              </a:rPr>
              <a:t> </a:t>
            </a:r>
            <a:r>
              <a:rPr lang="ru-RU" sz="2000" dirty="0" smtClean="0">
                <a:cs typeface="Times New Roman"/>
              </a:rPr>
              <a:t>обеспечения обороноспособности и безопасности государства установлен иной срок </a:t>
            </a:r>
            <a:r>
              <a:rPr lang="ru-RU" sz="2000" spc="-335" dirty="0" smtClean="0">
                <a:cs typeface="Times New Roman"/>
              </a:rPr>
              <a:t> </a:t>
            </a:r>
            <a:r>
              <a:rPr lang="ru-RU" sz="2000" spc="-5" dirty="0" smtClean="0">
                <a:cs typeface="Times New Roman"/>
              </a:rPr>
              <a:t>оплаты (</a:t>
            </a:r>
            <a:r>
              <a:rPr lang="ru-RU" sz="2000" dirty="0" smtClean="0"/>
              <a:t>Постановление от </a:t>
            </a:r>
            <a:r>
              <a:rPr lang="ru-RU" sz="2000" dirty="0"/>
              <a:t>16.07.2022 № 1290 </a:t>
            </a:r>
            <a:r>
              <a:rPr lang="ru-RU" sz="2000" dirty="0" smtClean="0"/>
              <a:t> - </a:t>
            </a:r>
            <a:r>
              <a:rPr lang="ru-RU" sz="2000" b="1" dirty="0" smtClean="0">
                <a:solidFill>
                  <a:srgbClr val="C00000"/>
                </a:solidFill>
              </a:rPr>
              <a:t>не более 30 дней</a:t>
            </a:r>
            <a:endParaRPr lang="ru-RU" sz="2000" b="1" spc="-5" dirty="0" smtClean="0">
              <a:solidFill>
                <a:srgbClr val="C00000"/>
              </a:solidFill>
              <a:cs typeface="Times New Roman"/>
            </a:endParaRPr>
          </a:p>
          <a:p>
            <a:pPr marL="91440" marR="148590">
              <a:buAutoNum type="arabicParenR"/>
              <a:tabLst>
                <a:tab pos="283845" algn="l"/>
              </a:tabLst>
            </a:pPr>
            <a:r>
              <a:rPr lang="ru-RU" sz="2000" dirty="0" smtClean="0"/>
              <a:t>в </a:t>
            </a:r>
            <a:r>
              <a:rPr lang="ru-RU" sz="2000" dirty="0"/>
              <a:t>случае, если контракт содержит сведения, составляющие государственную тайну, </a:t>
            </a:r>
            <a:r>
              <a:rPr lang="ru-RU" sz="2000" b="1" dirty="0">
                <a:solidFill>
                  <a:srgbClr val="C00000"/>
                </a:solidFill>
              </a:rPr>
              <a:t>не более </a:t>
            </a:r>
            <a:r>
              <a:rPr lang="ru-RU" sz="2000" b="1" dirty="0" smtClean="0">
                <a:solidFill>
                  <a:srgbClr val="C00000"/>
                </a:solidFill>
              </a:rPr>
              <a:t>20 </a:t>
            </a:r>
            <a:r>
              <a:rPr lang="ru-RU" sz="2000" b="1" dirty="0">
                <a:solidFill>
                  <a:srgbClr val="C00000"/>
                </a:solidFill>
              </a:rPr>
              <a:t>рабочих дней</a:t>
            </a:r>
            <a:endParaRPr lang="ru-RU" sz="2000" b="1" dirty="0">
              <a:solidFill>
                <a:srgbClr val="C00000"/>
              </a:solidFill>
              <a:cs typeface="Times New Roman"/>
            </a:endParaRPr>
          </a:p>
        </p:txBody>
      </p:sp>
    </p:spTree>
    <p:extLst>
      <p:ext uri="{BB962C8B-B14F-4D97-AF65-F5344CB8AC3E}">
        <p14:creationId xmlns:p14="http://schemas.microsoft.com/office/powerpoint/2010/main" val="87114019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455" y="0"/>
            <a:ext cx="10718175" cy="6858000"/>
          </a:xfrm>
          <a:prstGeom prst="rect">
            <a:avLst/>
          </a:prstGeom>
        </p:spPr>
      </p:pic>
    </p:spTree>
    <p:extLst>
      <p:ext uri="{BB962C8B-B14F-4D97-AF65-F5344CB8AC3E}">
        <p14:creationId xmlns:p14="http://schemas.microsoft.com/office/powerpoint/2010/main" val="405182965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876" y="234790"/>
            <a:ext cx="11437748" cy="3221642"/>
          </a:xfrm>
          <a:prstGeom prst="rect">
            <a:avLst/>
          </a:prstGeom>
        </p:spPr>
      </p:pic>
      <p:sp>
        <p:nvSpPr>
          <p:cNvPr id="3" name="Прямоугольник 2"/>
          <p:cNvSpPr/>
          <p:nvPr/>
        </p:nvSpPr>
        <p:spPr>
          <a:xfrm>
            <a:off x="877824" y="4072860"/>
            <a:ext cx="10369296" cy="1938992"/>
          </a:xfrm>
          <a:prstGeom prst="rect">
            <a:avLst/>
          </a:prstGeom>
        </p:spPr>
        <p:txBody>
          <a:bodyPr wrap="square">
            <a:spAutoFit/>
          </a:bodyPr>
          <a:lstStyle/>
          <a:p>
            <a:endParaRPr lang="ru-RU" sz="2000" dirty="0">
              <a:solidFill>
                <a:srgbClr val="000000"/>
              </a:solidFill>
            </a:endParaRPr>
          </a:p>
          <a:p>
            <a:r>
              <a:rPr lang="ru-RU" sz="2000" dirty="0">
                <a:solidFill>
                  <a:srgbClr val="000000"/>
                </a:solidFill>
              </a:rPr>
              <a:t> Имеются разночтения с </a:t>
            </a:r>
            <a:r>
              <a:rPr lang="ru-RU" sz="2000" dirty="0" err="1">
                <a:solidFill>
                  <a:srgbClr val="000000"/>
                </a:solidFill>
              </a:rPr>
              <a:t>пп</a:t>
            </a:r>
            <a:r>
              <a:rPr lang="ru-RU" sz="2000" dirty="0">
                <a:solidFill>
                  <a:srgbClr val="000000"/>
                </a:solidFill>
              </a:rPr>
              <a:t> «а» п.15 Постановления № 60 в котором указан срок – 3 рабочих дня. Применению подлежат нормы ч.3 ст. 103 Закона № 44-ФЗ, обладающие более высокой юридической силой. Минфином России подготовлен проект постановления Правительства РФ, которым указанный срок приводится в соответствие с ч.3 ст. 103 Закона № 44-ФЗ (ID проекта 01/01/07-22/00129679) </a:t>
            </a:r>
            <a:endParaRPr lang="ru-RU" sz="2000" dirty="0"/>
          </a:p>
        </p:txBody>
      </p:sp>
    </p:spTree>
    <p:extLst>
      <p:ext uri="{BB962C8B-B14F-4D97-AF65-F5344CB8AC3E}">
        <p14:creationId xmlns:p14="http://schemas.microsoft.com/office/powerpoint/2010/main" val="1409908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43354" y="25221"/>
            <a:ext cx="7797800" cy="411163"/>
          </a:xfrm>
        </p:spPr>
        <p:txBody>
          <a:bodyPr>
            <a:noAutofit/>
          </a:bodyPr>
          <a:lstStyle/>
          <a:p>
            <a:pPr>
              <a:lnSpc>
                <a:spcPct val="100000"/>
              </a:lnSpc>
            </a:pPr>
            <a:r>
              <a:rPr lang="ru-RU" sz="2000" b="1" dirty="0">
                <a:solidFill>
                  <a:srgbClr val="7030A0"/>
                </a:solidFill>
                <a:latin typeface="+mn-lt"/>
              </a:rPr>
              <a:t>Случаи расторжения </a:t>
            </a:r>
            <a:r>
              <a:rPr lang="ru-RU" sz="2000" b="1" dirty="0" smtClean="0">
                <a:solidFill>
                  <a:srgbClr val="7030A0"/>
                </a:solidFill>
                <a:latin typeface="+mn-lt"/>
              </a:rPr>
              <a:t>контракта - </a:t>
            </a:r>
            <a:r>
              <a:rPr lang="ru-RU" sz="2000" b="1" dirty="0">
                <a:solidFill>
                  <a:srgbClr val="00B050"/>
                </a:solidFill>
                <a:latin typeface="+mn-lt"/>
              </a:rPr>
              <a:t>ч. 8 ст. 95 Закона № </a:t>
            </a:r>
            <a:r>
              <a:rPr lang="ru-RU" sz="2000" b="1" dirty="0" smtClean="0">
                <a:solidFill>
                  <a:srgbClr val="00B050"/>
                </a:solidFill>
                <a:latin typeface="+mn-lt"/>
              </a:rPr>
              <a:t>44-ФЗ</a:t>
            </a:r>
            <a:endParaRPr lang="ru-RU" sz="2000" b="1" dirty="0">
              <a:solidFill>
                <a:srgbClr val="7030A0"/>
              </a:solidFill>
              <a:latin typeface="+mn-lt"/>
            </a:endParaRPr>
          </a:p>
        </p:txBody>
      </p:sp>
      <p:graphicFrame>
        <p:nvGraphicFramePr>
          <p:cNvPr id="4" name="Объект 3"/>
          <p:cNvGraphicFramePr>
            <a:graphicFrameLocks noGrp="1"/>
          </p:cNvGraphicFramePr>
          <p:nvPr>
            <p:ph idx="4294967295"/>
            <p:extLst/>
          </p:nvPr>
        </p:nvGraphicFramePr>
        <p:xfrm>
          <a:off x="254000" y="720725"/>
          <a:ext cx="11938000" cy="5764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Прямоугольник 2"/>
          <p:cNvSpPr/>
          <p:nvPr/>
        </p:nvSpPr>
        <p:spPr>
          <a:xfrm>
            <a:off x="8255154" y="5748165"/>
            <a:ext cx="3936847" cy="452432"/>
          </a:xfrm>
          <a:prstGeom prst="rect">
            <a:avLst/>
          </a:prstGeom>
          <a:solidFill>
            <a:srgbClr val="FFFF00"/>
          </a:solidFill>
        </p:spPr>
        <p:txBody>
          <a:bodyPr wrap="none">
            <a:spAutoFit/>
          </a:bodyPr>
          <a:lstStyle/>
          <a:p>
            <a:pPr lvl="0">
              <a:lnSpc>
                <a:spcPct val="90000"/>
              </a:lnSpc>
            </a:pPr>
            <a:r>
              <a:rPr lang="ru-RU" sz="2600" b="1" dirty="0" smtClean="0">
                <a:solidFill>
                  <a:srgbClr val="FF0000"/>
                </a:solidFill>
              </a:rPr>
              <a:t>Есть право </a:t>
            </a:r>
            <a:r>
              <a:rPr lang="ru-RU" sz="2600" b="1" dirty="0">
                <a:solidFill>
                  <a:srgbClr val="FF0000"/>
                </a:solidFill>
              </a:rPr>
              <a:t>и обязанность </a:t>
            </a:r>
          </a:p>
        </p:txBody>
      </p:sp>
    </p:spTree>
    <p:extLst>
      <p:ext uri="{BB962C8B-B14F-4D97-AF65-F5344CB8AC3E}">
        <p14:creationId xmlns:p14="http://schemas.microsoft.com/office/powerpoint/2010/main" val="98308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183261"/>
            <a:ext cx="6833870" cy="878840"/>
          </a:xfrm>
          <a:prstGeom prst="rect">
            <a:avLst/>
          </a:prstGeom>
        </p:spPr>
        <p:txBody>
          <a:bodyPr vert="horz" wrap="square" lIns="0" tIns="12065" rIns="0" bIns="0" rtlCol="0">
            <a:spAutoFit/>
          </a:bodyPr>
          <a:lstStyle/>
          <a:p>
            <a:pPr marL="12700" marR="5080">
              <a:spcBef>
                <a:spcPts val="95"/>
              </a:spcBef>
            </a:pPr>
            <a:r>
              <a:rPr lang="ru-RU" sz="2800" b="1" spc="-80" dirty="0" smtClean="0">
                <a:solidFill>
                  <a:srgbClr val="1F487C"/>
                </a:solidFill>
                <a:latin typeface="Times New Roman"/>
                <a:cs typeface="Times New Roman"/>
              </a:rPr>
              <a:t>С</a:t>
            </a:r>
            <a:r>
              <a:rPr sz="2800" b="1" spc="-80" dirty="0" err="1" smtClean="0">
                <a:solidFill>
                  <a:srgbClr val="1F487C"/>
                </a:solidFill>
                <a:latin typeface="Times New Roman"/>
                <a:cs typeface="Times New Roman"/>
              </a:rPr>
              <a:t>роки</a:t>
            </a:r>
            <a:r>
              <a:rPr sz="2800" b="1" spc="-210" dirty="0" smtClean="0">
                <a:solidFill>
                  <a:srgbClr val="1F487C"/>
                </a:solidFill>
                <a:latin typeface="Times New Roman"/>
                <a:cs typeface="Times New Roman"/>
              </a:rPr>
              <a:t> </a:t>
            </a:r>
            <a:r>
              <a:rPr sz="2800" b="1" spc="-100" dirty="0">
                <a:solidFill>
                  <a:srgbClr val="1F487C"/>
                </a:solidFill>
                <a:latin typeface="Times New Roman"/>
                <a:cs typeface="Times New Roman"/>
              </a:rPr>
              <a:t>направления</a:t>
            </a:r>
            <a:r>
              <a:rPr sz="2800" b="1" spc="-225" dirty="0">
                <a:solidFill>
                  <a:srgbClr val="1F487C"/>
                </a:solidFill>
                <a:latin typeface="Times New Roman"/>
                <a:cs typeface="Times New Roman"/>
              </a:rPr>
              <a:t> </a:t>
            </a:r>
            <a:r>
              <a:rPr sz="2800" b="1" spc="-100" dirty="0">
                <a:solidFill>
                  <a:srgbClr val="1F487C"/>
                </a:solidFill>
                <a:latin typeface="Times New Roman"/>
                <a:cs typeface="Times New Roman"/>
              </a:rPr>
              <a:t>сведений</a:t>
            </a:r>
            <a:r>
              <a:rPr sz="2800" b="1" spc="-220" dirty="0">
                <a:solidFill>
                  <a:srgbClr val="1F487C"/>
                </a:solidFill>
                <a:latin typeface="Times New Roman"/>
                <a:cs typeface="Times New Roman"/>
              </a:rPr>
              <a:t> </a:t>
            </a:r>
            <a:r>
              <a:rPr sz="2800" b="1" spc="-5" dirty="0">
                <a:solidFill>
                  <a:srgbClr val="1F487C"/>
                </a:solidFill>
                <a:latin typeface="Times New Roman"/>
                <a:cs typeface="Times New Roman"/>
              </a:rPr>
              <a:t>в</a:t>
            </a:r>
            <a:r>
              <a:rPr sz="2800" b="1" spc="-190" dirty="0">
                <a:solidFill>
                  <a:srgbClr val="1F487C"/>
                </a:solidFill>
                <a:latin typeface="Times New Roman"/>
                <a:cs typeface="Times New Roman"/>
              </a:rPr>
              <a:t> </a:t>
            </a:r>
            <a:r>
              <a:rPr sz="2800" b="1" spc="-75" dirty="0">
                <a:solidFill>
                  <a:srgbClr val="1F487C"/>
                </a:solidFill>
                <a:latin typeface="Times New Roman"/>
                <a:cs typeface="Times New Roman"/>
              </a:rPr>
              <a:t>РК. </a:t>
            </a:r>
            <a:endParaRPr lang="ru-RU" sz="2800" b="1" spc="-75" dirty="0" smtClean="0">
              <a:solidFill>
                <a:srgbClr val="1F487C"/>
              </a:solidFill>
              <a:latin typeface="Times New Roman"/>
              <a:cs typeface="Times New Roman"/>
            </a:endParaRPr>
          </a:p>
          <a:p>
            <a:pPr marL="12700" marR="5080">
              <a:spcBef>
                <a:spcPts val="95"/>
              </a:spcBef>
            </a:pPr>
            <a:r>
              <a:rPr sz="2800" b="1" spc="-685" dirty="0" smtClean="0">
                <a:solidFill>
                  <a:srgbClr val="1F487C"/>
                </a:solidFill>
                <a:latin typeface="Times New Roman"/>
                <a:cs typeface="Times New Roman"/>
              </a:rPr>
              <a:t> </a:t>
            </a:r>
            <a:r>
              <a:rPr sz="2800" b="1" spc="-100" dirty="0">
                <a:solidFill>
                  <a:srgbClr val="1F487C"/>
                </a:solidFill>
                <a:latin typeface="Times New Roman"/>
                <a:cs typeface="Times New Roman"/>
              </a:rPr>
              <a:t>Ч</a:t>
            </a:r>
            <a:r>
              <a:rPr sz="2800" b="1" spc="-105" dirty="0">
                <a:solidFill>
                  <a:srgbClr val="1F487C"/>
                </a:solidFill>
                <a:latin typeface="Times New Roman"/>
                <a:cs typeface="Times New Roman"/>
              </a:rPr>
              <a:t>.</a:t>
            </a:r>
            <a:r>
              <a:rPr sz="2800" b="1" spc="-95" dirty="0">
                <a:solidFill>
                  <a:srgbClr val="1F487C"/>
                </a:solidFill>
                <a:latin typeface="Times New Roman"/>
                <a:cs typeface="Times New Roman"/>
              </a:rPr>
              <a:t>3</a:t>
            </a:r>
            <a:r>
              <a:rPr sz="2800" b="1" spc="-5" dirty="0">
                <a:solidFill>
                  <a:srgbClr val="1F487C"/>
                </a:solidFill>
                <a:latin typeface="Times New Roman"/>
                <a:cs typeface="Times New Roman"/>
              </a:rPr>
              <a:t>,</a:t>
            </a:r>
            <a:r>
              <a:rPr sz="2800" b="1" spc="-215" dirty="0">
                <a:solidFill>
                  <a:srgbClr val="1F487C"/>
                </a:solidFill>
                <a:latin typeface="Times New Roman"/>
                <a:cs typeface="Times New Roman"/>
              </a:rPr>
              <a:t> </a:t>
            </a:r>
            <a:r>
              <a:rPr sz="2800" b="1" spc="-5" dirty="0">
                <a:solidFill>
                  <a:srgbClr val="1F487C"/>
                </a:solidFill>
                <a:latin typeface="Times New Roman"/>
                <a:cs typeface="Times New Roman"/>
              </a:rPr>
              <a:t>4</a:t>
            </a:r>
            <a:r>
              <a:rPr sz="2800" b="1" spc="-204" dirty="0">
                <a:solidFill>
                  <a:srgbClr val="1F487C"/>
                </a:solidFill>
                <a:latin typeface="Times New Roman"/>
                <a:cs typeface="Times New Roman"/>
              </a:rPr>
              <a:t> </a:t>
            </a:r>
            <a:r>
              <a:rPr sz="2800" b="1" spc="-110" dirty="0">
                <a:solidFill>
                  <a:srgbClr val="1F487C"/>
                </a:solidFill>
                <a:latin typeface="Times New Roman"/>
                <a:cs typeface="Times New Roman"/>
              </a:rPr>
              <a:t>с</a:t>
            </a:r>
            <a:r>
              <a:rPr sz="2800" b="1" spc="-325" dirty="0">
                <a:solidFill>
                  <a:srgbClr val="1F487C"/>
                </a:solidFill>
                <a:latin typeface="Times New Roman"/>
                <a:cs typeface="Times New Roman"/>
              </a:rPr>
              <a:t>т</a:t>
            </a:r>
            <a:r>
              <a:rPr sz="2800" b="1" spc="-105" dirty="0">
                <a:solidFill>
                  <a:srgbClr val="1F487C"/>
                </a:solidFill>
                <a:latin typeface="Times New Roman"/>
                <a:cs typeface="Times New Roman"/>
              </a:rPr>
              <a:t>.</a:t>
            </a:r>
            <a:r>
              <a:rPr sz="2800" b="1" spc="-95" dirty="0">
                <a:solidFill>
                  <a:srgbClr val="1F487C"/>
                </a:solidFill>
                <a:latin typeface="Times New Roman"/>
                <a:cs typeface="Times New Roman"/>
              </a:rPr>
              <a:t>10</a:t>
            </a:r>
            <a:r>
              <a:rPr sz="2800" b="1" spc="-5" dirty="0">
                <a:solidFill>
                  <a:srgbClr val="1F487C"/>
                </a:solidFill>
                <a:latin typeface="Times New Roman"/>
                <a:cs typeface="Times New Roman"/>
              </a:rPr>
              <a:t>3</a:t>
            </a:r>
            <a:r>
              <a:rPr sz="2800" b="1" spc="-204" dirty="0">
                <a:solidFill>
                  <a:srgbClr val="1F487C"/>
                </a:solidFill>
                <a:latin typeface="Times New Roman"/>
                <a:cs typeface="Times New Roman"/>
              </a:rPr>
              <a:t> </a:t>
            </a:r>
            <a:r>
              <a:rPr sz="2800" b="1" spc="-5" dirty="0">
                <a:solidFill>
                  <a:srgbClr val="1F487C"/>
                </a:solidFill>
                <a:latin typeface="Times New Roman"/>
                <a:cs typeface="Times New Roman"/>
              </a:rPr>
              <a:t>и</a:t>
            </a:r>
            <a:r>
              <a:rPr sz="2800" b="1" spc="-200" dirty="0">
                <a:solidFill>
                  <a:srgbClr val="1F487C"/>
                </a:solidFill>
                <a:latin typeface="Times New Roman"/>
                <a:cs typeface="Times New Roman"/>
              </a:rPr>
              <a:t> </a:t>
            </a:r>
            <a:r>
              <a:rPr sz="2800" b="1" spc="-110" dirty="0">
                <a:solidFill>
                  <a:srgbClr val="1F487C"/>
                </a:solidFill>
                <a:latin typeface="Times New Roman"/>
                <a:cs typeface="Times New Roman"/>
              </a:rPr>
              <a:t>П</a:t>
            </a:r>
            <a:r>
              <a:rPr sz="2800" b="1" spc="-5" dirty="0">
                <a:solidFill>
                  <a:srgbClr val="1F487C"/>
                </a:solidFill>
                <a:latin typeface="Times New Roman"/>
                <a:cs typeface="Times New Roman"/>
              </a:rPr>
              <a:t>П</a:t>
            </a:r>
            <a:r>
              <a:rPr sz="2800" b="1" spc="-200" dirty="0">
                <a:solidFill>
                  <a:srgbClr val="1F487C"/>
                </a:solidFill>
                <a:latin typeface="Times New Roman"/>
                <a:cs typeface="Times New Roman"/>
              </a:rPr>
              <a:t> </a:t>
            </a:r>
            <a:r>
              <a:rPr sz="2800" b="1" spc="-155" dirty="0">
                <a:solidFill>
                  <a:srgbClr val="1F487C"/>
                </a:solidFill>
                <a:latin typeface="Times New Roman"/>
                <a:cs typeface="Times New Roman"/>
              </a:rPr>
              <a:t>Р</a:t>
            </a:r>
            <a:r>
              <a:rPr sz="2800" b="1" spc="-5" dirty="0">
                <a:solidFill>
                  <a:srgbClr val="1F487C"/>
                </a:solidFill>
                <a:latin typeface="Times New Roman"/>
                <a:cs typeface="Times New Roman"/>
              </a:rPr>
              <a:t>Ф</a:t>
            </a:r>
            <a:r>
              <a:rPr sz="2800" b="1" spc="-200" dirty="0">
                <a:solidFill>
                  <a:srgbClr val="1F487C"/>
                </a:solidFill>
                <a:latin typeface="Times New Roman"/>
                <a:cs typeface="Times New Roman"/>
              </a:rPr>
              <a:t> </a:t>
            </a:r>
            <a:r>
              <a:rPr sz="2800" b="1" spc="-95" dirty="0">
                <a:solidFill>
                  <a:srgbClr val="1F487C"/>
                </a:solidFill>
                <a:latin typeface="Times New Roman"/>
                <a:cs typeface="Times New Roman"/>
              </a:rPr>
              <a:t>6</a:t>
            </a:r>
            <a:r>
              <a:rPr sz="2800" b="1" spc="-5" dirty="0">
                <a:solidFill>
                  <a:srgbClr val="1F487C"/>
                </a:solidFill>
                <a:latin typeface="Times New Roman"/>
                <a:cs typeface="Times New Roman"/>
              </a:rPr>
              <a:t>0</a:t>
            </a:r>
            <a:endParaRPr sz="2800" dirty="0">
              <a:latin typeface="Times New Roman"/>
              <a:cs typeface="Times New Roman"/>
            </a:endParaRPr>
          </a:p>
        </p:txBody>
      </p:sp>
      <p:graphicFrame>
        <p:nvGraphicFramePr>
          <p:cNvPr id="4" name="object 4"/>
          <p:cNvGraphicFramePr>
            <a:graphicFrameLocks noGrp="1"/>
          </p:cNvGraphicFramePr>
          <p:nvPr>
            <p:extLst/>
          </p:nvPr>
        </p:nvGraphicFramePr>
        <p:xfrm>
          <a:off x="914400" y="1245362"/>
          <a:ext cx="10668000" cy="5517116"/>
        </p:xfrm>
        <a:graphic>
          <a:graphicData uri="http://schemas.openxmlformats.org/drawingml/2006/table">
            <a:tbl>
              <a:tblPr firstRow="1" bandRow="1">
                <a:tableStyleId>{2D5ABB26-0587-4C30-8999-92F81FD0307C}</a:tableStyleId>
              </a:tblPr>
              <a:tblGrid>
                <a:gridCol w="3746015"/>
                <a:gridCol w="6921985"/>
              </a:tblGrid>
              <a:tr h="269239">
                <a:tc>
                  <a:txBody>
                    <a:bodyPr/>
                    <a:lstStyle/>
                    <a:p>
                      <a:pPr marL="91440">
                        <a:lnSpc>
                          <a:spcPct val="70000"/>
                        </a:lnSpc>
                      </a:pPr>
                      <a:r>
                        <a:rPr sz="1800" b="1" spc="-10" dirty="0">
                          <a:latin typeface="+mn-lt"/>
                          <a:cs typeface="Times New Roman"/>
                        </a:rPr>
                        <a:t>Информация</a:t>
                      </a:r>
                      <a:endParaRPr sz="18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c>
                  <a:txBody>
                    <a:bodyPr/>
                    <a:lstStyle/>
                    <a:p>
                      <a:pPr marL="92075">
                        <a:lnSpc>
                          <a:spcPct val="70000"/>
                        </a:lnSpc>
                      </a:pPr>
                      <a:r>
                        <a:rPr sz="1800" b="1" spc="-10" dirty="0">
                          <a:latin typeface="+mn-lt"/>
                          <a:cs typeface="Times New Roman"/>
                        </a:rPr>
                        <a:t>Сроки</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r>
              <a:tr h="269367">
                <a:tc>
                  <a:txBody>
                    <a:bodyPr/>
                    <a:lstStyle/>
                    <a:p>
                      <a:pPr marL="91440">
                        <a:lnSpc>
                          <a:spcPct val="70000"/>
                        </a:lnSpc>
                      </a:pPr>
                      <a:r>
                        <a:rPr sz="1800" spc="-5" dirty="0">
                          <a:latin typeface="+mn-lt"/>
                          <a:cs typeface="Times New Roman"/>
                        </a:rPr>
                        <a:t>О</a:t>
                      </a:r>
                      <a:r>
                        <a:rPr sz="1800" spc="-20" dirty="0">
                          <a:latin typeface="+mn-lt"/>
                          <a:cs typeface="Times New Roman"/>
                        </a:rPr>
                        <a:t> </a:t>
                      </a:r>
                      <a:r>
                        <a:rPr sz="1800" spc="-10" dirty="0">
                          <a:latin typeface="+mn-lt"/>
                          <a:cs typeface="Times New Roman"/>
                        </a:rPr>
                        <a:t>заключении</a:t>
                      </a:r>
                      <a:r>
                        <a:rPr sz="1800" spc="35"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70000"/>
                        </a:lnSpc>
                      </a:pPr>
                      <a:r>
                        <a:rPr sz="1800" spc="-5" dirty="0">
                          <a:latin typeface="+mn-lt"/>
                          <a:cs typeface="Times New Roman"/>
                        </a:rPr>
                        <a:t>в </a:t>
                      </a:r>
                      <a:r>
                        <a:rPr sz="1800" spc="-10" dirty="0">
                          <a:latin typeface="+mn-lt"/>
                          <a:cs typeface="Times New Roman"/>
                        </a:rPr>
                        <a:t>течение</a:t>
                      </a:r>
                      <a:r>
                        <a:rPr sz="1800" spc="30" dirty="0">
                          <a:latin typeface="+mn-lt"/>
                          <a:cs typeface="Times New Roman"/>
                        </a:rPr>
                        <a:t> </a:t>
                      </a:r>
                      <a:r>
                        <a:rPr sz="1800" b="1" spc="-5" dirty="0">
                          <a:latin typeface="+mn-lt"/>
                          <a:cs typeface="Times New Roman"/>
                        </a:rPr>
                        <a:t>5</a:t>
                      </a:r>
                      <a:r>
                        <a:rPr sz="1800" b="1" spc="5" dirty="0">
                          <a:latin typeface="+mn-lt"/>
                          <a:cs typeface="Times New Roman"/>
                        </a:rPr>
                        <a:t> </a:t>
                      </a:r>
                      <a:r>
                        <a:rPr sz="1800" b="1" spc="-15" dirty="0">
                          <a:latin typeface="+mn-lt"/>
                          <a:cs typeface="Times New Roman"/>
                        </a:rPr>
                        <a:t>рабочих</a:t>
                      </a:r>
                      <a:r>
                        <a:rPr sz="1800" b="1" spc="-5" dirty="0">
                          <a:latin typeface="+mn-lt"/>
                          <a:cs typeface="Times New Roman"/>
                        </a:rPr>
                        <a:t> дней</a:t>
                      </a:r>
                      <a:r>
                        <a:rPr sz="1800" b="1" spc="15" dirty="0">
                          <a:latin typeface="+mn-lt"/>
                          <a:cs typeface="Times New Roman"/>
                        </a:rPr>
                        <a:t> </a:t>
                      </a:r>
                      <a:r>
                        <a:rPr sz="1800" spc="-5" dirty="0">
                          <a:latin typeface="+mn-lt"/>
                          <a:cs typeface="Times New Roman"/>
                        </a:rPr>
                        <a:t>с</a:t>
                      </a:r>
                      <a:r>
                        <a:rPr sz="1800" spc="10" dirty="0">
                          <a:latin typeface="+mn-lt"/>
                          <a:cs typeface="Times New Roman"/>
                        </a:rPr>
                        <a:t> </a:t>
                      </a:r>
                      <a:r>
                        <a:rPr sz="1800" spc="-15" dirty="0">
                          <a:latin typeface="+mn-lt"/>
                          <a:cs typeface="Times New Roman"/>
                        </a:rPr>
                        <a:t>даты</a:t>
                      </a:r>
                      <a:r>
                        <a:rPr sz="1800" spc="5" dirty="0">
                          <a:latin typeface="+mn-lt"/>
                          <a:cs typeface="Times New Roman"/>
                        </a:rPr>
                        <a:t> </a:t>
                      </a:r>
                      <a:r>
                        <a:rPr sz="1800" spc="-10" dirty="0">
                          <a:latin typeface="+mn-lt"/>
                          <a:cs typeface="Times New Roman"/>
                        </a:rPr>
                        <a:t>заключения</a:t>
                      </a:r>
                      <a:r>
                        <a:rPr sz="1800" spc="40"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47039">
                <a:tc>
                  <a:txBody>
                    <a:bodyPr/>
                    <a:lstStyle/>
                    <a:p>
                      <a:pPr marL="91440">
                        <a:lnSpc>
                          <a:spcPct val="70000"/>
                        </a:lnSpc>
                      </a:pPr>
                      <a:r>
                        <a:rPr sz="1800" spc="-5" dirty="0">
                          <a:latin typeface="+mn-lt"/>
                          <a:cs typeface="Times New Roman"/>
                        </a:rPr>
                        <a:t>Об </a:t>
                      </a:r>
                      <a:r>
                        <a:rPr sz="1800" spc="-10" dirty="0">
                          <a:latin typeface="+mn-lt"/>
                          <a:cs typeface="Times New Roman"/>
                        </a:rPr>
                        <a:t>изменении</a:t>
                      </a:r>
                      <a:r>
                        <a:rPr sz="1800" spc="55" dirty="0">
                          <a:latin typeface="+mn-lt"/>
                          <a:cs typeface="Times New Roman"/>
                        </a:rPr>
                        <a:t> </a:t>
                      </a:r>
                      <a:r>
                        <a:rPr sz="1800" spc="-10" dirty="0">
                          <a:latin typeface="+mn-lt"/>
                          <a:cs typeface="Times New Roman"/>
                        </a:rPr>
                        <a:t>условий</a:t>
                      </a:r>
                      <a:r>
                        <a:rPr sz="1800" spc="25"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987425">
                        <a:lnSpc>
                          <a:spcPct val="70000"/>
                        </a:lnSpc>
                        <a:spcBef>
                          <a:spcPts val="345"/>
                        </a:spcBef>
                      </a:pPr>
                      <a:r>
                        <a:rPr sz="1800" spc="-5" dirty="0">
                          <a:latin typeface="+mn-lt"/>
                          <a:cs typeface="Times New Roman"/>
                        </a:rPr>
                        <a:t>в </a:t>
                      </a:r>
                      <a:r>
                        <a:rPr sz="1800" spc="-10" dirty="0">
                          <a:latin typeface="+mn-lt"/>
                          <a:cs typeface="Times New Roman"/>
                        </a:rPr>
                        <a:t>течение</a:t>
                      </a:r>
                      <a:r>
                        <a:rPr sz="1800" spc="25" dirty="0">
                          <a:latin typeface="+mn-lt"/>
                          <a:cs typeface="Times New Roman"/>
                        </a:rPr>
                        <a:t> </a:t>
                      </a:r>
                      <a:r>
                        <a:rPr sz="1800" b="1" spc="-5" dirty="0">
                          <a:latin typeface="+mn-lt"/>
                          <a:cs typeface="Times New Roman"/>
                        </a:rPr>
                        <a:t>5</a:t>
                      </a:r>
                      <a:r>
                        <a:rPr sz="1800" b="1" spc="5" dirty="0">
                          <a:latin typeface="+mn-lt"/>
                          <a:cs typeface="Times New Roman"/>
                        </a:rPr>
                        <a:t> </a:t>
                      </a:r>
                      <a:r>
                        <a:rPr sz="1800" b="1" spc="-15" dirty="0">
                          <a:latin typeface="+mn-lt"/>
                          <a:cs typeface="Times New Roman"/>
                        </a:rPr>
                        <a:t>рабочих</a:t>
                      </a:r>
                      <a:r>
                        <a:rPr sz="1800" b="1" spc="-10" dirty="0">
                          <a:latin typeface="+mn-lt"/>
                          <a:cs typeface="Times New Roman"/>
                        </a:rPr>
                        <a:t> </a:t>
                      </a:r>
                      <a:r>
                        <a:rPr sz="1800" b="1" spc="-5" dirty="0">
                          <a:latin typeface="+mn-lt"/>
                          <a:cs typeface="Times New Roman"/>
                        </a:rPr>
                        <a:t>дней</a:t>
                      </a:r>
                      <a:r>
                        <a:rPr sz="1800" b="1" spc="20" dirty="0">
                          <a:latin typeface="+mn-lt"/>
                          <a:cs typeface="Times New Roman"/>
                        </a:rPr>
                        <a:t> </a:t>
                      </a:r>
                      <a:r>
                        <a:rPr sz="1800" spc="-5" dirty="0">
                          <a:latin typeface="+mn-lt"/>
                          <a:cs typeface="Times New Roman"/>
                        </a:rPr>
                        <a:t>с</a:t>
                      </a:r>
                      <a:r>
                        <a:rPr sz="1800" spc="5" dirty="0">
                          <a:latin typeface="+mn-lt"/>
                          <a:cs typeface="Times New Roman"/>
                        </a:rPr>
                        <a:t> </a:t>
                      </a:r>
                      <a:r>
                        <a:rPr sz="1800" spc="-15" dirty="0">
                          <a:latin typeface="+mn-lt"/>
                          <a:cs typeface="Times New Roman"/>
                        </a:rPr>
                        <a:t>даты</a:t>
                      </a:r>
                      <a:r>
                        <a:rPr sz="1800" spc="5" dirty="0">
                          <a:latin typeface="+mn-lt"/>
                          <a:cs typeface="Times New Roman"/>
                        </a:rPr>
                        <a:t> </a:t>
                      </a:r>
                      <a:r>
                        <a:rPr sz="1800" dirty="0">
                          <a:latin typeface="+mn-lt"/>
                          <a:cs typeface="Times New Roman"/>
                        </a:rPr>
                        <a:t>внесения</a:t>
                      </a:r>
                      <a:r>
                        <a:rPr sz="1800" spc="35" dirty="0">
                          <a:latin typeface="+mn-lt"/>
                          <a:cs typeface="Times New Roman"/>
                        </a:rPr>
                        <a:t> </a:t>
                      </a:r>
                      <a:r>
                        <a:rPr sz="1800" dirty="0">
                          <a:latin typeface="+mn-lt"/>
                          <a:cs typeface="Times New Roman"/>
                        </a:rPr>
                        <a:t>таких </a:t>
                      </a:r>
                      <a:r>
                        <a:rPr sz="1800" spc="-385" dirty="0">
                          <a:latin typeface="+mn-lt"/>
                          <a:cs typeface="Times New Roman"/>
                        </a:rPr>
                        <a:t> </a:t>
                      </a:r>
                      <a:r>
                        <a:rPr sz="1800" spc="-10" dirty="0">
                          <a:latin typeface="+mn-lt"/>
                          <a:cs typeface="Times New Roman"/>
                        </a:rPr>
                        <a:t>изменений</a:t>
                      </a:r>
                      <a:endParaRPr sz="1800">
                        <a:latin typeface="+mn-lt"/>
                        <a:cs typeface="Times New Roman"/>
                      </a:endParaRPr>
                    </a:p>
                  </a:txBody>
                  <a:tcPr marL="0" marR="0" marT="438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980693">
                <a:tc>
                  <a:txBody>
                    <a:bodyPr/>
                    <a:lstStyle/>
                    <a:p>
                      <a:pPr marL="91440" marR="351790">
                        <a:lnSpc>
                          <a:spcPct val="70000"/>
                        </a:lnSpc>
                        <a:spcBef>
                          <a:spcPts val="350"/>
                        </a:spcBef>
                      </a:pPr>
                      <a:r>
                        <a:rPr sz="1800" spc="-10" dirty="0">
                          <a:latin typeface="+mn-lt"/>
                          <a:cs typeface="Times New Roman"/>
                        </a:rPr>
                        <a:t>Сведения</a:t>
                      </a:r>
                      <a:r>
                        <a:rPr sz="1800" spc="20" dirty="0">
                          <a:latin typeface="+mn-lt"/>
                          <a:cs typeface="Times New Roman"/>
                        </a:rPr>
                        <a:t> </a:t>
                      </a:r>
                      <a:r>
                        <a:rPr sz="1800" spc="-5" dirty="0">
                          <a:latin typeface="+mn-lt"/>
                          <a:cs typeface="Times New Roman"/>
                        </a:rPr>
                        <a:t>об</a:t>
                      </a:r>
                      <a:r>
                        <a:rPr sz="1800" dirty="0">
                          <a:latin typeface="+mn-lt"/>
                          <a:cs typeface="Times New Roman"/>
                        </a:rPr>
                        <a:t> </a:t>
                      </a:r>
                      <a:r>
                        <a:rPr sz="1800" spc="-10" dirty="0">
                          <a:latin typeface="+mn-lt"/>
                          <a:cs typeface="Times New Roman"/>
                        </a:rPr>
                        <a:t>исполнении</a:t>
                      </a:r>
                      <a:r>
                        <a:rPr sz="1800" spc="55" dirty="0">
                          <a:latin typeface="+mn-lt"/>
                          <a:cs typeface="Times New Roman"/>
                        </a:rPr>
                        <a:t> </a:t>
                      </a:r>
                      <a:r>
                        <a:rPr sz="1800" spc="-15" dirty="0">
                          <a:latin typeface="+mn-lt"/>
                          <a:cs typeface="Times New Roman"/>
                        </a:rPr>
                        <a:t>контракта </a:t>
                      </a:r>
                      <a:r>
                        <a:rPr sz="1800" spc="-385" dirty="0">
                          <a:latin typeface="+mn-lt"/>
                          <a:cs typeface="Times New Roman"/>
                        </a:rPr>
                        <a:t> </a:t>
                      </a:r>
                      <a:r>
                        <a:rPr sz="1800" spc="-10" dirty="0">
                          <a:latin typeface="+mn-lt"/>
                          <a:cs typeface="Times New Roman"/>
                        </a:rPr>
                        <a:t>(кроме</a:t>
                      </a:r>
                      <a:r>
                        <a:rPr sz="1800" spc="-5" dirty="0">
                          <a:latin typeface="+mn-lt"/>
                          <a:cs typeface="Times New Roman"/>
                        </a:rPr>
                        <a:t> </a:t>
                      </a:r>
                      <a:r>
                        <a:rPr sz="1800" spc="-10" dirty="0">
                          <a:latin typeface="+mn-lt"/>
                          <a:cs typeface="Times New Roman"/>
                        </a:rPr>
                        <a:t>приемки)</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158115">
                        <a:lnSpc>
                          <a:spcPct val="70000"/>
                        </a:lnSpc>
                        <a:spcBef>
                          <a:spcPts val="350"/>
                        </a:spcBef>
                      </a:pPr>
                      <a:r>
                        <a:rPr sz="1800" b="1" spc="-5" dirty="0">
                          <a:latin typeface="+mn-lt"/>
                          <a:cs typeface="Times New Roman"/>
                        </a:rPr>
                        <a:t>не</a:t>
                      </a:r>
                      <a:r>
                        <a:rPr sz="1800" b="1" spc="10" dirty="0">
                          <a:latin typeface="+mn-lt"/>
                          <a:cs typeface="Times New Roman"/>
                        </a:rPr>
                        <a:t> </a:t>
                      </a:r>
                      <a:r>
                        <a:rPr sz="1800" b="1" spc="-10" dirty="0">
                          <a:latin typeface="+mn-lt"/>
                          <a:cs typeface="Times New Roman"/>
                        </a:rPr>
                        <a:t>позднее</a:t>
                      </a:r>
                      <a:r>
                        <a:rPr sz="1800" b="1" spc="10" dirty="0">
                          <a:latin typeface="+mn-lt"/>
                          <a:cs typeface="Times New Roman"/>
                        </a:rPr>
                        <a:t> </a:t>
                      </a:r>
                      <a:r>
                        <a:rPr sz="1800" b="1" spc="-15" dirty="0">
                          <a:latin typeface="+mn-lt"/>
                          <a:cs typeface="Times New Roman"/>
                        </a:rPr>
                        <a:t>5-го</a:t>
                      </a:r>
                      <a:r>
                        <a:rPr sz="1800" b="1" spc="20" dirty="0">
                          <a:latin typeface="+mn-lt"/>
                          <a:cs typeface="Times New Roman"/>
                        </a:rPr>
                        <a:t> </a:t>
                      </a:r>
                      <a:r>
                        <a:rPr sz="1800" b="1" spc="-20" dirty="0">
                          <a:latin typeface="+mn-lt"/>
                          <a:cs typeface="Times New Roman"/>
                        </a:rPr>
                        <a:t>рабочего</a:t>
                      </a:r>
                      <a:r>
                        <a:rPr sz="1800" b="1" spc="-10" dirty="0">
                          <a:latin typeface="+mn-lt"/>
                          <a:cs typeface="Times New Roman"/>
                        </a:rPr>
                        <a:t> </a:t>
                      </a:r>
                      <a:r>
                        <a:rPr sz="1800" b="1" spc="-5" dirty="0">
                          <a:latin typeface="+mn-lt"/>
                          <a:cs typeface="Times New Roman"/>
                        </a:rPr>
                        <a:t>дня</a:t>
                      </a:r>
                      <a:r>
                        <a:rPr sz="1800" b="1" spc="20" dirty="0">
                          <a:latin typeface="+mn-lt"/>
                          <a:cs typeface="Times New Roman"/>
                        </a:rPr>
                        <a:t> </a:t>
                      </a:r>
                      <a:r>
                        <a:rPr sz="1800" spc="-5" dirty="0">
                          <a:latin typeface="+mn-lt"/>
                          <a:cs typeface="Times New Roman"/>
                        </a:rPr>
                        <a:t>со</a:t>
                      </a:r>
                      <a:r>
                        <a:rPr sz="1800" spc="5" dirty="0">
                          <a:latin typeface="+mn-lt"/>
                          <a:cs typeface="Times New Roman"/>
                        </a:rPr>
                        <a:t> </a:t>
                      </a:r>
                      <a:r>
                        <a:rPr sz="1800" spc="-5" dirty="0">
                          <a:latin typeface="+mn-lt"/>
                          <a:cs typeface="Times New Roman"/>
                        </a:rPr>
                        <a:t>дня,</a:t>
                      </a:r>
                      <a:r>
                        <a:rPr sz="1800" spc="20" dirty="0">
                          <a:latin typeface="+mn-lt"/>
                          <a:cs typeface="Times New Roman"/>
                        </a:rPr>
                        <a:t> </a:t>
                      </a:r>
                      <a:r>
                        <a:rPr sz="1800" spc="-15" dirty="0">
                          <a:latin typeface="+mn-lt"/>
                          <a:cs typeface="Times New Roman"/>
                        </a:rPr>
                        <a:t>следующего</a:t>
                      </a:r>
                      <a:r>
                        <a:rPr sz="1800" spc="50" dirty="0">
                          <a:latin typeface="+mn-lt"/>
                          <a:cs typeface="Times New Roman"/>
                        </a:rPr>
                        <a:t> </a:t>
                      </a:r>
                      <a:r>
                        <a:rPr sz="1800" spc="-5" dirty="0">
                          <a:latin typeface="+mn-lt"/>
                          <a:cs typeface="Times New Roman"/>
                        </a:rPr>
                        <a:t>за</a:t>
                      </a:r>
                      <a:r>
                        <a:rPr sz="1800" spc="15" dirty="0">
                          <a:latin typeface="+mn-lt"/>
                          <a:cs typeface="Times New Roman"/>
                        </a:rPr>
                        <a:t> </a:t>
                      </a:r>
                      <a:r>
                        <a:rPr sz="1800" spc="-5" dirty="0">
                          <a:latin typeface="+mn-lt"/>
                          <a:cs typeface="Times New Roman"/>
                        </a:rPr>
                        <a:t>днем </a:t>
                      </a:r>
                      <a:r>
                        <a:rPr sz="1800" spc="-385" dirty="0">
                          <a:latin typeface="+mn-lt"/>
                          <a:cs typeface="Times New Roman"/>
                        </a:rPr>
                        <a:t> </a:t>
                      </a:r>
                      <a:r>
                        <a:rPr sz="1800" spc="-5" dirty="0">
                          <a:latin typeface="+mn-lt"/>
                          <a:cs typeface="Times New Roman"/>
                        </a:rPr>
                        <a:t>подписания</a:t>
                      </a:r>
                      <a:r>
                        <a:rPr sz="1800" spc="40" dirty="0">
                          <a:latin typeface="+mn-lt"/>
                          <a:cs typeface="Times New Roman"/>
                        </a:rPr>
                        <a:t> </a:t>
                      </a:r>
                      <a:r>
                        <a:rPr sz="1800" spc="-20" dirty="0">
                          <a:latin typeface="+mn-lt"/>
                          <a:cs typeface="Times New Roman"/>
                        </a:rPr>
                        <a:t>заказчиком</a:t>
                      </a:r>
                      <a:r>
                        <a:rPr sz="1800" spc="15" dirty="0">
                          <a:latin typeface="+mn-lt"/>
                          <a:cs typeface="Times New Roman"/>
                        </a:rPr>
                        <a:t> </a:t>
                      </a:r>
                      <a:r>
                        <a:rPr sz="1800" spc="-10" dirty="0">
                          <a:latin typeface="+mn-lt"/>
                          <a:cs typeface="Times New Roman"/>
                        </a:rPr>
                        <a:t>документа,</a:t>
                      </a:r>
                      <a:r>
                        <a:rPr sz="1800" spc="25" dirty="0">
                          <a:latin typeface="+mn-lt"/>
                          <a:cs typeface="Times New Roman"/>
                        </a:rPr>
                        <a:t> </a:t>
                      </a:r>
                      <a:r>
                        <a:rPr sz="1800" spc="-15" dirty="0" err="1" smtClean="0">
                          <a:latin typeface="+mn-lt"/>
                          <a:cs typeface="Times New Roman"/>
                        </a:rPr>
                        <a:t>подлежащего</a:t>
                      </a:r>
                      <a:r>
                        <a:rPr lang="ru-RU" sz="1800" spc="-15" dirty="0" smtClean="0">
                          <a:latin typeface="+mn-lt"/>
                          <a:cs typeface="Times New Roman"/>
                        </a:rPr>
                        <a:t> </a:t>
                      </a:r>
                      <a:r>
                        <a:rPr sz="1800" spc="-15" dirty="0" err="1" smtClean="0">
                          <a:latin typeface="+mn-lt"/>
                          <a:cs typeface="Times New Roman"/>
                        </a:rPr>
                        <a:t>включению</a:t>
                      </a:r>
                      <a:r>
                        <a:rPr sz="1800" spc="35" dirty="0" smtClean="0">
                          <a:latin typeface="+mn-lt"/>
                          <a:cs typeface="Times New Roman"/>
                        </a:rPr>
                        <a:t> </a:t>
                      </a:r>
                      <a:r>
                        <a:rPr sz="1800" spc="-5" dirty="0">
                          <a:latin typeface="+mn-lt"/>
                          <a:cs typeface="Times New Roman"/>
                        </a:rPr>
                        <a:t>в</a:t>
                      </a:r>
                      <a:r>
                        <a:rPr sz="1800" spc="5" dirty="0">
                          <a:latin typeface="+mn-lt"/>
                          <a:cs typeface="Times New Roman"/>
                        </a:rPr>
                        <a:t> реестр, </a:t>
                      </a:r>
                      <a:r>
                        <a:rPr sz="1800" spc="-10" dirty="0">
                          <a:latin typeface="+mn-lt"/>
                          <a:cs typeface="Times New Roman"/>
                        </a:rPr>
                        <a:t>или</a:t>
                      </a:r>
                      <a:r>
                        <a:rPr sz="1800" spc="35" dirty="0">
                          <a:latin typeface="+mn-lt"/>
                          <a:cs typeface="Times New Roman"/>
                        </a:rPr>
                        <a:t> </a:t>
                      </a:r>
                      <a:r>
                        <a:rPr sz="1800" spc="-5" dirty="0">
                          <a:latin typeface="+mn-lt"/>
                          <a:cs typeface="Times New Roman"/>
                        </a:rPr>
                        <a:t>за</a:t>
                      </a:r>
                      <a:r>
                        <a:rPr sz="1800" spc="10" dirty="0">
                          <a:latin typeface="+mn-lt"/>
                          <a:cs typeface="Times New Roman"/>
                        </a:rPr>
                        <a:t> </a:t>
                      </a:r>
                      <a:r>
                        <a:rPr sz="1800" spc="-5" dirty="0">
                          <a:latin typeface="+mn-lt"/>
                          <a:cs typeface="Times New Roman"/>
                        </a:rPr>
                        <a:t>днем</a:t>
                      </a:r>
                      <a:r>
                        <a:rPr sz="1800" spc="15" dirty="0">
                          <a:latin typeface="+mn-lt"/>
                          <a:cs typeface="Times New Roman"/>
                        </a:rPr>
                        <a:t> </a:t>
                      </a:r>
                      <a:r>
                        <a:rPr sz="1800" spc="-10" dirty="0">
                          <a:latin typeface="+mn-lt"/>
                          <a:cs typeface="Times New Roman"/>
                        </a:rPr>
                        <a:t>представления</a:t>
                      </a:r>
                      <a:r>
                        <a:rPr sz="1800" spc="50" dirty="0">
                          <a:latin typeface="+mn-lt"/>
                          <a:cs typeface="Times New Roman"/>
                        </a:rPr>
                        <a:t> </a:t>
                      </a:r>
                      <a:r>
                        <a:rPr sz="1800" spc="-15" dirty="0">
                          <a:latin typeface="+mn-lt"/>
                          <a:cs typeface="Times New Roman"/>
                        </a:rPr>
                        <a:t>заказчику </a:t>
                      </a:r>
                      <a:r>
                        <a:rPr sz="1800" spc="-385" dirty="0">
                          <a:latin typeface="+mn-lt"/>
                          <a:cs typeface="Times New Roman"/>
                        </a:rPr>
                        <a:t> </a:t>
                      </a:r>
                      <a:r>
                        <a:rPr sz="1800" spc="-10" dirty="0">
                          <a:latin typeface="+mn-lt"/>
                          <a:cs typeface="Times New Roman"/>
                        </a:rPr>
                        <a:t>поставщиком</a:t>
                      </a:r>
                      <a:r>
                        <a:rPr sz="1800" spc="40" dirty="0">
                          <a:latin typeface="+mn-lt"/>
                          <a:cs typeface="Times New Roman"/>
                        </a:rPr>
                        <a:t> </a:t>
                      </a:r>
                      <a:r>
                        <a:rPr sz="1800" spc="-15" dirty="0">
                          <a:latin typeface="+mn-lt"/>
                          <a:cs typeface="Times New Roman"/>
                        </a:rPr>
                        <a:t>(подрядчиком,</a:t>
                      </a:r>
                      <a:r>
                        <a:rPr sz="1800" spc="15" dirty="0">
                          <a:latin typeface="+mn-lt"/>
                          <a:cs typeface="Times New Roman"/>
                        </a:rPr>
                        <a:t> </a:t>
                      </a:r>
                      <a:r>
                        <a:rPr sz="1800" spc="-10" dirty="0">
                          <a:latin typeface="+mn-lt"/>
                          <a:cs typeface="Times New Roman"/>
                        </a:rPr>
                        <a:t>исполнителем)</a:t>
                      </a:r>
                      <a:r>
                        <a:rPr sz="1800" spc="50" dirty="0">
                          <a:latin typeface="+mn-lt"/>
                          <a:cs typeface="Times New Roman"/>
                        </a:rPr>
                        <a:t> </a:t>
                      </a:r>
                      <a:r>
                        <a:rPr sz="1800" spc="-10" dirty="0">
                          <a:latin typeface="+mn-lt"/>
                          <a:cs typeface="Times New Roman"/>
                        </a:rPr>
                        <a:t>документа, </a:t>
                      </a:r>
                      <a:r>
                        <a:rPr sz="1800" spc="-5" dirty="0">
                          <a:latin typeface="+mn-lt"/>
                          <a:cs typeface="Times New Roman"/>
                        </a:rPr>
                        <a:t> </a:t>
                      </a:r>
                      <a:r>
                        <a:rPr sz="1800" spc="-15" dirty="0">
                          <a:latin typeface="+mn-lt"/>
                          <a:cs typeface="Times New Roman"/>
                        </a:rPr>
                        <a:t>подлежащего</a:t>
                      </a:r>
                      <a:r>
                        <a:rPr sz="1800" spc="35" dirty="0">
                          <a:latin typeface="+mn-lt"/>
                          <a:cs typeface="Times New Roman"/>
                        </a:rPr>
                        <a:t> </a:t>
                      </a:r>
                      <a:r>
                        <a:rPr sz="1800" spc="-15" dirty="0">
                          <a:latin typeface="+mn-lt"/>
                          <a:cs typeface="Times New Roman"/>
                        </a:rPr>
                        <a:t>включению</a:t>
                      </a:r>
                      <a:r>
                        <a:rPr sz="1800" spc="30" dirty="0">
                          <a:latin typeface="+mn-lt"/>
                          <a:cs typeface="Times New Roman"/>
                        </a:rPr>
                        <a:t> </a:t>
                      </a:r>
                      <a:r>
                        <a:rPr sz="1800" spc="-5" dirty="0">
                          <a:latin typeface="+mn-lt"/>
                          <a:cs typeface="Times New Roman"/>
                        </a:rPr>
                        <a:t>в</a:t>
                      </a:r>
                      <a:r>
                        <a:rPr sz="1800" spc="-10" dirty="0">
                          <a:latin typeface="+mn-lt"/>
                          <a:cs typeface="Times New Roman"/>
                        </a:rPr>
                        <a:t> </a:t>
                      </a:r>
                      <a:r>
                        <a:rPr sz="1800" spc="5" dirty="0">
                          <a:latin typeface="+mn-lt"/>
                          <a:cs typeface="Times New Roman"/>
                        </a:rPr>
                        <a:t>реестр</a:t>
                      </a:r>
                      <a:endParaRPr sz="1800" dirty="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625094">
                <a:tc>
                  <a:txBody>
                    <a:bodyPr/>
                    <a:lstStyle/>
                    <a:p>
                      <a:pPr marL="91440" marR="360680">
                        <a:lnSpc>
                          <a:spcPct val="70000"/>
                        </a:lnSpc>
                        <a:spcBef>
                          <a:spcPts val="345"/>
                        </a:spcBef>
                      </a:pPr>
                      <a:r>
                        <a:rPr sz="1800" spc="-10" dirty="0">
                          <a:latin typeface="+mn-lt"/>
                          <a:cs typeface="Times New Roman"/>
                        </a:rPr>
                        <a:t>Информация</a:t>
                      </a:r>
                      <a:r>
                        <a:rPr sz="1800" spc="15" dirty="0">
                          <a:latin typeface="+mn-lt"/>
                          <a:cs typeface="Times New Roman"/>
                        </a:rPr>
                        <a:t> </a:t>
                      </a:r>
                      <a:r>
                        <a:rPr sz="1800" spc="-5" dirty="0">
                          <a:latin typeface="+mn-lt"/>
                          <a:cs typeface="Times New Roman"/>
                        </a:rPr>
                        <a:t>о</a:t>
                      </a:r>
                      <a:r>
                        <a:rPr sz="1800" spc="-10" dirty="0">
                          <a:latin typeface="+mn-lt"/>
                          <a:cs typeface="Times New Roman"/>
                        </a:rPr>
                        <a:t> приемке,</a:t>
                      </a:r>
                      <a:r>
                        <a:rPr sz="1800" dirty="0">
                          <a:latin typeface="+mn-lt"/>
                          <a:cs typeface="Times New Roman"/>
                        </a:rPr>
                        <a:t> </a:t>
                      </a:r>
                      <a:r>
                        <a:rPr sz="1800" spc="-10" dirty="0">
                          <a:latin typeface="+mn-lt"/>
                          <a:cs typeface="Times New Roman"/>
                        </a:rPr>
                        <a:t>отдельных </a:t>
                      </a:r>
                      <a:r>
                        <a:rPr sz="1800" spc="-385" dirty="0">
                          <a:latin typeface="+mn-lt"/>
                          <a:cs typeface="Times New Roman"/>
                        </a:rPr>
                        <a:t> </a:t>
                      </a:r>
                      <a:r>
                        <a:rPr sz="1800" spc="-10" dirty="0">
                          <a:latin typeface="+mn-lt"/>
                          <a:cs typeface="Times New Roman"/>
                        </a:rPr>
                        <a:t>этапов</a:t>
                      </a:r>
                      <a:r>
                        <a:rPr sz="1800" spc="10" dirty="0">
                          <a:latin typeface="+mn-lt"/>
                          <a:cs typeface="Times New Roman"/>
                        </a:rPr>
                        <a:t> </a:t>
                      </a:r>
                      <a:r>
                        <a:rPr sz="1800" spc="-10" dirty="0">
                          <a:latin typeface="+mn-lt"/>
                          <a:cs typeface="Times New Roman"/>
                        </a:rPr>
                        <a:t>исполнения</a:t>
                      </a:r>
                      <a:r>
                        <a:rPr sz="1800" spc="60" dirty="0">
                          <a:latin typeface="+mn-lt"/>
                          <a:cs typeface="Times New Roman"/>
                        </a:rPr>
                        <a:t> </a:t>
                      </a:r>
                      <a:r>
                        <a:rPr sz="1800" spc="-15" dirty="0">
                          <a:latin typeface="+mn-lt"/>
                          <a:cs typeface="Times New Roman"/>
                        </a:rPr>
                        <a:t>контракта</a:t>
                      </a:r>
                      <a:r>
                        <a:rPr sz="1800" spc="5" dirty="0">
                          <a:latin typeface="+mn-lt"/>
                          <a:cs typeface="Times New Roman"/>
                        </a:rPr>
                        <a:t> </a:t>
                      </a:r>
                      <a:r>
                        <a:rPr sz="1800" spc="-5" dirty="0">
                          <a:latin typeface="+mn-lt"/>
                          <a:cs typeface="Times New Roman"/>
                        </a:rPr>
                        <a:t>с </a:t>
                      </a:r>
                      <a:r>
                        <a:rPr sz="1800" dirty="0">
                          <a:latin typeface="+mn-lt"/>
                          <a:cs typeface="Times New Roman"/>
                        </a:rPr>
                        <a:t> </a:t>
                      </a:r>
                      <a:r>
                        <a:rPr sz="1800" spc="-10" dirty="0">
                          <a:latin typeface="+mn-lt"/>
                          <a:cs typeface="Times New Roman"/>
                        </a:rPr>
                        <a:t>приложением</a:t>
                      </a:r>
                      <a:r>
                        <a:rPr sz="1800" spc="40" dirty="0">
                          <a:latin typeface="+mn-lt"/>
                          <a:cs typeface="Times New Roman"/>
                        </a:rPr>
                        <a:t> </a:t>
                      </a:r>
                      <a:r>
                        <a:rPr sz="1800" spc="-10" dirty="0">
                          <a:latin typeface="+mn-lt"/>
                          <a:cs typeface="Times New Roman"/>
                        </a:rPr>
                        <a:t>документа</a:t>
                      </a:r>
                      <a:r>
                        <a:rPr sz="1800" spc="5" dirty="0">
                          <a:latin typeface="+mn-lt"/>
                          <a:cs typeface="Times New Roman"/>
                        </a:rPr>
                        <a:t> </a:t>
                      </a:r>
                      <a:r>
                        <a:rPr sz="1800" spc="-5" dirty="0">
                          <a:latin typeface="+mn-lt"/>
                          <a:cs typeface="Times New Roman"/>
                        </a:rPr>
                        <a:t>о</a:t>
                      </a:r>
                      <a:r>
                        <a:rPr sz="1800" spc="-10" dirty="0">
                          <a:latin typeface="+mn-lt"/>
                          <a:cs typeface="Times New Roman"/>
                        </a:rPr>
                        <a:t> </a:t>
                      </a:r>
                      <a:r>
                        <a:rPr sz="1800" spc="-15" dirty="0">
                          <a:latin typeface="+mn-lt"/>
                          <a:cs typeface="Times New Roman"/>
                        </a:rPr>
                        <a:t>приемке</a:t>
                      </a:r>
                      <a:endParaRPr sz="1800" dirty="0">
                        <a:latin typeface="+mn-lt"/>
                        <a:cs typeface="Times New Roman"/>
                      </a:endParaRPr>
                    </a:p>
                  </a:txBody>
                  <a:tcPr marL="0" marR="0" marT="438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92D050"/>
                    </a:solidFill>
                  </a:tcPr>
                </a:tc>
                <a:tc>
                  <a:txBody>
                    <a:bodyPr/>
                    <a:lstStyle/>
                    <a:p>
                      <a:pPr marL="92075" marR="438150">
                        <a:lnSpc>
                          <a:spcPct val="70000"/>
                        </a:lnSpc>
                        <a:spcBef>
                          <a:spcPts val="350"/>
                        </a:spcBef>
                      </a:pPr>
                      <a:r>
                        <a:rPr sz="1800" spc="-5" dirty="0">
                          <a:latin typeface="+mn-lt"/>
                          <a:cs typeface="Times New Roman"/>
                        </a:rPr>
                        <a:t>не</a:t>
                      </a:r>
                      <a:r>
                        <a:rPr sz="1800" spc="20" dirty="0">
                          <a:latin typeface="+mn-lt"/>
                          <a:cs typeface="Times New Roman"/>
                        </a:rPr>
                        <a:t> </a:t>
                      </a:r>
                      <a:r>
                        <a:rPr sz="1800" spc="-10" dirty="0">
                          <a:latin typeface="+mn-lt"/>
                          <a:cs typeface="Times New Roman"/>
                        </a:rPr>
                        <a:t>позднее</a:t>
                      </a:r>
                      <a:r>
                        <a:rPr sz="1800" spc="20" dirty="0">
                          <a:latin typeface="+mn-lt"/>
                          <a:cs typeface="Times New Roman"/>
                        </a:rPr>
                        <a:t> </a:t>
                      </a:r>
                      <a:r>
                        <a:rPr sz="1800" b="1" spc="-5" dirty="0">
                          <a:latin typeface="+mn-lt"/>
                          <a:cs typeface="Times New Roman"/>
                        </a:rPr>
                        <a:t>1</a:t>
                      </a:r>
                      <a:r>
                        <a:rPr sz="1800" b="1" spc="5" dirty="0">
                          <a:latin typeface="+mn-lt"/>
                          <a:cs typeface="Times New Roman"/>
                        </a:rPr>
                        <a:t> </a:t>
                      </a:r>
                      <a:r>
                        <a:rPr sz="1800" b="1" spc="-20" dirty="0">
                          <a:latin typeface="+mn-lt"/>
                          <a:cs typeface="Times New Roman"/>
                        </a:rPr>
                        <a:t>рабочего</a:t>
                      </a:r>
                      <a:r>
                        <a:rPr sz="1800" b="1" spc="5" dirty="0">
                          <a:latin typeface="+mn-lt"/>
                          <a:cs typeface="Times New Roman"/>
                        </a:rPr>
                        <a:t> </a:t>
                      </a:r>
                      <a:r>
                        <a:rPr sz="1800" b="1" spc="-10" dirty="0">
                          <a:latin typeface="+mn-lt"/>
                          <a:cs typeface="Times New Roman"/>
                        </a:rPr>
                        <a:t>дня</a:t>
                      </a:r>
                      <a:r>
                        <a:rPr sz="1800" b="1" spc="25" dirty="0">
                          <a:latin typeface="+mn-lt"/>
                          <a:cs typeface="Times New Roman"/>
                        </a:rPr>
                        <a:t> </a:t>
                      </a:r>
                      <a:r>
                        <a:rPr sz="1800" spc="-5" dirty="0">
                          <a:latin typeface="+mn-lt"/>
                          <a:cs typeface="Times New Roman"/>
                        </a:rPr>
                        <a:t>со</a:t>
                      </a:r>
                      <a:r>
                        <a:rPr sz="1800" spc="5" dirty="0">
                          <a:latin typeface="+mn-lt"/>
                          <a:cs typeface="Times New Roman"/>
                        </a:rPr>
                        <a:t> </a:t>
                      </a:r>
                      <a:r>
                        <a:rPr sz="1800" spc="-5" dirty="0">
                          <a:latin typeface="+mn-lt"/>
                          <a:cs typeface="Times New Roman"/>
                        </a:rPr>
                        <a:t>дня,</a:t>
                      </a:r>
                      <a:r>
                        <a:rPr sz="1800" spc="20" dirty="0">
                          <a:latin typeface="+mn-lt"/>
                          <a:cs typeface="Times New Roman"/>
                        </a:rPr>
                        <a:t> </a:t>
                      </a:r>
                      <a:r>
                        <a:rPr sz="1800" spc="-15" dirty="0">
                          <a:latin typeface="+mn-lt"/>
                          <a:cs typeface="Times New Roman"/>
                        </a:rPr>
                        <a:t>следующего</a:t>
                      </a:r>
                      <a:r>
                        <a:rPr sz="1800" spc="55" dirty="0">
                          <a:latin typeface="+mn-lt"/>
                          <a:cs typeface="Times New Roman"/>
                        </a:rPr>
                        <a:t> </a:t>
                      </a:r>
                      <a:r>
                        <a:rPr sz="1800" spc="-5" dirty="0">
                          <a:latin typeface="+mn-lt"/>
                          <a:cs typeface="Times New Roman"/>
                        </a:rPr>
                        <a:t>за</a:t>
                      </a:r>
                      <a:r>
                        <a:rPr sz="1800" spc="10" dirty="0">
                          <a:latin typeface="+mn-lt"/>
                          <a:cs typeface="Times New Roman"/>
                        </a:rPr>
                        <a:t> </a:t>
                      </a:r>
                      <a:r>
                        <a:rPr sz="1800" spc="-5" dirty="0">
                          <a:latin typeface="+mn-lt"/>
                          <a:cs typeface="Times New Roman"/>
                        </a:rPr>
                        <a:t>днем </a:t>
                      </a:r>
                      <a:r>
                        <a:rPr sz="1800" spc="-385" dirty="0">
                          <a:latin typeface="+mn-lt"/>
                          <a:cs typeface="Times New Roman"/>
                        </a:rPr>
                        <a:t> </a:t>
                      </a:r>
                      <a:r>
                        <a:rPr sz="1800" spc="-5" dirty="0">
                          <a:latin typeface="+mn-lt"/>
                          <a:cs typeface="Times New Roman"/>
                        </a:rPr>
                        <a:t>подписания</a:t>
                      </a:r>
                      <a:r>
                        <a:rPr sz="1800" spc="40" dirty="0">
                          <a:latin typeface="+mn-lt"/>
                          <a:cs typeface="Times New Roman"/>
                        </a:rPr>
                        <a:t> </a:t>
                      </a:r>
                      <a:r>
                        <a:rPr sz="1800" spc="-10" dirty="0">
                          <a:latin typeface="+mn-lt"/>
                          <a:cs typeface="Times New Roman"/>
                        </a:rPr>
                        <a:t>документа</a:t>
                      </a:r>
                      <a:r>
                        <a:rPr sz="1800" spc="15" dirty="0">
                          <a:latin typeface="+mn-lt"/>
                          <a:cs typeface="Times New Roman"/>
                        </a:rPr>
                        <a:t> </a:t>
                      </a:r>
                      <a:r>
                        <a:rPr sz="1800" spc="-5" dirty="0">
                          <a:latin typeface="+mn-lt"/>
                          <a:cs typeface="Times New Roman"/>
                        </a:rPr>
                        <a:t>о</a:t>
                      </a:r>
                      <a:r>
                        <a:rPr sz="1800" dirty="0">
                          <a:latin typeface="+mn-lt"/>
                          <a:cs typeface="Times New Roman"/>
                        </a:rPr>
                        <a:t> </a:t>
                      </a:r>
                      <a:r>
                        <a:rPr sz="1800" spc="-15" dirty="0">
                          <a:latin typeface="+mn-lt"/>
                          <a:cs typeface="Times New Roman"/>
                        </a:rPr>
                        <a:t>приемке</a:t>
                      </a:r>
                      <a:endParaRPr sz="1800" dirty="0">
                        <a:latin typeface="+mn-lt"/>
                        <a:cs typeface="Times New Roman"/>
                      </a:endParaRPr>
                    </a:p>
                    <a:p>
                      <a:pPr marL="104139">
                        <a:lnSpc>
                          <a:spcPct val="70000"/>
                        </a:lnSpc>
                      </a:pPr>
                      <a:r>
                        <a:rPr sz="1800" i="1" spc="-15" dirty="0">
                          <a:latin typeface="+mn-lt"/>
                          <a:cs typeface="Times New Roman"/>
                        </a:rPr>
                        <a:t>(ФК</a:t>
                      </a:r>
                      <a:r>
                        <a:rPr sz="1800" i="1" spc="25" dirty="0">
                          <a:latin typeface="+mn-lt"/>
                          <a:cs typeface="Times New Roman"/>
                        </a:rPr>
                        <a:t> </a:t>
                      </a:r>
                      <a:r>
                        <a:rPr sz="1800" i="1" spc="-10" dirty="0">
                          <a:latin typeface="+mn-lt"/>
                          <a:cs typeface="Times New Roman"/>
                        </a:rPr>
                        <a:t>проверяет</a:t>
                      </a:r>
                      <a:r>
                        <a:rPr sz="1800" i="1" dirty="0">
                          <a:latin typeface="+mn-lt"/>
                          <a:cs typeface="Times New Roman"/>
                        </a:rPr>
                        <a:t> такие </a:t>
                      </a:r>
                      <a:r>
                        <a:rPr sz="1800" i="1" spc="-5" dirty="0">
                          <a:latin typeface="+mn-lt"/>
                          <a:cs typeface="Times New Roman"/>
                        </a:rPr>
                        <a:t>сведения</a:t>
                      </a:r>
                      <a:r>
                        <a:rPr sz="1800" i="1" spc="45" dirty="0">
                          <a:latin typeface="+mn-lt"/>
                          <a:cs typeface="Times New Roman"/>
                        </a:rPr>
                        <a:t> </a:t>
                      </a:r>
                      <a:r>
                        <a:rPr sz="1800" b="1" i="1" spc="-5" dirty="0">
                          <a:latin typeface="+mn-lt"/>
                          <a:cs typeface="Times New Roman"/>
                        </a:rPr>
                        <a:t>в </a:t>
                      </a:r>
                      <a:r>
                        <a:rPr sz="1800" b="1" i="1" spc="-15" dirty="0">
                          <a:latin typeface="+mn-lt"/>
                          <a:cs typeface="Times New Roman"/>
                        </a:rPr>
                        <a:t>течение</a:t>
                      </a:r>
                      <a:r>
                        <a:rPr sz="1800" b="1" i="1" spc="30" dirty="0">
                          <a:latin typeface="+mn-lt"/>
                          <a:cs typeface="Times New Roman"/>
                        </a:rPr>
                        <a:t> </a:t>
                      </a:r>
                      <a:r>
                        <a:rPr sz="1800" b="1" i="1" spc="-5" dirty="0">
                          <a:latin typeface="+mn-lt"/>
                          <a:cs typeface="Times New Roman"/>
                        </a:rPr>
                        <a:t>2</a:t>
                      </a:r>
                      <a:r>
                        <a:rPr sz="1800" b="1" i="1" spc="5" dirty="0">
                          <a:latin typeface="+mn-lt"/>
                          <a:cs typeface="Times New Roman"/>
                        </a:rPr>
                        <a:t> </a:t>
                      </a:r>
                      <a:r>
                        <a:rPr sz="1800" b="1" i="1" spc="-15" dirty="0">
                          <a:latin typeface="+mn-lt"/>
                          <a:cs typeface="Times New Roman"/>
                        </a:rPr>
                        <a:t>рабочих</a:t>
                      </a:r>
                      <a:r>
                        <a:rPr sz="1800" b="1" i="1" spc="-10" dirty="0">
                          <a:latin typeface="+mn-lt"/>
                          <a:cs typeface="Times New Roman"/>
                        </a:rPr>
                        <a:t> </a:t>
                      </a:r>
                      <a:r>
                        <a:rPr sz="1800" b="1" i="1" spc="-5" dirty="0">
                          <a:latin typeface="+mn-lt"/>
                          <a:cs typeface="Times New Roman"/>
                        </a:rPr>
                        <a:t>дней</a:t>
                      </a:r>
                      <a:r>
                        <a:rPr sz="1800" i="1" spc="-5" dirty="0">
                          <a:latin typeface="+mn-lt"/>
                          <a:cs typeface="Times New Roman"/>
                        </a:rPr>
                        <a:t>)</a:t>
                      </a:r>
                      <a:endParaRPr sz="1800" dirty="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92D050"/>
                    </a:solidFill>
                  </a:tcPr>
                </a:tc>
              </a:tr>
              <a:tr h="447039">
                <a:tc>
                  <a:txBody>
                    <a:bodyPr/>
                    <a:lstStyle/>
                    <a:p>
                      <a:pPr marL="91440">
                        <a:lnSpc>
                          <a:spcPct val="70000"/>
                        </a:lnSpc>
                      </a:pPr>
                      <a:r>
                        <a:rPr sz="1800" spc="-10" dirty="0">
                          <a:latin typeface="+mn-lt"/>
                          <a:cs typeface="Times New Roman"/>
                        </a:rPr>
                        <a:t>Сведения</a:t>
                      </a:r>
                      <a:r>
                        <a:rPr sz="1800" spc="15" dirty="0">
                          <a:latin typeface="+mn-lt"/>
                          <a:cs typeface="Times New Roman"/>
                        </a:rPr>
                        <a:t> </a:t>
                      </a:r>
                      <a:r>
                        <a:rPr sz="1800" spc="-5" dirty="0">
                          <a:latin typeface="+mn-lt"/>
                          <a:cs typeface="Times New Roman"/>
                        </a:rPr>
                        <a:t>о</a:t>
                      </a:r>
                      <a:r>
                        <a:rPr sz="1800" spc="5" dirty="0">
                          <a:latin typeface="+mn-lt"/>
                          <a:cs typeface="Times New Roman"/>
                        </a:rPr>
                        <a:t> </a:t>
                      </a:r>
                      <a:r>
                        <a:rPr sz="1800" spc="-10" dirty="0">
                          <a:latin typeface="+mn-lt"/>
                          <a:cs typeface="Times New Roman"/>
                        </a:rPr>
                        <a:t>расторжении</a:t>
                      </a:r>
                      <a:r>
                        <a:rPr sz="1800" spc="35"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347980">
                        <a:lnSpc>
                          <a:spcPct val="70000"/>
                        </a:lnSpc>
                        <a:spcBef>
                          <a:spcPts val="350"/>
                        </a:spcBef>
                      </a:pPr>
                      <a:r>
                        <a:rPr sz="1800" spc="-5" dirty="0">
                          <a:latin typeface="+mn-lt"/>
                          <a:cs typeface="Times New Roman"/>
                        </a:rPr>
                        <a:t>не</a:t>
                      </a:r>
                      <a:r>
                        <a:rPr sz="1800" spc="20" dirty="0">
                          <a:latin typeface="+mn-lt"/>
                          <a:cs typeface="Times New Roman"/>
                        </a:rPr>
                        <a:t> </a:t>
                      </a:r>
                      <a:r>
                        <a:rPr sz="1800" spc="-10" dirty="0">
                          <a:latin typeface="+mn-lt"/>
                          <a:cs typeface="Times New Roman"/>
                        </a:rPr>
                        <a:t>позднее</a:t>
                      </a:r>
                      <a:r>
                        <a:rPr sz="1800" spc="15" dirty="0">
                          <a:latin typeface="+mn-lt"/>
                          <a:cs typeface="Times New Roman"/>
                        </a:rPr>
                        <a:t> </a:t>
                      </a:r>
                      <a:r>
                        <a:rPr sz="1800" b="1" spc="-5" dirty="0">
                          <a:latin typeface="+mn-lt"/>
                          <a:cs typeface="Times New Roman"/>
                        </a:rPr>
                        <a:t>5</a:t>
                      </a:r>
                      <a:r>
                        <a:rPr sz="1800" b="1" spc="30" dirty="0">
                          <a:latin typeface="+mn-lt"/>
                          <a:cs typeface="Times New Roman"/>
                        </a:rPr>
                        <a:t> </a:t>
                      </a:r>
                      <a:r>
                        <a:rPr sz="1800" b="1" spc="-15" dirty="0">
                          <a:latin typeface="+mn-lt"/>
                          <a:cs typeface="Times New Roman"/>
                        </a:rPr>
                        <a:t>рабочих</a:t>
                      </a:r>
                      <a:r>
                        <a:rPr sz="1800" b="1" spc="-5" dirty="0">
                          <a:latin typeface="+mn-lt"/>
                          <a:cs typeface="Times New Roman"/>
                        </a:rPr>
                        <a:t> дней</a:t>
                      </a:r>
                      <a:r>
                        <a:rPr sz="1800" b="1" spc="15" dirty="0">
                          <a:latin typeface="+mn-lt"/>
                          <a:cs typeface="Times New Roman"/>
                        </a:rPr>
                        <a:t> </a:t>
                      </a:r>
                      <a:r>
                        <a:rPr sz="1800" spc="-5" dirty="0">
                          <a:latin typeface="+mn-lt"/>
                          <a:cs typeface="Times New Roman"/>
                        </a:rPr>
                        <a:t>со</a:t>
                      </a:r>
                      <a:r>
                        <a:rPr sz="1800" spc="20" dirty="0">
                          <a:latin typeface="+mn-lt"/>
                          <a:cs typeface="Times New Roman"/>
                        </a:rPr>
                        <a:t> </a:t>
                      </a:r>
                      <a:r>
                        <a:rPr sz="1800" spc="-5" dirty="0">
                          <a:latin typeface="+mn-lt"/>
                          <a:cs typeface="Times New Roman"/>
                        </a:rPr>
                        <a:t>дня,</a:t>
                      </a:r>
                      <a:r>
                        <a:rPr sz="1800" spc="5" dirty="0">
                          <a:latin typeface="+mn-lt"/>
                          <a:cs typeface="Times New Roman"/>
                        </a:rPr>
                        <a:t> </a:t>
                      </a:r>
                      <a:r>
                        <a:rPr sz="1800" spc="-15" dirty="0">
                          <a:latin typeface="+mn-lt"/>
                          <a:cs typeface="Times New Roman"/>
                        </a:rPr>
                        <a:t>следующего</a:t>
                      </a:r>
                      <a:r>
                        <a:rPr sz="1800" spc="60" dirty="0">
                          <a:latin typeface="+mn-lt"/>
                          <a:cs typeface="Times New Roman"/>
                        </a:rPr>
                        <a:t> </a:t>
                      </a:r>
                      <a:r>
                        <a:rPr sz="1800" spc="-5" dirty="0">
                          <a:latin typeface="+mn-lt"/>
                          <a:cs typeface="Times New Roman"/>
                        </a:rPr>
                        <a:t>за</a:t>
                      </a:r>
                      <a:r>
                        <a:rPr sz="1800" spc="15" dirty="0">
                          <a:latin typeface="+mn-lt"/>
                          <a:cs typeface="Times New Roman"/>
                        </a:rPr>
                        <a:t> </a:t>
                      </a:r>
                      <a:r>
                        <a:rPr sz="1800" spc="-5" dirty="0">
                          <a:latin typeface="+mn-lt"/>
                          <a:cs typeface="Times New Roman"/>
                        </a:rPr>
                        <a:t>днем </a:t>
                      </a:r>
                      <a:r>
                        <a:rPr sz="1800" spc="-385" dirty="0">
                          <a:latin typeface="+mn-lt"/>
                          <a:cs typeface="Times New Roman"/>
                        </a:rPr>
                        <a:t> </a:t>
                      </a:r>
                      <a:r>
                        <a:rPr sz="1800" spc="-10" dirty="0">
                          <a:latin typeface="+mn-lt"/>
                          <a:cs typeface="Times New Roman"/>
                        </a:rPr>
                        <a:t>расторжения</a:t>
                      </a:r>
                      <a:r>
                        <a:rPr sz="1800" spc="15"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158379">
                <a:tc>
                  <a:txBody>
                    <a:bodyPr/>
                    <a:lstStyle/>
                    <a:p>
                      <a:pPr marL="91440" marR="125730">
                        <a:lnSpc>
                          <a:spcPct val="70000"/>
                        </a:lnSpc>
                        <a:spcBef>
                          <a:spcPts val="345"/>
                        </a:spcBef>
                      </a:pPr>
                      <a:r>
                        <a:rPr sz="1800" spc="-30" dirty="0">
                          <a:latin typeface="+mn-lt"/>
                          <a:cs typeface="Times New Roman"/>
                        </a:rPr>
                        <a:t>Контракт,</a:t>
                      </a:r>
                      <a:r>
                        <a:rPr sz="1800" dirty="0">
                          <a:latin typeface="+mn-lt"/>
                          <a:cs typeface="Times New Roman"/>
                        </a:rPr>
                        <a:t> </a:t>
                      </a:r>
                      <a:r>
                        <a:rPr sz="1800" spc="-15" dirty="0">
                          <a:latin typeface="+mn-lt"/>
                          <a:cs typeface="Times New Roman"/>
                        </a:rPr>
                        <a:t>соглашение</a:t>
                      </a:r>
                      <a:r>
                        <a:rPr sz="1800" spc="60" dirty="0">
                          <a:latin typeface="+mn-lt"/>
                          <a:cs typeface="Times New Roman"/>
                        </a:rPr>
                        <a:t> </a:t>
                      </a:r>
                      <a:r>
                        <a:rPr sz="1800" spc="-5" dirty="0">
                          <a:latin typeface="+mn-lt"/>
                          <a:cs typeface="Times New Roman"/>
                        </a:rPr>
                        <a:t>об</a:t>
                      </a:r>
                      <a:r>
                        <a:rPr sz="1800" spc="-10" dirty="0">
                          <a:latin typeface="+mn-lt"/>
                          <a:cs typeface="Times New Roman"/>
                        </a:rPr>
                        <a:t> изменении </a:t>
                      </a:r>
                      <a:r>
                        <a:rPr sz="1800" spc="-5" dirty="0">
                          <a:latin typeface="+mn-lt"/>
                          <a:cs typeface="Times New Roman"/>
                        </a:rPr>
                        <a:t> </a:t>
                      </a:r>
                      <a:r>
                        <a:rPr sz="1800" spc="-10" dirty="0">
                          <a:latin typeface="+mn-lt"/>
                          <a:cs typeface="Times New Roman"/>
                        </a:rPr>
                        <a:t>контракта,</a:t>
                      </a:r>
                      <a:r>
                        <a:rPr sz="1800" spc="-5" dirty="0">
                          <a:latin typeface="+mn-lt"/>
                          <a:cs typeface="Times New Roman"/>
                        </a:rPr>
                        <a:t> </a:t>
                      </a:r>
                      <a:r>
                        <a:rPr sz="1800" spc="-15" dirty="0">
                          <a:latin typeface="+mn-lt"/>
                          <a:cs typeface="Times New Roman"/>
                        </a:rPr>
                        <a:t>соглашение</a:t>
                      </a:r>
                      <a:r>
                        <a:rPr sz="1800" spc="55" dirty="0">
                          <a:latin typeface="+mn-lt"/>
                          <a:cs typeface="Times New Roman"/>
                        </a:rPr>
                        <a:t> </a:t>
                      </a:r>
                      <a:r>
                        <a:rPr sz="1800" spc="-5" dirty="0">
                          <a:latin typeface="+mn-lt"/>
                          <a:cs typeface="Times New Roman"/>
                        </a:rPr>
                        <a:t>о </a:t>
                      </a:r>
                      <a:r>
                        <a:rPr sz="1800" spc="-10" dirty="0">
                          <a:latin typeface="+mn-lt"/>
                          <a:cs typeface="Times New Roman"/>
                        </a:rPr>
                        <a:t>расторжении </a:t>
                      </a:r>
                      <a:r>
                        <a:rPr sz="1800" spc="-385" dirty="0">
                          <a:latin typeface="+mn-lt"/>
                          <a:cs typeface="Times New Roman"/>
                        </a:rPr>
                        <a:t> </a:t>
                      </a:r>
                      <a:r>
                        <a:rPr sz="1800" spc="-10" dirty="0">
                          <a:latin typeface="+mn-lt"/>
                          <a:cs typeface="Times New Roman"/>
                        </a:rPr>
                        <a:t>контракта,</a:t>
                      </a:r>
                      <a:r>
                        <a:rPr sz="1800" spc="-5" dirty="0">
                          <a:latin typeface="+mn-lt"/>
                          <a:cs typeface="Times New Roman"/>
                        </a:rPr>
                        <a:t> </a:t>
                      </a:r>
                      <a:r>
                        <a:rPr sz="1800" spc="-5" dirty="0" err="1">
                          <a:latin typeface="+mn-lt"/>
                          <a:cs typeface="Times New Roman"/>
                        </a:rPr>
                        <a:t>решение</a:t>
                      </a:r>
                      <a:r>
                        <a:rPr sz="1800" spc="30" dirty="0">
                          <a:latin typeface="+mn-lt"/>
                          <a:cs typeface="Times New Roman"/>
                        </a:rPr>
                        <a:t> </a:t>
                      </a:r>
                      <a:r>
                        <a:rPr sz="1800" spc="-5" dirty="0" err="1" smtClean="0">
                          <a:latin typeface="+mn-lt"/>
                          <a:cs typeface="Times New Roman"/>
                        </a:rPr>
                        <a:t>об</a:t>
                      </a:r>
                      <a:r>
                        <a:rPr lang="ru-RU" sz="1800" spc="-5" dirty="0" smtClean="0">
                          <a:latin typeface="+mn-lt"/>
                          <a:cs typeface="Times New Roman"/>
                        </a:rPr>
                        <a:t> </a:t>
                      </a:r>
                      <a:r>
                        <a:rPr sz="1800" spc="-10" dirty="0" err="1" smtClean="0">
                          <a:latin typeface="+mn-lt"/>
                          <a:cs typeface="Times New Roman"/>
                        </a:rPr>
                        <a:t>одностороннем</a:t>
                      </a:r>
                      <a:r>
                        <a:rPr sz="1800" spc="15" dirty="0" smtClean="0">
                          <a:latin typeface="+mn-lt"/>
                          <a:cs typeface="Times New Roman"/>
                        </a:rPr>
                        <a:t> </a:t>
                      </a:r>
                      <a:r>
                        <a:rPr sz="1800" spc="-10" dirty="0">
                          <a:latin typeface="+mn-lt"/>
                          <a:cs typeface="Times New Roman"/>
                        </a:rPr>
                        <a:t>отказе</a:t>
                      </a:r>
                      <a:r>
                        <a:rPr sz="1800" dirty="0">
                          <a:latin typeface="+mn-lt"/>
                          <a:cs typeface="Times New Roman"/>
                        </a:rPr>
                        <a:t> </a:t>
                      </a:r>
                      <a:r>
                        <a:rPr sz="1800" spc="-15" dirty="0">
                          <a:latin typeface="+mn-lt"/>
                          <a:cs typeface="Times New Roman"/>
                        </a:rPr>
                        <a:t>от</a:t>
                      </a:r>
                      <a:r>
                        <a:rPr sz="1800" dirty="0">
                          <a:latin typeface="+mn-lt"/>
                          <a:cs typeface="Times New Roman"/>
                        </a:rPr>
                        <a:t> </a:t>
                      </a:r>
                      <a:r>
                        <a:rPr sz="1800" spc="-10" dirty="0">
                          <a:latin typeface="+mn-lt"/>
                          <a:cs typeface="Times New Roman"/>
                        </a:rPr>
                        <a:t>исполнения </a:t>
                      </a:r>
                      <a:r>
                        <a:rPr sz="1800" spc="-385" dirty="0">
                          <a:latin typeface="+mn-lt"/>
                          <a:cs typeface="Times New Roman"/>
                        </a:rPr>
                        <a:t> </a:t>
                      </a:r>
                      <a:r>
                        <a:rPr sz="1800" spc="-15" dirty="0">
                          <a:latin typeface="+mn-lt"/>
                          <a:cs typeface="Times New Roman"/>
                        </a:rPr>
                        <a:t>контракта</a:t>
                      </a:r>
                      <a:r>
                        <a:rPr sz="1800" dirty="0">
                          <a:latin typeface="+mn-lt"/>
                          <a:cs typeface="Times New Roman"/>
                        </a:rPr>
                        <a:t> </a:t>
                      </a:r>
                      <a:r>
                        <a:rPr sz="1800" spc="-10" dirty="0" err="1">
                          <a:latin typeface="+mn-lt"/>
                          <a:cs typeface="Times New Roman"/>
                        </a:rPr>
                        <a:t>подписаны</a:t>
                      </a:r>
                      <a:r>
                        <a:rPr sz="1800" spc="35" dirty="0">
                          <a:latin typeface="+mn-lt"/>
                          <a:cs typeface="Times New Roman"/>
                        </a:rPr>
                        <a:t> </a:t>
                      </a:r>
                      <a:r>
                        <a:rPr sz="1800" spc="-5" dirty="0" smtClean="0">
                          <a:latin typeface="+mn-lt"/>
                          <a:cs typeface="Times New Roman"/>
                        </a:rPr>
                        <a:t>с</a:t>
                      </a:r>
                      <a:r>
                        <a:rPr lang="ru-RU" sz="1800" spc="-5" dirty="0" smtClean="0">
                          <a:latin typeface="+mn-lt"/>
                          <a:cs typeface="Times New Roman"/>
                        </a:rPr>
                        <a:t> </a:t>
                      </a:r>
                      <a:r>
                        <a:rPr sz="1800" spc="-10" dirty="0" err="1" smtClean="0">
                          <a:latin typeface="+mn-lt"/>
                          <a:cs typeface="Times New Roman"/>
                        </a:rPr>
                        <a:t>использованием</a:t>
                      </a:r>
                      <a:r>
                        <a:rPr sz="1800" spc="20" dirty="0" smtClean="0">
                          <a:latin typeface="+mn-lt"/>
                          <a:cs typeface="Times New Roman"/>
                        </a:rPr>
                        <a:t> </a:t>
                      </a:r>
                      <a:r>
                        <a:rPr sz="1800" spc="-5" dirty="0">
                          <a:latin typeface="+mn-lt"/>
                          <a:cs typeface="Times New Roman"/>
                        </a:rPr>
                        <a:t>ЕИС</a:t>
                      </a:r>
                      <a:endParaRPr sz="1800" dirty="0">
                        <a:latin typeface="+mn-lt"/>
                        <a:cs typeface="Times New Roman"/>
                      </a:endParaRPr>
                    </a:p>
                  </a:txBody>
                  <a:tcPr marL="0" marR="0" marT="438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70000"/>
                        </a:lnSpc>
                      </a:pPr>
                      <a:r>
                        <a:rPr sz="1800" spc="-5" dirty="0">
                          <a:latin typeface="+mn-lt"/>
                          <a:cs typeface="Times New Roman"/>
                        </a:rPr>
                        <a:t>не</a:t>
                      </a:r>
                      <a:r>
                        <a:rPr sz="1800" spc="15" dirty="0">
                          <a:latin typeface="+mn-lt"/>
                          <a:cs typeface="Times New Roman"/>
                        </a:rPr>
                        <a:t> </a:t>
                      </a:r>
                      <a:r>
                        <a:rPr sz="1800" spc="-10" dirty="0">
                          <a:latin typeface="+mn-lt"/>
                          <a:cs typeface="Times New Roman"/>
                        </a:rPr>
                        <a:t>позднее</a:t>
                      </a:r>
                      <a:r>
                        <a:rPr sz="1800" spc="15" dirty="0">
                          <a:latin typeface="+mn-lt"/>
                          <a:cs typeface="Times New Roman"/>
                        </a:rPr>
                        <a:t> </a:t>
                      </a:r>
                      <a:r>
                        <a:rPr sz="1800" b="1" spc="-5" dirty="0">
                          <a:latin typeface="+mn-lt"/>
                          <a:cs typeface="Times New Roman"/>
                        </a:rPr>
                        <a:t>3</a:t>
                      </a:r>
                      <a:r>
                        <a:rPr sz="1800" b="1" spc="5" dirty="0">
                          <a:latin typeface="+mn-lt"/>
                          <a:cs typeface="Times New Roman"/>
                        </a:rPr>
                        <a:t> </a:t>
                      </a:r>
                      <a:r>
                        <a:rPr sz="1800" b="1" spc="-15" dirty="0">
                          <a:latin typeface="+mn-lt"/>
                          <a:cs typeface="Times New Roman"/>
                        </a:rPr>
                        <a:t>рабочих</a:t>
                      </a:r>
                      <a:r>
                        <a:rPr sz="1800" b="1" spc="-5" dirty="0">
                          <a:latin typeface="+mn-lt"/>
                          <a:cs typeface="Times New Roman"/>
                        </a:rPr>
                        <a:t> дней</a:t>
                      </a:r>
                      <a:r>
                        <a:rPr sz="1800" b="1" spc="25" dirty="0">
                          <a:latin typeface="+mn-lt"/>
                          <a:cs typeface="Times New Roman"/>
                        </a:rPr>
                        <a:t> </a:t>
                      </a:r>
                      <a:r>
                        <a:rPr sz="1800" spc="-5" dirty="0">
                          <a:latin typeface="+mn-lt"/>
                          <a:cs typeface="Times New Roman"/>
                        </a:rPr>
                        <a:t>со</a:t>
                      </a:r>
                      <a:r>
                        <a:rPr sz="1800" spc="10" dirty="0">
                          <a:latin typeface="+mn-lt"/>
                          <a:cs typeface="Times New Roman"/>
                        </a:rPr>
                        <a:t> </a:t>
                      </a:r>
                      <a:r>
                        <a:rPr sz="1800" spc="-5" dirty="0">
                          <a:latin typeface="+mn-lt"/>
                          <a:cs typeface="Times New Roman"/>
                        </a:rPr>
                        <a:t>дня,</a:t>
                      </a:r>
                      <a:r>
                        <a:rPr sz="1800" spc="15" dirty="0">
                          <a:latin typeface="+mn-lt"/>
                          <a:cs typeface="Times New Roman"/>
                        </a:rPr>
                        <a:t> </a:t>
                      </a:r>
                      <a:r>
                        <a:rPr sz="1800" spc="-15" dirty="0">
                          <a:latin typeface="+mn-lt"/>
                          <a:cs typeface="Times New Roman"/>
                        </a:rPr>
                        <a:t>следующего</a:t>
                      </a:r>
                      <a:r>
                        <a:rPr sz="1800" spc="55" dirty="0">
                          <a:latin typeface="+mn-lt"/>
                          <a:cs typeface="Times New Roman"/>
                        </a:rPr>
                        <a:t> </a:t>
                      </a:r>
                      <a:r>
                        <a:rPr sz="1800" spc="-5" dirty="0">
                          <a:latin typeface="+mn-lt"/>
                          <a:cs typeface="Times New Roman"/>
                        </a:rPr>
                        <a:t>за</a:t>
                      </a:r>
                      <a:r>
                        <a:rPr sz="1800" spc="15" dirty="0">
                          <a:latin typeface="+mn-lt"/>
                          <a:cs typeface="Times New Roman"/>
                        </a:rPr>
                        <a:t> </a:t>
                      </a:r>
                      <a:r>
                        <a:rPr sz="1800" spc="-5" dirty="0">
                          <a:latin typeface="+mn-lt"/>
                          <a:cs typeface="Times New Roman"/>
                        </a:rPr>
                        <a:t>днем</a:t>
                      </a:r>
                      <a:endParaRPr sz="1800">
                        <a:latin typeface="+mn-lt"/>
                        <a:cs typeface="Times New Roman"/>
                      </a:endParaRPr>
                    </a:p>
                    <a:p>
                      <a:pPr marL="92075">
                        <a:lnSpc>
                          <a:spcPct val="70000"/>
                        </a:lnSpc>
                      </a:pPr>
                      <a:r>
                        <a:rPr sz="1800" spc="-5" dirty="0">
                          <a:latin typeface="+mn-lt"/>
                          <a:cs typeface="Times New Roman"/>
                        </a:rPr>
                        <a:t>подписания</a:t>
                      </a:r>
                      <a:r>
                        <a:rPr sz="1800" spc="40" dirty="0">
                          <a:latin typeface="+mn-lt"/>
                          <a:cs typeface="Times New Roman"/>
                        </a:rPr>
                        <a:t> </a:t>
                      </a:r>
                      <a:r>
                        <a:rPr sz="1800" dirty="0">
                          <a:latin typeface="+mn-lt"/>
                          <a:cs typeface="Times New Roman"/>
                        </a:rPr>
                        <a:t>таких</a:t>
                      </a:r>
                      <a:r>
                        <a:rPr sz="1800" spc="5" dirty="0">
                          <a:latin typeface="+mn-lt"/>
                          <a:cs typeface="Times New Roman"/>
                        </a:rPr>
                        <a:t> </a:t>
                      </a:r>
                      <a:r>
                        <a:rPr sz="1800" spc="-10" dirty="0">
                          <a:latin typeface="+mn-lt"/>
                          <a:cs typeface="Times New Roman"/>
                        </a:rPr>
                        <a:t>контракта,</a:t>
                      </a:r>
                      <a:r>
                        <a:rPr sz="1800" dirty="0">
                          <a:latin typeface="+mn-lt"/>
                          <a:cs typeface="Times New Roman"/>
                        </a:rPr>
                        <a:t> </a:t>
                      </a:r>
                      <a:r>
                        <a:rPr sz="1800" spc="-15" dirty="0">
                          <a:latin typeface="+mn-lt"/>
                          <a:cs typeface="Times New Roman"/>
                        </a:rPr>
                        <a:t>соглашений</a:t>
                      </a:r>
                      <a:r>
                        <a:rPr sz="1800" spc="45" dirty="0">
                          <a:latin typeface="+mn-lt"/>
                          <a:cs typeface="Times New Roman"/>
                        </a:rPr>
                        <a:t> </a:t>
                      </a:r>
                      <a:r>
                        <a:rPr sz="1800" spc="-5" dirty="0">
                          <a:latin typeface="+mn-lt"/>
                          <a:cs typeface="Times New Roman"/>
                        </a:rPr>
                        <a:t>и решения</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47090">
                <a:tc>
                  <a:txBody>
                    <a:bodyPr/>
                    <a:lstStyle/>
                    <a:p>
                      <a:pPr marL="91440" marR="639445">
                        <a:lnSpc>
                          <a:spcPct val="70000"/>
                        </a:lnSpc>
                        <a:spcBef>
                          <a:spcPts val="355"/>
                        </a:spcBef>
                      </a:pPr>
                      <a:r>
                        <a:rPr sz="1800" spc="-10" dirty="0">
                          <a:latin typeface="+mn-lt"/>
                          <a:cs typeface="Times New Roman"/>
                        </a:rPr>
                        <a:t>Документ</a:t>
                      </a:r>
                      <a:r>
                        <a:rPr sz="1800" spc="5" dirty="0">
                          <a:latin typeface="+mn-lt"/>
                          <a:cs typeface="Times New Roman"/>
                        </a:rPr>
                        <a:t> </a:t>
                      </a:r>
                      <a:r>
                        <a:rPr sz="1800" spc="-5" dirty="0">
                          <a:latin typeface="+mn-lt"/>
                          <a:cs typeface="Times New Roman"/>
                        </a:rPr>
                        <a:t>о </a:t>
                      </a:r>
                      <a:r>
                        <a:rPr sz="1800" spc="-15" dirty="0">
                          <a:latin typeface="+mn-lt"/>
                          <a:cs typeface="Times New Roman"/>
                        </a:rPr>
                        <a:t>приемке</a:t>
                      </a:r>
                      <a:r>
                        <a:rPr sz="1800" spc="10" dirty="0">
                          <a:latin typeface="+mn-lt"/>
                          <a:cs typeface="Times New Roman"/>
                        </a:rPr>
                        <a:t> </a:t>
                      </a:r>
                      <a:r>
                        <a:rPr sz="1800" spc="-10" dirty="0">
                          <a:latin typeface="+mn-lt"/>
                          <a:cs typeface="Times New Roman"/>
                        </a:rPr>
                        <a:t>подписан</a:t>
                      </a:r>
                      <a:r>
                        <a:rPr sz="1800" spc="30" dirty="0">
                          <a:latin typeface="+mn-lt"/>
                          <a:cs typeface="Times New Roman"/>
                        </a:rPr>
                        <a:t> </a:t>
                      </a:r>
                      <a:r>
                        <a:rPr sz="1800" spc="-5" dirty="0">
                          <a:latin typeface="+mn-lt"/>
                          <a:cs typeface="Times New Roman"/>
                        </a:rPr>
                        <a:t>с </a:t>
                      </a:r>
                      <a:r>
                        <a:rPr sz="1800" spc="-385" dirty="0">
                          <a:latin typeface="+mn-lt"/>
                          <a:cs typeface="Times New Roman"/>
                        </a:rPr>
                        <a:t> </a:t>
                      </a:r>
                      <a:r>
                        <a:rPr sz="1800" spc="-10" dirty="0">
                          <a:latin typeface="+mn-lt"/>
                          <a:cs typeface="Times New Roman"/>
                        </a:rPr>
                        <a:t>использованием</a:t>
                      </a:r>
                      <a:r>
                        <a:rPr sz="1800" spc="45" dirty="0">
                          <a:latin typeface="+mn-lt"/>
                          <a:cs typeface="Times New Roman"/>
                        </a:rPr>
                        <a:t> </a:t>
                      </a:r>
                      <a:r>
                        <a:rPr sz="1800" spc="-5" dirty="0">
                          <a:latin typeface="+mn-lt"/>
                          <a:cs typeface="Times New Roman"/>
                        </a:rPr>
                        <a:t>ЕИС</a:t>
                      </a:r>
                      <a:endParaRPr sz="1800">
                        <a:latin typeface="+mn-lt"/>
                        <a:cs typeface="Times New Roman"/>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00B0F0"/>
                    </a:solidFill>
                  </a:tcPr>
                </a:tc>
                <a:tc>
                  <a:txBody>
                    <a:bodyPr/>
                    <a:lstStyle/>
                    <a:p>
                      <a:pPr marL="92075">
                        <a:lnSpc>
                          <a:spcPct val="70000"/>
                        </a:lnSpc>
                      </a:pPr>
                      <a:r>
                        <a:rPr sz="1800" b="1" spc="-5" dirty="0">
                          <a:latin typeface="+mn-lt"/>
                          <a:cs typeface="Times New Roman"/>
                        </a:rPr>
                        <a:t>в</a:t>
                      </a:r>
                      <a:r>
                        <a:rPr sz="1800" b="1" spc="-10" dirty="0">
                          <a:latin typeface="+mn-lt"/>
                          <a:cs typeface="Times New Roman"/>
                        </a:rPr>
                        <a:t> </a:t>
                      </a:r>
                      <a:r>
                        <a:rPr sz="1800" b="1" spc="-5" dirty="0">
                          <a:latin typeface="+mn-lt"/>
                          <a:cs typeface="Times New Roman"/>
                        </a:rPr>
                        <a:t>день</a:t>
                      </a:r>
                      <a:r>
                        <a:rPr sz="1800" b="1" spc="20" dirty="0">
                          <a:latin typeface="+mn-lt"/>
                          <a:cs typeface="Times New Roman"/>
                        </a:rPr>
                        <a:t> </a:t>
                      </a:r>
                      <a:r>
                        <a:rPr sz="1800" b="1" spc="-5" dirty="0">
                          <a:latin typeface="+mn-lt"/>
                          <a:cs typeface="Times New Roman"/>
                        </a:rPr>
                        <a:t>подписания</a:t>
                      </a:r>
                      <a:r>
                        <a:rPr sz="1800" b="1" spc="5" dirty="0">
                          <a:latin typeface="+mn-lt"/>
                          <a:cs typeface="Times New Roman"/>
                        </a:rPr>
                        <a:t> </a:t>
                      </a:r>
                      <a:r>
                        <a:rPr sz="1800" spc="-10" dirty="0">
                          <a:latin typeface="+mn-lt"/>
                          <a:cs typeface="Times New Roman"/>
                        </a:rPr>
                        <a:t>документа</a:t>
                      </a:r>
                      <a:r>
                        <a:rPr sz="1800" spc="20" dirty="0">
                          <a:latin typeface="+mn-lt"/>
                          <a:cs typeface="Times New Roman"/>
                        </a:rPr>
                        <a:t> </a:t>
                      </a:r>
                      <a:r>
                        <a:rPr sz="1800" spc="-5" dirty="0">
                          <a:latin typeface="+mn-lt"/>
                          <a:cs typeface="Times New Roman"/>
                        </a:rPr>
                        <a:t>о</a:t>
                      </a:r>
                      <a:r>
                        <a:rPr sz="1800" dirty="0">
                          <a:latin typeface="+mn-lt"/>
                          <a:cs typeface="Times New Roman"/>
                        </a:rPr>
                        <a:t> </a:t>
                      </a:r>
                      <a:r>
                        <a:rPr sz="1800" spc="-15" dirty="0">
                          <a:latin typeface="+mn-lt"/>
                          <a:cs typeface="Times New Roman"/>
                        </a:rPr>
                        <a:t>приемке</a:t>
                      </a:r>
                      <a:endParaRPr sz="18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00B0F0"/>
                    </a:solidFill>
                  </a:tcPr>
                </a:tc>
              </a:tr>
              <a:tr h="624902">
                <a:tc gridSpan="2">
                  <a:txBody>
                    <a:bodyPr/>
                    <a:lstStyle/>
                    <a:p>
                      <a:pPr marL="141605" marR="139700" algn="ctr">
                        <a:lnSpc>
                          <a:spcPct val="70000"/>
                        </a:lnSpc>
                        <a:spcBef>
                          <a:spcPts val="350"/>
                        </a:spcBef>
                      </a:pPr>
                      <a:r>
                        <a:rPr sz="1800" b="1" spc="-10" dirty="0">
                          <a:latin typeface="+mn-lt"/>
                          <a:cs typeface="Times New Roman"/>
                        </a:rPr>
                        <a:t>Информация,</a:t>
                      </a:r>
                      <a:r>
                        <a:rPr sz="1800" b="1" spc="20" dirty="0">
                          <a:latin typeface="+mn-lt"/>
                          <a:cs typeface="Times New Roman"/>
                        </a:rPr>
                        <a:t> </a:t>
                      </a:r>
                      <a:r>
                        <a:rPr sz="1800" b="1" spc="-10" dirty="0">
                          <a:latin typeface="+mn-lt"/>
                          <a:cs typeface="Times New Roman"/>
                        </a:rPr>
                        <a:t>содержащаяся</a:t>
                      </a:r>
                      <a:r>
                        <a:rPr sz="1800" b="1" spc="30" dirty="0">
                          <a:latin typeface="+mn-lt"/>
                          <a:cs typeface="Times New Roman"/>
                        </a:rPr>
                        <a:t> </a:t>
                      </a:r>
                      <a:r>
                        <a:rPr sz="1800" b="1" spc="-5" dirty="0">
                          <a:latin typeface="+mn-lt"/>
                          <a:cs typeface="Times New Roman"/>
                        </a:rPr>
                        <a:t>в</a:t>
                      </a:r>
                      <a:r>
                        <a:rPr sz="1800" b="1" spc="30" dirty="0">
                          <a:latin typeface="+mn-lt"/>
                          <a:cs typeface="Times New Roman"/>
                        </a:rPr>
                        <a:t> </a:t>
                      </a:r>
                      <a:r>
                        <a:rPr sz="1800" b="1" spc="-5" dirty="0">
                          <a:latin typeface="+mn-lt"/>
                          <a:cs typeface="Times New Roman"/>
                        </a:rPr>
                        <a:t>таких</a:t>
                      </a:r>
                      <a:r>
                        <a:rPr sz="1800" b="1" spc="20" dirty="0">
                          <a:latin typeface="+mn-lt"/>
                          <a:cs typeface="Times New Roman"/>
                        </a:rPr>
                        <a:t> </a:t>
                      </a:r>
                      <a:r>
                        <a:rPr sz="1800" b="1" spc="-10" dirty="0">
                          <a:latin typeface="+mn-lt"/>
                          <a:cs typeface="Times New Roman"/>
                        </a:rPr>
                        <a:t>документах</a:t>
                      </a:r>
                      <a:r>
                        <a:rPr sz="1800" b="1" spc="20" dirty="0">
                          <a:latin typeface="+mn-lt"/>
                          <a:cs typeface="Times New Roman"/>
                        </a:rPr>
                        <a:t> </a:t>
                      </a:r>
                      <a:r>
                        <a:rPr sz="1800" b="1" spc="-5" dirty="0">
                          <a:latin typeface="+mn-lt"/>
                          <a:cs typeface="Times New Roman"/>
                        </a:rPr>
                        <a:t>и</a:t>
                      </a:r>
                      <a:r>
                        <a:rPr sz="1800" b="1" spc="20" dirty="0">
                          <a:latin typeface="+mn-lt"/>
                          <a:cs typeface="Times New Roman"/>
                        </a:rPr>
                        <a:t> </a:t>
                      </a:r>
                      <a:r>
                        <a:rPr sz="1800" b="1" spc="-10" dirty="0">
                          <a:latin typeface="+mn-lt"/>
                          <a:cs typeface="Times New Roman"/>
                        </a:rPr>
                        <a:t>сформированная</a:t>
                      </a:r>
                      <a:r>
                        <a:rPr sz="1800" b="1" spc="-15" dirty="0">
                          <a:latin typeface="+mn-lt"/>
                          <a:cs typeface="Times New Roman"/>
                        </a:rPr>
                        <a:t> </a:t>
                      </a:r>
                      <a:r>
                        <a:rPr sz="1800" b="1" spc="-5" dirty="0">
                          <a:latin typeface="+mn-lt"/>
                          <a:cs typeface="Times New Roman"/>
                        </a:rPr>
                        <a:t>с</a:t>
                      </a:r>
                      <a:r>
                        <a:rPr sz="1800" b="1" spc="15" dirty="0">
                          <a:latin typeface="+mn-lt"/>
                          <a:cs typeface="Times New Roman"/>
                        </a:rPr>
                        <a:t> </a:t>
                      </a:r>
                      <a:r>
                        <a:rPr sz="1800" b="1" spc="-10" dirty="0">
                          <a:latin typeface="+mn-lt"/>
                          <a:cs typeface="Times New Roman"/>
                        </a:rPr>
                        <a:t>использованием</a:t>
                      </a:r>
                      <a:r>
                        <a:rPr sz="1800" b="1" spc="5" dirty="0">
                          <a:latin typeface="+mn-lt"/>
                          <a:cs typeface="Times New Roman"/>
                        </a:rPr>
                        <a:t> </a:t>
                      </a:r>
                      <a:r>
                        <a:rPr sz="1800" b="1" spc="-10" dirty="0">
                          <a:latin typeface="+mn-lt"/>
                          <a:cs typeface="Times New Roman"/>
                        </a:rPr>
                        <a:t>ЕИС, </a:t>
                      </a:r>
                      <a:r>
                        <a:rPr sz="1800" b="1" spc="-385" dirty="0">
                          <a:latin typeface="+mn-lt"/>
                          <a:cs typeface="Times New Roman"/>
                        </a:rPr>
                        <a:t> </a:t>
                      </a:r>
                      <a:r>
                        <a:rPr sz="1800" b="1" spc="-15" dirty="0">
                          <a:latin typeface="+mn-lt"/>
                          <a:cs typeface="Times New Roman"/>
                        </a:rPr>
                        <a:t>формируется</a:t>
                      </a:r>
                      <a:r>
                        <a:rPr sz="1800" b="1" spc="20" dirty="0">
                          <a:latin typeface="+mn-lt"/>
                          <a:cs typeface="Times New Roman"/>
                        </a:rPr>
                        <a:t> </a:t>
                      </a:r>
                      <a:r>
                        <a:rPr sz="1800" b="1" spc="-5" dirty="0">
                          <a:latin typeface="+mn-lt"/>
                          <a:cs typeface="Times New Roman"/>
                        </a:rPr>
                        <a:t>в</a:t>
                      </a:r>
                      <a:r>
                        <a:rPr sz="1800" b="1" dirty="0">
                          <a:latin typeface="+mn-lt"/>
                          <a:cs typeface="Times New Roman"/>
                        </a:rPr>
                        <a:t> </a:t>
                      </a:r>
                      <a:r>
                        <a:rPr sz="1800" b="1" spc="-5" dirty="0">
                          <a:latin typeface="+mn-lt"/>
                          <a:cs typeface="Times New Roman"/>
                        </a:rPr>
                        <a:t>реестре</a:t>
                      </a:r>
                      <a:r>
                        <a:rPr sz="1800" b="1" spc="35" dirty="0">
                          <a:latin typeface="+mn-lt"/>
                          <a:cs typeface="Times New Roman"/>
                        </a:rPr>
                        <a:t> </a:t>
                      </a:r>
                      <a:r>
                        <a:rPr sz="1800" b="1" spc="-15" dirty="0">
                          <a:latin typeface="+mn-lt"/>
                          <a:cs typeface="Times New Roman"/>
                        </a:rPr>
                        <a:t>автоматически,</a:t>
                      </a:r>
                      <a:r>
                        <a:rPr sz="1800" b="1" spc="30" dirty="0">
                          <a:latin typeface="+mn-lt"/>
                          <a:cs typeface="Times New Roman"/>
                        </a:rPr>
                        <a:t> </a:t>
                      </a:r>
                      <a:r>
                        <a:rPr sz="1800" b="1" spc="-5" dirty="0">
                          <a:latin typeface="+mn-lt"/>
                          <a:cs typeface="Times New Roman"/>
                        </a:rPr>
                        <a:t>а</a:t>
                      </a:r>
                      <a:r>
                        <a:rPr sz="1800" b="1" spc="5" dirty="0">
                          <a:latin typeface="+mn-lt"/>
                          <a:cs typeface="Times New Roman"/>
                        </a:rPr>
                        <a:t> </a:t>
                      </a:r>
                      <a:r>
                        <a:rPr sz="1800" b="1" spc="-5" dirty="0">
                          <a:latin typeface="+mn-lt"/>
                          <a:cs typeface="Times New Roman"/>
                        </a:rPr>
                        <a:t>иная</a:t>
                      </a:r>
                      <a:r>
                        <a:rPr sz="1800" b="1" dirty="0">
                          <a:latin typeface="+mn-lt"/>
                          <a:cs typeface="Times New Roman"/>
                        </a:rPr>
                        <a:t> </a:t>
                      </a:r>
                      <a:r>
                        <a:rPr sz="1800" b="1" spc="-10" dirty="0">
                          <a:latin typeface="+mn-lt"/>
                          <a:cs typeface="Times New Roman"/>
                        </a:rPr>
                        <a:t>информация</a:t>
                      </a:r>
                      <a:r>
                        <a:rPr sz="1800" b="1" spc="35" dirty="0">
                          <a:latin typeface="+mn-lt"/>
                          <a:cs typeface="Times New Roman"/>
                        </a:rPr>
                        <a:t> </a:t>
                      </a:r>
                      <a:r>
                        <a:rPr sz="1800" b="1" spc="-5" dirty="0">
                          <a:latin typeface="+mn-lt"/>
                          <a:cs typeface="Times New Roman"/>
                        </a:rPr>
                        <a:t>-</a:t>
                      </a:r>
                      <a:r>
                        <a:rPr sz="1800" b="1" spc="30" dirty="0">
                          <a:latin typeface="+mn-lt"/>
                          <a:cs typeface="Times New Roman"/>
                        </a:rPr>
                        <a:t> </a:t>
                      </a:r>
                      <a:r>
                        <a:rPr sz="1800" b="1" spc="-15" dirty="0">
                          <a:latin typeface="+mn-lt"/>
                          <a:cs typeface="Times New Roman"/>
                        </a:rPr>
                        <a:t>формируется</a:t>
                      </a:r>
                      <a:r>
                        <a:rPr sz="1800" b="1" spc="20" dirty="0">
                          <a:latin typeface="+mn-lt"/>
                          <a:cs typeface="Times New Roman"/>
                        </a:rPr>
                        <a:t> </a:t>
                      </a:r>
                      <a:r>
                        <a:rPr sz="1800" b="1" spc="-15" dirty="0">
                          <a:latin typeface="+mn-lt"/>
                          <a:cs typeface="Times New Roman"/>
                        </a:rPr>
                        <a:t>заказчиком </a:t>
                      </a:r>
                      <a:r>
                        <a:rPr sz="1800" b="1" spc="-10" dirty="0">
                          <a:latin typeface="+mn-lt"/>
                          <a:cs typeface="Times New Roman"/>
                        </a:rPr>
                        <a:t> самостоятельно</a:t>
                      </a:r>
                      <a:endParaRPr sz="1800" dirty="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r>
            </a:tbl>
          </a:graphicData>
        </a:graphic>
      </p:graphicFrame>
      <p:sp>
        <p:nvSpPr>
          <p:cNvPr id="5" name="object 5"/>
          <p:cNvSpPr/>
          <p:nvPr/>
        </p:nvSpPr>
        <p:spPr>
          <a:xfrm>
            <a:off x="9048750" y="0"/>
            <a:ext cx="1619250" cy="647700"/>
          </a:xfrm>
          <a:custGeom>
            <a:avLst/>
            <a:gdLst/>
            <a:ahLst/>
            <a:cxnLst/>
            <a:rect l="l" t="t" r="r" b="b"/>
            <a:pathLst>
              <a:path w="1619250" h="647700">
                <a:moveTo>
                  <a:pt x="1619250" y="0"/>
                </a:moveTo>
                <a:lnTo>
                  <a:pt x="0" y="0"/>
                </a:lnTo>
                <a:lnTo>
                  <a:pt x="0" y="647700"/>
                </a:lnTo>
                <a:lnTo>
                  <a:pt x="1619250" y="647700"/>
                </a:lnTo>
                <a:lnTo>
                  <a:pt x="1619250" y="0"/>
                </a:lnTo>
                <a:close/>
              </a:path>
            </a:pathLst>
          </a:custGeom>
          <a:solidFill>
            <a:srgbClr val="C0504D"/>
          </a:solidFill>
        </p:spPr>
        <p:txBody>
          <a:bodyPr wrap="square" lIns="0" tIns="0" rIns="0" bIns="0" rtlCol="0"/>
          <a:lstStyle/>
          <a:p>
            <a:endParaRPr b="1" dirty="0"/>
          </a:p>
        </p:txBody>
      </p:sp>
      <p:sp>
        <p:nvSpPr>
          <p:cNvPr id="6" name="object 6"/>
          <p:cNvSpPr txBox="1">
            <a:spLocks noGrp="1"/>
          </p:cNvSpPr>
          <p:nvPr>
            <p:ph type="title"/>
          </p:nvPr>
        </p:nvSpPr>
        <p:spPr>
          <a:xfrm>
            <a:off x="9207245" y="183261"/>
            <a:ext cx="1305560" cy="258404"/>
          </a:xfrm>
          <a:prstGeom prst="rect">
            <a:avLst/>
          </a:prstGeom>
        </p:spPr>
        <p:txBody>
          <a:bodyPr vert="horz" wrap="square" lIns="0" tIns="12065" rIns="0" bIns="0" rtlCol="0" anchor="t">
            <a:spAutoFit/>
          </a:bodyPr>
          <a:lstStyle/>
          <a:p>
            <a:pPr marL="12700">
              <a:lnSpc>
                <a:spcPct val="100000"/>
              </a:lnSpc>
              <a:spcBef>
                <a:spcPts val="95"/>
              </a:spcBef>
            </a:pPr>
            <a:r>
              <a:rPr sz="1600" b="1" spc="-5" dirty="0">
                <a:solidFill>
                  <a:srgbClr val="FFFFFF"/>
                </a:solidFill>
              </a:rPr>
              <a:t>С</a:t>
            </a:r>
            <a:r>
              <a:rPr sz="1600" b="1" spc="-25" dirty="0">
                <a:solidFill>
                  <a:srgbClr val="FFFFFF"/>
                </a:solidFill>
              </a:rPr>
              <a:t> </a:t>
            </a:r>
            <a:r>
              <a:rPr sz="1600" b="1" spc="-5" dirty="0">
                <a:solidFill>
                  <a:srgbClr val="FFFFFF"/>
                </a:solidFill>
              </a:rPr>
              <a:t>16.04.2022</a:t>
            </a:r>
            <a:r>
              <a:rPr sz="1600" b="1" spc="-45" dirty="0">
                <a:solidFill>
                  <a:srgbClr val="FFFFFF"/>
                </a:solidFill>
              </a:rPr>
              <a:t> </a:t>
            </a:r>
            <a:r>
              <a:rPr sz="1600" b="1" spc="-100" dirty="0">
                <a:solidFill>
                  <a:srgbClr val="FFFFFF"/>
                </a:solidFill>
              </a:rPr>
              <a:t>г.</a:t>
            </a:r>
            <a:endParaRPr sz="1600" b="1" dirty="0"/>
          </a:p>
        </p:txBody>
      </p:sp>
    </p:spTree>
    <p:extLst>
      <p:ext uri="{BB962C8B-B14F-4D97-AF65-F5344CB8AC3E}">
        <p14:creationId xmlns:p14="http://schemas.microsoft.com/office/powerpoint/2010/main" val="263080085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69811" y="3116318"/>
            <a:ext cx="4671407" cy="523220"/>
          </a:xfrm>
          <a:prstGeom prst="rect">
            <a:avLst/>
          </a:prstGeom>
        </p:spPr>
        <p:txBody>
          <a:bodyPr wrap="none">
            <a:spAutoFit/>
          </a:bodyPr>
          <a:lstStyle/>
          <a:p>
            <a:r>
              <a:rPr lang="ru-RU" sz="2800" b="1" dirty="0" smtClean="0">
                <a:solidFill>
                  <a:srgbClr val="FF0000"/>
                </a:solidFill>
                <a:latin typeface="Calibri" panose="020F0502020204030204" pitchFamily="34" charset="0"/>
              </a:rPr>
              <a:t>НЕСОСТОЯВШИЕСЯ ЗАКУПКИ</a:t>
            </a:r>
            <a:endParaRPr lang="ru-RU" sz="2800" b="1" dirty="0">
              <a:solidFill>
                <a:srgbClr val="FF0000"/>
              </a:solidFill>
            </a:endParaRPr>
          </a:p>
        </p:txBody>
      </p:sp>
    </p:spTree>
    <p:extLst>
      <p:ext uri="{BB962C8B-B14F-4D97-AF65-F5344CB8AC3E}">
        <p14:creationId xmlns:p14="http://schemas.microsoft.com/office/powerpoint/2010/main" val="57112266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85837" y="51251"/>
            <a:ext cx="10885507" cy="2252505"/>
          </a:xfrm>
          <a:prstGeom prst="rect">
            <a:avLst/>
          </a:prstGeom>
          <a:ln>
            <a:solidFill>
              <a:schemeClr val="accent1"/>
            </a:solidFill>
          </a:ln>
        </p:spPr>
        <p:txBody>
          <a:bodyPr wrap="square">
            <a:spAutoFit/>
          </a:bodyPr>
          <a:lstStyle/>
          <a:p>
            <a:pPr algn="r"/>
            <a:r>
              <a:rPr lang="ru-RU" sz="2005" b="1" u="sng" dirty="0">
                <a:solidFill>
                  <a:srgbClr val="002060"/>
                </a:solidFill>
              </a:rPr>
              <a:t>Электронный конкурс</a:t>
            </a:r>
          </a:p>
          <a:p>
            <a:pPr algn="r"/>
            <a:endParaRPr lang="ru-RU" sz="2005" b="1" dirty="0">
              <a:solidFill>
                <a:srgbClr val="002060"/>
              </a:solidFill>
            </a:endParaRPr>
          </a:p>
          <a:p>
            <a:pPr algn="r"/>
            <a:r>
              <a:rPr lang="ru-RU" sz="2005" b="1" dirty="0">
                <a:solidFill>
                  <a:srgbClr val="00B050"/>
                </a:solidFill>
              </a:rPr>
              <a:t>по результатам рассмотрения вторых частей заявок только одна соответствует требованиям, установленным в извещении (ч.4 ст.52 закона)</a:t>
            </a:r>
          </a:p>
          <a:p>
            <a:r>
              <a:rPr lang="ru-RU" sz="2005" dirty="0"/>
              <a:t>- оценка заявок  по критериям не осуществляется; </a:t>
            </a:r>
            <a:br>
              <a:rPr lang="ru-RU" sz="2005" dirty="0"/>
            </a:br>
            <a:r>
              <a:rPr lang="ru-RU" sz="2005" i="1" dirty="0">
                <a:solidFill>
                  <a:srgbClr val="FF0000"/>
                </a:solidFill>
              </a:rPr>
              <a:t>- контракт заключается в соответствии с п.25 ч.1 ст.93 закона </a:t>
            </a:r>
            <a:r>
              <a:rPr lang="ru-RU" sz="2005" i="1" dirty="0">
                <a:solidFill>
                  <a:srgbClr val="002060"/>
                </a:solidFill>
              </a:rPr>
              <a:t>(без согласования или с согласованием с превышением предельной суммы)</a:t>
            </a:r>
          </a:p>
        </p:txBody>
      </p:sp>
      <p:sp>
        <p:nvSpPr>
          <p:cNvPr id="3" name="Прямоугольник 2"/>
          <p:cNvSpPr/>
          <p:nvPr/>
        </p:nvSpPr>
        <p:spPr>
          <a:xfrm>
            <a:off x="985838" y="2353755"/>
            <a:ext cx="10868890" cy="1943942"/>
          </a:xfrm>
          <a:prstGeom prst="rect">
            <a:avLst/>
          </a:prstGeom>
          <a:ln>
            <a:solidFill>
              <a:schemeClr val="accent1"/>
            </a:solidFill>
          </a:ln>
        </p:spPr>
        <p:txBody>
          <a:bodyPr wrap="square">
            <a:spAutoFit/>
          </a:bodyPr>
          <a:lstStyle/>
          <a:p>
            <a:pPr algn="r"/>
            <a:r>
              <a:rPr lang="ru-RU" sz="2005" b="1" u="sng" dirty="0">
                <a:solidFill>
                  <a:srgbClr val="002060"/>
                </a:solidFill>
              </a:rPr>
              <a:t>Электронный аукцион </a:t>
            </a:r>
          </a:p>
          <a:p>
            <a:pPr algn="r"/>
            <a:endParaRPr lang="ru-RU" sz="2005" b="1" dirty="0">
              <a:solidFill>
                <a:srgbClr val="00B050"/>
              </a:solidFill>
            </a:endParaRPr>
          </a:p>
          <a:p>
            <a:pPr marL="471779" algn="r"/>
            <a:r>
              <a:rPr lang="ru-RU" sz="2005" b="1" dirty="0">
                <a:solidFill>
                  <a:srgbClr val="00B050"/>
                </a:solidFill>
              </a:rPr>
              <a:t>по результатам рассмотрения заявок только один участник соответствует требованиям (ч.5 ст.52 закона)</a:t>
            </a:r>
          </a:p>
          <a:p>
            <a:pPr marL="224685" indent="-224685">
              <a:buFontTx/>
              <a:buChar char="-"/>
            </a:pPr>
            <a:r>
              <a:rPr lang="ru-RU" sz="2005" i="1" dirty="0">
                <a:solidFill>
                  <a:srgbClr val="FF0000"/>
                </a:solidFill>
              </a:rPr>
              <a:t>контракт заключается в соответствии с п.25 ч.1 ст.93 закона </a:t>
            </a:r>
            <a:r>
              <a:rPr lang="ru-RU" sz="2005" i="1" dirty="0">
                <a:solidFill>
                  <a:srgbClr val="002060"/>
                </a:solidFill>
              </a:rPr>
              <a:t>(без согласования или с согласованием с превышением предельной суммы)</a:t>
            </a:r>
          </a:p>
        </p:txBody>
      </p:sp>
      <p:sp>
        <p:nvSpPr>
          <p:cNvPr id="4" name="Прямоугольник 3"/>
          <p:cNvSpPr/>
          <p:nvPr/>
        </p:nvSpPr>
        <p:spPr>
          <a:xfrm>
            <a:off x="985837" y="4357391"/>
            <a:ext cx="10868890" cy="1943942"/>
          </a:xfrm>
          <a:prstGeom prst="rect">
            <a:avLst/>
          </a:prstGeom>
          <a:ln>
            <a:solidFill>
              <a:schemeClr val="accent1"/>
            </a:solidFill>
          </a:ln>
        </p:spPr>
        <p:txBody>
          <a:bodyPr wrap="square">
            <a:spAutoFit/>
          </a:bodyPr>
          <a:lstStyle/>
          <a:p>
            <a:pPr algn="r"/>
            <a:r>
              <a:rPr lang="ru-RU" sz="2005" b="1" dirty="0">
                <a:solidFill>
                  <a:srgbClr val="002060"/>
                </a:solidFill>
              </a:rPr>
              <a:t>Электронный запрос котировок </a:t>
            </a:r>
          </a:p>
          <a:p>
            <a:pPr algn="r"/>
            <a:endParaRPr lang="ru-RU" sz="2005" dirty="0"/>
          </a:p>
          <a:p>
            <a:pPr algn="r"/>
            <a:r>
              <a:rPr lang="ru-RU" sz="2005" b="1" u="sng" dirty="0">
                <a:solidFill>
                  <a:srgbClr val="00B050"/>
                </a:solidFill>
              </a:rPr>
              <a:t>подана только одна заявка или признана одна заявка соответствующей требованиям извещения (ч.6 ст.52 закона)</a:t>
            </a:r>
          </a:p>
          <a:p>
            <a:r>
              <a:rPr lang="ru-RU" sz="2005" i="1" dirty="0">
                <a:solidFill>
                  <a:srgbClr val="FF0000"/>
                </a:solidFill>
              </a:rPr>
              <a:t>- контракт заключается в соответствии с п.25 ч.1 ст.93 закона </a:t>
            </a:r>
            <a:r>
              <a:rPr lang="ru-RU" sz="2005" i="1" dirty="0">
                <a:solidFill>
                  <a:srgbClr val="002060"/>
                </a:solidFill>
              </a:rPr>
              <a:t>(без согласования или с согласованием с превышением предельной суммы)</a:t>
            </a:r>
          </a:p>
        </p:txBody>
      </p:sp>
    </p:spTree>
    <p:extLst>
      <p:ext uri="{BB962C8B-B14F-4D97-AF65-F5344CB8AC3E}">
        <p14:creationId xmlns:p14="http://schemas.microsoft.com/office/powerpoint/2010/main" val="603279838"/>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67351" y="354082"/>
            <a:ext cx="11170544" cy="5708401"/>
          </a:xfrm>
          <a:prstGeom prst="rect">
            <a:avLst/>
          </a:prstGeom>
        </p:spPr>
        <p:txBody>
          <a:bodyPr wrap="square">
            <a:spAutoFit/>
          </a:bodyPr>
          <a:lstStyle/>
          <a:p>
            <a:pPr algn="r"/>
            <a:r>
              <a:rPr lang="ru-RU" sz="2005" b="1" dirty="0">
                <a:solidFill>
                  <a:srgbClr val="002060"/>
                </a:solidFill>
              </a:rPr>
              <a:t>Электронный конкурс,</a:t>
            </a:r>
          </a:p>
          <a:p>
            <a:pPr algn="r"/>
            <a:r>
              <a:rPr lang="ru-RU" sz="2005" b="1" dirty="0">
                <a:solidFill>
                  <a:srgbClr val="002060"/>
                </a:solidFill>
              </a:rPr>
              <a:t>Электронный аукцион, </a:t>
            </a:r>
          </a:p>
          <a:p>
            <a:pPr algn="r"/>
            <a:r>
              <a:rPr lang="ru-RU" sz="2005" b="1" dirty="0">
                <a:solidFill>
                  <a:srgbClr val="002060"/>
                </a:solidFill>
              </a:rPr>
              <a:t>Запрос котировок</a:t>
            </a:r>
          </a:p>
          <a:p>
            <a:pPr algn="r"/>
            <a:endParaRPr lang="ru-RU" sz="2005" b="1" dirty="0"/>
          </a:p>
          <a:p>
            <a:r>
              <a:rPr lang="ru-RU" sz="2005" dirty="0"/>
              <a:t>- по окончании срока подачи не подано ни одной заявки; </a:t>
            </a:r>
          </a:p>
          <a:p>
            <a:r>
              <a:rPr lang="ru-RU" sz="2005" dirty="0"/>
              <a:t>- по результатам рассмотрения заявок комиссия отклонила все такие заявки; </a:t>
            </a:r>
          </a:p>
          <a:p>
            <a:r>
              <a:rPr lang="ru-RU" sz="2005" dirty="0"/>
              <a:t>- все участники закупки, не отозвавшие заявку, признаны уклонившимися от заключения контракта; </a:t>
            </a:r>
          </a:p>
          <a:p>
            <a:r>
              <a:rPr lang="ru-RU" sz="2005" dirty="0"/>
              <a:t>- заказчик в соответствии с частями 9 и 10 статьи 31 закона отказался от  заключения  контракта с  единственным участником либо с участником закупки, подавшим  заявку, признанную единственной соответствующей требованиям извещения</a:t>
            </a:r>
          </a:p>
          <a:p>
            <a:endParaRPr lang="ru-RU" sz="2206" b="1" dirty="0">
              <a:solidFill>
                <a:srgbClr val="002060"/>
              </a:solidFill>
            </a:endParaRPr>
          </a:p>
          <a:p>
            <a:pPr marL="374475" indent="-374475">
              <a:buFont typeface="Wingdings" panose="05000000000000000000" pitchFamily="2" charset="2"/>
              <a:buChar char="Ø"/>
            </a:pPr>
            <a:r>
              <a:rPr lang="ru-RU" sz="2206" dirty="0"/>
              <a:t>заказчик </a:t>
            </a:r>
            <a:r>
              <a:rPr lang="ru-RU" sz="2206" b="1" dirty="0">
                <a:solidFill>
                  <a:srgbClr val="FF0000"/>
                </a:solidFill>
              </a:rPr>
              <a:t>ВПРАВЕ </a:t>
            </a:r>
            <a:r>
              <a:rPr lang="ru-RU" sz="2206" dirty="0"/>
              <a:t>осуществить:</a:t>
            </a:r>
          </a:p>
          <a:p>
            <a:pPr marL="374475" indent="-374475">
              <a:buFontTx/>
              <a:buChar char="-"/>
            </a:pPr>
            <a:endParaRPr lang="ru-RU" sz="2005" dirty="0"/>
          </a:p>
          <a:p>
            <a:pPr marL="374475" indent="-374475">
              <a:buFontTx/>
              <a:buChar char="-"/>
            </a:pPr>
            <a:r>
              <a:rPr lang="ru-RU" sz="2005" dirty="0"/>
              <a:t>новую закупку в соответствии с законом,</a:t>
            </a:r>
          </a:p>
          <a:p>
            <a:pPr marL="374475" indent="-374475">
              <a:buFontTx/>
              <a:buChar char="-"/>
            </a:pPr>
            <a:endParaRPr lang="ru-RU" sz="2005" dirty="0"/>
          </a:p>
          <a:p>
            <a:pPr marL="374475" indent="-374475">
              <a:buFontTx/>
              <a:buChar char="-"/>
            </a:pPr>
            <a:r>
              <a:rPr lang="ru-RU" sz="2005" i="1" u="sng" dirty="0"/>
              <a:t>закупку у единственного поставщика в соответствии с п.25 ч.1 ст.93 закона ( </a:t>
            </a:r>
            <a:r>
              <a:rPr lang="ru-RU" sz="2005" i="1" u="sng" dirty="0" smtClean="0"/>
              <a:t>с согласованием).</a:t>
            </a:r>
            <a:endParaRPr lang="ru-RU" sz="2005" i="1" u="sng" dirty="0"/>
          </a:p>
          <a:p>
            <a:pPr algn="r"/>
            <a:r>
              <a:rPr lang="ru-RU" sz="2005" b="1" i="1" u="sng" dirty="0">
                <a:solidFill>
                  <a:srgbClr val="7030A0"/>
                </a:solidFill>
              </a:rPr>
              <a:t>Часть 8 ст.52 закона</a:t>
            </a:r>
            <a:endParaRPr lang="ru-RU" sz="2005" i="1" u="sng" dirty="0"/>
          </a:p>
        </p:txBody>
      </p:sp>
    </p:spTree>
    <p:extLst>
      <p:ext uri="{BB962C8B-B14F-4D97-AF65-F5344CB8AC3E}">
        <p14:creationId xmlns:p14="http://schemas.microsoft.com/office/powerpoint/2010/main" val="3953130151"/>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14425" y="974478"/>
            <a:ext cx="10395962" cy="4844660"/>
          </a:xfrm>
          <a:prstGeom prst="rect">
            <a:avLst/>
          </a:prstGeom>
        </p:spPr>
        <p:txBody>
          <a:bodyPr wrap="square">
            <a:spAutoFit/>
          </a:bodyPr>
          <a:lstStyle/>
          <a:p>
            <a:pPr indent="343792" algn="r"/>
            <a:r>
              <a:rPr lang="ru-RU" sz="2206" b="1" dirty="0">
                <a:solidFill>
                  <a:srgbClr val="002060"/>
                </a:solidFill>
              </a:rPr>
              <a:t>закрытый конкурс, закрытый электронный конкурс, закрытый аукцион</a:t>
            </a:r>
          </a:p>
          <a:p>
            <a:pPr indent="343792"/>
            <a:endParaRPr lang="ru-RU" sz="2206" b="1" dirty="0">
              <a:solidFill>
                <a:srgbClr val="00B050"/>
              </a:solidFill>
            </a:endParaRPr>
          </a:p>
          <a:p>
            <a:pPr marL="343792" indent="-343792">
              <a:buFont typeface="Arial" panose="020B0604020202020204" pitchFamily="34" charset="0"/>
              <a:buChar char="•"/>
            </a:pPr>
            <a:r>
              <a:rPr lang="ru-RU" sz="2206" b="1" dirty="0">
                <a:solidFill>
                  <a:srgbClr val="00B050"/>
                </a:solidFill>
              </a:rPr>
              <a:t>по окончании срока подачи заявок подана только одна заявка (п.1 ч.1 ст.52 закона)</a:t>
            </a:r>
          </a:p>
          <a:p>
            <a:pPr marL="343792" indent="-343792">
              <a:buFont typeface="Arial" panose="020B0604020202020204" pitchFamily="34" charset="0"/>
              <a:buChar char="•"/>
            </a:pPr>
            <a:r>
              <a:rPr lang="ru-RU" sz="2206" b="1" dirty="0">
                <a:solidFill>
                  <a:srgbClr val="00B050"/>
                </a:solidFill>
              </a:rPr>
              <a:t>только одна заявка соответствует требованиям, установленным в извещении (п.2 ч.2 ст.52 закона)</a:t>
            </a:r>
          </a:p>
          <a:p>
            <a:pPr indent="343792"/>
            <a:endParaRPr lang="ru-RU" sz="2206" dirty="0">
              <a:solidFill>
                <a:srgbClr val="000000"/>
              </a:solidFill>
            </a:endParaRPr>
          </a:p>
          <a:p>
            <a:pPr indent="343792"/>
            <a:endParaRPr lang="ru-RU" sz="2206" dirty="0">
              <a:solidFill>
                <a:srgbClr val="000000"/>
              </a:solidFill>
            </a:endParaRPr>
          </a:p>
          <a:p>
            <a:pPr indent="343792"/>
            <a:r>
              <a:rPr lang="ru-RU" sz="2206" dirty="0">
                <a:solidFill>
                  <a:srgbClr val="000000"/>
                </a:solidFill>
              </a:rPr>
              <a:t>проводятся с учетом следующих особенностей:</a:t>
            </a:r>
          </a:p>
          <a:p>
            <a:pPr indent="343792"/>
            <a:r>
              <a:rPr lang="ru-RU" sz="2206" dirty="0">
                <a:solidFill>
                  <a:srgbClr val="000000"/>
                </a:solidFill>
              </a:rPr>
              <a:t> оценка заявок по конкурсу, предусмотренная </a:t>
            </a:r>
            <a:r>
              <a:rPr lang="ru-RU" sz="2206" u="sng" dirty="0">
                <a:solidFill>
                  <a:srgbClr val="1A0DAB"/>
                </a:solidFill>
              </a:rPr>
              <a:t>подпунктом "б" пункта 1 части 10 ст.73</a:t>
            </a:r>
            <a:r>
              <a:rPr lang="ru-RU" sz="2206" dirty="0">
                <a:solidFill>
                  <a:srgbClr val="000000"/>
                </a:solidFill>
              </a:rPr>
              <a:t>, </a:t>
            </a:r>
            <a:r>
              <a:rPr lang="ru-RU" sz="2206" u="sng" dirty="0">
                <a:solidFill>
                  <a:srgbClr val="1A0DAB"/>
                </a:solidFill>
              </a:rPr>
              <a:t>подпунктом "б" пункта 1 части 9 статьи 75</a:t>
            </a:r>
            <a:r>
              <a:rPr lang="ru-RU" sz="2206" dirty="0">
                <a:solidFill>
                  <a:srgbClr val="000000"/>
                </a:solidFill>
              </a:rPr>
              <a:t> закона, не осуществляется;</a:t>
            </a:r>
          </a:p>
          <a:p>
            <a:pPr indent="343792"/>
            <a:endParaRPr lang="ru-RU" sz="2206" dirty="0">
              <a:solidFill>
                <a:srgbClr val="000000"/>
              </a:solidFill>
            </a:endParaRPr>
          </a:p>
          <a:p>
            <a:pPr indent="343792"/>
            <a:r>
              <a:rPr lang="ru-RU" sz="2206" i="1" dirty="0">
                <a:solidFill>
                  <a:srgbClr val="7030A0"/>
                </a:solidFill>
              </a:rPr>
              <a:t>- контракт заключается в соответствии с </a:t>
            </a:r>
            <a:r>
              <a:rPr lang="ru-RU" sz="2206" i="1" u="sng" dirty="0">
                <a:solidFill>
                  <a:srgbClr val="7030A0"/>
                </a:solidFill>
              </a:rPr>
              <a:t>пунктом 24 части 1 статьи 93</a:t>
            </a:r>
            <a:r>
              <a:rPr lang="ru-RU" sz="2206" i="1" dirty="0">
                <a:solidFill>
                  <a:srgbClr val="7030A0"/>
                </a:solidFill>
              </a:rPr>
              <a:t> закона </a:t>
            </a:r>
            <a:r>
              <a:rPr lang="ru-RU" sz="2206" b="1" i="1" dirty="0"/>
              <a:t>(с согласованием от предельной суммы) </a:t>
            </a:r>
          </a:p>
        </p:txBody>
      </p:sp>
    </p:spTree>
    <p:extLst>
      <p:ext uri="{BB962C8B-B14F-4D97-AF65-F5344CB8AC3E}">
        <p14:creationId xmlns:p14="http://schemas.microsoft.com/office/powerpoint/2010/main" val="69150098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42988" y="396944"/>
            <a:ext cx="10815637" cy="5985613"/>
          </a:xfrm>
          <a:prstGeom prst="rect">
            <a:avLst/>
          </a:prstGeom>
        </p:spPr>
        <p:txBody>
          <a:bodyPr wrap="square">
            <a:spAutoFit/>
          </a:bodyPr>
          <a:lstStyle/>
          <a:p>
            <a:pPr indent="343792" algn="r"/>
            <a:r>
              <a:rPr lang="ru-RU" sz="2005" b="1" dirty="0">
                <a:solidFill>
                  <a:srgbClr val="002060"/>
                </a:solidFill>
              </a:rPr>
              <a:t>закрытый конкурс, закрытый электронный конкурс, закрытый аукцион</a:t>
            </a:r>
          </a:p>
          <a:p>
            <a:pPr indent="343792"/>
            <a:endParaRPr lang="ru-RU" sz="2005" b="1" dirty="0">
              <a:solidFill>
                <a:srgbClr val="00B050"/>
              </a:solidFill>
            </a:endParaRPr>
          </a:p>
          <a:p>
            <a:pPr marL="343792" indent="-343792">
              <a:buFont typeface="Arial" panose="020B0604020202020204" pitchFamily="34" charset="0"/>
              <a:buChar char="•"/>
            </a:pPr>
            <a:endParaRPr lang="ru-RU" sz="2005" dirty="0"/>
          </a:p>
          <a:p>
            <a:r>
              <a:rPr lang="ru-RU" sz="2005" dirty="0"/>
              <a:t>Если признан несостоявшимся в случаях, предусмотренных :</a:t>
            </a:r>
          </a:p>
          <a:p>
            <a:endParaRPr lang="ru-RU" sz="2005" dirty="0"/>
          </a:p>
          <a:p>
            <a:pPr marL="343792" indent="-343792">
              <a:buFont typeface="Arial" panose="020B0604020202020204" pitchFamily="34" charset="0"/>
              <a:buChar char="•"/>
            </a:pPr>
            <a:r>
              <a:rPr lang="ru-RU" sz="2005" dirty="0"/>
              <a:t>пунктами 3 - 6 части 1 статьи 52 закона, </a:t>
            </a:r>
          </a:p>
          <a:p>
            <a:pPr marL="343792" indent="-343792">
              <a:buFont typeface="Arial" panose="020B0604020202020204" pitchFamily="34" charset="0"/>
              <a:buChar char="•"/>
            </a:pPr>
            <a:r>
              <a:rPr lang="ru-RU" sz="2005" dirty="0"/>
              <a:t>пунктом 2 (если по окончании срока для подачи запросов о предоставлении документации о закупке не подано ни одного такого запроса) и пунктом 3 (если комиссия по осуществлению закупок в соответствии с законом приняла решение об отказе в предоставлении документации о закупке всем участникам закупки, направившим запросы о предоставлении документации о закупке) части 1 статьи 77 закона</a:t>
            </a:r>
          </a:p>
          <a:p>
            <a:r>
              <a:rPr lang="ru-RU" sz="2005" dirty="0"/>
              <a:t> </a:t>
            </a:r>
          </a:p>
          <a:p>
            <a:r>
              <a:rPr lang="ru-RU" sz="2206" b="1" dirty="0"/>
              <a:t> заказчик </a:t>
            </a:r>
            <a:r>
              <a:rPr lang="ru-RU" sz="2206" b="1" dirty="0">
                <a:solidFill>
                  <a:srgbClr val="FF0000"/>
                </a:solidFill>
              </a:rPr>
              <a:t>вправе</a:t>
            </a:r>
            <a:r>
              <a:rPr lang="ru-RU" sz="2206" b="1" dirty="0"/>
              <a:t> осуществить </a:t>
            </a:r>
          </a:p>
          <a:p>
            <a:endParaRPr lang="ru-RU" sz="2005" dirty="0"/>
          </a:p>
          <a:p>
            <a:pPr marL="343792" indent="-343792">
              <a:buFontTx/>
              <a:buChar char="-"/>
            </a:pPr>
            <a:r>
              <a:rPr lang="ru-RU" sz="2005" dirty="0"/>
              <a:t>новую закупку в соответствии законом либо </a:t>
            </a:r>
          </a:p>
          <a:p>
            <a:pPr marL="343792" indent="-343792">
              <a:buFontTx/>
              <a:buChar char="-"/>
            </a:pPr>
            <a:endParaRPr lang="ru-RU" sz="2005" dirty="0"/>
          </a:p>
          <a:p>
            <a:pPr marL="343792" indent="-343792">
              <a:buFontTx/>
              <a:buChar char="-"/>
            </a:pPr>
            <a:r>
              <a:rPr lang="ru-RU" sz="2005" dirty="0"/>
              <a:t>осуществить закупку у единственного поставщика (подрядчика, исполнителя) в соответствии с пунктом 24 части 1 статьи 93 закона </a:t>
            </a:r>
            <a:r>
              <a:rPr lang="ru-RU" sz="2005" b="1" i="1" dirty="0">
                <a:solidFill>
                  <a:srgbClr val="FF0000"/>
                </a:solidFill>
              </a:rPr>
              <a:t>(с согласованием от предельной суммы) </a:t>
            </a:r>
          </a:p>
          <a:p>
            <a:pPr marL="343792" indent="-343792">
              <a:buFontTx/>
              <a:buChar char="-"/>
            </a:pPr>
            <a:endParaRPr lang="ru-RU" sz="2005" i="1" dirty="0"/>
          </a:p>
        </p:txBody>
      </p:sp>
    </p:spTree>
    <p:extLst>
      <p:ext uri="{BB962C8B-B14F-4D97-AF65-F5344CB8AC3E}">
        <p14:creationId xmlns:p14="http://schemas.microsoft.com/office/powerpoint/2010/main" val="216627405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7325" y="3024013"/>
            <a:ext cx="9867318" cy="1943609"/>
          </a:xfrm>
          <a:prstGeom prst="rect">
            <a:avLst/>
          </a:prstGeom>
          <a:ln>
            <a:solidFill>
              <a:schemeClr val="accent1"/>
            </a:solidFill>
          </a:ln>
        </p:spPr>
        <p:txBody>
          <a:bodyPr wrap="square">
            <a:spAutoFit/>
          </a:bodyPr>
          <a:lstStyle/>
          <a:p>
            <a:r>
              <a:rPr lang="ru-RU" sz="2005" b="1" dirty="0">
                <a:solidFill>
                  <a:srgbClr val="002060"/>
                </a:solidFill>
              </a:rPr>
              <a:t>Единственный поставщик по п.25 ч.1 ст.93 закона</a:t>
            </a:r>
          </a:p>
          <a:p>
            <a:endParaRPr lang="ru-RU" sz="2005" dirty="0"/>
          </a:p>
          <a:p>
            <a:pPr marL="374475" indent="-374475">
              <a:buFontTx/>
              <a:buChar char="-"/>
            </a:pPr>
            <a:r>
              <a:rPr lang="ru-RU" sz="2005" dirty="0"/>
              <a:t>заключение контракта в соответствии с п.6 ч.2, п.6 ч.3, п.2 ч.4, ч.5 - 7 ст. 52 закона в случае признания определения поставщика (подрядчика, исполнителя) несостоявшимся</a:t>
            </a:r>
          </a:p>
          <a:p>
            <a:pPr marL="374475" indent="-374475">
              <a:buFontTx/>
              <a:buChar char="-"/>
            </a:pPr>
            <a:endParaRPr lang="ru-RU" sz="2005" dirty="0"/>
          </a:p>
        </p:txBody>
      </p:sp>
      <p:sp>
        <p:nvSpPr>
          <p:cNvPr id="3" name="Прямоугольник 2"/>
          <p:cNvSpPr/>
          <p:nvPr/>
        </p:nvSpPr>
        <p:spPr>
          <a:xfrm>
            <a:off x="1243013" y="613520"/>
            <a:ext cx="10081631" cy="1326817"/>
          </a:xfrm>
          <a:prstGeom prst="rect">
            <a:avLst/>
          </a:prstGeom>
          <a:ln>
            <a:solidFill>
              <a:schemeClr val="accent1"/>
            </a:solidFill>
          </a:ln>
        </p:spPr>
        <p:txBody>
          <a:bodyPr wrap="square">
            <a:spAutoFit/>
          </a:bodyPr>
          <a:lstStyle/>
          <a:p>
            <a:r>
              <a:rPr lang="ru-RU" sz="2005" b="1" dirty="0">
                <a:solidFill>
                  <a:srgbClr val="002060"/>
                </a:solidFill>
              </a:rPr>
              <a:t>Единственный поставщик по п.24 ч.1 ст.93 закона</a:t>
            </a:r>
          </a:p>
          <a:p>
            <a:endParaRPr lang="ru-RU" sz="2005" b="1" dirty="0">
              <a:solidFill>
                <a:srgbClr val="002060"/>
              </a:solidFill>
            </a:endParaRPr>
          </a:p>
          <a:p>
            <a:r>
              <a:rPr lang="ru-RU" sz="2005" dirty="0"/>
              <a:t>заключение контракта в соответствии с </a:t>
            </a:r>
            <a:r>
              <a:rPr lang="ru-RU" sz="2005" u="sng" dirty="0"/>
              <a:t>пунктом 2 части 2</a:t>
            </a:r>
            <a:r>
              <a:rPr lang="ru-RU" sz="2005" dirty="0"/>
              <a:t>,  </a:t>
            </a:r>
            <a:r>
              <a:rPr lang="ru-RU" sz="2005" u="sng" dirty="0"/>
              <a:t>частями 3</a:t>
            </a:r>
            <a:r>
              <a:rPr lang="ru-RU" sz="2005" dirty="0"/>
              <a:t> и </a:t>
            </a:r>
            <a:r>
              <a:rPr lang="ru-RU" sz="2005" u="sng" dirty="0"/>
              <a:t>4 статьи 77</a:t>
            </a:r>
            <a:r>
              <a:rPr lang="ru-RU" sz="2005" dirty="0"/>
              <a:t> закона в случае признания определения поставщика (подрядчика, исполнителя) несостоявшимся.</a:t>
            </a:r>
            <a:endParaRPr lang="ru-RU" sz="2005" b="1" dirty="0">
              <a:solidFill>
                <a:srgbClr val="002060"/>
              </a:solidFill>
            </a:endParaRPr>
          </a:p>
        </p:txBody>
      </p:sp>
      <p:sp>
        <p:nvSpPr>
          <p:cNvPr id="4" name="Прямоугольник 3"/>
          <p:cNvSpPr/>
          <p:nvPr/>
        </p:nvSpPr>
        <p:spPr>
          <a:xfrm>
            <a:off x="3043922" y="5352916"/>
            <a:ext cx="5990604" cy="771405"/>
          </a:xfrm>
          <a:prstGeom prst="rect">
            <a:avLst/>
          </a:prstGeom>
          <a:ln>
            <a:solidFill>
              <a:schemeClr val="accent1"/>
            </a:solidFill>
          </a:ln>
        </p:spPr>
        <p:txBody>
          <a:bodyPr>
            <a:spAutoFit/>
          </a:bodyPr>
          <a:lstStyle/>
          <a:p>
            <a:pPr algn="ctr"/>
            <a:r>
              <a:rPr lang="ru-RU" sz="2206" dirty="0"/>
              <a:t>Контракты заключаются в соответствии с требованиями части 5 статьи 93 закона </a:t>
            </a:r>
          </a:p>
        </p:txBody>
      </p:sp>
    </p:spTree>
    <p:extLst>
      <p:ext uri="{BB962C8B-B14F-4D97-AF65-F5344CB8AC3E}">
        <p14:creationId xmlns:p14="http://schemas.microsoft.com/office/powerpoint/2010/main" val="369554193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3806" y="541327"/>
            <a:ext cx="10743070" cy="4931210"/>
          </a:xfrm>
          <a:prstGeom prst="rect">
            <a:avLst/>
          </a:prstGeom>
        </p:spPr>
        <p:txBody>
          <a:bodyPr wrap="square">
            <a:spAutoFit/>
          </a:bodyPr>
          <a:lstStyle/>
          <a:p>
            <a:pPr algn="r"/>
            <a:r>
              <a:rPr lang="ru-RU" sz="2096" b="1" dirty="0">
                <a:solidFill>
                  <a:srgbClr val="002060"/>
                </a:solidFill>
              </a:rPr>
              <a:t>Единственный поставщик по п.24 и  п.25 ч.1 ст.93 закона – часть 5 ст.93 закона</a:t>
            </a:r>
          </a:p>
          <a:p>
            <a:endParaRPr lang="ru-RU" sz="2096" dirty="0"/>
          </a:p>
          <a:p>
            <a:r>
              <a:rPr lang="ru-RU" sz="2096" u="sng" dirty="0"/>
              <a:t>Заключение контракта осуществляется : </a:t>
            </a:r>
            <a:r>
              <a:rPr lang="ru-RU" sz="2096" dirty="0"/>
              <a:t/>
            </a:r>
            <a:br>
              <a:rPr lang="ru-RU" sz="2096" dirty="0"/>
            </a:br>
            <a:r>
              <a:rPr lang="ru-RU" sz="2096" dirty="0"/>
              <a:t>1) на условиях извещения (если законом предусмотрено извещение), документацией (если законом предусмотрена документация); </a:t>
            </a:r>
          </a:p>
          <a:p>
            <a:endParaRPr lang="ru-RU" sz="2096" dirty="0"/>
          </a:p>
          <a:p>
            <a:r>
              <a:rPr lang="ru-RU" sz="2096" dirty="0"/>
              <a:t>2) по цене</a:t>
            </a:r>
          </a:p>
          <a:p>
            <a:pPr marL="374475" indent="-374475">
              <a:buFontTx/>
              <a:buChar char="-"/>
            </a:pPr>
            <a:r>
              <a:rPr lang="ru-RU" sz="2096" dirty="0"/>
              <a:t>не превышающей НМЦК (</a:t>
            </a:r>
            <a:r>
              <a:rPr lang="ru-RU" sz="2096" i="1" dirty="0"/>
              <a:t>заявка подана без цены, по аукциону не было ценовых предложений, победитель на свое усмотрение не снижает цену</a:t>
            </a:r>
            <a:r>
              <a:rPr lang="ru-RU" sz="2096" dirty="0"/>
              <a:t>), </a:t>
            </a:r>
          </a:p>
          <a:p>
            <a:pPr marL="374475" indent="-374475">
              <a:buFontTx/>
              <a:buChar char="-"/>
            </a:pPr>
            <a:r>
              <a:rPr lang="ru-RU" sz="2096" dirty="0"/>
              <a:t>цену контракта, предложенную участником закупки (если в соответствии с законом заявка участника закупки содержит предложение о цене контракта и (или) предусмотрена подача участником закупки такого предложения) (</a:t>
            </a:r>
            <a:r>
              <a:rPr lang="ru-RU" sz="2096" i="1" dirty="0"/>
              <a:t>конкурс, запрос котировок</a:t>
            </a:r>
            <a:r>
              <a:rPr lang="ru-RU" sz="2096" dirty="0"/>
              <a:t>), </a:t>
            </a:r>
          </a:p>
          <a:p>
            <a:pPr marL="374475" indent="-374475">
              <a:buFontTx/>
              <a:buChar char="-"/>
            </a:pPr>
            <a:r>
              <a:rPr lang="ru-RU" sz="2096" dirty="0"/>
              <a:t>по цене за единицу ТРУ, рассчитанной в соответствии с </a:t>
            </a:r>
            <a:r>
              <a:rPr lang="ru-RU" sz="2096" dirty="0" err="1"/>
              <a:t>подп</a:t>
            </a:r>
            <a:r>
              <a:rPr lang="ru-RU" sz="2096" dirty="0"/>
              <a:t>.«в» п.1 ч.2 ст.51 закона, и максимальному значению цены контракта (в случае по ч.24 ст.22 закона); </a:t>
            </a:r>
          </a:p>
        </p:txBody>
      </p:sp>
    </p:spTree>
    <p:extLst>
      <p:ext uri="{BB962C8B-B14F-4D97-AF65-F5344CB8AC3E}">
        <p14:creationId xmlns:p14="http://schemas.microsoft.com/office/powerpoint/2010/main" val="296812757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549" y="439436"/>
            <a:ext cx="10683221" cy="5617563"/>
          </a:xfrm>
          <a:prstGeom prst="rect">
            <a:avLst/>
          </a:prstGeom>
        </p:spPr>
        <p:txBody>
          <a:bodyPr wrap="square">
            <a:spAutoFit/>
          </a:bodyPr>
          <a:lstStyle/>
          <a:p>
            <a:pPr algn="r"/>
            <a:r>
              <a:rPr lang="ru-RU" sz="2005" b="1" dirty="0">
                <a:solidFill>
                  <a:srgbClr val="002060"/>
                </a:solidFill>
              </a:rPr>
              <a:t>Единственный поставщик поп.24 и п.25 ч.1 ст.93 закона – часть 5 ст.93 закона</a:t>
            </a:r>
          </a:p>
          <a:p>
            <a:endParaRPr lang="ru-RU" sz="1966" dirty="0"/>
          </a:p>
          <a:p>
            <a:r>
              <a:rPr lang="ru-RU" sz="1966" u="sng" dirty="0"/>
              <a:t>Заключение контракта осуществляется : </a:t>
            </a:r>
          </a:p>
          <a:p>
            <a:r>
              <a:rPr lang="ru-RU" sz="1966" dirty="0"/>
              <a:t>3) в порядке, установленном законом для заключения контракта с победителем соответствующего способа определения поставщика (подрядчика, исполнителя), с учетом положений ч.9 ст. 93 закона.</a:t>
            </a:r>
          </a:p>
          <a:p>
            <a:r>
              <a:rPr lang="ru-RU" sz="1966" u="sng" dirty="0"/>
              <a:t>Если при проведении электронной процедуры, закупка в соответствии с ч.8 ст.52 (</a:t>
            </a:r>
            <a:r>
              <a:rPr lang="ru-RU" sz="1966" i="1" u="sng" dirty="0">
                <a:solidFill>
                  <a:srgbClr val="0070C0"/>
                </a:solidFill>
              </a:rPr>
              <a:t>без заявок или при отклонении всех), </a:t>
            </a:r>
            <a:r>
              <a:rPr lang="ru-RU" sz="1966" u="sng" dirty="0"/>
              <a:t>осуществляется у единственного поставщика (подрядчика, исполнителя): </a:t>
            </a:r>
          </a:p>
          <a:p>
            <a:endParaRPr lang="ru-RU" sz="1966" dirty="0"/>
          </a:p>
          <a:p>
            <a:r>
              <a:rPr lang="ru-RU" sz="1966" dirty="0"/>
              <a:t>а) единственный поставщик (подрядчик, исполнитель) в случаях по ст.51 закона для формирования, размещения информации и документов на ЭП формирует и размещает такие информацию и документы в ЕИС (если иное не предусмотрено в соответствии с законом); </a:t>
            </a:r>
            <a:br>
              <a:rPr lang="ru-RU" sz="1966" dirty="0"/>
            </a:br>
            <a:r>
              <a:rPr lang="ru-RU" sz="1966" dirty="0"/>
              <a:t>б) положения пункта 2 части 2, подпункта «б» пункта 2 части 3, части 7 статьи 51 закона не применяются. </a:t>
            </a:r>
          </a:p>
          <a:p>
            <a:r>
              <a:rPr lang="ru-RU" sz="1966" dirty="0"/>
              <a:t/>
            </a:r>
            <a:br>
              <a:rPr lang="ru-RU" sz="1966" dirty="0"/>
            </a:br>
            <a:r>
              <a:rPr lang="ru-RU" sz="1966" dirty="0"/>
              <a:t>4) по согласованию с контрольным органом (</a:t>
            </a:r>
            <a:r>
              <a:rPr lang="ru-RU" sz="1966" b="1" dirty="0">
                <a:solidFill>
                  <a:srgbClr val="FF0000"/>
                </a:solidFill>
              </a:rPr>
              <a:t>несостоявшийся </a:t>
            </a:r>
            <a:r>
              <a:rPr lang="ru-RU" sz="1966" b="1" i="1" u="sng" dirty="0">
                <a:solidFill>
                  <a:srgbClr val="FF0000"/>
                </a:solidFill>
              </a:rPr>
              <a:t>конкурс или аукцион – </a:t>
            </a:r>
            <a:r>
              <a:rPr lang="ru-RU" sz="2206" b="1" i="1" u="sng" dirty="0">
                <a:solidFill>
                  <a:srgbClr val="002060"/>
                </a:solidFill>
              </a:rPr>
              <a:t>нет запроса котировок</a:t>
            </a:r>
            <a:r>
              <a:rPr lang="ru-RU" sz="1966" i="1" u="sng" dirty="0"/>
              <a:t>)</a:t>
            </a:r>
            <a:r>
              <a:rPr lang="ru-RU" sz="1966" dirty="0"/>
              <a:t>, если НМЦК </a:t>
            </a:r>
            <a:r>
              <a:rPr lang="ru-RU" sz="1966" b="1" u="sng" dirty="0">
                <a:solidFill>
                  <a:srgbClr val="0070C0"/>
                </a:solidFill>
              </a:rPr>
              <a:t>превышает предельный размер </a:t>
            </a:r>
            <a:r>
              <a:rPr lang="ru-RU" sz="1966" dirty="0"/>
              <a:t>(предельные размеры) НМЦК, который устанавливается Правительством РФ.</a:t>
            </a:r>
          </a:p>
        </p:txBody>
      </p:sp>
    </p:spTree>
    <p:extLst>
      <p:ext uri="{BB962C8B-B14F-4D97-AF65-F5344CB8AC3E}">
        <p14:creationId xmlns:p14="http://schemas.microsoft.com/office/powerpoint/2010/main" val="227891466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3805" y="685711"/>
            <a:ext cx="10684390" cy="4412440"/>
          </a:xfrm>
          <a:prstGeom prst="rect">
            <a:avLst/>
          </a:prstGeom>
        </p:spPr>
        <p:txBody>
          <a:bodyPr wrap="square">
            <a:spAutoFit/>
          </a:bodyPr>
          <a:lstStyle/>
          <a:p>
            <a:pPr indent="343792"/>
            <a:r>
              <a:rPr lang="ru-RU" sz="2005" dirty="0">
                <a:solidFill>
                  <a:srgbClr val="000000"/>
                </a:solidFill>
              </a:rPr>
              <a:t> Правительством РФ устанавливаются </a:t>
            </a:r>
            <a:r>
              <a:rPr lang="ru-RU" sz="2005" u="sng" dirty="0">
                <a:solidFill>
                  <a:srgbClr val="1A0DAB"/>
                </a:solidFill>
              </a:rPr>
              <a:t>правила</a:t>
            </a:r>
            <a:r>
              <a:rPr lang="ru-RU" sz="2005" dirty="0">
                <a:solidFill>
                  <a:srgbClr val="000000"/>
                </a:solidFill>
              </a:rPr>
              <a:t> согласования контрольным органом в сфере закупок заключения контракта с единственным поставщиком (подрядчиком, исполнителем) в случае, предусмотренном </a:t>
            </a:r>
            <a:r>
              <a:rPr lang="ru-RU" sz="2005" u="sng" dirty="0">
                <a:solidFill>
                  <a:srgbClr val="1A0DAB"/>
                </a:solidFill>
              </a:rPr>
              <a:t>пунктом 4 части 5 </a:t>
            </a:r>
            <a:r>
              <a:rPr lang="ru-RU" sz="2005" dirty="0">
                <a:solidFill>
                  <a:srgbClr val="000000"/>
                </a:solidFill>
              </a:rPr>
              <a:t>статьи 93 , которые предусматривают, в частности:</a:t>
            </a:r>
          </a:p>
          <a:p>
            <a:pPr indent="343792"/>
            <a:r>
              <a:rPr lang="ru-RU" sz="2005" dirty="0">
                <a:solidFill>
                  <a:srgbClr val="000000"/>
                </a:solidFill>
              </a:rPr>
              <a:t>1) </a:t>
            </a:r>
            <a:r>
              <a:rPr lang="ru-RU" sz="2005" u="sng" dirty="0">
                <a:solidFill>
                  <a:srgbClr val="000000"/>
                </a:solidFill>
              </a:rPr>
              <a:t>порядок направления обращения </a:t>
            </a:r>
            <a:r>
              <a:rPr lang="ru-RU" sz="2005" dirty="0">
                <a:solidFill>
                  <a:srgbClr val="000000"/>
                </a:solidFill>
              </a:rPr>
              <a:t>о согласовании заключения контракта с единственным поставщиком (подрядчиком, исполнителем), требования к составу, содержанию, форме такого обращения;</a:t>
            </a:r>
          </a:p>
          <a:p>
            <a:pPr indent="343792"/>
            <a:r>
              <a:rPr lang="ru-RU" sz="2005" dirty="0">
                <a:solidFill>
                  <a:srgbClr val="000000"/>
                </a:solidFill>
              </a:rPr>
              <a:t>2) </a:t>
            </a:r>
            <a:r>
              <a:rPr lang="ru-RU" sz="2005" u="sng" dirty="0">
                <a:solidFill>
                  <a:srgbClr val="000000"/>
                </a:solidFill>
              </a:rPr>
              <a:t>порядок рассмотрения </a:t>
            </a:r>
            <a:r>
              <a:rPr lang="ru-RU" sz="2005" dirty="0">
                <a:solidFill>
                  <a:srgbClr val="000000"/>
                </a:solidFill>
              </a:rPr>
              <a:t>контрольным органом в сфере закупок обращения о согласовании заключения контракта с единственным поставщиком (подрядчиком, исполнителем), основания для принятия решения о согласовании заключения контракта с единственным поставщиком (подрядчиком, исполнителем) либо об отказе в таком согласовании;</a:t>
            </a:r>
          </a:p>
          <a:p>
            <a:pPr indent="343792"/>
            <a:r>
              <a:rPr lang="ru-RU" sz="2005" dirty="0"/>
              <a:t>3) </a:t>
            </a:r>
            <a:r>
              <a:rPr lang="ru-RU" sz="2005" u="sng" dirty="0"/>
              <a:t>порядок направления решения </a:t>
            </a:r>
            <a:r>
              <a:rPr lang="ru-RU" sz="2005" dirty="0"/>
              <a:t>о согласовании заключения контракта с единственным поставщиком (подрядчиком, исполнителем) либо об отказе в таком согласовании.</a:t>
            </a:r>
          </a:p>
          <a:p>
            <a:endParaRPr lang="ru-RU" sz="2005" dirty="0"/>
          </a:p>
          <a:p>
            <a:pPr algn="r"/>
            <a:r>
              <a:rPr lang="ru-RU" sz="2005" i="1" dirty="0"/>
              <a:t>Часть 11 ст.93 закона</a:t>
            </a:r>
          </a:p>
        </p:txBody>
      </p:sp>
      <p:sp>
        <p:nvSpPr>
          <p:cNvPr id="3" name="Прямоугольник 2"/>
          <p:cNvSpPr/>
          <p:nvPr/>
        </p:nvSpPr>
        <p:spPr>
          <a:xfrm>
            <a:off x="1908874" y="5522563"/>
            <a:ext cx="8013292" cy="431987"/>
          </a:xfrm>
          <a:prstGeom prst="rect">
            <a:avLst/>
          </a:prstGeom>
        </p:spPr>
        <p:txBody>
          <a:bodyPr wrap="square">
            <a:spAutoFit/>
          </a:bodyPr>
          <a:lstStyle/>
          <a:p>
            <a:r>
              <a:rPr lang="ru-RU" sz="2206" b="1" dirty="0">
                <a:solidFill>
                  <a:srgbClr val="7030A0"/>
                </a:solidFill>
                <a:latin typeface="PT Sans"/>
              </a:rPr>
              <a:t>Постановление Правительства РФ от 30.06.2020 N 961</a:t>
            </a:r>
          </a:p>
        </p:txBody>
      </p:sp>
    </p:spTree>
    <p:extLst>
      <p:ext uri="{BB962C8B-B14F-4D97-AF65-F5344CB8AC3E}">
        <p14:creationId xmlns:p14="http://schemas.microsoft.com/office/powerpoint/2010/main" val="691831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205631938"/>
              </p:ext>
            </p:extLst>
          </p:nvPr>
        </p:nvGraphicFramePr>
        <p:xfrm>
          <a:off x="392733" y="203139"/>
          <a:ext cx="11533103" cy="5817169"/>
        </p:xfrm>
        <a:graphic>
          <a:graphicData uri="http://schemas.openxmlformats.org/drawingml/2006/table">
            <a:tbl>
              <a:tblPr firstRow="1" bandRow="1">
                <a:tableStyleId>{21E4AEA4-8DFA-4A89-87EB-49C32662AFE0}</a:tableStyleId>
              </a:tblPr>
              <a:tblGrid>
                <a:gridCol w="6304377"/>
                <a:gridCol w="1729557"/>
                <a:gridCol w="3499169"/>
              </a:tblGrid>
              <a:tr h="1303689">
                <a:tc gridSpan="3">
                  <a:txBody>
                    <a:bodyPr/>
                    <a:lstStyle/>
                    <a:p>
                      <a:pPr algn="ctr">
                        <a:lnSpc>
                          <a:spcPct val="90000"/>
                        </a:lnSpc>
                      </a:pPr>
                      <a:r>
                        <a:rPr kumimoji="0" lang="ru-RU" sz="2200" u="sng" kern="1200" dirty="0" smtClean="0"/>
                        <a:t>Односторонний отказ от исполнения контракта</a:t>
                      </a:r>
                      <a:endParaRPr lang="ru-RU" sz="2200" b="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c hMerge="1">
                  <a:txBody>
                    <a:bodyPr/>
                    <a:lstStyle/>
                    <a:p>
                      <a:endParaRPr lang="ru-RU" dirty="0"/>
                    </a:p>
                  </a:txBody>
                  <a:tcPr/>
                </a:tc>
              </a:tr>
              <a:tr h="645568">
                <a:tc>
                  <a:txBody>
                    <a:bodyPr/>
                    <a:lstStyle/>
                    <a:p>
                      <a:pPr algn="ctr">
                        <a:lnSpc>
                          <a:spcPct val="90000"/>
                        </a:lnSpc>
                        <a:spcAft>
                          <a:spcPts val="0"/>
                        </a:spcAft>
                      </a:pPr>
                      <a:r>
                        <a:rPr lang="ru-RU" sz="1800" dirty="0"/>
                        <a:t>Действия </a:t>
                      </a:r>
                      <a:r>
                        <a:rPr lang="ru-RU" sz="1800" dirty="0" smtClean="0"/>
                        <a:t>заказчика</a:t>
                      </a:r>
                    </a:p>
                    <a:p>
                      <a:pPr algn="ctr">
                        <a:lnSpc>
                          <a:spcPct val="90000"/>
                        </a:lnSpc>
                        <a:spcAft>
                          <a:spcPts val="0"/>
                        </a:spcAft>
                      </a:pPr>
                      <a:r>
                        <a:rPr lang="ru-RU" sz="1800" dirty="0" smtClean="0"/>
                        <a:t>(стадии</a:t>
                      </a:r>
                      <a:r>
                        <a:rPr lang="ru-RU" sz="1800" baseline="0" dirty="0" smtClean="0"/>
                        <a:t> процедуры)</a:t>
                      </a:r>
                      <a:endParaRPr lang="ru-RU" sz="1800" dirty="0">
                        <a:solidFill>
                          <a:srgbClr val="FF000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90000"/>
                        </a:lnSpc>
                        <a:spcAft>
                          <a:spcPts val="0"/>
                        </a:spcAft>
                      </a:pPr>
                      <a:r>
                        <a:rPr lang="ru-RU" sz="1400" dirty="0"/>
                        <a:t>Норма закона, регламентирующая процедуру</a:t>
                      </a:r>
                      <a:endParaRPr lang="ru-RU" sz="1400" dirty="0">
                        <a:solidFill>
                          <a:srgbClr val="FF000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90000"/>
                        </a:lnSpc>
                        <a:spcAft>
                          <a:spcPts val="0"/>
                        </a:spcAft>
                      </a:pPr>
                      <a:r>
                        <a:rPr lang="ru-RU" sz="1800" dirty="0"/>
                        <a:t>Законодательный срок</a:t>
                      </a:r>
                      <a:endParaRPr lang="ru-RU" sz="1800" dirty="0">
                        <a:solidFill>
                          <a:srgbClr val="FF000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7491">
                <a:tc>
                  <a:txBody>
                    <a:bodyPr/>
                    <a:lstStyle/>
                    <a:p>
                      <a:pPr marL="285750" indent="-285750" algn="l">
                        <a:lnSpc>
                          <a:spcPct val="90000"/>
                        </a:lnSpc>
                        <a:spcAft>
                          <a:spcPts val="0"/>
                        </a:spcAft>
                        <a:buFont typeface="Arial" panose="020B0604020202020204" pitchFamily="34" charset="0"/>
                        <a:buChar char="•"/>
                      </a:pPr>
                      <a:r>
                        <a:rPr lang="ru-RU" sz="1800" b="0" i="0" kern="1200" dirty="0" smtClean="0">
                          <a:solidFill>
                            <a:schemeClr val="dk1"/>
                          </a:solidFill>
                          <a:effectLst/>
                          <a:latin typeface="+mn-lt"/>
                          <a:ea typeface="+mn-ea"/>
                          <a:cs typeface="+mn-cs"/>
                        </a:rPr>
                        <a:t>Заказчик </a:t>
                      </a:r>
                      <a:r>
                        <a:rPr lang="ru-RU" sz="1800" b="1" i="0" kern="1200" dirty="0" smtClean="0">
                          <a:solidFill>
                            <a:srgbClr val="C00000"/>
                          </a:solidFill>
                          <a:effectLst/>
                          <a:latin typeface="+mn-lt"/>
                          <a:ea typeface="+mn-ea"/>
                          <a:cs typeface="+mn-cs"/>
                        </a:rPr>
                        <a:t>с </a:t>
                      </a:r>
                      <a:r>
                        <a:rPr lang="ru-RU" sz="1800" b="1" i="0" u="sng" kern="1200" dirty="0" smtClean="0">
                          <a:solidFill>
                            <a:srgbClr val="FF0000"/>
                          </a:solidFill>
                          <a:effectLst/>
                          <a:latin typeface="+mn-lt"/>
                          <a:ea typeface="+mn-ea"/>
                          <a:cs typeface="+mn-cs"/>
                        </a:rPr>
                        <a:t>использованием ЕИС </a:t>
                      </a:r>
                      <a:r>
                        <a:rPr lang="ru-RU" sz="1800" b="0" i="0" kern="1200" dirty="0" smtClean="0">
                          <a:solidFill>
                            <a:schemeClr val="dk1"/>
                          </a:solidFill>
                          <a:effectLst/>
                          <a:latin typeface="+mn-lt"/>
                          <a:ea typeface="+mn-ea"/>
                          <a:cs typeface="+mn-cs"/>
                        </a:rPr>
                        <a:t>формирует решение об одностороннем отказе</a:t>
                      </a:r>
                    </a:p>
                    <a:p>
                      <a:pPr marL="285750" indent="-285750" algn="l">
                        <a:lnSpc>
                          <a:spcPct val="90000"/>
                        </a:lnSpc>
                        <a:spcAft>
                          <a:spcPts val="0"/>
                        </a:spcAft>
                        <a:buFont typeface="Arial" panose="020B0604020202020204" pitchFamily="34" charset="0"/>
                        <a:buChar char="•"/>
                      </a:pPr>
                      <a:r>
                        <a:rPr lang="ru-RU" sz="1800" b="0" i="0" kern="1200" dirty="0" smtClean="0">
                          <a:solidFill>
                            <a:schemeClr val="dk1"/>
                          </a:solidFill>
                          <a:effectLst/>
                          <a:latin typeface="+mn-lt"/>
                          <a:ea typeface="+mn-ea"/>
                          <a:cs typeface="+mn-cs"/>
                        </a:rPr>
                        <a:t>подписывает его усиленной электронной подписью лица, имеющего право действовать от имени заказчика, </a:t>
                      </a:r>
                    </a:p>
                    <a:p>
                      <a:pPr marL="285750" indent="-285750" algn="l">
                        <a:lnSpc>
                          <a:spcPct val="90000"/>
                        </a:lnSpc>
                        <a:spcAft>
                          <a:spcPts val="0"/>
                        </a:spcAft>
                        <a:buFont typeface="Arial" panose="020B0604020202020204" pitchFamily="34" charset="0"/>
                        <a:buChar char="•"/>
                      </a:pPr>
                      <a:r>
                        <a:rPr lang="ru-RU" sz="1800" b="0" i="0" kern="1200" dirty="0" smtClean="0">
                          <a:solidFill>
                            <a:schemeClr val="dk1"/>
                          </a:solidFill>
                          <a:effectLst/>
                          <a:latin typeface="+mn-lt"/>
                          <a:ea typeface="+mn-ea"/>
                          <a:cs typeface="+mn-cs"/>
                        </a:rPr>
                        <a:t>размещает такое решение в ЕИС</a:t>
                      </a:r>
                      <a:r>
                        <a:rPr lang="ru-RU" sz="1800" b="0" i="0" kern="1200" baseline="0" dirty="0" smtClean="0">
                          <a:solidFill>
                            <a:schemeClr val="dk1"/>
                          </a:solidFill>
                          <a:effectLst/>
                          <a:latin typeface="+mn-lt"/>
                          <a:ea typeface="+mn-ea"/>
                          <a:cs typeface="+mn-cs"/>
                        </a:rPr>
                        <a:t> </a:t>
                      </a:r>
                    </a:p>
                    <a:p>
                      <a:pPr marL="0" indent="0" algn="l">
                        <a:lnSpc>
                          <a:spcPct val="90000"/>
                        </a:lnSpc>
                        <a:spcAft>
                          <a:spcPts val="0"/>
                        </a:spcAft>
                        <a:buFont typeface="Arial" panose="020B0604020202020204" pitchFamily="34" charset="0"/>
                        <a:buNone/>
                      </a:pPr>
                      <a:r>
                        <a:rPr lang="ru-RU" sz="1800" b="0" i="0" kern="1200" dirty="0" smtClean="0">
                          <a:solidFill>
                            <a:schemeClr val="dk1"/>
                          </a:solidFill>
                          <a:effectLst/>
                          <a:latin typeface="+mn-lt"/>
                          <a:ea typeface="+mn-ea"/>
                          <a:cs typeface="+mn-cs"/>
                        </a:rPr>
                        <a:t>В случаях, предусмотренных </a:t>
                      </a:r>
                      <a:r>
                        <a:rPr lang="ru-RU" sz="1800" b="0" i="0" u="sng" kern="1200" dirty="0" smtClean="0">
                          <a:solidFill>
                            <a:schemeClr val="dk1"/>
                          </a:solidFill>
                          <a:effectLst/>
                          <a:latin typeface="+mn-lt"/>
                          <a:ea typeface="+mn-ea"/>
                          <a:cs typeface="+mn-cs"/>
                        </a:rPr>
                        <a:t>частью 5 статьи 103</a:t>
                      </a:r>
                      <a:r>
                        <a:rPr lang="ru-RU" sz="1800" b="0" i="0" u="none" kern="1200" baseline="0" dirty="0" smtClean="0">
                          <a:solidFill>
                            <a:schemeClr val="dk1"/>
                          </a:solidFill>
                          <a:effectLst/>
                          <a:latin typeface="+mn-lt"/>
                          <a:ea typeface="+mn-ea"/>
                          <a:cs typeface="+mn-cs"/>
                        </a:rPr>
                        <a:t> </a:t>
                      </a:r>
                      <a:r>
                        <a:rPr lang="ru-RU" sz="1800" b="0" i="0" kern="1200" dirty="0" smtClean="0">
                          <a:solidFill>
                            <a:schemeClr val="dk1"/>
                          </a:solidFill>
                          <a:effectLst/>
                          <a:latin typeface="+mn-lt"/>
                          <a:ea typeface="+mn-ea"/>
                          <a:cs typeface="+mn-cs"/>
                        </a:rPr>
                        <a:t>закона, такое решение не размещается на официальном сайте.</a:t>
                      </a:r>
                    </a:p>
                    <a:p>
                      <a:pPr marL="0" indent="0" algn="l">
                        <a:lnSpc>
                          <a:spcPct val="90000"/>
                        </a:lnSpc>
                        <a:spcAft>
                          <a:spcPts val="0"/>
                        </a:spcAft>
                        <a:buFont typeface="Arial" panose="020B0604020202020204" pitchFamily="34" charset="0"/>
                        <a:buNone/>
                      </a:pPr>
                      <a:r>
                        <a:rPr lang="ru-RU" sz="1800" b="0" i="0" kern="1200" dirty="0" smtClean="0">
                          <a:solidFill>
                            <a:schemeClr val="dk1"/>
                          </a:solidFill>
                          <a:effectLst/>
                          <a:latin typeface="+mn-lt"/>
                          <a:ea typeface="+mn-ea"/>
                          <a:cs typeface="+mn-cs"/>
                        </a:rPr>
                        <a:t>Дополнительно можно</a:t>
                      </a:r>
                      <a:r>
                        <a:rPr lang="ru-RU" sz="1800" b="0" i="0" kern="1200" baseline="0" dirty="0" smtClean="0">
                          <a:solidFill>
                            <a:schemeClr val="dk1"/>
                          </a:solidFill>
                          <a:effectLst/>
                          <a:latin typeface="+mn-lt"/>
                          <a:ea typeface="+mn-ea"/>
                          <a:cs typeface="+mn-cs"/>
                        </a:rPr>
                        <a:t> сформировать решение </a:t>
                      </a:r>
                      <a:r>
                        <a:rPr lang="ru-RU" sz="1800" dirty="0" smtClean="0"/>
                        <a:t>на </a:t>
                      </a:r>
                      <a:r>
                        <a:rPr lang="ru-RU" sz="1800" dirty="0"/>
                        <a:t>бланке </a:t>
                      </a:r>
                      <a:r>
                        <a:rPr lang="ru-RU" sz="1800" dirty="0" smtClean="0"/>
                        <a:t>организации</a:t>
                      </a:r>
                    </a:p>
                    <a:p>
                      <a:pPr algn="l">
                        <a:lnSpc>
                          <a:spcPct val="90000"/>
                        </a:lnSpc>
                        <a:spcAft>
                          <a:spcPts val="0"/>
                        </a:spcAft>
                      </a:pPr>
                      <a:r>
                        <a:rPr lang="ru-RU" sz="1600" dirty="0" smtClean="0"/>
                        <a:t>приказ,</a:t>
                      </a:r>
                      <a:r>
                        <a:rPr lang="ru-RU" sz="1600" baseline="0" dirty="0" smtClean="0"/>
                        <a:t> распоряжение, решение и </a:t>
                      </a:r>
                      <a:r>
                        <a:rPr lang="ru-RU" sz="1600" baseline="0" dirty="0" err="1" smtClean="0"/>
                        <a:t>т.п</a:t>
                      </a:r>
                      <a:r>
                        <a:rPr lang="ru-RU" sz="1600" baseline="0" dirty="0" smtClean="0"/>
                        <a:t>:</a:t>
                      </a:r>
                    </a:p>
                    <a:p>
                      <a:pPr algn="l">
                        <a:lnSpc>
                          <a:spcPct val="90000"/>
                        </a:lnSpc>
                        <a:spcAft>
                          <a:spcPts val="0"/>
                        </a:spcAft>
                      </a:pPr>
                      <a:r>
                        <a:rPr lang="ru-RU" sz="1600" baseline="0" dirty="0" smtClean="0"/>
                        <a:t>- коллегиально или руководитель</a:t>
                      </a:r>
                    </a:p>
                    <a:p>
                      <a:pPr algn="l">
                        <a:lnSpc>
                          <a:spcPct val="90000"/>
                        </a:lnSpc>
                        <a:spcAft>
                          <a:spcPts val="0"/>
                        </a:spcAft>
                      </a:pPr>
                      <a:endParaRPr lang="ru-RU" sz="1600" dirty="0"/>
                    </a:p>
                    <a:p>
                      <a:pPr algn="l">
                        <a:lnSpc>
                          <a:spcPct val="90000"/>
                        </a:lnSpc>
                        <a:spcAft>
                          <a:spcPts val="0"/>
                        </a:spcAft>
                      </a:pPr>
                      <a:r>
                        <a:rPr lang="ru-RU" sz="1800" dirty="0"/>
                        <a:t>(вправе провести внешнюю экспертизу продукции; если нарушения не будут подтверждены экспертизой, решение об одностороннем отказе не может быть принято) (ч. 11 ст. 95 Закона № 44-ФЗ</a:t>
                      </a:r>
                      <a:r>
                        <a:rPr lang="ru-RU" sz="1800" dirty="0" smtClean="0"/>
                        <a:t>)</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90000"/>
                        </a:lnSpc>
                        <a:spcAft>
                          <a:spcPts val="0"/>
                        </a:spcAft>
                      </a:pPr>
                      <a:r>
                        <a:rPr lang="ru-RU" sz="1800" dirty="0" smtClean="0">
                          <a:latin typeface="+mn-lt"/>
                          <a:ea typeface="Times New Roman"/>
                          <a:cs typeface="Times New Roman"/>
                        </a:rPr>
                        <a:t>П.1 ч.12.1 ст.95 закона</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90000"/>
                        </a:lnSpc>
                        <a:spcAft>
                          <a:spcPts val="0"/>
                        </a:spcAft>
                      </a:pPr>
                      <a:r>
                        <a:rPr lang="ru-RU" sz="1800" dirty="0" smtClean="0"/>
                        <a:t>На усмотрение заказчика или в момент установления факта нарушения условий контракта поставщиком (подрядчиком, исполнителем)</a:t>
                      </a:r>
                    </a:p>
                    <a:p>
                      <a:pPr algn="l">
                        <a:lnSpc>
                          <a:spcPct val="90000"/>
                        </a:lnSpc>
                        <a:spcAft>
                          <a:spcPts val="0"/>
                        </a:spcAft>
                      </a:pPr>
                      <a:endParaRPr lang="ru-RU" sz="1800" dirty="0" smtClean="0"/>
                    </a:p>
                    <a:p>
                      <a:pPr algn="l">
                        <a:lnSpc>
                          <a:spcPct val="90000"/>
                        </a:lnSpc>
                        <a:spcAft>
                          <a:spcPts val="0"/>
                        </a:spcAft>
                      </a:pPr>
                      <a:r>
                        <a:rPr lang="ru-RU" sz="1600" dirty="0" smtClean="0"/>
                        <a:t>документально оформленный факт ненадлежащего исполнения контрактных обязательств, например, акт о нарушении условий контракта или акт о неисполнении (или ненадлежащем исполнении) обязательств по контракту и т.п.</a:t>
                      </a:r>
                    </a:p>
                    <a:p>
                      <a:pPr algn="l">
                        <a:lnSpc>
                          <a:spcPct val="90000"/>
                        </a:lnSpc>
                        <a:spcAft>
                          <a:spcPts val="0"/>
                        </a:spcAft>
                      </a:pPr>
                      <a:endParaRPr lang="ru-RU" sz="1600" dirty="0" smtClean="0"/>
                    </a:p>
                    <a:p>
                      <a:pPr algn="ctr">
                        <a:lnSpc>
                          <a:spcPct val="90000"/>
                        </a:lnSpc>
                        <a:spcAft>
                          <a:spcPts val="0"/>
                        </a:spcAft>
                      </a:pPr>
                      <a:r>
                        <a:rPr lang="ru-RU" sz="1600" b="1" dirty="0" smtClean="0"/>
                        <a:t>Порядок оформления определить</a:t>
                      </a:r>
                      <a:r>
                        <a:rPr lang="ru-RU" sz="1600" b="1" baseline="0" dirty="0" smtClean="0"/>
                        <a:t> локальным актом</a:t>
                      </a:r>
                      <a:endParaRPr lang="ru-RU" sz="1600" b="1" i="1" dirty="0">
                        <a:solidFill>
                          <a:srgbClr val="7030A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Прямоугольник 2"/>
          <p:cNvSpPr/>
          <p:nvPr/>
        </p:nvSpPr>
        <p:spPr>
          <a:xfrm>
            <a:off x="528034" y="655680"/>
            <a:ext cx="10640709" cy="707886"/>
          </a:xfrm>
          <a:prstGeom prst="rect">
            <a:avLst/>
          </a:prstGeom>
          <a:solidFill>
            <a:srgbClr val="FFFF00"/>
          </a:solidFill>
        </p:spPr>
        <p:txBody>
          <a:bodyPr wrap="square">
            <a:spAutoFit/>
          </a:bodyPr>
          <a:lstStyle/>
          <a:p>
            <a:r>
              <a:rPr lang="ru-RU" sz="2000" dirty="0" smtClean="0">
                <a:solidFill>
                  <a:srgbClr val="000000"/>
                </a:solidFill>
              </a:rPr>
              <a:t>электронные процедуры, закрытые электронные процедуры, </a:t>
            </a:r>
            <a:r>
              <a:rPr lang="ru-RU" sz="2000" dirty="0" smtClean="0"/>
              <a:t>закупки </a:t>
            </a:r>
            <a:r>
              <a:rPr lang="ru-RU" sz="2000" dirty="0"/>
              <a:t>товара у единственного поставщика на сумму, предусмотренную </a:t>
            </a:r>
            <a:r>
              <a:rPr lang="ru-RU" sz="2000" u="sng" dirty="0"/>
              <a:t>частью 12 статьи 93</a:t>
            </a:r>
            <a:r>
              <a:rPr lang="ru-RU" sz="2000" dirty="0"/>
              <a:t> закона</a:t>
            </a:r>
            <a:r>
              <a:rPr lang="ru-RU" sz="2000" dirty="0" smtClean="0"/>
              <a:t>)</a:t>
            </a:r>
            <a:endParaRPr lang="ru-RU" sz="2000" dirty="0"/>
          </a:p>
        </p:txBody>
      </p:sp>
      <p:sp>
        <p:nvSpPr>
          <p:cNvPr id="4" name="Прямоугольник 3"/>
          <p:cNvSpPr/>
          <p:nvPr/>
        </p:nvSpPr>
        <p:spPr>
          <a:xfrm>
            <a:off x="10148299" y="0"/>
            <a:ext cx="2043701" cy="430887"/>
          </a:xfrm>
          <a:prstGeom prst="rect">
            <a:avLst/>
          </a:prstGeom>
          <a:solidFill>
            <a:srgbClr val="0070C0"/>
          </a:solidFill>
        </p:spPr>
        <p:txBody>
          <a:bodyPr wrap="none">
            <a:spAutoFit/>
          </a:bodyPr>
          <a:lstStyle/>
          <a:p>
            <a:r>
              <a:rPr lang="ru-RU" sz="2200" dirty="0" smtClean="0">
                <a:solidFill>
                  <a:schemeClr val="bg1"/>
                </a:solidFill>
              </a:rPr>
              <a:t>с 01 </a:t>
            </a:r>
            <a:r>
              <a:rPr lang="ru-RU" sz="2200" dirty="0">
                <a:solidFill>
                  <a:schemeClr val="bg1"/>
                </a:solidFill>
              </a:rPr>
              <a:t>июля 2022 </a:t>
            </a:r>
          </a:p>
        </p:txBody>
      </p:sp>
    </p:spTree>
    <p:extLst>
      <p:ext uri="{BB962C8B-B14F-4D97-AF65-F5344CB8AC3E}">
        <p14:creationId xmlns:p14="http://schemas.microsoft.com/office/powerpoint/2010/main" val="1754173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59597" y="0"/>
            <a:ext cx="6416700" cy="370275"/>
          </a:xfrm>
          <a:prstGeom prst="rect">
            <a:avLst/>
          </a:prstGeom>
        </p:spPr>
        <p:txBody>
          <a:bodyPr wrap="square">
            <a:spAutoFit/>
          </a:bodyPr>
          <a:lstStyle/>
          <a:p>
            <a:r>
              <a:rPr lang="ru-RU" sz="1805" b="1" u="sng" dirty="0">
                <a:solidFill>
                  <a:srgbClr val="002060"/>
                </a:solidFill>
              </a:rPr>
              <a:t>постановление от 30.06.2020 № 961.</a:t>
            </a:r>
          </a:p>
        </p:txBody>
      </p:sp>
      <p:graphicFrame>
        <p:nvGraphicFramePr>
          <p:cNvPr id="4" name="Таблица 3"/>
          <p:cNvGraphicFramePr>
            <a:graphicFrameLocks noGrp="1"/>
          </p:cNvGraphicFramePr>
          <p:nvPr>
            <p:extLst/>
          </p:nvPr>
        </p:nvGraphicFramePr>
        <p:xfrm>
          <a:off x="1097280" y="797359"/>
          <a:ext cx="10356322" cy="5726196"/>
        </p:xfrm>
        <a:graphic>
          <a:graphicData uri="http://schemas.openxmlformats.org/drawingml/2006/table">
            <a:tbl>
              <a:tblPr/>
              <a:tblGrid>
                <a:gridCol w="6847755"/>
                <a:gridCol w="1627189"/>
                <a:gridCol w="1881378"/>
              </a:tblGrid>
              <a:tr h="444778">
                <a:tc rowSpan="2">
                  <a:txBody>
                    <a:bodyPr/>
                    <a:lstStyle/>
                    <a:p>
                      <a:pPr fontAlgn="t"/>
                      <a:r>
                        <a:rPr lang="ru-RU" sz="2000" b="1" dirty="0">
                          <a:effectLst/>
                          <a:latin typeface="+mn-lt"/>
                        </a:rPr>
                        <a:t>Способ закупки</a:t>
                      </a:r>
                      <a:endParaRPr lang="ru-RU" sz="20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t"/>
                      <a:r>
                        <a:rPr lang="ru-RU" sz="1800" b="1" dirty="0">
                          <a:effectLst/>
                          <a:latin typeface="+mn-lt"/>
                        </a:rPr>
                        <a:t>Предельная НМЦК</a:t>
                      </a:r>
                      <a:endParaRPr lang="ru-RU" sz="18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r>
              <a:tr h="661236">
                <a:tc vMerge="1">
                  <a:txBody>
                    <a:bodyPr/>
                    <a:lstStyle/>
                    <a:p>
                      <a:endParaRPr lang="ru-RU"/>
                    </a:p>
                  </a:txBody>
                  <a:tcPr/>
                </a:tc>
                <a:tc>
                  <a:txBody>
                    <a:bodyPr/>
                    <a:lstStyle/>
                    <a:p>
                      <a:pPr fontAlgn="t"/>
                      <a:r>
                        <a:rPr lang="ru-RU" sz="1800" b="1">
                          <a:effectLst/>
                          <a:latin typeface="+mn-lt"/>
                        </a:rPr>
                        <a:t>Федералы</a:t>
                      </a:r>
                      <a:endParaRPr lang="ru-RU" sz="180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1800" b="1" dirty="0">
                          <a:effectLst/>
                          <a:latin typeface="+mn-lt"/>
                        </a:rPr>
                        <a:t>Регионалы и муниципалы</a:t>
                      </a:r>
                      <a:endParaRPr lang="ru-RU" sz="18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778">
                <a:tc>
                  <a:txBody>
                    <a:bodyPr/>
                    <a:lstStyle/>
                    <a:p>
                      <a:pPr algn="l" fontAlgn="t"/>
                      <a:r>
                        <a:rPr lang="ru-RU" sz="2000" dirty="0">
                          <a:effectLst/>
                          <a:latin typeface="+mn-lt"/>
                        </a:rPr>
                        <a:t>Электронный </a:t>
                      </a:r>
                      <a:r>
                        <a:rPr lang="ru-RU" sz="2000" dirty="0" smtClean="0">
                          <a:effectLst/>
                          <a:latin typeface="+mn-lt"/>
                        </a:rPr>
                        <a:t>аукцион </a:t>
                      </a:r>
                      <a:r>
                        <a:rPr lang="ru-RU" sz="2000" dirty="0" smtClean="0">
                          <a:solidFill>
                            <a:srgbClr val="00B0F0"/>
                          </a:solidFill>
                          <a:effectLst/>
                          <a:latin typeface="+mn-lt"/>
                        </a:rPr>
                        <a:t>(с одной заявкой)</a:t>
                      </a:r>
                      <a:endParaRPr lang="ru-RU" sz="2000" dirty="0">
                        <a:solidFill>
                          <a:srgbClr val="00B0F0"/>
                        </a:solidFill>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a:effectLst/>
                          <a:latin typeface="+mn-lt"/>
                        </a:rPr>
                        <a:t>500 млн руб.</a:t>
                      </a: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dirty="0">
                          <a:effectLst/>
                          <a:latin typeface="+mn-lt"/>
                        </a:rPr>
                        <a:t>250 млн руб.</a:t>
                      </a: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4778">
                <a:tc>
                  <a:txBody>
                    <a:bodyPr/>
                    <a:lstStyle/>
                    <a:p>
                      <a:pPr fontAlgn="t"/>
                      <a:r>
                        <a:rPr lang="ru-RU" sz="2000" dirty="0" smtClean="0">
                          <a:effectLst/>
                          <a:latin typeface="+mn-lt"/>
                        </a:rPr>
                        <a:t>Конкурсы </a:t>
                      </a:r>
                      <a:r>
                        <a:rPr lang="ru-RU" sz="2000" dirty="0" smtClean="0">
                          <a:solidFill>
                            <a:srgbClr val="00B0F0"/>
                          </a:solidFill>
                          <a:effectLst/>
                          <a:latin typeface="+mn-lt"/>
                        </a:rPr>
                        <a:t>(с одной заявкой)</a:t>
                      </a:r>
                      <a:endParaRPr lang="ru-RU" sz="2000" dirty="0">
                        <a:solidFill>
                          <a:srgbClr val="00B0F0"/>
                        </a:solidFill>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a:effectLst/>
                          <a:latin typeface="+mn-lt"/>
                        </a:rPr>
                        <a:t>500 млн руб.</a:t>
                      </a: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dirty="0">
                          <a:effectLst/>
                          <a:latin typeface="+mn-lt"/>
                        </a:rPr>
                        <a:t>250 млн руб.</a:t>
                      </a: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02950">
                <a:tc>
                  <a:txBody>
                    <a:bodyPr/>
                    <a:lstStyle/>
                    <a:p>
                      <a:pPr fontAlgn="t"/>
                      <a:r>
                        <a:rPr lang="ru-RU" sz="2000" b="0" i="0" dirty="0" smtClean="0">
                          <a:solidFill>
                            <a:srgbClr val="000000"/>
                          </a:solidFill>
                          <a:effectLst/>
                          <a:latin typeface="+mn-lt"/>
                        </a:rPr>
                        <a:t>Открытый конкурс в электронной форме, открытый аукцион в электронной форме несостоявшимися в случаях</a:t>
                      </a:r>
                      <a:r>
                        <a:rPr lang="ru-RU" sz="2000" b="0" i="0" baseline="0" dirty="0" smtClean="0">
                          <a:solidFill>
                            <a:srgbClr val="000000"/>
                          </a:solidFill>
                          <a:effectLst/>
                          <a:latin typeface="+mn-lt"/>
                        </a:rPr>
                        <a:t> по</a:t>
                      </a:r>
                      <a:r>
                        <a:rPr lang="ru-RU" sz="2000" b="0" i="0" dirty="0" smtClean="0">
                          <a:solidFill>
                            <a:srgbClr val="000000"/>
                          </a:solidFill>
                          <a:effectLst/>
                          <a:latin typeface="+mn-lt"/>
                        </a:rPr>
                        <a:t> </a:t>
                      </a:r>
                      <a:r>
                        <a:rPr lang="ru-RU" sz="2000" b="0" i="0" u="sng" dirty="0" smtClean="0">
                          <a:solidFill>
                            <a:srgbClr val="1A0DAB"/>
                          </a:solidFill>
                          <a:effectLst/>
                          <a:latin typeface="+mn-lt"/>
                        </a:rPr>
                        <a:t>пунктам 3</a:t>
                      </a:r>
                      <a:r>
                        <a:rPr lang="ru-RU" sz="2000" b="0" i="0" dirty="0" smtClean="0">
                          <a:solidFill>
                            <a:srgbClr val="000000"/>
                          </a:solidFill>
                          <a:effectLst/>
                          <a:latin typeface="+mn-lt"/>
                        </a:rPr>
                        <a:t> - </a:t>
                      </a:r>
                      <a:r>
                        <a:rPr lang="ru-RU" sz="2000" b="0" i="0" u="sng" dirty="0" smtClean="0">
                          <a:solidFill>
                            <a:srgbClr val="1A0DAB"/>
                          </a:solidFill>
                          <a:effectLst/>
                          <a:latin typeface="+mn-lt"/>
                        </a:rPr>
                        <a:t>6 части 1 статьи 52 закона</a:t>
                      </a:r>
                      <a:r>
                        <a:rPr lang="ru-RU" sz="2000" b="0" i="0" dirty="0" smtClean="0">
                          <a:solidFill>
                            <a:srgbClr val="000000"/>
                          </a:solidFill>
                          <a:effectLst/>
                          <a:latin typeface="+mn-lt"/>
                        </a:rPr>
                        <a:t> </a:t>
                      </a:r>
                      <a:r>
                        <a:rPr lang="ru-RU" sz="1800" b="0" i="0" dirty="0" smtClean="0">
                          <a:solidFill>
                            <a:srgbClr val="00B0F0"/>
                          </a:solidFill>
                          <a:effectLst/>
                          <a:latin typeface="+mn-lt"/>
                        </a:rPr>
                        <a:t>(нет</a:t>
                      </a:r>
                      <a:r>
                        <a:rPr lang="ru-RU" sz="1800" b="0" i="0" baseline="0" dirty="0" smtClean="0">
                          <a:solidFill>
                            <a:srgbClr val="00B0F0"/>
                          </a:solidFill>
                          <a:effectLst/>
                          <a:latin typeface="+mn-lt"/>
                        </a:rPr>
                        <a:t> заявок, всех отклонили, всех признали уклонившимися, отказ от заключения)</a:t>
                      </a:r>
                      <a:endParaRPr lang="ru-RU" sz="1800" dirty="0">
                        <a:solidFill>
                          <a:srgbClr val="00B0F0"/>
                        </a:solidFill>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dirty="0" smtClean="0">
                          <a:effectLst/>
                          <a:latin typeface="+mn-lt"/>
                        </a:rPr>
                        <a:t>1000 руб.</a:t>
                      </a:r>
                      <a:endParaRPr lang="ru-RU" sz="20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dirty="0" smtClean="0">
                          <a:effectLst/>
                          <a:latin typeface="+mn-lt"/>
                        </a:rPr>
                        <a:t>1000 руб.</a:t>
                      </a:r>
                      <a:endParaRPr lang="ru-RU" sz="20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28011">
                <a:tc>
                  <a:txBody>
                    <a:bodyPr/>
                    <a:lstStyle/>
                    <a:p>
                      <a:pPr fontAlgn="t"/>
                      <a:r>
                        <a:rPr lang="ru-RU" sz="2000" dirty="0" smtClean="0">
                          <a:solidFill>
                            <a:schemeClr val="tx1"/>
                          </a:solidFill>
                          <a:effectLst/>
                          <a:latin typeface="+mn-lt"/>
                        </a:rPr>
                        <a:t>Закрытые способы определения поставщика несостоявшиеся:</a:t>
                      </a:r>
                    </a:p>
                    <a:p>
                      <a:pPr fontAlgn="t"/>
                      <a:r>
                        <a:rPr lang="ru-RU" sz="2000" dirty="0" smtClean="0">
                          <a:solidFill>
                            <a:schemeClr val="tx1"/>
                          </a:solidFill>
                          <a:effectLst/>
                          <a:latin typeface="+mn-lt"/>
                        </a:rPr>
                        <a:t> - по пунктами 3-6  части 1 статьи 52 закона</a:t>
                      </a:r>
                      <a:r>
                        <a:rPr lang="ru-RU" sz="2000" baseline="0" dirty="0" smtClean="0">
                          <a:solidFill>
                            <a:schemeClr val="tx1"/>
                          </a:solidFill>
                          <a:effectLst/>
                          <a:latin typeface="+mn-lt"/>
                        </a:rPr>
                        <a:t> </a:t>
                      </a:r>
                      <a:r>
                        <a:rPr lang="ru-RU" sz="1800" b="0" i="0" dirty="0" smtClean="0">
                          <a:solidFill>
                            <a:srgbClr val="00B0F0"/>
                          </a:solidFill>
                          <a:effectLst/>
                          <a:latin typeface="+mn-lt"/>
                        </a:rPr>
                        <a:t>(нет</a:t>
                      </a:r>
                      <a:r>
                        <a:rPr lang="ru-RU" sz="1800" b="0" i="0" baseline="0" dirty="0" smtClean="0">
                          <a:solidFill>
                            <a:srgbClr val="00B0F0"/>
                          </a:solidFill>
                          <a:effectLst/>
                          <a:latin typeface="+mn-lt"/>
                        </a:rPr>
                        <a:t> заявок, всех отклонили, всех признали уклонившимися, отказ от заключения)</a:t>
                      </a:r>
                    </a:p>
                    <a:p>
                      <a:pPr fontAlgn="t"/>
                      <a:r>
                        <a:rPr lang="ru-RU" sz="2000" dirty="0" smtClean="0">
                          <a:solidFill>
                            <a:schemeClr val="tx1"/>
                          </a:solidFill>
                          <a:effectLst/>
                          <a:latin typeface="+mn-lt"/>
                        </a:rPr>
                        <a:t>- по пунктам 2 и 3 части 1 статьи 77 закона. </a:t>
                      </a:r>
                      <a:r>
                        <a:rPr lang="ru-RU" sz="1800" dirty="0" smtClean="0">
                          <a:solidFill>
                            <a:srgbClr val="00B0F0"/>
                          </a:solidFill>
                          <a:effectLst/>
                          <a:latin typeface="+mn-lt"/>
                        </a:rPr>
                        <a:t>(по о</a:t>
                      </a:r>
                      <a:r>
                        <a:rPr lang="ru-RU" sz="1800" b="0" i="0" kern="1200" dirty="0" smtClean="0">
                          <a:solidFill>
                            <a:srgbClr val="00B0F0"/>
                          </a:solidFill>
                          <a:effectLst/>
                          <a:latin typeface="+mn-lt"/>
                          <a:ea typeface="+mn-ea"/>
                          <a:cs typeface="+mn-cs"/>
                        </a:rPr>
                        <a:t>кончании срока для подачи запросов о предоставлении документации о закупке не подано ни одного запроса; комиссия отказа</a:t>
                      </a:r>
                      <a:r>
                        <a:rPr lang="ru-RU" sz="1800" b="0" i="0" kern="1200" baseline="0" dirty="0" smtClean="0">
                          <a:solidFill>
                            <a:srgbClr val="00B0F0"/>
                          </a:solidFill>
                          <a:effectLst/>
                          <a:latin typeface="+mn-lt"/>
                          <a:ea typeface="+mn-ea"/>
                          <a:cs typeface="+mn-cs"/>
                        </a:rPr>
                        <a:t>ла в выдаче документации по запросам)</a:t>
                      </a:r>
                      <a:endParaRPr lang="ru-RU" sz="1800" dirty="0">
                        <a:solidFill>
                          <a:srgbClr val="00B0F0"/>
                        </a:solidFill>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dirty="0" smtClean="0">
                          <a:effectLst/>
                          <a:latin typeface="+mn-lt"/>
                        </a:rPr>
                        <a:t>1000 руб.</a:t>
                      </a:r>
                      <a:endParaRPr lang="ru-RU" sz="20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dirty="0" smtClean="0">
                          <a:effectLst/>
                          <a:latin typeface="+mn-lt"/>
                        </a:rPr>
                        <a:t>1000 руб.</a:t>
                      </a:r>
                      <a:endParaRPr lang="ru-RU" sz="2000" dirty="0">
                        <a:effectLst/>
                        <a:latin typeface="+mn-lt"/>
                      </a:endParaRPr>
                    </a:p>
                  </a:txBody>
                  <a:tcPr marL="111195" marR="111195" marT="55598" marB="5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0275984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54480" y="396943"/>
            <a:ext cx="9883715" cy="4165591"/>
          </a:xfrm>
          <a:prstGeom prst="rect">
            <a:avLst/>
          </a:prstGeom>
        </p:spPr>
        <p:txBody>
          <a:bodyPr wrap="square">
            <a:spAutoFit/>
          </a:bodyPr>
          <a:lstStyle/>
          <a:p>
            <a:r>
              <a:rPr lang="ru-RU" sz="2206" dirty="0">
                <a:solidFill>
                  <a:srgbClr val="050505"/>
                </a:solidFill>
              </a:rPr>
              <a:t>Вопрос про несостоявшийся </a:t>
            </a:r>
            <a:r>
              <a:rPr lang="ru-RU" sz="2206" b="1" dirty="0">
                <a:solidFill>
                  <a:srgbClr val="002060"/>
                </a:solidFill>
              </a:rPr>
              <a:t>запрос котировок </a:t>
            </a:r>
            <a:r>
              <a:rPr lang="ru-RU" sz="2206" dirty="0">
                <a:solidFill>
                  <a:srgbClr val="050505"/>
                </a:solidFill>
              </a:rPr>
              <a:t>по причине п.3-6 ч.1 ст.52 закона (нет заявок, всех отклонили, отказали победителю).</a:t>
            </a:r>
          </a:p>
          <a:p>
            <a:endParaRPr lang="ru-RU" sz="2206" dirty="0">
              <a:solidFill>
                <a:srgbClr val="050505"/>
              </a:solidFill>
            </a:endParaRPr>
          </a:p>
          <a:p>
            <a:r>
              <a:rPr lang="ru-RU" sz="2206" dirty="0">
                <a:solidFill>
                  <a:srgbClr val="050505"/>
                </a:solidFill>
              </a:rPr>
              <a:t>А именно:</a:t>
            </a:r>
          </a:p>
          <a:p>
            <a:endParaRPr lang="ru-RU" sz="2206" dirty="0">
              <a:solidFill>
                <a:srgbClr val="050505"/>
              </a:solidFill>
            </a:endParaRPr>
          </a:p>
          <a:p>
            <a:pPr>
              <a:buFont typeface="Arial" panose="020B0604020202020204" pitchFamily="34" charset="0"/>
              <a:buChar char="•"/>
            </a:pPr>
            <a:r>
              <a:rPr lang="ru-RU" sz="2206" dirty="0">
                <a:solidFill>
                  <a:srgbClr val="050505"/>
                </a:solidFill>
              </a:rPr>
              <a:t>НЕЛЬЗЯ с любым </a:t>
            </a:r>
            <a:r>
              <a:rPr lang="ru-RU" sz="2206" dirty="0" err="1">
                <a:solidFill>
                  <a:srgbClr val="050505"/>
                </a:solidFill>
              </a:rPr>
              <a:t>едпоставщиком</a:t>
            </a:r>
            <a:r>
              <a:rPr lang="ru-RU" sz="2206" dirty="0">
                <a:solidFill>
                  <a:srgbClr val="050505"/>
                </a:solidFill>
              </a:rPr>
              <a:t> по п.25 ч.1 ст.93 закона после согласования в рамках постановления № 961. Так как в постановлении нет ничего про запрос котировок. Только новая процедура по ч.8 ст.52 закона</a:t>
            </a:r>
          </a:p>
          <a:p>
            <a:pPr>
              <a:buFont typeface="Arial" panose="020B0604020202020204" pitchFamily="34" charset="0"/>
              <a:buChar char="•"/>
            </a:pPr>
            <a:endParaRPr lang="ru-RU" sz="2206" dirty="0">
              <a:solidFill>
                <a:srgbClr val="050505"/>
              </a:solidFill>
            </a:endParaRPr>
          </a:p>
          <a:p>
            <a:pPr>
              <a:buFont typeface="Arial" panose="020B0604020202020204" pitchFamily="34" charset="0"/>
              <a:buChar char="•"/>
            </a:pPr>
            <a:r>
              <a:rPr lang="ru-RU" sz="2206" dirty="0">
                <a:solidFill>
                  <a:srgbClr val="050505"/>
                </a:solidFill>
              </a:rPr>
              <a:t>можно с любым </a:t>
            </a:r>
            <a:r>
              <a:rPr lang="ru-RU" sz="2206" dirty="0" err="1">
                <a:solidFill>
                  <a:srgbClr val="050505"/>
                </a:solidFill>
              </a:rPr>
              <a:t>едпоставщиком</a:t>
            </a:r>
            <a:r>
              <a:rPr lang="ru-RU" sz="2206" dirty="0">
                <a:solidFill>
                  <a:srgbClr val="050505"/>
                </a:solidFill>
              </a:rPr>
              <a:t> по п.25 ч.1 ст.93 закона БЕЗ согласования в рамках постановления № 961. Так как в постановлении нет ничего про запрос котировок и в п.4 ч.5 ст.93 тоже нет запроса котировок</a:t>
            </a:r>
          </a:p>
        </p:txBody>
      </p:sp>
      <p:sp>
        <p:nvSpPr>
          <p:cNvPr id="3" name="Прямоугольник 2"/>
          <p:cNvSpPr/>
          <p:nvPr/>
        </p:nvSpPr>
        <p:spPr>
          <a:xfrm>
            <a:off x="1186956" y="5233796"/>
            <a:ext cx="10034663" cy="647981"/>
          </a:xfrm>
          <a:prstGeom prst="rect">
            <a:avLst/>
          </a:prstGeom>
          <a:ln>
            <a:solidFill>
              <a:schemeClr val="accent1"/>
            </a:solidFill>
          </a:ln>
        </p:spPr>
        <p:txBody>
          <a:bodyPr wrap="square">
            <a:spAutoFit/>
          </a:bodyPr>
          <a:lstStyle/>
          <a:p>
            <a:r>
              <a:rPr lang="ru-RU" sz="1805" dirty="0">
                <a:solidFill>
                  <a:srgbClr val="050505"/>
                </a:solidFill>
              </a:rPr>
              <a:t>спорное положение - можно или нельзя выйти на п.25 ч.1 ст.93 закона по несостоявшемуся запросу котировок без согласования с контрольным органом</a:t>
            </a:r>
            <a:endParaRPr lang="ru-RU" sz="1805" dirty="0"/>
          </a:p>
        </p:txBody>
      </p:sp>
    </p:spTree>
    <p:extLst>
      <p:ext uri="{BB962C8B-B14F-4D97-AF65-F5344CB8AC3E}">
        <p14:creationId xmlns:p14="http://schemas.microsoft.com/office/powerpoint/2010/main" val="380352388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70432" y="180369"/>
            <a:ext cx="10628722" cy="6016964"/>
          </a:xfrm>
          <a:prstGeom prst="rect">
            <a:avLst/>
          </a:prstGeom>
        </p:spPr>
        <p:txBody>
          <a:bodyPr wrap="square">
            <a:spAutoFit/>
          </a:bodyPr>
          <a:lstStyle/>
          <a:p>
            <a:r>
              <a:rPr lang="ru-RU" sz="1604" dirty="0">
                <a:solidFill>
                  <a:srgbClr val="7030A0"/>
                </a:solidFill>
              </a:rPr>
              <a:t>Письмо Минфина России от 14.02.2022 № 24-01-09/10138</a:t>
            </a:r>
            <a:r>
              <a:rPr lang="ru-RU" sz="1604" dirty="0">
                <a:solidFill>
                  <a:srgbClr val="222222"/>
                </a:solidFill>
              </a:rPr>
              <a:t/>
            </a:r>
            <a:br>
              <a:rPr lang="ru-RU" sz="1604" dirty="0">
                <a:solidFill>
                  <a:srgbClr val="222222"/>
                </a:solidFill>
              </a:rPr>
            </a:br>
            <a:r>
              <a:rPr lang="ru-RU" sz="1604" dirty="0">
                <a:solidFill>
                  <a:srgbClr val="222222"/>
                </a:solidFill>
              </a:rPr>
              <a:t>5. О последствиях признания открытого конкурентного способа определения поставщика (подрядчика, исполнителя) несостоявшимся.</a:t>
            </a:r>
          </a:p>
          <a:p>
            <a:r>
              <a:rPr lang="ru-RU" sz="1604" dirty="0">
                <a:solidFill>
                  <a:srgbClr val="222222"/>
                </a:solidFill>
              </a:rPr>
              <a:t>5.1. В </a:t>
            </a:r>
            <a:r>
              <a:rPr lang="ru-RU" sz="1604" dirty="0">
                <a:solidFill>
                  <a:srgbClr val="01745C"/>
                </a:solidFill>
              </a:rPr>
              <a:t>части 1 статьи 52 Закона № 44-ФЗ</a:t>
            </a:r>
            <a:r>
              <a:rPr lang="ru-RU" sz="1604" dirty="0">
                <a:solidFill>
                  <a:srgbClr val="222222"/>
                </a:solidFill>
              </a:rPr>
              <a:t> установлено 6 случаев признания открытого конкурентного способа определения поставщика (подрядчика, исполнителя) несостоявшимся. При этом </a:t>
            </a:r>
            <a:r>
              <a:rPr lang="ru-RU" sz="1604" dirty="0">
                <a:solidFill>
                  <a:srgbClr val="01745C"/>
                </a:solidFill>
              </a:rPr>
              <a:t>пункты 1</a:t>
            </a:r>
            <a:r>
              <a:rPr lang="ru-RU" sz="1604" dirty="0">
                <a:solidFill>
                  <a:srgbClr val="222222"/>
                </a:solidFill>
              </a:rPr>
              <a:t> и </a:t>
            </a:r>
            <a:r>
              <a:rPr lang="ru-RU" sz="1604" dirty="0">
                <a:solidFill>
                  <a:srgbClr val="01745C"/>
                </a:solidFill>
              </a:rPr>
              <a:t>2 указанной части</a:t>
            </a:r>
            <a:r>
              <a:rPr lang="ru-RU" sz="1604" dirty="0">
                <a:solidFill>
                  <a:srgbClr val="222222"/>
                </a:solidFill>
              </a:rPr>
              <a:t> предусматривают признание процедуры определения поставщика (подрядчика, исполнителя) несостоявшейся в случае наличия одной заявки на участие в закупке, а </a:t>
            </a:r>
            <a:r>
              <a:rPr lang="ru-RU" sz="1604" dirty="0">
                <a:solidFill>
                  <a:srgbClr val="01745C"/>
                </a:solidFill>
              </a:rPr>
              <a:t>пункты 3</a:t>
            </a:r>
            <a:r>
              <a:rPr lang="ru-RU" sz="1604" dirty="0">
                <a:solidFill>
                  <a:srgbClr val="222222"/>
                </a:solidFill>
              </a:rPr>
              <a:t>-</a:t>
            </a:r>
            <a:r>
              <a:rPr lang="ru-RU" sz="1604" dirty="0">
                <a:solidFill>
                  <a:srgbClr val="01745C"/>
                </a:solidFill>
              </a:rPr>
              <a:t>6 указанной части</a:t>
            </a:r>
            <a:r>
              <a:rPr lang="ru-RU" sz="1604" dirty="0">
                <a:solidFill>
                  <a:srgbClr val="222222"/>
                </a:solidFill>
              </a:rPr>
              <a:t> - в случае отсутствия (по различным определенным причинам) заявок на участие в закупке.</a:t>
            </a:r>
          </a:p>
          <a:p>
            <a:r>
              <a:rPr lang="ru-RU" sz="1604" dirty="0">
                <a:solidFill>
                  <a:srgbClr val="222222"/>
                </a:solidFill>
              </a:rPr>
              <a:t>Согласно </a:t>
            </a:r>
            <a:r>
              <a:rPr lang="ru-RU" sz="1604" dirty="0">
                <a:solidFill>
                  <a:srgbClr val="01745C"/>
                </a:solidFill>
              </a:rPr>
              <a:t>части 8 статьи 52 Закона № 44-ФЗ</a:t>
            </a:r>
            <a:r>
              <a:rPr lang="ru-RU" sz="1604" dirty="0">
                <a:solidFill>
                  <a:srgbClr val="222222"/>
                </a:solidFill>
              </a:rPr>
              <a:t> в случаях, предусмотренных </a:t>
            </a:r>
            <a:r>
              <a:rPr lang="ru-RU" sz="1604" dirty="0">
                <a:solidFill>
                  <a:srgbClr val="01745C"/>
                </a:solidFill>
              </a:rPr>
              <a:t>пунктами 3</a:t>
            </a:r>
            <a:r>
              <a:rPr lang="ru-RU" sz="1604" dirty="0">
                <a:solidFill>
                  <a:srgbClr val="222222"/>
                </a:solidFill>
              </a:rPr>
              <a:t>-</a:t>
            </a:r>
            <a:r>
              <a:rPr lang="ru-RU" sz="1604" dirty="0">
                <a:solidFill>
                  <a:srgbClr val="01745C"/>
                </a:solidFill>
              </a:rPr>
              <a:t>6 части 1 указанной статьи</a:t>
            </a:r>
            <a:r>
              <a:rPr lang="ru-RU" sz="1604" dirty="0">
                <a:solidFill>
                  <a:srgbClr val="222222"/>
                </a:solidFill>
              </a:rPr>
              <a:t>, заказчик вправе осуществить новую закупку либо осуществить закупку у единственного поставщика (подрядчика, исполнителя) в соответствии с </a:t>
            </a:r>
            <a:r>
              <a:rPr lang="ru-RU" sz="1604" dirty="0">
                <a:solidFill>
                  <a:srgbClr val="01745C"/>
                </a:solidFill>
              </a:rPr>
              <a:t>пунктом 25 части 1 статьи 93 Закона № 44-ФЗ</a:t>
            </a:r>
            <a:r>
              <a:rPr lang="ru-RU" sz="1604" dirty="0">
                <a:solidFill>
                  <a:srgbClr val="222222"/>
                </a:solidFill>
              </a:rPr>
              <a:t>.</a:t>
            </a:r>
          </a:p>
          <a:p>
            <a:r>
              <a:rPr lang="ru-RU" sz="1604" dirty="0">
                <a:solidFill>
                  <a:srgbClr val="222222"/>
                </a:solidFill>
              </a:rPr>
              <a:t>Положения </a:t>
            </a:r>
            <a:r>
              <a:rPr lang="ru-RU" sz="1604" dirty="0">
                <a:solidFill>
                  <a:srgbClr val="01745C"/>
                </a:solidFill>
              </a:rPr>
              <a:t>части 8 статьи 52 Закона № 44-ФЗ, </a:t>
            </a:r>
            <a:r>
              <a:rPr lang="ru-RU" sz="1604" dirty="0">
                <a:solidFill>
                  <a:srgbClr val="222222"/>
                </a:solidFill>
              </a:rPr>
              <a:t>допускающие закупку у единственного поставщика (подрядчика, исполнителя) в соответствии с </a:t>
            </a:r>
            <a:r>
              <a:rPr lang="ru-RU" sz="1604" dirty="0">
                <a:solidFill>
                  <a:srgbClr val="01745C"/>
                </a:solidFill>
              </a:rPr>
              <a:t>пунктом 25 части 1 статьи 93 Закона № 44-ФЗ</a:t>
            </a:r>
            <a:r>
              <a:rPr lang="ru-RU" sz="1604" dirty="0">
                <a:solidFill>
                  <a:srgbClr val="222222"/>
                </a:solidFill>
              </a:rPr>
              <a:t>, могут быть реализованы заказчиком вне зависимости от отсутствия в указанном </a:t>
            </a:r>
            <a:r>
              <a:rPr lang="ru-RU" sz="1604" dirty="0">
                <a:solidFill>
                  <a:srgbClr val="01745C"/>
                </a:solidFill>
              </a:rPr>
              <a:t>пункте 25</a:t>
            </a:r>
            <a:r>
              <a:rPr lang="ru-RU" sz="1604" dirty="0">
                <a:solidFill>
                  <a:srgbClr val="222222"/>
                </a:solidFill>
              </a:rPr>
              <a:t> дополнительной ссылки на </a:t>
            </a:r>
            <a:r>
              <a:rPr lang="ru-RU" sz="1604" dirty="0">
                <a:solidFill>
                  <a:srgbClr val="01745C"/>
                </a:solidFill>
              </a:rPr>
              <a:t>часть 8 статьи 52 Закона № 44-ФЗ</a:t>
            </a:r>
            <a:r>
              <a:rPr lang="ru-RU" sz="1604" dirty="0">
                <a:solidFill>
                  <a:srgbClr val="222222"/>
                </a:solidFill>
              </a:rPr>
              <a:t>.</a:t>
            </a:r>
          </a:p>
          <a:p>
            <a:endParaRPr lang="ru-RU" sz="1604" dirty="0">
              <a:solidFill>
                <a:srgbClr val="222222"/>
              </a:solidFill>
            </a:endParaRPr>
          </a:p>
          <a:p>
            <a:r>
              <a:rPr lang="ru-RU" sz="1604" dirty="0">
                <a:solidFill>
                  <a:srgbClr val="222222"/>
                </a:solidFill>
              </a:rPr>
              <a:t>5.2. </a:t>
            </a:r>
            <a:r>
              <a:rPr lang="ru-RU" sz="1604" dirty="0">
                <a:solidFill>
                  <a:srgbClr val="01745C"/>
                </a:solidFill>
              </a:rPr>
              <a:t>Частями 6</a:t>
            </a:r>
            <a:r>
              <a:rPr lang="ru-RU" sz="1604" dirty="0">
                <a:solidFill>
                  <a:srgbClr val="222222"/>
                </a:solidFill>
              </a:rPr>
              <a:t> и </a:t>
            </a:r>
            <a:r>
              <a:rPr lang="ru-RU" sz="1604" dirty="0">
                <a:solidFill>
                  <a:srgbClr val="01745C"/>
                </a:solidFill>
              </a:rPr>
              <a:t>8 статьи 52 Закона № 44-ФЗ</a:t>
            </a:r>
            <a:r>
              <a:rPr lang="ru-RU" sz="1604" dirty="0">
                <a:solidFill>
                  <a:srgbClr val="222222"/>
                </a:solidFill>
              </a:rPr>
              <a:t> предусмотрены случаи для осуществления закупки у единственного поставщика (подрядчика, исполнителя) в соответствии с </a:t>
            </a:r>
            <a:r>
              <a:rPr lang="ru-RU" sz="1604" dirty="0">
                <a:solidFill>
                  <a:srgbClr val="01745C"/>
                </a:solidFill>
              </a:rPr>
              <a:t>пунктом 25 части 1 статьи 93 Закона № 44-ФЗ</a:t>
            </a:r>
            <a:r>
              <a:rPr lang="ru-RU" sz="1604" dirty="0">
                <a:solidFill>
                  <a:srgbClr val="222222"/>
                </a:solidFill>
              </a:rPr>
              <a:t> при признании </a:t>
            </a:r>
            <a:r>
              <a:rPr lang="ru-RU" sz="1604" b="1" dirty="0">
                <a:solidFill>
                  <a:srgbClr val="7030A0"/>
                </a:solidFill>
              </a:rPr>
              <a:t>запроса котировок в электронной форме несостоявшимся.</a:t>
            </a:r>
          </a:p>
          <a:p>
            <a:r>
              <a:rPr lang="ru-RU" sz="1604" dirty="0">
                <a:solidFill>
                  <a:srgbClr val="222222"/>
                </a:solidFill>
              </a:rPr>
              <a:t>Закупка у единственного поставщика (подрядчика, исполнителя) в соответствии с </a:t>
            </a:r>
            <a:r>
              <a:rPr lang="ru-RU" sz="1604" dirty="0">
                <a:solidFill>
                  <a:srgbClr val="01745C"/>
                </a:solidFill>
              </a:rPr>
              <a:t>пунктом 25 части 1 статьи 93 Закона № 44-ФЗ</a:t>
            </a:r>
            <a:r>
              <a:rPr lang="ru-RU" sz="1604" dirty="0">
                <a:solidFill>
                  <a:srgbClr val="222222"/>
                </a:solidFill>
              </a:rPr>
              <a:t> по результатам несостоявшегося запроса котировок </a:t>
            </a:r>
            <a:r>
              <a:rPr lang="ru-RU" sz="1604" u="sng" dirty="0">
                <a:solidFill>
                  <a:srgbClr val="FF0000"/>
                </a:solidFill>
              </a:rPr>
              <a:t>в электронной форме осуществляется без согласования с контрольным органом в сфере закупок.</a:t>
            </a:r>
          </a:p>
          <a:p>
            <a:r>
              <a:rPr lang="ru-RU" sz="1604" dirty="0">
                <a:solidFill>
                  <a:srgbClr val="222222"/>
                </a:solidFill>
              </a:rPr>
              <a:t>Так, </a:t>
            </a:r>
            <a:r>
              <a:rPr lang="ru-RU" sz="1604" dirty="0">
                <a:solidFill>
                  <a:srgbClr val="01745C"/>
                </a:solidFill>
              </a:rPr>
              <a:t>пунктом 4 части 5 статьи 93 Закона № 44-ФЗ</a:t>
            </a:r>
            <a:r>
              <a:rPr lang="ru-RU" sz="1604" dirty="0">
                <a:solidFill>
                  <a:srgbClr val="222222"/>
                </a:solidFill>
              </a:rPr>
              <a:t> согласование с контрольным органом в сфере закупок предусмотрено исключительно для конкурсов и аукционов (если начальная (максимальная) цена контракта превышает предельные установленные Правительством Российской Федерации).</a:t>
            </a:r>
            <a:endParaRPr lang="ru-RU" sz="1604" dirty="0"/>
          </a:p>
        </p:txBody>
      </p:sp>
    </p:spTree>
    <p:extLst>
      <p:ext uri="{BB962C8B-B14F-4D97-AF65-F5344CB8AC3E}">
        <p14:creationId xmlns:p14="http://schemas.microsoft.com/office/powerpoint/2010/main" val="300227235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nvPr>
        </p:nvGraphicFramePr>
        <p:xfrm>
          <a:off x="1115568" y="765868"/>
          <a:ext cx="10353197" cy="3462800"/>
        </p:xfrm>
        <a:graphic>
          <a:graphicData uri="http://schemas.openxmlformats.org/drawingml/2006/table">
            <a:tbl>
              <a:tblPr/>
              <a:tblGrid>
                <a:gridCol w="2940194"/>
                <a:gridCol w="7413003"/>
              </a:tblGrid>
              <a:tr h="472322">
                <a:tc>
                  <a:txBody>
                    <a:bodyPr/>
                    <a:lstStyle/>
                    <a:p>
                      <a:pPr fontAlgn="t"/>
                      <a:r>
                        <a:rPr lang="ru-RU" sz="2000" b="0" dirty="0">
                          <a:effectLst/>
                          <a:latin typeface="+mn-lt"/>
                        </a:rPr>
                        <a:t>Цель закупки </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b="0">
                          <a:effectLst/>
                          <a:latin typeface="+mn-lt"/>
                        </a:rPr>
                        <a:t>С кем согласовать едпоставщика</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4888">
                <a:tc>
                  <a:txBody>
                    <a:bodyPr/>
                    <a:lstStyle/>
                    <a:p>
                      <a:pPr fontAlgn="t"/>
                      <a:r>
                        <a:rPr lang="ru-RU" sz="1800" b="1" dirty="0">
                          <a:effectLst/>
                          <a:latin typeface="+mn-lt"/>
                        </a:rPr>
                        <a:t>Федеральные </a:t>
                      </a:r>
                      <a:r>
                        <a:rPr lang="ru-RU" sz="1800" b="1" dirty="0" smtClean="0">
                          <a:effectLst/>
                          <a:latin typeface="+mn-lt"/>
                        </a:rPr>
                        <a:t>нужды</a:t>
                      </a:r>
                    </a:p>
                    <a:p>
                      <a:r>
                        <a:rPr lang="ru-RU" sz="1800" b="1" i="0" u="none" strike="noStrike" kern="1200" baseline="0" dirty="0" smtClean="0">
                          <a:solidFill>
                            <a:schemeClr val="tx1"/>
                          </a:solidFill>
                          <a:latin typeface="+mn-lt"/>
                          <a:ea typeface="+mn-ea"/>
                          <a:cs typeface="+mn-cs"/>
                        </a:rPr>
                        <a:t>При применении закрытых конкурентных способов </a:t>
                      </a:r>
                      <a:endParaRPr lang="ru-RU" sz="1800" b="1" dirty="0">
                        <a:effectLst/>
                        <a:latin typeface="+mn-lt"/>
                      </a:endParaRP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sz="2000" b="0">
                          <a:effectLst/>
                          <a:latin typeface="+mn-lt"/>
                        </a:rPr>
                        <a:t>ФАС</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0983">
                <a:tc>
                  <a:txBody>
                    <a:bodyPr/>
                    <a:lstStyle/>
                    <a:p>
                      <a:pPr fontAlgn="t"/>
                      <a:r>
                        <a:rPr lang="ru-RU" sz="1800" b="1" dirty="0">
                          <a:effectLst/>
                          <a:latin typeface="+mn-lt"/>
                        </a:rPr>
                        <a:t>Нужды субъекта РФ</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b="0">
                          <a:effectLst/>
                          <a:latin typeface="+mn-lt"/>
                        </a:rPr>
                        <a:t>Орган исполнительной власти субъекта РФ, который уполномочен контролировать закупки</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42387">
                <a:tc>
                  <a:txBody>
                    <a:bodyPr/>
                    <a:lstStyle/>
                    <a:p>
                      <a:pPr fontAlgn="t"/>
                      <a:r>
                        <a:rPr lang="ru-RU" sz="1800" b="1" dirty="0">
                          <a:effectLst/>
                          <a:latin typeface="+mn-lt"/>
                        </a:rPr>
                        <a:t>Муниципальные нужды</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fontAlgn="t"/>
                      <a:r>
                        <a:rPr lang="ru-RU" sz="2000" b="0" dirty="0">
                          <a:effectLst/>
                          <a:latin typeface="+mn-lt"/>
                        </a:rPr>
                        <a:t>Орган местного самоуправления муниципального района или орган местного самоуправления городского округа, который уполномочен контролировать закупки</a:t>
                      </a:r>
                    </a:p>
                  </a:txBody>
                  <a:tcPr marL="119828" marR="119828" marT="59914" marB="599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Прямоугольник 4"/>
          <p:cNvSpPr/>
          <p:nvPr/>
        </p:nvSpPr>
        <p:spPr>
          <a:xfrm>
            <a:off x="1403532" y="315014"/>
            <a:ext cx="9693720" cy="370275"/>
          </a:xfrm>
          <a:prstGeom prst="rect">
            <a:avLst/>
          </a:prstGeom>
        </p:spPr>
        <p:txBody>
          <a:bodyPr wrap="square">
            <a:spAutoFit/>
          </a:bodyPr>
          <a:lstStyle/>
          <a:p>
            <a:r>
              <a:rPr lang="ru-RU" sz="1805" dirty="0"/>
              <a:t>Контрольный орган, с которым заказчик согласовывает единственного поставщика</a:t>
            </a:r>
          </a:p>
        </p:txBody>
      </p:sp>
      <p:sp>
        <p:nvSpPr>
          <p:cNvPr id="2" name="Прямоугольник 1"/>
          <p:cNvSpPr/>
          <p:nvPr/>
        </p:nvSpPr>
        <p:spPr>
          <a:xfrm>
            <a:off x="682144" y="4309247"/>
            <a:ext cx="11220043" cy="2314217"/>
          </a:xfrm>
          <a:prstGeom prst="rect">
            <a:avLst/>
          </a:prstGeom>
        </p:spPr>
        <p:txBody>
          <a:bodyPr wrap="square">
            <a:spAutoFit/>
          </a:bodyPr>
          <a:lstStyle/>
          <a:p>
            <a:pPr indent="343792"/>
            <a:r>
              <a:rPr lang="ru-RU" sz="1805" dirty="0">
                <a:solidFill>
                  <a:srgbClr val="000000"/>
                </a:solidFill>
              </a:rPr>
              <a:t>Обращение о согласовании заключения контракта с единственным поставщиком (подрядчиком, исполнителем) </a:t>
            </a:r>
            <a:r>
              <a:rPr lang="ru-RU" sz="1805" b="1" u="sng" dirty="0">
                <a:solidFill>
                  <a:srgbClr val="7030A0"/>
                </a:solidFill>
              </a:rPr>
              <a:t>не позднее чем через пять рабочих дней с даты:</a:t>
            </a:r>
          </a:p>
          <a:p>
            <a:pPr indent="343792"/>
            <a:r>
              <a:rPr lang="ru-RU" sz="1805" dirty="0">
                <a:solidFill>
                  <a:srgbClr val="000000"/>
                </a:solidFill>
              </a:rPr>
              <a:t>1) размещения в ЕИС протокола, содержащего информацию о признании определения поставщика (подрядчика, исполнителя) несостоявшимся (в случае, если такой протокол подлежит размещению в ЕИС в соответствии с законом);</a:t>
            </a:r>
          </a:p>
          <a:p>
            <a:pPr indent="343792"/>
            <a:r>
              <a:rPr lang="ru-RU" sz="1805" dirty="0">
                <a:solidFill>
                  <a:srgbClr val="000000"/>
                </a:solidFill>
              </a:rPr>
              <a:t>2) подписания протокола, содержащего информацию о признании определения поставщика (подрядчика, исполнителя) несостоявшимся (в случае, если такой протокол не подлежит размещению в ЕИС в соответствии с законом).</a:t>
            </a:r>
          </a:p>
        </p:txBody>
      </p:sp>
    </p:spTree>
    <p:extLst>
      <p:ext uri="{BB962C8B-B14F-4D97-AF65-F5344CB8AC3E}">
        <p14:creationId xmlns:p14="http://schemas.microsoft.com/office/powerpoint/2010/main" val="33777120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9364" y="352420"/>
            <a:ext cx="10972636" cy="1234249"/>
          </a:xfrm>
          <a:prstGeom prst="rect">
            <a:avLst/>
          </a:prstGeom>
        </p:spPr>
        <p:txBody>
          <a:bodyPr wrap="square">
            <a:spAutoFit/>
          </a:bodyPr>
          <a:lstStyle/>
          <a:p>
            <a:r>
              <a:rPr lang="ru-RU" sz="1805" b="1" dirty="0">
                <a:solidFill>
                  <a:srgbClr val="FF0000"/>
                </a:solidFill>
              </a:rPr>
              <a:t>с 01.01.2022 года </a:t>
            </a:r>
            <a:r>
              <a:rPr lang="ru-RU" sz="1805" dirty="0"/>
              <a:t>обращения о согласовании </a:t>
            </a:r>
            <a:r>
              <a:rPr lang="ru-RU" sz="2005" b="1" dirty="0">
                <a:solidFill>
                  <a:srgbClr val="FF0000"/>
                </a:solidFill>
              </a:rPr>
              <a:t>открытых закупок </a:t>
            </a:r>
            <a:r>
              <a:rPr lang="ru-RU" sz="1805" dirty="0"/>
              <a:t>направляются в контрольный орган в сфере закупок с использованием  </a:t>
            </a:r>
            <a:r>
              <a:rPr lang="ru-RU" sz="1805" b="1" dirty="0"/>
              <a:t>ЕИС в сфере закупок </a:t>
            </a:r>
          </a:p>
          <a:p>
            <a:endParaRPr lang="ru-RU" sz="1805" dirty="0"/>
          </a:p>
          <a:p>
            <a:r>
              <a:rPr lang="ru-RU" sz="1805" dirty="0"/>
              <a:t>в соответствии с пунктом 3 постановления Правительства Российской Федерации от 30.06.2020 № 961</a:t>
            </a:r>
          </a:p>
        </p:txBody>
      </p:sp>
      <p:pic>
        <p:nvPicPr>
          <p:cNvPr id="4" name="Рисунок 3"/>
          <p:cNvPicPr>
            <a:picLocks noChangeAspect="1"/>
          </p:cNvPicPr>
          <p:nvPr/>
        </p:nvPicPr>
        <p:blipFill>
          <a:blip r:embed="rId2"/>
          <a:stretch>
            <a:fillRect/>
          </a:stretch>
        </p:blipFill>
        <p:spPr>
          <a:xfrm>
            <a:off x="898189" y="1696397"/>
            <a:ext cx="10683868" cy="4794930"/>
          </a:xfrm>
          <a:prstGeom prst="rect">
            <a:avLst/>
          </a:prstGeom>
        </p:spPr>
      </p:pic>
    </p:spTree>
    <p:extLst>
      <p:ext uri="{BB962C8B-B14F-4D97-AF65-F5344CB8AC3E}">
        <p14:creationId xmlns:p14="http://schemas.microsoft.com/office/powerpoint/2010/main" val="368543900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846" y="32508"/>
            <a:ext cx="11106330" cy="6677632"/>
          </a:xfrm>
          <a:prstGeom prst="rect">
            <a:avLst/>
          </a:prstGeom>
        </p:spPr>
      </p:pic>
    </p:spTree>
    <p:extLst>
      <p:ext uri="{BB962C8B-B14F-4D97-AF65-F5344CB8AC3E}">
        <p14:creationId xmlns:p14="http://schemas.microsoft.com/office/powerpoint/2010/main" val="427224174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038" y="396944"/>
            <a:ext cx="10873024" cy="5250387"/>
          </a:xfrm>
          <a:prstGeom prst="rect">
            <a:avLst/>
          </a:prstGeom>
        </p:spPr>
      </p:pic>
      <p:sp>
        <p:nvSpPr>
          <p:cNvPr id="3" name="Прямоугольник 2"/>
          <p:cNvSpPr/>
          <p:nvPr/>
        </p:nvSpPr>
        <p:spPr>
          <a:xfrm>
            <a:off x="3930246" y="5811331"/>
            <a:ext cx="6402538" cy="431987"/>
          </a:xfrm>
          <a:prstGeom prst="rect">
            <a:avLst/>
          </a:prstGeom>
        </p:spPr>
        <p:txBody>
          <a:bodyPr wrap="none">
            <a:spAutoFit/>
          </a:bodyPr>
          <a:lstStyle/>
          <a:p>
            <a:r>
              <a:rPr lang="ru-RU" sz="2206" b="1" dirty="0">
                <a:solidFill>
                  <a:srgbClr val="FF0000"/>
                </a:solidFill>
                <a:latin typeface="Calibri" panose="020F0502020204030204"/>
              </a:rPr>
              <a:t>Участник должен быть зарегистрирован в </a:t>
            </a:r>
            <a:r>
              <a:rPr lang="ru-RU" sz="2206" b="1" dirty="0" err="1">
                <a:solidFill>
                  <a:srgbClr val="FF0000"/>
                </a:solidFill>
                <a:latin typeface="Calibri" panose="020F0502020204030204"/>
              </a:rPr>
              <a:t>ЕРУЗе</a:t>
            </a:r>
            <a:r>
              <a:rPr lang="ru-RU" sz="2206" b="1" dirty="0">
                <a:solidFill>
                  <a:srgbClr val="FF0000"/>
                </a:solidFill>
                <a:latin typeface="Calibri" panose="020F0502020204030204"/>
              </a:rPr>
              <a:t>!!!</a:t>
            </a:r>
            <a:endParaRPr lang="ru-RU" sz="1805" b="1" dirty="0">
              <a:solidFill>
                <a:srgbClr val="FF0000"/>
              </a:solidFill>
            </a:endParaRPr>
          </a:p>
        </p:txBody>
      </p:sp>
    </p:spTree>
    <p:extLst>
      <p:ext uri="{BB962C8B-B14F-4D97-AF65-F5344CB8AC3E}">
        <p14:creationId xmlns:p14="http://schemas.microsoft.com/office/powerpoint/2010/main" val="16186622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846" y="252560"/>
            <a:ext cx="11045349" cy="6280688"/>
          </a:xfrm>
          <a:prstGeom prst="rect">
            <a:avLst/>
          </a:prstGeom>
        </p:spPr>
      </p:pic>
    </p:spTree>
    <p:extLst>
      <p:ext uri="{BB962C8B-B14F-4D97-AF65-F5344CB8AC3E}">
        <p14:creationId xmlns:p14="http://schemas.microsoft.com/office/powerpoint/2010/main" val="322702204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00" y="108176"/>
            <a:ext cx="11766746" cy="6208497"/>
          </a:xfrm>
          <a:prstGeom prst="rect">
            <a:avLst/>
          </a:prstGeom>
        </p:spPr>
      </p:pic>
    </p:spTree>
    <p:extLst>
      <p:ext uri="{BB962C8B-B14F-4D97-AF65-F5344CB8AC3E}">
        <p14:creationId xmlns:p14="http://schemas.microsoft.com/office/powerpoint/2010/main" val="104606173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8189" y="685711"/>
            <a:ext cx="10540006" cy="4524315"/>
          </a:xfrm>
          <a:prstGeom prst="rect">
            <a:avLst/>
          </a:prstGeom>
        </p:spPr>
        <p:txBody>
          <a:bodyPr wrap="square">
            <a:spAutoFit/>
          </a:bodyPr>
          <a:lstStyle/>
          <a:p>
            <a:pPr fontAlgn="t"/>
            <a:r>
              <a:rPr lang="ru-RU" sz="2400" dirty="0"/>
              <a:t>Заказчик сам ищет поставщика, подрядчика, победителя.</a:t>
            </a:r>
          </a:p>
          <a:p>
            <a:pPr fontAlgn="t"/>
            <a:endParaRPr lang="ru-RU" sz="2400" dirty="0"/>
          </a:p>
          <a:p>
            <a:pPr fontAlgn="t"/>
            <a:r>
              <a:rPr lang="ru-RU" sz="2400" dirty="0"/>
              <a:t>Он должен:</a:t>
            </a:r>
          </a:p>
          <a:p>
            <a:pPr fontAlgn="t"/>
            <a:endParaRPr lang="ru-RU" sz="2400" dirty="0"/>
          </a:p>
          <a:p>
            <a:pPr fontAlgn="t"/>
            <a:r>
              <a:rPr lang="ru-RU" sz="2400" dirty="0"/>
              <a:t>-  соответствовать всем единым и дополнительным требованиям (постановление № 2571, универсальная квалификация), </a:t>
            </a:r>
          </a:p>
          <a:p>
            <a:pPr marL="286493" indent="-286493" fontAlgn="t">
              <a:buFontTx/>
              <a:buChar char="-"/>
            </a:pPr>
            <a:r>
              <a:rPr lang="ru-RU" sz="2400" dirty="0"/>
              <a:t>Зарегистрирован в ЕРУЗ для открытых процедур,</a:t>
            </a:r>
          </a:p>
          <a:p>
            <a:pPr marL="286493" indent="-286493" fontAlgn="t">
              <a:buFontTx/>
              <a:buChar char="-"/>
            </a:pPr>
            <a:r>
              <a:rPr lang="ru-RU" sz="2400" dirty="0"/>
              <a:t>быть СМП (СОНО) при установлении таких требований,</a:t>
            </a:r>
          </a:p>
          <a:p>
            <a:pPr marL="286493" indent="-286493" fontAlgn="t">
              <a:buFontTx/>
              <a:buChar char="-"/>
            </a:pPr>
            <a:r>
              <a:rPr lang="ru-RU" sz="2400" dirty="0"/>
              <a:t>цена не выше НМЦК,</a:t>
            </a:r>
          </a:p>
          <a:p>
            <a:pPr marL="286493" indent="-286493" fontAlgn="t">
              <a:buFontTx/>
              <a:buChar char="-"/>
            </a:pPr>
            <a:r>
              <a:rPr lang="ru-RU" sz="2400" dirty="0"/>
              <a:t>ничего менять в условиях контракта, цене, описании объекта закупки НЕЛЬЗЯ</a:t>
            </a:r>
          </a:p>
          <a:p>
            <a:pPr marL="286493" indent="-286493" fontAlgn="t">
              <a:buFontTx/>
              <a:buChar char="-"/>
            </a:pPr>
            <a:endParaRPr lang="ru-RU" sz="2400" dirty="0"/>
          </a:p>
        </p:txBody>
      </p:sp>
    </p:spTree>
    <p:extLst>
      <p:ext uri="{BB962C8B-B14F-4D97-AF65-F5344CB8AC3E}">
        <p14:creationId xmlns:p14="http://schemas.microsoft.com/office/powerpoint/2010/main" val="362218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46956333"/>
              </p:ext>
            </p:extLst>
          </p:nvPr>
        </p:nvGraphicFramePr>
        <p:xfrm>
          <a:off x="315460" y="222638"/>
          <a:ext cx="11250202" cy="6092646"/>
        </p:xfrm>
        <a:graphic>
          <a:graphicData uri="http://schemas.openxmlformats.org/drawingml/2006/table">
            <a:tbl>
              <a:tblPr firstRow="1" bandRow="1">
                <a:tableStyleId>{21E4AEA4-8DFA-4A89-87EB-49C32662AFE0}</a:tableStyleId>
              </a:tblPr>
              <a:tblGrid>
                <a:gridCol w="9755818"/>
                <a:gridCol w="1494384"/>
              </a:tblGrid>
              <a:tr h="1129644">
                <a:tc gridSpan="2">
                  <a:txBody>
                    <a:bodyPr/>
                    <a:lstStyle/>
                    <a:p>
                      <a:pPr algn="ctr">
                        <a:lnSpc>
                          <a:spcPct val="90000"/>
                        </a:lnSpc>
                      </a:pPr>
                      <a:r>
                        <a:rPr kumimoji="0" lang="ru-RU" sz="2200" u="sng" kern="1200" dirty="0" smtClean="0">
                          <a:solidFill>
                            <a:schemeClr val="bg1"/>
                          </a:solidFill>
                        </a:rPr>
                        <a:t>Односторонний отказ от исполнения контракта</a:t>
                      </a:r>
                      <a:endParaRPr lang="ru-RU" sz="2200" b="0" dirty="0">
                        <a:solidFill>
                          <a:schemeClr val="bg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a:p>
                  </a:txBody>
                  <a:tcPr/>
                </a:tc>
              </a:tr>
              <a:tr h="645568">
                <a:tc>
                  <a:txBody>
                    <a:bodyPr/>
                    <a:lstStyle/>
                    <a:p>
                      <a:pPr algn="ctr">
                        <a:lnSpc>
                          <a:spcPct val="90000"/>
                        </a:lnSpc>
                        <a:spcAft>
                          <a:spcPts val="0"/>
                        </a:spcAft>
                      </a:pPr>
                      <a:r>
                        <a:rPr lang="ru-RU" sz="1800" dirty="0"/>
                        <a:t>Действия </a:t>
                      </a:r>
                      <a:r>
                        <a:rPr lang="ru-RU" sz="1800" dirty="0" smtClean="0"/>
                        <a:t>заказчика</a:t>
                      </a:r>
                    </a:p>
                    <a:p>
                      <a:pPr algn="ctr">
                        <a:lnSpc>
                          <a:spcPct val="90000"/>
                        </a:lnSpc>
                        <a:spcAft>
                          <a:spcPts val="0"/>
                        </a:spcAft>
                      </a:pPr>
                      <a:r>
                        <a:rPr lang="ru-RU" sz="1800" dirty="0" smtClean="0"/>
                        <a:t>(стадии</a:t>
                      </a:r>
                      <a:r>
                        <a:rPr lang="ru-RU" sz="1800" baseline="0" dirty="0" smtClean="0"/>
                        <a:t> процедуры)</a:t>
                      </a:r>
                      <a:endParaRPr lang="ru-RU" sz="1800" dirty="0">
                        <a:solidFill>
                          <a:srgbClr val="FF000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90000"/>
                        </a:lnSpc>
                        <a:spcAft>
                          <a:spcPts val="0"/>
                        </a:spcAft>
                      </a:pPr>
                      <a:r>
                        <a:rPr lang="ru-RU" sz="1400" dirty="0"/>
                        <a:t>Норма закона, регламентирующая процедуру</a:t>
                      </a:r>
                      <a:endParaRPr lang="ru-RU" sz="1400" dirty="0">
                        <a:solidFill>
                          <a:srgbClr val="FF0000"/>
                        </a:solidFill>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27175">
                <a:tc>
                  <a:txBody>
                    <a:bodyPr/>
                    <a:lstStyle/>
                    <a:p>
                      <a:pPr marL="0" indent="0" algn="l">
                        <a:lnSpc>
                          <a:spcPct val="90000"/>
                        </a:lnSpc>
                        <a:spcAft>
                          <a:spcPts val="0"/>
                        </a:spcAft>
                        <a:buFont typeface="Arial" panose="020B0604020202020204" pitchFamily="34" charset="0"/>
                        <a:buNone/>
                      </a:pPr>
                      <a:r>
                        <a:rPr lang="ru-RU" sz="1800" b="0" i="0" kern="1200" dirty="0" smtClean="0">
                          <a:solidFill>
                            <a:schemeClr val="dk1"/>
                          </a:solidFill>
                          <a:effectLst/>
                          <a:latin typeface="+mn-lt"/>
                          <a:ea typeface="+mn-ea"/>
                          <a:cs typeface="+mn-cs"/>
                        </a:rPr>
                        <a:t> Решение об одностороннем отказе от исполнения контракта </a:t>
                      </a:r>
                      <a:r>
                        <a:rPr lang="ru-RU" sz="1800" b="0" i="0" kern="1200" dirty="0" smtClean="0">
                          <a:solidFill>
                            <a:srgbClr val="C00000"/>
                          </a:solidFill>
                          <a:effectLst/>
                          <a:latin typeface="+mn-lt"/>
                          <a:ea typeface="+mn-ea"/>
                          <a:cs typeface="+mn-cs"/>
                        </a:rPr>
                        <a:t>не позднее одного часа </a:t>
                      </a:r>
                      <a:r>
                        <a:rPr lang="ru-RU" sz="1800" b="0" i="0" kern="1200" dirty="0" smtClean="0">
                          <a:solidFill>
                            <a:schemeClr val="dk1"/>
                          </a:solidFill>
                          <a:effectLst/>
                          <a:latin typeface="+mn-lt"/>
                          <a:ea typeface="+mn-ea"/>
                          <a:cs typeface="+mn-cs"/>
                        </a:rPr>
                        <a:t>с момента его размещения в ЕИС автоматически с использованием ЕИС направляется поставщику (подрядчику, исполнителю). </a:t>
                      </a:r>
                    </a:p>
                    <a:p>
                      <a:pPr marL="0" indent="0" algn="l">
                        <a:lnSpc>
                          <a:spcPct val="90000"/>
                        </a:lnSpc>
                        <a:spcAft>
                          <a:spcPts val="0"/>
                        </a:spcAft>
                        <a:buFont typeface="Arial" panose="020B0604020202020204" pitchFamily="34" charset="0"/>
                        <a:buNone/>
                      </a:pPr>
                      <a:endParaRPr lang="ru-RU" sz="1800" b="0" i="0" kern="1200" dirty="0" smtClean="0">
                        <a:solidFill>
                          <a:schemeClr val="dk1"/>
                        </a:solidFill>
                        <a:effectLst/>
                        <a:latin typeface="+mn-lt"/>
                        <a:ea typeface="+mn-ea"/>
                        <a:cs typeface="+mn-cs"/>
                      </a:endParaRPr>
                    </a:p>
                    <a:p>
                      <a:pPr marL="0" indent="0" algn="l">
                        <a:lnSpc>
                          <a:spcPct val="90000"/>
                        </a:lnSpc>
                        <a:spcAft>
                          <a:spcPts val="0"/>
                        </a:spcAft>
                        <a:buFont typeface="Arial" panose="020B0604020202020204" pitchFamily="34" charset="0"/>
                        <a:buNone/>
                      </a:pPr>
                      <a:r>
                        <a:rPr lang="ru-RU" sz="1800" b="1" i="0" kern="1200" dirty="0" smtClean="0">
                          <a:solidFill>
                            <a:schemeClr val="dk1"/>
                          </a:solidFill>
                          <a:effectLst/>
                          <a:latin typeface="+mn-lt"/>
                          <a:ea typeface="+mn-ea"/>
                          <a:cs typeface="+mn-cs"/>
                        </a:rPr>
                        <a:t>Дата поступления поставщику </a:t>
                      </a:r>
                      <a:r>
                        <a:rPr lang="ru-RU" sz="1800" b="0" i="0" kern="1200" dirty="0" smtClean="0">
                          <a:solidFill>
                            <a:schemeClr val="dk1"/>
                          </a:solidFill>
                          <a:effectLst/>
                          <a:latin typeface="+mn-lt"/>
                          <a:ea typeface="+mn-ea"/>
                          <a:cs typeface="+mn-cs"/>
                        </a:rPr>
                        <a:t>(подрядчику, исполнителю) решения </a:t>
                      </a:r>
                      <a:r>
                        <a:rPr lang="ru-RU" sz="1800" b="0" i="0" kern="1200" baseline="0" dirty="0" smtClean="0">
                          <a:solidFill>
                            <a:schemeClr val="dk1"/>
                          </a:solidFill>
                          <a:effectLst/>
                          <a:latin typeface="+mn-lt"/>
                          <a:ea typeface="+mn-ea"/>
                          <a:cs typeface="+mn-cs"/>
                        </a:rPr>
                        <a:t> - </a:t>
                      </a:r>
                      <a:r>
                        <a:rPr lang="ru-RU" sz="1800" b="0" i="0" kern="1200" dirty="0" smtClean="0">
                          <a:solidFill>
                            <a:schemeClr val="dk1"/>
                          </a:solidFill>
                          <a:effectLst/>
                          <a:latin typeface="+mn-lt"/>
                          <a:ea typeface="+mn-ea"/>
                          <a:cs typeface="+mn-cs"/>
                        </a:rPr>
                        <a:t> </a:t>
                      </a:r>
                      <a:r>
                        <a:rPr lang="ru-RU" sz="1800" b="1" i="0" kern="1200" dirty="0" smtClean="0">
                          <a:solidFill>
                            <a:srgbClr val="C00000"/>
                          </a:solidFill>
                          <a:effectLst/>
                          <a:latin typeface="+mn-lt"/>
                          <a:ea typeface="+mn-ea"/>
                          <a:cs typeface="+mn-cs"/>
                        </a:rPr>
                        <a:t>дата размещения решения в ЕИС</a:t>
                      </a:r>
                      <a:r>
                        <a:rPr lang="ru-RU" sz="1800" b="0" i="0" kern="1200" dirty="0" smtClean="0">
                          <a:solidFill>
                            <a:schemeClr val="dk1"/>
                          </a:solidFill>
                          <a:effectLst/>
                          <a:latin typeface="+mn-lt"/>
                          <a:ea typeface="+mn-ea"/>
                          <a:cs typeface="+mn-cs"/>
                        </a:rPr>
                        <a:t> в соответствии с часовой зоной, в которой расположен поставщик (подрядчик, исполнитель).</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90000"/>
                        </a:lnSpc>
                        <a:spcAft>
                          <a:spcPts val="0"/>
                        </a:spcAft>
                      </a:pPr>
                      <a:r>
                        <a:rPr lang="ru-RU" sz="1800" dirty="0" smtClean="0">
                          <a:latin typeface="+mn-lt"/>
                          <a:ea typeface="Times New Roman"/>
                          <a:cs typeface="Times New Roman"/>
                        </a:rPr>
                        <a:t>П.2 ч.12.1 ст.95 закона</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5155">
                <a:tc>
                  <a:txBody>
                    <a:bodyPr/>
                    <a:lstStyle/>
                    <a:p>
                      <a:pPr marL="0" indent="0" algn="l">
                        <a:lnSpc>
                          <a:spcPct val="90000"/>
                        </a:lnSpc>
                        <a:spcAft>
                          <a:spcPts val="0"/>
                        </a:spcAft>
                        <a:buFont typeface="Arial" panose="020B0604020202020204" pitchFamily="34" charset="0"/>
                        <a:buNone/>
                      </a:pPr>
                      <a:r>
                        <a:rPr lang="ru-RU" sz="1800" b="0" i="1" kern="1200" dirty="0" smtClean="0">
                          <a:solidFill>
                            <a:schemeClr val="dk1"/>
                          </a:solidFill>
                          <a:effectLst/>
                          <a:latin typeface="+mn-lt"/>
                          <a:ea typeface="+mn-ea"/>
                          <a:cs typeface="+mn-cs"/>
                        </a:rPr>
                        <a:t>Поступление решения </a:t>
                      </a:r>
                      <a:r>
                        <a:rPr lang="ru-RU" sz="1800" b="0" i="1" kern="1200" baseline="0" dirty="0" smtClean="0">
                          <a:solidFill>
                            <a:schemeClr val="dk1"/>
                          </a:solidFill>
                          <a:effectLst/>
                          <a:latin typeface="+mn-lt"/>
                          <a:ea typeface="+mn-ea"/>
                          <a:cs typeface="+mn-cs"/>
                        </a:rPr>
                        <a:t> - надле</a:t>
                      </a:r>
                      <a:r>
                        <a:rPr lang="ru-RU" sz="1800" b="0" i="1" kern="1200" dirty="0" smtClean="0">
                          <a:solidFill>
                            <a:schemeClr val="dk1"/>
                          </a:solidFill>
                          <a:effectLst/>
                          <a:latin typeface="+mn-lt"/>
                          <a:ea typeface="+mn-ea"/>
                          <a:cs typeface="+mn-cs"/>
                        </a:rPr>
                        <a:t>жащее уведомлением поставщика (подрядчика, исполнителя) об одностороннем отказе от исполнения контракта.</a:t>
                      </a:r>
                      <a:endParaRPr lang="ru-RU" sz="1800" i="1"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ru-RU" sz="1800" dirty="0" smtClean="0">
                          <a:latin typeface="+mn-lt"/>
                          <a:ea typeface="Times New Roman"/>
                          <a:cs typeface="Times New Roman"/>
                        </a:rPr>
                        <a:t>П.3</a:t>
                      </a:r>
                      <a:r>
                        <a:rPr lang="ru-RU" sz="1800" baseline="0" dirty="0" smtClean="0">
                          <a:latin typeface="+mn-lt"/>
                          <a:ea typeface="Times New Roman"/>
                          <a:cs typeface="Times New Roman"/>
                        </a:rPr>
                        <a:t> </a:t>
                      </a:r>
                      <a:r>
                        <a:rPr lang="ru-RU" sz="1800" dirty="0" smtClean="0">
                          <a:latin typeface="+mn-lt"/>
                          <a:ea typeface="Times New Roman"/>
                          <a:cs typeface="Times New Roman"/>
                        </a:rPr>
                        <a:t>ч.12.1 ст.95 закона</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3776">
                <a:tc>
                  <a:txBody>
                    <a:bodyPr/>
                    <a:lstStyle/>
                    <a:p>
                      <a:pPr marL="0" indent="0" algn="l">
                        <a:lnSpc>
                          <a:spcPct val="90000"/>
                        </a:lnSpc>
                        <a:spcAft>
                          <a:spcPts val="0"/>
                        </a:spcAft>
                        <a:buFont typeface="Arial" panose="020B0604020202020204" pitchFamily="34" charset="0"/>
                        <a:buNone/>
                      </a:pPr>
                      <a:r>
                        <a:rPr lang="ru-RU" sz="1800" b="0" i="0" kern="1200" dirty="0" smtClean="0">
                          <a:solidFill>
                            <a:schemeClr val="dk1"/>
                          </a:solidFill>
                          <a:effectLst/>
                          <a:latin typeface="+mn-lt"/>
                          <a:ea typeface="+mn-ea"/>
                          <a:cs typeface="+mn-cs"/>
                        </a:rPr>
                        <a:t>Решение заказчика об одностороннем отказе </a:t>
                      </a:r>
                      <a:r>
                        <a:rPr lang="ru-RU" sz="1800" b="1" i="0" kern="1200" dirty="0" smtClean="0">
                          <a:solidFill>
                            <a:srgbClr val="C00000"/>
                          </a:solidFill>
                          <a:effectLst/>
                          <a:latin typeface="+mn-lt"/>
                          <a:ea typeface="+mn-ea"/>
                          <a:cs typeface="+mn-cs"/>
                        </a:rPr>
                        <a:t>вступает в силу и контракт считается расторгнутым </a:t>
                      </a:r>
                      <a:r>
                        <a:rPr lang="ru-RU" sz="1800" b="1" i="0" kern="1200" dirty="0" smtClean="0">
                          <a:solidFill>
                            <a:srgbClr val="7030A0"/>
                          </a:solidFill>
                          <a:effectLst/>
                          <a:latin typeface="+mn-lt"/>
                          <a:ea typeface="+mn-ea"/>
                          <a:cs typeface="+mn-cs"/>
                        </a:rPr>
                        <a:t>через десять дней с даты </a:t>
                      </a:r>
                      <a:r>
                        <a:rPr lang="ru-RU" sz="1800" b="0" i="0" kern="1200" dirty="0" smtClean="0">
                          <a:solidFill>
                            <a:schemeClr val="dk1"/>
                          </a:solidFill>
                          <a:effectLst/>
                          <a:latin typeface="+mn-lt"/>
                          <a:ea typeface="+mn-ea"/>
                          <a:cs typeface="+mn-cs"/>
                        </a:rPr>
                        <a:t>надлежащего уведомления заказчиком поставщика (подрядчика, исполнителя) об одностороннем отказе от исполнения контракта.</a:t>
                      </a:r>
                    </a:p>
                    <a:p>
                      <a:pPr marL="0" indent="0" algn="l">
                        <a:lnSpc>
                          <a:spcPct val="90000"/>
                        </a:lnSpc>
                        <a:spcAft>
                          <a:spcPts val="0"/>
                        </a:spcAft>
                        <a:buFont typeface="Arial" panose="020B0604020202020204" pitchFamily="34" charset="0"/>
                        <a:buNone/>
                      </a:pPr>
                      <a:endParaRPr lang="ru-RU" sz="1800" b="0" i="0" kern="1200" dirty="0" smtClean="0">
                        <a:solidFill>
                          <a:schemeClr val="dk1"/>
                        </a:solidFill>
                        <a:effectLst/>
                        <a:latin typeface="+mn-lt"/>
                        <a:ea typeface="+mn-ea"/>
                        <a:cs typeface="+mn-cs"/>
                      </a:endParaRPr>
                    </a:p>
                    <a:p>
                      <a:pPr marL="0" indent="0" algn="l">
                        <a:lnSpc>
                          <a:spcPct val="90000"/>
                        </a:lnSpc>
                        <a:spcAft>
                          <a:spcPts val="0"/>
                        </a:spcAft>
                        <a:buFont typeface="Arial" panose="020B0604020202020204" pitchFamily="34" charset="0"/>
                        <a:buNone/>
                      </a:pPr>
                      <a:r>
                        <a:rPr lang="ru-RU" sz="1800" b="0" i="1" kern="1200" dirty="0" smtClean="0">
                          <a:solidFill>
                            <a:schemeClr val="dk1"/>
                          </a:solidFill>
                          <a:effectLst/>
                          <a:latin typeface="+mn-lt"/>
                          <a:ea typeface="+mn-ea"/>
                          <a:cs typeface="+mn-cs"/>
                        </a:rPr>
                        <a:t>Например, разместили в ЕИС 15.06, 10 дней – 16,17,18,19,20,21,22,23,24,25,</a:t>
                      </a:r>
                      <a:r>
                        <a:rPr lang="ru-RU" sz="1800" b="0" i="1" kern="1200" baseline="0" dirty="0" smtClean="0">
                          <a:solidFill>
                            <a:schemeClr val="dk1"/>
                          </a:solidFill>
                          <a:effectLst/>
                          <a:latin typeface="+mn-lt"/>
                          <a:ea typeface="+mn-ea"/>
                          <a:cs typeface="+mn-cs"/>
                        </a:rPr>
                        <a:t> 26- контракт расторгнут.</a:t>
                      </a:r>
                    </a:p>
                    <a:p>
                      <a:pPr marL="0" indent="0" algn="l">
                        <a:lnSpc>
                          <a:spcPct val="90000"/>
                        </a:lnSpc>
                        <a:spcAft>
                          <a:spcPts val="0"/>
                        </a:spcAft>
                        <a:buFont typeface="Arial" panose="020B0604020202020204" pitchFamily="34" charset="0"/>
                        <a:buNone/>
                      </a:pPr>
                      <a:r>
                        <a:rPr lang="ru-RU" sz="1800" b="0" i="1" kern="1200" baseline="0" dirty="0" smtClean="0">
                          <a:solidFill>
                            <a:schemeClr val="dk1"/>
                          </a:solidFill>
                          <a:effectLst/>
                          <a:latin typeface="+mn-lt"/>
                          <a:ea typeface="+mn-ea"/>
                          <a:cs typeface="+mn-cs"/>
                        </a:rPr>
                        <a:t>Рекомендую составить внутренний акт о расторжении контракта с указанием всех дат и сроков</a:t>
                      </a:r>
                      <a:endParaRPr lang="ru-RU" sz="1800" i="1"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90000"/>
                        </a:lnSpc>
                        <a:spcAft>
                          <a:spcPts val="0"/>
                        </a:spcAft>
                      </a:pPr>
                      <a:r>
                        <a:rPr lang="ru-RU" sz="1800" dirty="0" smtClean="0">
                          <a:latin typeface="+mn-lt"/>
                          <a:ea typeface="Times New Roman"/>
                          <a:cs typeface="Times New Roman"/>
                        </a:rPr>
                        <a:t>Ч.13 ст.95 закона</a:t>
                      </a:r>
                      <a:endParaRPr lang="ru-RU" sz="1800" dirty="0">
                        <a:latin typeface="+mn-lt"/>
                        <a:ea typeface="Times New Roman"/>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Прямоугольник 2"/>
          <p:cNvSpPr/>
          <p:nvPr/>
        </p:nvSpPr>
        <p:spPr>
          <a:xfrm>
            <a:off x="2727883" y="655680"/>
            <a:ext cx="6828601" cy="400110"/>
          </a:xfrm>
          <a:prstGeom prst="rect">
            <a:avLst/>
          </a:prstGeom>
          <a:solidFill>
            <a:srgbClr val="FFFF00"/>
          </a:solidFill>
        </p:spPr>
        <p:txBody>
          <a:bodyPr wrap="none">
            <a:spAutoFit/>
          </a:bodyPr>
          <a:lstStyle/>
          <a:p>
            <a:r>
              <a:rPr lang="ru-RU" sz="2000" dirty="0" smtClean="0">
                <a:solidFill>
                  <a:srgbClr val="000000"/>
                </a:solidFill>
                <a:latin typeface="Times New Roman" panose="02020603050405020304" pitchFamily="18" charset="0"/>
              </a:rPr>
              <a:t>электронные процедуры, закрытые электронные процедуры:</a:t>
            </a:r>
            <a:endParaRPr lang="ru-RU" sz="2000" dirty="0"/>
          </a:p>
        </p:txBody>
      </p:sp>
      <p:sp>
        <p:nvSpPr>
          <p:cNvPr id="4" name="Прямоугольник 3"/>
          <p:cNvSpPr/>
          <p:nvPr/>
        </p:nvSpPr>
        <p:spPr>
          <a:xfrm>
            <a:off x="528034" y="655680"/>
            <a:ext cx="10640709" cy="707886"/>
          </a:xfrm>
          <a:prstGeom prst="rect">
            <a:avLst/>
          </a:prstGeom>
          <a:solidFill>
            <a:srgbClr val="FFFF00"/>
          </a:solidFill>
        </p:spPr>
        <p:txBody>
          <a:bodyPr wrap="square">
            <a:spAutoFit/>
          </a:bodyPr>
          <a:lstStyle/>
          <a:p>
            <a:r>
              <a:rPr lang="ru-RU" sz="2000" dirty="0" smtClean="0">
                <a:solidFill>
                  <a:srgbClr val="000000"/>
                </a:solidFill>
              </a:rPr>
              <a:t>электронные процедуры, закрытые электронные процедуры, </a:t>
            </a:r>
            <a:r>
              <a:rPr lang="ru-RU" sz="2000" dirty="0" smtClean="0"/>
              <a:t>закупки </a:t>
            </a:r>
            <a:r>
              <a:rPr lang="ru-RU" sz="2000" dirty="0"/>
              <a:t>товара у единственного поставщика на сумму, предусмотренную </a:t>
            </a:r>
            <a:r>
              <a:rPr lang="ru-RU" sz="2000" u="sng" dirty="0"/>
              <a:t>частью 12 статьи 93</a:t>
            </a:r>
            <a:r>
              <a:rPr lang="ru-RU" sz="2000" dirty="0"/>
              <a:t> закона</a:t>
            </a:r>
            <a:r>
              <a:rPr lang="ru-RU" sz="2000" dirty="0" smtClean="0"/>
              <a:t>)</a:t>
            </a:r>
            <a:endParaRPr lang="ru-RU" sz="2000" dirty="0"/>
          </a:p>
        </p:txBody>
      </p:sp>
      <p:sp>
        <p:nvSpPr>
          <p:cNvPr id="5" name="Прямоугольник 4"/>
          <p:cNvSpPr/>
          <p:nvPr/>
        </p:nvSpPr>
        <p:spPr>
          <a:xfrm>
            <a:off x="10148299" y="0"/>
            <a:ext cx="2043701" cy="430887"/>
          </a:xfrm>
          <a:prstGeom prst="rect">
            <a:avLst/>
          </a:prstGeom>
          <a:solidFill>
            <a:srgbClr val="0070C0"/>
          </a:solidFill>
        </p:spPr>
        <p:txBody>
          <a:bodyPr wrap="none">
            <a:spAutoFit/>
          </a:bodyPr>
          <a:lstStyle/>
          <a:p>
            <a:r>
              <a:rPr lang="ru-RU" sz="2200" dirty="0" smtClean="0">
                <a:solidFill>
                  <a:schemeClr val="bg1"/>
                </a:solidFill>
              </a:rPr>
              <a:t>с 01 </a:t>
            </a:r>
            <a:r>
              <a:rPr lang="ru-RU" sz="2200" dirty="0">
                <a:solidFill>
                  <a:schemeClr val="bg1"/>
                </a:solidFill>
              </a:rPr>
              <a:t>июля 2022 </a:t>
            </a:r>
          </a:p>
        </p:txBody>
      </p:sp>
    </p:spTree>
    <p:extLst>
      <p:ext uri="{BB962C8B-B14F-4D97-AF65-F5344CB8AC3E}">
        <p14:creationId xmlns:p14="http://schemas.microsoft.com/office/powerpoint/2010/main" val="293029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7917" y="795439"/>
            <a:ext cx="10251239" cy="4844660"/>
          </a:xfrm>
          <a:prstGeom prst="rect">
            <a:avLst/>
          </a:prstGeom>
        </p:spPr>
        <p:txBody>
          <a:bodyPr wrap="square">
            <a:spAutoFit/>
          </a:bodyPr>
          <a:lstStyle/>
          <a:p>
            <a:r>
              <a:rPr lang="ru-RU" sz="2206" b="1" dirty="0">
                <a:solidFill>
                  <a:srgbClr val="000000"/>
                </a:solidFill>
              </a:rPr>
              <a:t>Часть 8 ст.93 закона</a:t>
            </a:r>
          </a:p>
          <a:p>
            <a:endParaRPr lang="ru-RU" sz="2206" dirty="0">
              <a:solidFill>
                <a:srgbClr val="000000"/>
              </a:solidFill>
            </a:endParaRPr>
          </a:p>
          <a:p>
            <a:r>
              <a:rPr lang="ru-RU" sz="2206" dirty="0">
                <a:solidFill>
                  <a:srgbClr val="000000"/>
                </a:solidFill>
              </a:rPr>
              <a:t> Контрольный орган в сфере закупок </a:t>
            </a:r>
            <a:r>
              <a:rPr lang="ru-RU" sz="2206" dirty="0">
                <a:solidFill>
                  <a:srgbClr val="FF0000"/>
                </a:solidFill>
              </a:rPr>
              <a:t>обязан </a:t>
            </a:r>
            <a:r>
              <a:rPr lang="ru-RU" sz="2206" dirty="0">
                <a:solidFill>
                  <a:srgbClr val="000000"/>
                </a:solidFill>
              </a:rPr>
              <a:t>рассмотреть обращение о согласовании заключения контракта с единственным поставщиком (подрядчиком, исполнителем) </a:t>
            </a:r>
          </a:p>
          <a:p>
            <a:r>
              <a:rPr lang="ru-RU" sz="2206" b="1" dirty="0">
                <a:solidFill>
                  <a:srgbClr val="FF0000"/>
                </a:solidFill>
              </a:rPr>
              <a:t>в течение десяти рабочих дней со дня, </a:t>
            </a:r>
            <a:r>
              <a:rPr lang="ru-RU" sz="2206" dirty="0">
                <a:solidFill>
                  <a:srgbClr val="000000"/>
                </a:solidFill>
              </a:rPr>
              <a:t>следующего за днем поступления обращения о согласовании заключения контракта с единственным поставщиком (подрядчиком, исполнителем). </a:t>
            </a:r>
          </a:p>
          <a:p>
            <a:endParaRPr lang="ru-RU" sz="2206" dirty="0">
              <a:solidFill>
                <a:srgbClr val="000000"/>
              </a:solidFill>
            </a:endParaRPr>
          </a:p>
          <a:p>
            <a:r>
              <a:rPr lang="ru-RU" sz="2206" dirty="0">
                <a:solidFill>
                  <a:srgbClr val="000000"/>
                </a:solidFill>
              </a:rPr>
              <a:t>По результатам рассмотрения такого обращения и проведения внеплановой проверки контрольный орган в сфере закупок принимает </a:t>
            </a:r>
            <a:r>
              <a:rPr lang="ru-RU" sz="2206" dirty="0" smtClean="0">
                <a:solidFill>
                  <a:srgbClr val="000000"/>
                </a:solidFill>
              </a:rPr>
              <a:t>:</a:t>
            </a:r>
          </a:p>
          <a:p>
            <a:pPr marL="342900" indent="-342900">
              <a:buFont typeface="Arial" panose="020B0604020202020204" pitchFamily="34" charset="0"/>
              <a:buChar char="•"/>
            </a:pPr>
            <a:r>
              <a:rPr lang="ru-RU" sz="2206" dirty="0" smtClean="0">
                <a:solidFill>
                  <a:srgbClr val="000000"/>
                </a:solidFill>
              </a:rPr>
              <a:t>о </a:t>
            </a:r>
            <a:r>
              <a:rPr lang="ru-RU" sz="2206" dirty="0">
                <a:solidFill>
                  <a:srgbClr val="000000"/>
                </a:solidFill>
              </a:rPr>
              <a:t>согласовании заключения контракта с единственным поставщиком (подрядчиком, исполнителем) </a:t>
            </a:r>
          </a:p>
          <a:p>
            <a:pPr marL="342900" indent="-342900">
              <a:buFont typeface="Arial" panose="020B0604020202020204" pitchFamily="34" charset="0"/>
              <a:buChar char="•"/>
            </a:pPr>
            <a:r>
              <a:rPr lang="ru-RU" sz="2206" dirty="0" smtClean="0">
                <a:solidFill>
                  <a:srgbClr val="000000"/>
                </a:solidFill>
              </a:rPr>
              <a:t>либо </a:t>
            </a:r>
            <a:r>
              <a:rPr lang="ru-RU" sz="2206" dirty="0">
                <a:solidFill>
                  <a:srgbClr val="000000"/>
                </a:solidFill>
              </a:rPr>
              <a:t>об отказе в таком согласовании.</a:t>
            </a:r>
            <a:endParaRPr lang="ru-RU" sz="2206" dirty="0"/>
          </a:p>
        </p:txBody>
      </p:sp>
    </p:spTree>
    <p:extLst>
      <p:ext uri="{BB962C8B-B14F-4D97-AF65-F5344CB8AC3E}">
        <p14:creationId xmlns:p14="http://schemas.microsoft.com/office/powerpoint/2010/main" val="3787579724"/>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10590" y="727088"/>
            <a:ext cx="10900965" cy="5646689"/>
          </a:xfrm>
          <a:prstGeom prst="rect">
            <a:avLst/>
          </a:prstGeom>
        </p:spPr>
        <p:txBody>
          <a:bodyPr wrap="square">
            <a:spAutoFit/>
          </a:bodyPr>
          <a:lstStyle/>
          <a:p>
            <a:pPr indent="343792"/>
            <a:r>
              <a:rPr lang="ru-RU" sz="1805" dirty="0">
                <a:solidFill>
                  <a:srgbClr val="000000"/>
                </a:solidFill>
              </a:rPr>
              <a:t> При необходимости согласования с контрольным органом заключения контракта с единственным поставщиком (подрядчиком, исполнителем) в соответствии с </a:t>
            </a:r>
            <a:r>
              <a:rPr lang="ru-RU" sz="1805" u="sng" dirty="0">
                <a:solidFill>
                  <a:srgbClr val="1A0DAB"/>
                </a:solidFill>
              </a:rPr>
              <a:t>пунктом 4 части 5</a:t>
            </a:r>
            <a:r>
              <a:rPr lang="ru-RU" sz="1805" dirty="0">
                <a:solidFill>
                  <a:srgbClr val="000000"/>
                </a:solidFill>
              </a:rPr>
              <a:t> статьи должны соблюдаться следующие требования:</a:t>
            </a:r>
          </a:p>
          <a:p>
            <a:pPr indent="343792"/>
            <a:r>
              <a:rPr lang="ru-RU" sz="1805" dirty="0"/>
              <a:t>1) срок для подписания заказчиком проекта контракта подлежит исчислению со дня, следующего за днем получения заказчиком, или УО, или УУ, направившими обращение, решения о согласовании заключения контракта с единственным поставщиком (подрядчиком, исполнителем);</a:t>
            </a:r>
            <a:endParaRPr lang="ru-RU" sz="1805" dirty="0">
              <a:solidFill>
                <a:srgbClr val="000000"/>
              </a:solidFill>
            </a:endParaRPr>
          </a:p>
          <a:p>
            <a:pPr indent="343792"/>
            <a:r>
              <a:rPr lang="ru-RU" sz="1805" dirty="0"/>
              <a:t>2) контракт не может быть заключен до даты исполнения выданного в соответствии с </a:t>
            </a:r>
            <a:r>
              <a:rPr lang="ru-RU" sz="1805" u="sng" dirty="0">
                <a:solidFill>
                  <a:srgbClr val="1A0DAB"/>
                </a:solidFill>
              </a:rPr>
              <a:t>пунктом 2 части 22 статьи 99</a:t>
            </a:r>
            <a:r>
              <a:rPr lang="ru-RU" sz="1805" dirty="0"/>
              <a:t> закона предписания по результатам проведения внеплановой проверки в соответствии с </a:t>
            </a:r>
            <a:r>
              <a:rPr lang="ru-RU" sz="1805" u="sng" dirty="0">
                <a:solidFill>
                  <a:srgbClr val="1A0DAB"/>
                </a:solidFill>
              </a:rPr>
              <a:t>пунктом 4 части 15 статьи 99</a:t>
            </a:r>
            <a:r>
              <a:rPr lang="ru-RU" sz="1805" dirty="0"/>
              <a:t> закона. </a:t>
            </a:r>
            <a:r>
              <a:rPr lang="ru-RU" sz="1805" i="1" dirty="0"/>
              <a:t>(выдавать обязательные для исполнения предписания об устранении таких нарушений в соответствии с законодательством РФ, в том числе об аннулировании определения поставщиков (подрядчиков, исполнителей);</a:t>
            </a:r>
          </a:p>
          <a:p>
            <a:pPr indent="343792"/>
            <a:r>
              <a:rPr lang="ru-RU" sz="1805" dirty="0"/>
              <a:t>В случае, если таким предписанием предусмотрена необходимость внесения изменений в проект контракта, заказчик в соответствии с указанным предписанием вносит изменения в проект контракта и направляет его участнику закупки, с которым заключается контракт, в порядке, установленном для заключения контракта с победителем соответствующего способа определения поставщика (подрядчика, исполнителя);</a:t>
            </a:r>
            <a:endParaRPr lang="ru-RU" sz="1805" dirty="0">
              <a:solidFill>
                <a:srgbClr val="000000"/>
              </a:solidFill>
            </a:endParaRPr>
          </a:p>
          <a:p>
            <a:r>
              <a:rPr lang="ru-RU" sz="1805" dirty="0"/>
              <a:t>3) контракт заключается не ранее чем через десять дней со дня размещения в ЕИС или подписания соответствующего протокола, и не позднее чем через двадцать дней с даты получения заказчиком, УО, УУ решения о согласовании заключения контракта с единственным поставщиком (подрядчиком, исполнителем). </a:t>
            </a:r>
            <a:r>
              <a:rPr lang="ru-RU" sz="1805" i="1" u="sng" dirty="0"/>
              <a:t>Заключение контракта до получения такого решения не допускается.</a:t>
            </a:r>
          </a:p>
        </p:txBody>
      </p:sp>
    </p:spTree>
    <p:extLst>
      <p:ext uri="{BB962C8B-B14F-4D97-AF65-F5344CB8AC3E}">
        <p14:creationId xmlns:p14="http://schemas.microsoft.com/office/powerpoint/2010/main" val="193068435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87552" y="943664"/>
            <a:ext cx="10940578" cy="5092163"/>
          </a:xfrm>
          <a:prstGeom prst="rect">
            <a:avLst/>
          </a:prstGeom>
        </p:spPr>
        <p:txBody>
          <a:bodyPr wrap="square">
            <a:spAutoFit/>
          </a:bodyPr>
          <a:lstStyle/>
          <a:p>
            <a:pPr algn="r"/>
            <a:r>
              <a:rPr lang="ru-RU" sz="1805" dirty="0">
                <a:solidFill>
                  <a:srgbClr val="00B0F0"/>
                </a:solidFill>
              </a:rPr>
              <a:t>Письмо Минфина России от 14.02.2022 № </a:t>
            </a:r>
            <a:r>
              <a:rPr lang="ru-RU" sz="1805" dirty="0" smtClean="0">
                <a:solidFill>
                  <a:srgbClr val="00B0F0"/>
                </a:solidFill>
              </a:rPr>
              <a:t>24-01-09/10138</a:t>
            </a:r>
          </a:p>
          <a:p>
            <a:pPr algn="r"/>
            <a:endParaRPr lang="ru-RU" sz="1805" dirty="0">
              <a:solidFill>
                <a:srgbClr val="00B0F0"/>
              </a:solidFill>
            </a:endParaRPr>
          </a:p>
          <a:p>
            <a:pPr marL="343792" indent="-343792">
              <a:buAutoNum type="arabicPeriod"/>
            </a:pPr>
            <a:r>
              <a:rPr lang="ru-RU" sz="1805" dirty="0"/>
              <a:t>О заключении контрактов по результатам проведения совместных конкурсов или аукционов если стороной соглашения об их проведении является уполномоченный орган, уполномоченное учреждение.</a:t>
            </a:r>
          </a:p>
          <a:p>
            <a:pPr marL="343792" indent="-343792">
              <a:buAutoNum type="arabicPeriod"/>
            </a:pPr>
            <a:endParaRPr lang="ru-RU" sz="1805" dirty="0"/>
          </a:p>
          <a:p>
            <a:r>
              <a:rPr lang="ru-RU" sz="1805" dirty="0"/>
              <a:t>Если стороной соглашения, указанной в пункте 4 части 1 статьи 25 Закона № 44-ФЗ, является уполномоченный орган, уполномоченное учреждение, которым переданы полномочия на заключение контракта - такой орган, учреждение заключают контракт в установленном порядке по результатам проведения совместного конкурса или аукциона,</a:t>
            </a:r>
          </a:p>
          <a:p>
            <a:endParaRPr lang="ru-RU" sz="1805" dirty="0"/>
          </a:p>
          <a:p>
            <a:r>
              <a:rPr lang="ru-RU" sz="1805" dirty="0"/>
              <a:t> а если уполномоченному органу, уполномоченному учреждению не переданы полномочия на заключение контракта - контракт заключается в порядке, установленном Законом № 44-ФЗ, заказчиком, для которого такие уполномоченный орган, уполномоченное учреждение обеспечили (в рамках совместных конкурса или аукциона) определение поставщика (подрядчика, исполнителя).</a:t>
            </a:r>
          </a:p>
          <a:p>
            <a:endParaRPr lang="ru-RU" sz="1805" dirty="0"/>
          </a:p>
          <a:p>
            <a:r>
              <a:rPr lang="ru-RU" sz="1805" dirty="0"/>
              <a:t>Уполномоченные органы (учреждения) также проходят согласование (при необходимости).</a:t>
            </a:r>
          </a:p>
          <a:p>
            <a:endParaRPr lang="ru-RU" sz="1805" dirty="0"/>
          </a:p>
          <a:p>
            <a:r>
              <a:rPr lang="ru-RU" sz="1805" dirty="0">
                <a:solidFill>
                  <a:srgbClr val="7030A0"/>
                </a:solidFill>
              </a:rPr>
              <a:t>Каждый заказчик вправе согласовать заключение контракта с любым участником на свою часть НМЦК</a:t>
            </a:r>
          </a:p>
        </p:txBody>
      </p:sp>
    </p:spTree>
    <p:extLst>
      <p:ext uri="{BB962C8B-B14F-4D97-AF65-F5344CB8AC3E}">
        <p14:creationId xmlns:p14="http://schemas.microsoft.com/office/powerpoint/2010/main" val="72804231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74" y="396943"/>
            <a:ext cx="11982800" cy="6078548"/>
          </a:xfrm>
          <a:prstGeom prst="rect">
            <a:avLst/>
          </a:prstGeom>
        </p:spPr>
      </p:pic>
    </p:spTree>
    <p:extLst>
      <p:ext uri="{BB962C8B-B14F-4D97-AF65-F5344CB8AC3E}">
        <p14:creationId xmlns:p14="http://schemas.microsoft.com/office/powerpoint/2010/main" val="3730445350"/>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2" y="0"/>
            <a:ext cx="12187076" cy="6858000"/>
          </a:xfrm>
          <a:prstGeom prst="rect">
            <a:avLst/>
          </a:prstGeom>
        </p:spPr>
      </p:pic>
    </p:spTree>
    <p:extLst>
      <p:ext uri="{BB962C8B-B14F-4D97-AF65-F5344CB8AC3E}">
        <p14:creationId xmlns:p14="http://schemas.microsoft.com/office/powerpoint/2010/main" val="3652269812"/>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01716" y="225355"/>
            <a:ext cx="10556360" cy="5153847"/>
          </a:xfrm>
          <a:prstGeom prst="rect">
            <a:avLst/>
          </a:prstGeom>
        </p:spPr>
        <p:txBody>
          <a:bodyPr wrap="square">
            <a:spAutoFit/>
          </a:bodyPr>
          <a:lstStyle/>
          <a:p>
            <a:r>
              <a:rPr lang="ru-RU" b="1" dirty="0">
                <a:solidFill>
                  <a:srgbClr val="7030A0"/>
                </a:solidFill>
              </a:rPr>
              <a:t>Изменение контракта</a:t>
            </a:r>
          </a:p>
          <a:p>
            <a:endParaRPr lang="ru-RU" dirty="0">
              <a:solidFill>
                <a:srgbClr val="000000"/>
              </a:solidFill>
            </a:endParaRPr>
          </a:p>
          <a:p>
            <a:r>
              <a:rPr lang="ru-RU" b="1" dirty="0">
                <a:solidFill>
                  <a:srgbClr val="000000"/>
                </a:solidFill>
              </a:rPr>
              <a:t>Часть 65.1 ст.112 закона</a:t>
            </a:r>
          </a:p>
          <a:p>
            <a:r>
              <a:rPr lang="ru-RU" dirty="0">
                <a:solidFill>
                  <a:srgbClr val="000000"/>
                </a:solidFill>
              </a:rPr>
              <a:t> По соглашению сторон допускается изменение </a:t>
            </a:r>
            <a:r>
              <a:rPr lang="ru-RU" b="1" dirty="0">
                <a:solidFill>
                  <a:srgbClr val="7030A0"/>
                </a:solidFill>
              </a:rPr>
              <a:t>существенных условий (любые – суммы, сроки, виды работ, товаров и </a:t>
            </a:r>
            <a:r>
              <a:rPr lang="ru-RU" b="1" dirty="0" err="1">
                <a:solidFill>
                  <a:srgbClr val="7030A0"/>
                </a:solidFill>
              </a:rPr>
              <a:t>т.д</a:t>
            </a:r>
            <a:r>
              <a:rPr lang="ru-RU" b="1" dirty="0">
                <a:solidFill>
                  <a:srgbClr val="7030A0"/>
                </a:solidFill>
              </a:rPr>
              <a:t>),</a:t>
            </a:r>
          </a:p>
          <a:p>
            <a:r>
              <a:rPr lang="ru-RU" b="1" dirty="0">
                <a:solidFill>
                  <a:srgbClr val="0070C0"/>
                </a:solidFill>
              </a:rPr>
              <a:t>контракта, заключенного до 1 января 2023 года</a:t>
            </a:r>
            <a:r>
              <a:rPr lang="ru-RU" dirty="0">
                <a:solidFill>
                  <a:srgbClr val="000000"/>
                </a:solidFill>
              </a:rPr>
              <a:t>, если при исполнении такого контракта </a:t>
            </a:r>
            <a:r>
              <a:rPr lang="ru-RU" b="1" u="sng" dirty="0">
                <a:solidFill>
                  <a:srgbClr val="000000"/>
                </a:solidFill>
              </a:rPr>
              <a:t>возникли независящие от сторон контракта обстоятельства, влекущие невозможность его исполнения. </a:t>
            </a:r>
          </a:p>
          <a:p>
            <a:endParaRPr lang="ru-RU" dirty="0">
              <a:solidFill>
                <a:srgbClr val="000000"/>
              </a:solidFill>
            </a:endParaRPr>
          </a:p>
          <a:p>
            <a:r>
              <a:rPr lang="ru-RU" dirty="0">
                <a:solidFill>
                  <a:srgbClr val="000000"/>
                </a:solidFill>
              </a:rPr>
              <a:t>Изменение осуществляется с соблюдением положений </a:t>
            </a:r>
            <a:r>
              <a:rPr lang="ru-RU" b="1" dirty="0">
                <a:solidFill>
                  <a:srgbClr val="000000"/>
                </a:solidFill>
              </a:rPr>
              <a:t>частей 1.3 - 1.6 статьи 95 закона (изменение размера и срока обеспечения исполнения контракта – новая гарантия или дополнение денежных средств)</a:t>
            </a:r>
          </a:p>
          <a:p>
            <a:endParaRPr lang="ru-RU" b="1" dirty="0">
              <a:solidFill>
                <a:srgbClr val="000000"/>
              </a:solidFill>
            </a:endParaRPr>
          </a:p>
          <a:p>
            <a:r>
              <a:rPr lang="ru-RU" b="1" dirty="0">
                <a:solidFill>
                  <a:srgbClr val="000000"/>
                </a:solidFill>
              </a:rPr>
              <a:t> на основании решения:</a:t>
            </a:r>
          </a:p>
          <a:p>
            <a:pPr marL="286493" indent="-286493">
              <a:buFontTx/>
              <a:buChar char="-"/>
            </a:pPr>
            <a:r>
              <a:rPr lang="ru-RU" dirty="0">
                <a:solidFill>
                  <a:srgbClr val="000000"/>
                </a:solidFill>
              </a:rPr>
              <a:t>Правительства Российской Федерации (для федеральных нужд), </a:t>
            </a:r>
          </a:p>
          <a:p>
            <a:pPr marL="286493" indent="-286493">
              <a:buFontTx/>
              <a:buChar char="-"/>
            </a:pPr>
            <a:r>
              <a:rPr lang="ru-RU" dirty="0">
                <a:solidFill>
                  <a:srgbClr val="000000"/>
                </a:solidFill>
              </a:rPr>
              <a:t>высшего исполнительного органа государственной власти субъекта РФ (нужд субъекта РФ), </a:t>
            </a:r>
          </a:p>
          <a:p>
            <a:pPr marL="286493" indent="-286493">
              <a:buFontTx/>
              <a:buChar char="-"/>
            </a:pPr>
            <a:r>
              <a:rPr lang="ru-RU" dirty="0">
                <a:solidFill>
                  <a:srgbClr val="000000"/>
                </a:solidFill>
              </a:rPr>
              <a:t>местной администрации (муниципальных нужд).</a:t>
            </a:r>
          </a:p>
          <a:p>
            <a:pPr marL="286493" indent="-286493">
              <a:buFontTx/>
              <a:buChar char="-"/>
            </a:pPr>
            <a:endParaRPr lang="ru-RU" dirty="0">
              <a:solidFill>
                <a:srgbClr val="000000"/>
              </a:solidFill>
            </a:endParaRPr>
          </a:p>
          <a:p>
            <a:r>
              <a:rPr lang="ru-RU" dirty="0">
                <a:solidFill>
                  <a:srgbClr val="000000"/>
                </a:solidFill>
              </a:rPr>
              <a:t>В решении: кому менять, что менять, номера конкретных контрактов</a:t>
            </a:r>
            <a:endParaRPr lang="ru-RU" dirty="0"/>
          </a:p>
        </p:txBody>
      </p:sp>
    </p:spTree>
    <p:extLst>
      <p:ext uri="{BB962C8B-B14F-4D97-AF65-F5344CB8AC3E}">
        <p14:creationId xmlns:p14="http://schemas.microsoft.com/office/powerpoint/2010/main" val="289695655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381000"/>
            <a:ext cx="7146290" cy="319959"/>
          </a:xfrm>
          <a:prstGeom prst="rect">
            <a:avLst/>
          </a:prstGeom>
        </p:spPr>
        <p:txBody>
          <a:bodyPr vert="horz" wrap="square" lIns="0" tIns="12065" rIns="0" bIns="0" rtlCol="0" anchor="t">
            <a:spAutoFit/>
          </a:bodyPr>
          <a:lstStyle/>
          <a:p>
            <a:pPr marL="12700">
              <a:lnSpc>
                <a:spcPct val="100000"/>
              </a:lnSpc>
              <a:spcBef>
                <a:spcPts val="30"/>
              </a:spcBef>
            </a:pPr>
            <a:r>
              <a:rPr sz="2000" spc="-80" dirty="0" err="1" smtClean="0">
                <a:solidFill>
                  <a:srgbClr val="C0504D"/>
                </a:solidFill>
              </a:rPr>
              <a:t>Часть</a:t>
            </a:r>
            <a:r>
              <a:rPr sz="2000" spc="-215" dirty="0" smtClean="0">
                <a:solidFill>
                  <a:srgbClr val="C0504D"/>
                </a:solidFill>
              </a:rPr>
              <a:t> </a:t>
            </a:r>
            <a:r>
              <a:rPr sz="2000" spc="-70" dirty="0">
                <a:solidFill>
                  <a:srgbClr val="C0504D"/>
                </a:solidFill>
              </a:rPr>
              <a:t>65.1</a:t>
            </a:r>
            <a:r>
              <a:rPr sz="2000" spc="-245" dirty="0">
                <a:solidFill>
                  <a:srgbClr val="C0504D"/>
                </a:solidFill>
              </a:rPr>
              <a:t> </a:t>
            </a:r>
            <a:r>
              <a:rPr sz="2000" spc="-90" dirty="0">
                <a:solidFill>
                  <a:srgbClr val="C0504D"/>
                </a:solidFill>
              </a:rPr>
              <a:t>статьи</a:t>
            </a:r>
            <a:r>
              <a:rPr sz="2000" spc="-200" dirty="0">
                <a:solidFill>
                  <a:srgbClr val="C0504D"/>
                </a:solidFill>
              </a:rPr>
              <a:t> </a:t>
            </a:r>
            <a:r>
              <a:rPr sz="2000" spc="-100" dirty="0">
                <a:solidFill>
                  <a:srgbClr val="C0504D"/>
                </a:solidFill>
              </a:rPr>
              <a:t>112</a:t>
            </a:r>
            <a:r>
              <a:rPr sz="2000" spc="-229" dirty="0">
                <a:solidFill>
                  <a:srgbClr val="C0504D"/>
                </a:solidFill>
              </a:rPr>
              <a:t> </a:t>
            </a:r>
            <a:r>
              <a:rPr sz="2000" spc="-90" dirty="0">
                <a:solidFill>
                  <a:srgbClr val="C0504D"/>
                </a:solidFill>
              </a:rPr>
              <a:t>Закона</a:t>
            </a:r>
            <a:r>
              <a:rPr sz="2000" spc="-245" dirty="0">
                <a:solidFill>
                  <a:srgbClr val="C0504D"/>
                </a:solidFill>
              </a:rPr>
              <a:t> </a:t>
            </a:r>
            <a:r>
              <a:rPr sz="2000" spc="-85" dirty="0">
                <a:solidFill>
                  <a:srgbClr val="C0504D"/>
                </a:solidFill>
              </a:rPr>
              <a:t>44-ФЗ.</a:t>
            </a:r>
            <a:r>
              <a:rPr sz="2000" spc="-229" dirty="0">
                <a:solidFill>
                  <a:srgbClr val="C0504D"/>
                </a:solidFill>
              </a:rPr>
              <a:t> </a:t>
            </a:r>
            <a:endParaRPr sz="2000" dirty="0"/>
          </a:p>
        </p:txBody>
      </p:sp>
      <p:graphicFrame>
        <p:nvGraphicFramePr>
          <p:cNvPr id="3" name="object 3"/>
          <p:cNvGraphicFramePr>
            <a:graphicFrameLocks noGrp="1"/>
          </p:cNvGraphicFramePr>
          <p:nvPr>
            <p:extLst/>
          </p:nvPr>
        </p:nvGraphicFramePr>
        <p:xfrm>
          <a:off x="990600" y="838200"/>
          <a:ext cx="10744200" cy="5839458"/>
        </p:xfrm>
        <a:graphic>
          <a:graphicData uri="http://schemas.openxmlformats.org/drawingml/2006/table">
            <a:tbl>
              <a:tblPr firstRow="1" bandRow="1">
                <a:tableStyleId>{2D5ABB26-0587-4C30-8999-92F81FD0307C}</a:tableStyleId>
              </a:tblPr>
              <a:tblGrid>
                <a:gridCol w="2639475"/>
                <a:gridCol w="8104725"/>
              </a:tblGrid>
              <a:tr h="450214">
                <a:tc>
                  <a:txBody>
                    <a:bodyPr/>
                    <a:lstStyle/>
                    <a:p>
                      <a:pPr marL="91440" marR="516890">
                        <a:lnSpc>
                          <a:spcPct val="90000"/>
                        </a:lnSpc>
                        <a:spcBef>
                          <a:spcPts val="0"/>
                        </a:spcBef>
                      </a:pPr>
                      <a:r>
                        <a:rPr sz="1800" spc="-10" dirty="0">
                          <a:latin typeface="+mn-lt"/>
                          <a:cs typeface="Times New Roman"/>
                        </a:rPr>
                        <a:t>Дата</a:t>
                      </a:r>
                      <a:r>
                        <a:rPr sz="1800" spc="-80" dirty="0">
                          <a:latin typeface="+mn-lt"/>
                          <a:cs typeface="Times New Roman"/>
                        </a:rPr>
                        <a:t> </a:t>
                      </a:r>
                      <a:r>
                        <a:rPr sz="1800" spc="-10" dirty="0">
                          <a:latin typeface="+mn-lt"/>
                          <a:cs typeface="Times New Roman"/>
                        </a:rPr>
                        <a:t>заключения </a:t>
                      </a:r>
                      <a:r>
                        <a:rPr sz="1800" spc="-385" dirty="0">
                          <a:latin typeface="+mn-lt"/>
                          <a:cs typeface="Times New Roman"/>
                        </a:rPr>
                        <a:t> </a:t>
                      </a:r>
                      <a:r>
                        <a:rPr sz="1800" spc="-15" dirty="0">
                          <a:latin typeface="+mn-lt"/>
                          <a:cs typeface="Times New Roman"/>
                        </a:rPr>
                        <a:t>контракта</a:t>
                      </a:r>
                      <a:endParaRPr sz="1800">
                        <a:latin typeface="+mn-lt"/>
                        <a:cs typeface="Times New Roman"/>
                      </a:endParaRPr>
                    </a:p>
                  </a:txBody>
                  <a:tcPr marL="0" marR="0" marT="4381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90000"/>
                        </a:lnSpc>
                        <a:spcBef>
                          <a:spcPts val="0"/>
                        </a:spcBef>
                      </a:pPr>
                      <a:r>
                        <a:rPr sz="1800" dirty="0">
                          <a:latin typeface="+mn-lt"/>
                          <a:cs typeface="Times New Roman"/>
                        </a:rPr>
                        <a:t>до</a:t>
                      </a:r>
                      <a:r>
                        <a:rPr sz="1800" spc="5" dirty="0">
                          <a:latin typeface="+mn-lt"/>
                          <a:cs typeface="Times New Roman"/>
                        </a:rPr>
                        <a:t> </a:t>
                      </a:r>
                      <a:r>
                        <a:rPr sz="1800" spc="-5" dirty="0">
                          <a:latin typeface="+mn-lt"/>
                          <a:cs typeface="Times New Roman"/>
                        </a:rPr>
                        <a:t>1</a:t>
                      </a:r>
                      <a:r>
                        <a:rPr sz="1800" dirty="0">
                          <a:latin typeface="+mn-lt"/>
                          <a:cs typeface="Times New Roman"/>
                        </a:rPr>
                        <a:t> </a:t>
                      </a:r>
                      <a:r>
                        <a:rPr sz="1800" spc="-10" dirty="0">
                          <a:latin typeface="+mn-lt"/>
                          <a:cs typeface="Times New Roman"/>
                        </a:rPr>
                        <a:t>января</a:t>
                      </a:r>
                      <a:r>
                        <a:rPr sz="1800" spc="15" dirty="0">
                          <a:latin typeface="+mn-lt"/>
                          <a:cs typeface="Times New Roman"/>
                        </a:rPr>
                        <a:t> </a:t>
                      </a:r>
                      <a:r>
                        <a:rPr sz="1800" dirty="0">
                          <a:latin typeface="+mn-lt"/>
                          <a:cs typeface="Times New Roman"/>
                        </a:rPr>
                        <a:t>2023</a:t>
                      </a:r>
                      <a:r>
                        <a:rPr sz="1800" spc="-10" dirty="0">
                          <a:latin typeface="+mn-lt"/>
                          <a:cs typeface="Times New Roman"/>
                        </a:rPr>
                        <a:t> </a:t>
                      </a:r>
                      <a:r>
                        <a:rPr sz="1800" spc="-15" dirty="0">
                          <a:latin typeface="+mn-lt"/>
                          <a:cs typeface="Times New Roman"/>
                        </a:rPr>
                        <a:t>года,</a:t>
                      </a:r>
                      <a:r>
                        <a:rPr sz="1800" dirty="0">
                          <a:latin typeface="+mn-lt"/>
                          <a:cs typeface="Times New Roman"/>
                        </a:rPr>
                        <a:t> </a:t>
                      </a:r>
                      <a:r>
                        <a:rPr sz="1800" spc="-35" dirty="0">
                          <a:latin typeface="+mn-lt"/>
                          <a:cs typeface="Times New Roman"/>
                        </a:rPr>
                        <a:t>т.е.</a:t>
                      </a:r>
                      <a:r>
                        <a:rPr sz="1800" spc="15" dirty="0">
                          <a:latin typeface="+mn-lt"/>
                          <a:cs typeface="Times New Roman"/>
                        </a:rPr>
                        <a:t> </a:t>
                      </a:r>
                      <a:r>
                        <a:rPr sz="1800" spc="-5" dirty="0">
                          <a:latin typeface="+mn-lt"/>
                          <a:cs typeface="Times New Roman"/>
                        </a:rPr>
                        <a:t>последний</a:t>
                      </a:r>
                      <a:r>
                        <a:rPr sz="1800" spc="55" dirty="0">
                          <a:latin typeface="+mn-lt"/>
                          <a:cs typeface="Times New Roman"/>
                        </a:rPr>
                        <a:t> </a:t>
                      </a:r>
                      <a:r>
                        <a:rPr sz="1800" spc="-5" dirty="0">
                          <a:latin typeface="+mn-lt"/>
                          <a:cs typeface="Times New Roman"/>
                        </a:rPr>
                        <a:t>день</a:t>
                      </a:r>
                      <a:r>
                        <a:rPr sz="1800" spc="-35" dirty="0">
                          <a:latin typeface="+mn-lt"/>
                          <a:cs typeface="Times New Roman"/>
                        </a:rPr>
                        <a:t> </a:t>
                      </a:r>
                      <a:r>
                        <a:rPr sz="1800" spc="-5" dirty="0">
                          <a:latin typeface="+mn-lt"/>
                          <a:cs typeface="Times New Roman"/>
                        </a:rPr>
                        <a:t>–</a:t>
                      </a:r>
                      <a:r>
                        <a:rPr sz="1800" dirty="0">
                          <a:latin typeface="+mn-lt"/>
                          <a:cs typeface="Times New Roman"/>
                        </a:rPr>
                        <a:t> 31.12.2022</a:t>
                      </a:r>
                      <a:r>
                        <a:rPr sz="1800" spc="-20" dirty="0">
                          <a:latin typeface="+mn-lt"/>
                          <a:cs typeface="Times New Roman"/>
                        </a:rPr>
                        <a:t> </a:t>
                      </a:r>
                      <a:r>
                        <a:rPr sz="1800" spc="-90" dirty="0">
                          <a:latin typeface="+mn-lt"/>
                          <a:cs typeface="Times New Roman"/>
                        </a:rPr>
                        <a:t>г.</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72414">
                <a:tc>
                  <a:txBody>
                    <a:bodyPr/>
                    <a:lstStyle/>
                    <a:p>
                      <a:pPr marL="91440">
                        <a:lnSpc>
                          <a:spcPct val="90000"/>
                        </a:lnSpc>
                        <a:spcBef>
                          <a:spcPts val="0"/>
                        </a:spcBef>
                      </a:pPr>
                      <a:r>
                        <a:rPr sz="1800" spc="-10" dirty="0">
                          <a:latin typeface="+mn-lt"/>
                          <a:cs typeface="Times New Roman"/>
                        </a:rPr>
                        <a:t>Предмет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90000"/>
                        </a:lnSpc>
                        <a:spcBef>
                          <a:spcPts val="0"/>
                        </a:spcBef>
                      </a:pPr>
                      <a:r>
                        <a:rPr sz="1800" spc="-5" dirty="0">
                          <a:latin typeface="+mn-lt"/>
                          <a:cs typeface="Times New Roman"/>
                        </a:rPr>
                        <a:t>любой</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72415">
                <a:tc>
                  <a:txBody>
                    <a:bodyPr/>
                    <a:lstStyle/>
                    <a:p>
                      <a:pPr marL="91440">
                        <a:lnSpc>
                          <a:spcPct val="90000"/>
                        </a:lnSpc>
                        <a:spcBef>
                          <a:spcPts val="0"/>
                        </a:spcBef>
                      </a:pPr>
                      <a:r>
                        <a:rPr sz="1800" dirty="0">
                          <a:latin typeface="+mn-lt"/>
                          <a:cs typeface="Times New Roman"/>
                        </a:rPr>
                        <a:t>Способ</a:t>
                      </a:r>
                      <a:r>
                        <a:rPr sz="1800" spc="-35" dirty="0">
                          <a:latin typeface="+mn-lt"/>
                          <a:cs typeface="Times New Roman"/>
                        </a:rPr>
                        <a:t> </a:t>
                      </a:r>
                      <a:r>
                        <a:rPr sz="1800" spc="-10" dirty="0">
                          <a:latin typeface="+mn-lt"/>
                          <a:cs typeface="Times New Roman"/>
                        </a:rPr>
                        <a:t>закупки</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90000"/>
                        </a:lnSpc>
                        <a:spcBef>
                          <a:spcPts val="0"/>
                        </a:spcBef>
                      </a:pPr>
                      <a:r>
                        <a:rPr sz="1800" spc="-5" dirty="0">
                          <a:latin typeface="+mn-lt"/>
                          <a:cs typeface="Times New Roman"/>
                        </a:rPr>
                        <a:t>Любой,</a:t>
                      </a:r>
                      <a:r>
                        <a:rPr sz="1800" spc="20" dirty="0">
                          <a:latin typeface="+mn-lt"/>
                          <a:cs typeface="Times New Roman"/>
                        </a:rPr>
                        <a:t> </a:t>
                      </a:r>
                      <a:r>
                        <a:rPr sz="1800" spc="-10" dirty="0">
                          <a:latin typeface="+mn-lt"/>
                          <a:cs typeface="Times New Roman"/>
                        </a:rPr>
                        <a:t>можно</a:t>
                      </a:r>
                      <a:r>
                        <a:rPr sz="1800" spc="10" dirty="0">
                          <a:latin typeface="+mn-lt"/>
                          <a:cs typeface="Times New Roman"/>
                        </a:rPr>
                        <a:t> </a:t>
                      </a:r>
                      <a:r>
                        <a:rPr sz="1800" spc="-5" dirty="0">
                          <a:latin typeface="+mn-lt"/>
                          <a:cs typeface="Times New Roman"/>
                        </a:rPr>
                        <a:t>менять</a:t>
                      </a:r>
                      <a:r>
                        <a:rPr sz="1800" spc="20" dirty="0">
                          <a:latin typeface="+mn-lt"/>
                          <a:cs typeface="Times New Roman"/>
                        </a:rPr>
                        <a:t> </a:t>
                      </a:r>
                      <a:r>
                        <a:rPr sz="1800" spc="-5" dirty="0">
                          <a:latin typeface="+mn-lt"/>
                          <a:cs typeface="Times New Roman"/>
                        </a:rPr>
                        <a:t>условия</a:t>
                      </a:r>
                      <a:r>
                        <a:rPr sz="1800" spc="30" dirty="0">
                          <a:latin typeface="+mn-lt"/>
                          <a:cs typeface="Times New Roman"/>
                        </a:rPr>
                        <a:t> </a:t>
                      </a:r>
                      <a:r>
                        <a:rPr sz="1800" spc="-5" dirty="0">
                          <a:latin typeface="+mn-lt"/>
                          <a:cs typeface="Times New Roman"/>
                        </a:rPr>
                        <a:t>и</a:t>
                      </a:r>
                      <a:r>
                        <a:rPr sz="1800" spc="-35" dirty="0">
                          <a:latin typeface="+mn-lt"/>
                          <a:cs typeface="Times New Roman"/>
                        </a:rPr>
                        <a:t> </a:t>
                      </a:r>
                      <a:r>
                        <a:rPr sz="1800" spc="-5" dirty="0">
                          <a:latin typeface="+mn-lt"/>
                          <a:cs typeface="Times New Roman"/>
                        </a:rPr>
                        <a:t>по</a:t>
                      </a:r>
                      <a:r>
                        <a:rPr sz="1800" spc="10" dirty="0">
                          <a:latin typeface="+mn-lt"/>
                          <a:cs typeface="Times New Roman"/>
                        </a:rPr>
                        <a:t> </a:t>
                      </a:r>
                      <a:r>
                        <a:rPr sz="1800" spc="-10" dirty="0">
                          <a:latin typeface="+mn-lt"/>
                          <a:cs typeface="Times New Roman"/>
                        </a:rPr>
                        <a:t>контрактам</a:t>
                      </a:r>
                      <a:r>
                        <a:rPr sz="1800" dirty="0">
                          <a:latin typeface="+mn-lt"/>
                          <a:cs typeface="Times New Roman"/>
                        </a:rPr>
                        <a:t> </a:t>
                      </a:r>
                      <a:r>
                        <a:rPr sz="1800" spc="-5" dirty="0">
                          <a:latin typeface="+mn-lt"/>
                          <a:cs typeface="Times New Roman"/>
                        </a:rPr>
                        <a:t>с</a:t>
                      </a:r>
                      <a:r>
                        <a:rPr sz="1800" spc="5" dirty="0">
                          <a:latin typeface="+mn-lt"/>
                          <a:cs typeface="Times New Roman"/>
                        </a:rPr>
                        <a:t> </a:t>
                      </a:r>
                      <a:r>
                        <a:rPr sz="1800" spc="-5" dirty="0">
                          <a:latin typeface="+mn-lt"/>
                          <a:cs typeface="Times New Roman"/>
                        </a:rPr>
                        <a:t>ЕП</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628141">
                <a:tc>
                  <a:txBody>
                    <a:bodyPr/>
                    <a:lstStyle/>
                    <a:p>
                      <a:pPr marL="91440">
                        <a:lnSpc>
                          <a:spcPct val="90000"/>
                        </a:lnSpc>
                        <a:spcBef>
                          <a:spcPts val="0"/>
                        </a:spcBef>
                      </a:pPr>
                      <a:r>
                        <a:rPr sz="1800" spc="-10" dirty="0">
                          <a:latin typeface="+mn-lt"/>
                          <a:cs typeface="Times New Roman"/>
                        </a:rPr>
                        <a:t>Цена </a:t>
                      </a: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marR="139065">
                        <a:lnSpc>
                          <a:spcPct val="90000"/>
                        </a:lnSpc>
                        <a:spcBef>
                          <a:spcPts val="0"/>
                        </a:spcBef>
                      </a:pPr>
                      <a:r>
                        <a:rPr sz="1800" spc="-10" dirty="0">
                          <a:latin typeface="+mn-lt"/>
                          <a:cs typeface="Times New Roman"/>
                        </a:rPr>
                        <a:t>любая,</a:t>
                      </a:r>
                      <a:r>
                        <a:rPr sz="1800" spc="25" dirty="0">
                          <a:latin typeface="+mn-lt"/>
                          <a:cs typeface="Times New Roman"/>
                        </a:rPr>
                        <a:t> </a:t>
                      </a:r>
                      <a:r>
                        <a:rPr sz="1800" spc="-5" dirty="0">
                          <a:latin typeface="+mn-lt"/>
                          <a:cs typeface="Times New Roman"/>
                        </a:rPr>
                        <a:t>но</a:t>
                      </a:r>
                      <a:r>
                        <a:rPr sz="1800" spc="10" dirty="0">
                          <a:latin typeface="+mn-lt"/>
                          <a:cs typeface="Times New Roman"/>
                        </a:rPr>
                        <a:t> </a:t>
                      </a:r>
                      <a:r>
                        <a:rPr sz="1800" spc="-5" dirty="0">
                          <a:latin typeface="+mn-lt"/>
                          <a:cs typeface="Times New Roman"/>
                        </a:rPr>
                        <a:t>изменения</a:t>
                      </a:r>
                      <a:r>
                        <a:rPr sz="1800" spc="55" dirty="0">
                          <a:latin typeface="+mn-lt"/>
                          <a:cs typeface="Times New Roman"/>
                        </a:rPr>
                        <a:t> </a:t>
                      </a:r>
                      <a:r>
                        <a:rPr sz="1800" spc="-10" dirty="0">
                          <a:latin typeface="+mn-lt"/>
                          <a:cs typeface="Times New Roman"/>
                        </a:rPr>
                        <a:t>цены</a:t>
                      </a:r>
                      <a:r>
                        <a:rPr sz="1800" spc="30" dirty="0">
                          <a:latin typeface="+mn-lt"/>
                          <a:cs typeface="Times New Roman"/>
                        </a:rPr>
                        <a:t> </a:t>
                      </a:r>
                      <a:r>
                        <a:rPr sz="1800" spc="-10" dirty="0">
                          <a:latin typeface="+mn-lt"/>
                          <a:cs typeface="Times New Roman"/>
                        </a:rPr>
                        <a:t>возможны</a:t>
                      </a:r>
                      <a:r>
                        <a:rPr sz="1800" dirty="0">
                          <a:latin typeface="+mn-lt"/>
                          <a:cs typeface="Times New Roman"/>
                        </a:rPr>
                        <a:t> </a:t>
                      </a:r>
                      <a:r>
                        <a:rPr sz="1800" spc="-25" dirty="0">
                          <a:latin typeface="+mn-lt"/>
                          <a:cs typeface="Times New Roman"/>
                        </a:rPr>
                        <a:t>только</a:t>
                      </a:r>
                      <a:r>
                        <a:rPr sz="1800" spc="10" dirty="0">
                          <a:latin typeface="+mn-lt"/>
                          <a:cs typeface="Times New Roman"/>
                        </a:rPr>
                        <a:t> </a:t>
                      </a:r>
                      <a:r>
                        <a:rPr sz="1800" spc="-5" dirty="0">
                          <a:latin typeface="+mn-lt"/>
                          <a:cs typeface="Times New Roman"/>
                        </a:rPr>
                        <a:t>в</a:t>
                      </a:r>
                      <a:r>
                        <a:rPr sz="1800" spc="-15" dirty="0">
                          <a:latin typeface="+mn-lt"/>
                          <a:cs typeface="Times New Roman"/>
                        </a:rPr>
                        <a:t> </a:t>
                      </a:r>
                      <a:r>
                        <a:rPr sz="1800" spc="-5" dirty="0">
                          <a:latin typeface="+mn-lt"/>
                          <a:cs typeface="Times New Roman"/>
                        </a:rPr>
                        <a:t>пределах</a:t>
                      </a:r>
                      <a:r>
                        <a:rPr sz="1800" spc="35" dirty="0">
                          <a:latin typeface="+mn-lt"/>
                          <a:cs typeface="Times New Roman"/>
                        </a:rPr>
                        <a:t> </a:t>
                      </a:r>
                      <a:r>
                        <a:rPr sz="1800" spc="-5" dirty="0">
                          <a:latin typeface="+mn-lt"/>
                          <a:cs typeface="Times New Roman"/>
                        </a:rPr>
                        <a:t>доведенных </a:t>
                      </a:r>
                      <a:r>
                        <a:rPr sz="1800" dirty="0">
                          <a:latin typeface="+mn-lt"/>
                          <a:cs typeface="Times New Roman"/>
                        </a:rPr>
                        <a:t> </a:t>
                      </a:r>
                      <a:r>
                        <a:rPr sz="1800" spc="-10" dirty="0">
                          <a:latin typeface="+mn-lt"/>
                          <a:cs typeface="Times New Roman"/>
                        </a:rPr>
                        <a:t>лимитов</a:t>
                      </a:r>
                      <a:r>
                        <a:rPr sz="1800" spc="35" dirty="0">
                          <a:latin typeface="+mn-lt"/>
                          <a:cs typeface="Times New Roman"/>
                        </a:rPr>
                        <a:t> </a:t>
                      </a:r>
                      <a:r>
                        <a:rPr sz="1800" spc="-15" dirty="0">
                          <a:latin typeface="+mn-lt"/>
                          <a:cs typeface="Times New Roman"/>
                        </a:rPr>
                        <a:t>бюджетных</a:t>
                      </a:r>
                      <a:r>
                        <a:rPr sz="1800" spc="40" dirty="0">
                          <a:latin typeface="+mn-lt"/>
                          <a:cs typeface="Times New Roman"/>
                        </a:rPr>
                        <a:t> </a:t>
                      </a:r>
                      <a:r>
                        <a:rPr sz="1800" spc="-10" dirty="0">
                          <a:latin typeface="+mn-lt"/>
                          <a:cs typeface="Times New Roman"/>
                        </a:rPr>
                        <a:t>обязательств</a:t>
                      </a:r>
                      <a:r>
                        <a:rPr sz="1800" spc="10" dirty="0">
                          <a:latin typeface="+mn-lt"/>
                          <a:cs typeface="Times New Roman"/>
                        </a:rPr>
                        <a:t> </a:t>
                      </a:r>
                      <a:r>
                        <a:rPr sz="1800" spc="-5" dirty="0">
                          <a:latin typeface="+mn-lt"/>
                          <a:cs typeface="Times New Roman"/>
                        </a:rPr>
                        <a:t>на</a:t>
                      </a:r>
                      <a:r>
                        <a:rPr sz="1800" spc="20" dirty="0">
                          <a:latin typeface="+mn-lt"/>
                          <a:cs typeface="Times New Roman"/>
                        </a:rPr>
                        <a:t> </a:t>
                      </a:r>
                      <a:r>
                        <a:rPr sz="1800" dirty="0">
                          <a:latin typeface="+mn-lt"/>
                          <a:cs typeface="Times New Roman"/>
                        </a:rPr>
                        <a:t>срок</a:t>
                      </a:r>
                      <a:r>
                        <a:rPr sz="1800" spc="10" dirty="0">
                          <a:latin typeface="+mn-lt"/>
                          <a:cs typeface="Times New Roman"/>
                        </a:rPr>
                        <a:t> </a:t>
                      </a:r>
                      <a:r>
                        <a:rPr sz="1800" spc="-5" dirty="0">
                          <a:latin typeface="+mn-lt"/>
                          <a:cs typeface="Times New Roman"/>
                        </a:rPr>
                        <a:t>исполнения</a:t>
                      </a:r>
                      <a:r>
                        <a:rPr sz="1800" spc="55" dirty="0">
                          <a:latin typeface="+mn-lt"/>
                          <a:cs typeface="Times New Roman"/>
                        </a:rPr>
                        <a:t> </a:t>
                      </a:r>
                      <a:r>
                        <a:rPr sz="1800" spc="-10" dirty="0">
                          <a:latin typeface="+mn-lt"/>
                          <a:cs typeface="Times New Roman"/>
                        </a:rPr>
                        <a:t>контракта</a:t>
                      </a:r>
                      <a:r>
                        <a:rPr sz="1800" spc="15" dirty="0">
                          <a:latin typeface="+mn-lt"/>
                          <a:cs typeface="Times New Roman"/>
                        </a:rPr>
                        <a:t> </a:t>
                      </a:r>
                      <a:r>
                        <a:rPr sz="1800" spc="-5" dirty="0">
                          <a:latin typeface="+mn-lt"/>
                          <a:cs typeface="Times New Roman"/>
                        </a:rPr>
                        <a:t>(ч.1.6 </a:t>
                      </a:r>
                      <a:r>
                        <a:rPr sz="1800" spc="-385" dirty="0">
                          <a:latin typeface="+mn-lt"/>
                          <a:cs typeface="Times New Roman"/>
                        </a:rPr>
                        <a:t> </a:t>
                      </a:r>
                      <a:r>
                        <a:rPr sz="1800" spc="-25" dirty="0">
                          <a:latin typeface="+mn-lt"/>
                          <a:cs typeface="Times New Roman"/>
                        </a:rPr>
                        <a:t>ст.95)</a:t>
                      </a:r>
                      <a:endParaRPr sz="1800">
                        <a:latin typeface="+mn-lt"/>
                        <a:cs typeface="Times New Roman"/>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50214">
                <a:tc>
                  <a:txBody>
                    <a:bodyPr/>
                    <a:lstStyle/>
                    <a:p>
                      <a:pPr marL="91440">
                        <a:lnSpc>
                          <a:spcPct val="90000"/>
                        </a:lnSpc>
                        <a:spcBef>
                          <a:spcPts val="0"/>
                        </a:spcBef>
                      </a:pPr>
                      <a:r>
                        <a:rPr sz="1800" spc="-10" dirty="0">
                          <a:latin typeface="+mn-lt"/>
                          <a:cs typeface="Times New Roman"/>
                        </a:rPr>
                        <a:t>Какие условия</a:t>
                      </a:r>
                      <a:r>
                        <a:rPr sz="1800" spc="5" dirty="0">
                          <a:latin typeface="+mn-lt"/>
                          <a:cs typeface="Times New Roman"/>
                        </a:rPr>
                        <a:t> </a:t>
                      </a:r>
                      <a:r>
                        <a:rPr sz="1800" spc="-10" dirty="0">
                          <a:latin typeface="+mn-lt"/>
                          <a:cs typeface="Times New Roman"/>
                        </a:rPr>
                        <a:t>можно</a:t>
                      </a:r>
                      <a:endParaRPr sz="1800">
                        <a:latin typeface="+mn-lt"/>
                        <a:cs typeface="Times New Roman"/>
                      </a:endParaRPr>
                    </a:p>
                    <a:p>
                      <a:pPr marL="91440">
                        <a:lnSpc>
                          <a:spcPct val="90000"/>
                        </a:lnSpc>
                        <a:spcBef>
                          <a:spcPts val="0"/>
                        </a:spcBef>
                      </a:pPr>
                      <a:r>
                        <a:rPr sz="1800" spc="-10" dirty="0">
                          <a:latin typeface="+mn-lt"/>
                          <a:cs typeface="Times New Roman"/>
                        </a:rPr>
                        <a:t>изменить</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90000"/>
                        </a:lnSpc>
                        <a:spcBef>
                          <a:spcPts val="0"/>
                        </a:spcBef>
                      </a:pPr>
                      <a:r>
                        <a:rPr sz="1800" spc="-5" dirty="0">
                          <a:latin typeface="+mn-lt"/>
                          <a:cs typeface="Times New Roman"/>
                        </a:rPr>
                        <a:t>любые</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628015">
                <a:tc>
                  <a:txBody>
                    <a:bodyPr/>
                    <a:lstStyle/>
                    <a:p>
                      <a:pPr marL="91440" marR="252095">
                        <a:lnSpc>
                          <a:spcPct val="90000"/>
                        </a:lnSpc>
                        <a:spcBef>
                          <a:spcPts val="0"/>
                        </a:spcBef>
                      </a:pPr>
                      <a:r>
                        <a:rPr sz="1800" b="1" spc="-5" dirty="0">
                          <a:latin typeface="+mn-lt"/>
                          <a:cs typeface="Times New Roman"/>
                        </a:rPr>
                        <a:t>Причина</a:t>
                      </a:r>
                      <a:r>
                        <a:rPr sz="1800" b="1" spc="-55" dirty="0">
                          <a:latin typeface="+mn-lt"/>
                          <a:cs typeface="Times New Roman"/>
                        </a:rPr>
                        <a:t> </a:t>
                      </a:r>
                      <a:r>
                        <a:rPr sz="1800" b="1" dirty="0">
                          <a:latin typeface="+mn-lt"/>
                          <a:cs typeface="Times New Roman"/>
                        </a:rPr>
                        <a:t>внесения </a:t>
                      </a:r>
                      <a:r>
                        <a:rPr sz="1800" b="1" spc="-385" dirty="0">
                          <a:latin typeface="+mn-lt"/>
                          <a:cs typeface="Times New Roman"/>
                        </a:rPr>
                        <a:t> </a:t>
                      </a:r>
                      <a:r>
                        <a:rPr sz="1800" b="1" spc="-10" dirty="0">
                          <a:latin typeface="+mn-lt"/>
                          <a:cs typeface="Times New Roman"/>
                        </a:rPr>
                        <a:t>изменений</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1440">
                        <a:lnSpc>
                          <a:spcPct val="90000"/>
                        </a:lnSpc>
                        <a:spcBef>
                          <a:spcPts val="0"/>
                        </a:spcBef>
                      </a:pPr>
                      <a:r>
                        <a:rPr sz="1800" b="1" spc="-5" dirty="0">
                          <a:latin typeface="+mn-lt"/>
                          <a:cs typeface="Times New Roman"/>
                        </a:rPr>
                        <a:t>при</a:t>
                      </a:r>
                      <a:r>
                        <a:rPr sz="1800" b="1" spc="5" dirty="0">
                          <a:latin typeface="+mn-lt"/>
                          <a:cs typeface="Times New Roman"/>
                        </a:rPr>
                        <a:t> </a:t>
                      </a:r>
                      <a:r>
                        <a:rPr sz="1800" b="1" spc="-5" dirty="0">
                          <a:latin typeface="+mn-lt"/>
                          <a:cs typeface="Times New Roman"/>
                        </a:rPr>
                        <a:t>исполнении</a:t>
                      </a:r>
                      <a:r>
                        <a:rPr sz="1800" b="1" spc="20" dirty="0">
                          <a:latin typeface="+mn-lt"/>
                          <a:cs typeface="Times New Roman"/>
                        </a:rPr>
                        <a:t> </a:t>
                      </a:r>
                      <a:r>
                        <a:rPr sz="1800" b="1" spc="-10" dirty="0">
                          <a:latin typeface="+mn-lt"/>
                          <a:cs typeface="Times New Roman"/>
                        </a:rPr>
                        <a:t>такого</a:t>
                      </a:r>
                      <a:r>
                        <a:rPr sz="1800" b="1" spc="10" dirty="0">
                          <a:latin typeface="+mn-lt"/>
                          <a:cs typeface="Times New Roman"/>
                        </a:rPr>
                        <a:t> </a:t>
                      </a:r>
                      <a:r>
                        <a:rPr sz="1800" b="1" spc="-5" dirty="0">
                          <a:latin typeface="+mn-lt"/>
                          <a:cs typeface="Times New Roman"/>
                        </a:rPr>
                        <a:t>контракта</a:t>
                      </a:r>
                      <a:r>
                        <a:rPr sz="1800" b="1" spc="20" dirty="0">
                          <a:latin typeface="+mn-lt"/>
                          <a:cs typeface="Times New Roman"/>
                        </a:rPr>
                        <a:t> </a:t>
                      </a:r>
                      <a:r>
                        <a:rPr sz="1800" b="1" spc="-5" dirty="0">
                          <a:latin typeface="+mn-lt"/>
                          <a:cs typeface="Times New Roman"/>
                        </a:rPr>
                        <a:t>возникли</a:t>
                      </a:r>
                      <a:r>
                        <a:rPr sz="1800" b="1" spc="10" dirty="0">
                          <a:latin typeface="+mn-lt"/>
                          <a:cs typeface="Times New Roman"/>
                        </a:rPr>
                        <a:t> </a:t>
                      </a:r>
                      <a:r>
                        <a:rPr sz="1800" b="1" spc="-5" dirty="0">
                          <a:latin typeface="+mn-lt"/>
                          <a:cs typeface="Times New Roman"/>
                        </a:rPr>
                        <a:t>независящие</a:t>
                      </a:r>
                      <a:r>
                        <a:rPr sz="1800" b="1" spc="5" dirty="0">
                          <a:latin typeface="+mn-lt"/>
                          <a:cs typeface="Times New Roman"/>
                        </a:rPr>
                        <a:t> </a:t>
                      </a:r>
                      <a:r>
                        <a:rPr sz="1800" b="1" spc="-15" dirty="0">
                          <a:latin typeface="+mn-lt"/>
                          <a:cs typeface="Times New Roman"/>
                        </a:rPr>
                        <a:t>от</a:t>
                      </a:r>
                      <a:endParaRPr sz="1800">
                        <a:latin typeface="+mn-lt"/>
                        <a:cs typeface="Times New Roman"/>
                      </a:endParaRPr>
                    </a:p>
                    <a:p>
                      <a:pPr marL="91440" marR="409575">
                        <a:lnSpc>
                          <a:spcPct val="90000"/>
                        </a:lnSpc>
                        <a:spcBef>
                          <a:spcPts val="0"/>
                        </a:spcBef>
                      </a:pPr>
                      <a:r>
                        <a:rPr sz="1800" b="1" spc="-10" dirty="0">
                          <a:latin typeface="+mn-lt"/>
                          <a:cs typeface="Times New Roman"/>
                        </a:rPr>
                        <a:t>сторон</a:t>
                      </a:r>
                      <a:r>
                        <a:rPr sz="1800" b="1" spc="25" dirty="0">
                          <a:latin typeface="+mn-lt"/>
                          <a:cs typeface="Times New Roman"/>
                        </a:rPr>
                        <a:t> </a:t>
                      </a:r>
                      <a:r>
                        <a:rPr sz="1800" b="1" spc="-5" dirty="0">
                          <a:latin typeface="+mn-lt"/>
                          <a:cs typeface="Times New Roman"/>
                        </a:rPr>
                        <a:t>контракта</a:t>
                      </a:r>
                      <a:r>
                        <a:rPr sz="1800" b="1" spc="30" dirty="0">
                          <a:latin typeface="+mn-lt"/>
                          <a:cs typeface="Times New Roman"/>
                        </a:rPr>
                        <a:t> </a:t>
                      </a:r>
                      <a:r>
                        <a:rPr sz="1800" b="1" spc="-10" dirty="0">
                          <a:latin typeface="+mn-lt"/>
                          <a:cs typeface="Times New Roman"/>
                        </a:rPr>
                        <a:t>обстоятельства,</a:t>
                      </a:r>
                      <a:r>
                        <a:rPr sz="1800" b="1" spc="60" dirty="0">
                          <a:latin typeface="+mn-lt"/>
                          <a:cs typeface="Times New Roman"/>
                        </a:rPr>
                        <a:t> </a:t>
                      </a:r>
                      <a:r>
                        <a:rPr sz="1800" b="1" spc="-10" dirty="0">
                          <a:latin typeface="+mn-lt"/>
                          <a:cs typeface="Times New Roman"/>
                        </a:rPr>
                        <a:t>влекущие</a:t>
                      </a:r>
                      <a:r>
                        <a:rPr sz="1800" b="1" spc="30" dirty="0">
                          <a:latin typeface="+mn-lt"/>
                          <a:cs typeface="Times New Roman"/>
                        </a:rPr>
                        <a:t> </a:t>
                      </a:r>
                      <a:r>
                        <a:rPr sz="1800" b="1" spc="-10" dirty="0">
                          <a:latin typeface="+mn-lt"/>
                          <a:cs typeface="Times New Roman"/>
                        </a:rPr>
                        <a:t>невозможность</a:t>
                      </a:r>
                      <a:r>
                        <a:rPr sz="1800" b="1" spc="35" dirty="0">
                          <a:latin typeface="+mn-lt"/>
                          <a:cs typeface="Times New Roman"/>
                        </a:rPr>
                        <a:t> </a:t>
                      </a:r>
                      <a:r>
                        <a:rPr sz="1800" b="1" spc="-20" dirty="0">
                          <a:latin typeface="+mn-lt"/>
                          <a:cs typeface="Times New Roman"/>
                        </a:rPr>
                        <a:t>его </a:t>
                      </a:r>
                      <a:r>
                        <a:rPr sz="1800" b="1" spc="-385" dirty="0">
                          <a:latin typeface="+mn-lt"/>
                          <a:cs typeface="Times New Roman"/>
                        </a:rPr>
                        <a:t> </a:t>
                      </a:r>
                      <a:r>
                        <a:rPr sz="1800" b="1" spc="-5" dirty="0">
                          <a:latin typeface="+mn-lt"/>
                          <a:cs typeface="Times New Roman"/>
                        </a:rPr>
                        <a:t>исполнения</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r>
              <a:tr h="450342">
                <a:tc>
                  <a:txBody>
                    <a:bodyPr/>
                    <a:lstStyle/>
                    <a:p>
                      <a:pPr marL="91440" marR="187960">
                        <a:lnSpc>
                          <a:spcPct val="90000"/>
                        </a:lnSpc>
                        <a:spcBef>
                          <a:spcPts val="0"/>
                        </a:spcBef>
                      </a:pPr>
                      <a:r>
                        <a:rPr sz="1800" spc="-15" dirty="0">
                          <a:latin typeface="+mn-lt"/>
                          <a:cs typeface="Times New Roman"/>
                        </a:rPr>
                        <a:t>Инициатор </a:t>
                      </a:r>
                      <a:r>
                        <a:rPr sz="1800" dirty="0">
                          <a:latin typeface="+mn-lt"/>
                          <a:cs typeface="Times New Roman"/>
                        </a:rPr>
                        <a:t>внесения </a:t>
                      </a:r>
                      <a:r>
                        <a:rPr sz="1800" spc="-385" dirty="0">
                          <a:latin typeface="+mn-lt"/>
                          <a:cs typeface="Times New Roman"/>
                        </a:rPr>
                        <a:t> </a:t>
                      </a:r>
                      <a:r>
                        <a:rPr sz="1800" spc="-10" dirty="0">
                          <a:latin typeface="+mn-lt"/>
                          <a:cs typeface="Times New Roman"/>
                        </a:rPr>
                        <a:t>изменений</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90000"/>
                        </a:lnSpc>
                        <a:spcBef>
                          <a:spcPts val="0"/>
                        </a:spcBef>
                      </a:pPr>
                      <a:r>
                        <a:rPr sz="1800" spc="-10" dirty="0">
                          <a:latin typeface="+mn-lt"/>
                          <a:cs typeface="Times New Roman"/>
                        </a:rPr>
                        <a:t>Заказчик или</a:t>
                      </a:r>
                      <a:r>
                        <a:rPr sz="1800" spc="5" dirty="0">
                          <a:latin typeface="+mn-lt"/>
                          <a:cs typeface="Times New Roman"/>
                        </a:rPr>
                        <a:t> поставщик</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872614">
                <a:tc>
                  <a:txBody>
                    <a:bodyPr/>
                    <a:lstStyle/>
                    <a:p>
                      <a:pPr marL="91440">
                        <a:lnSpc>
                          <a:spcPct val="90000"/>
                        </a:lnSpc>
                        <a:spcBef>
                          <a:spcPts val="0"/>
                        </a:spcBef>
                      </a:pPr>
                      <a:r>
                        <a:rPr sz="1800" spc="-5" dirty="0">
                          <a:latin typeface="+mn-lt"/>
                          <a:cs typeface="Times New Roman"/>
                        </a:rPr>
                        <a:t>Порядок</a:t>
                      </a:r>
                      <a:r>
                        <a:rPr sz="1800" spc="-40" dirty="0">
                          <a:latin typeface="+mn-lt"/>
                          <a:cs typeface="Times New Roman"/>
                        </a:rPr>
                        <a:t> </a:t>
                      </a:r>
                      <a:r>
                        <a:rPr sz="1800" dirty="0">
                          <a:latin typeface="+mn-lt"/>
                          <a:cs typeface="Times New Roman"/>
                        </a:rPr>
                        <a:t>внесения</a:t>
                      </a:r>
                      <a:endParaRPr sz="1800">
                        <a:latin typeface="+mn-lt"/>
                        <a:cs typeface="Times New Roman"/>
                      </a:endParaRPr>
                    </a:p>
                    <a:p>
                      <a:pPr marL="91440">
                        <a:lnSpc>
                          <a:spcPct val="90000"/>
                        </a:lnSpc>
                        <a:spcBef>
                          <a:spcPts val="0"/>
                        </a:spcBef>
                      </a:pPr>
                      <a:r>
                        <a:rPr sz="1800" spc="-10" dirty="0">
                          <a:latin typeface="+mn-lt"/>
                          <a:cs typeface="Times New Roman"/>
                        </a:rPr>
                        <a:t>изменений</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56870" indent="-266065">
                        <a:lnSpc>
                          <a:spcPct val="90000"/>
                        </a:lnSpc>
                        <a:spcBef>
                          <a:spcPts val="0"/>
                        </a:spcBef>
                        <a:buAutoNum type="arabicParenR"/>
                        <a:tabLst>
                          <a:tab pos="357505" algn="l"/>
                        </a:tabLst>
                      </a:pPr>
                      <a:r>
                        <a:rPr sz="1800" spc="-5" dirty="0">
                          <a:latin typeface="+mn-lt"/>
                          <a:cs typeface="Times New Roman"/>
                        </a:rPr>
                        <a:t>Получение</a:t>
                      </a:r>
                      <a:r>
                        <a:rPr sz="1800" spc="15" dirty="0">
                          <a:latin typeface="+mn-lt"/>
                          <a:cs typeface="Times New Roman"/>
                        </a:rPr>
                        <a:t> </a:t>
                      </a:r>
                      <a:r>
                        <a:rPr sz="1800" dirty="0">
                          <a:latin typeface="+mn-lt"/>
                          <a:cs typeface="Times New Roman"/>
                        </a:rPr>
                        <a:t>обращения</a:t>
                      </a:r>
                      <a:r>
                        <a:rPr sz="1800" spc="20" dirty="0">
                          <a:latin typeface="+mn-lt"/>
                          <a:cs typeface="Times New Roman"/>
                        </a:rPr>
                        <a:t> </a:t>
                      </a:r>
                      <a:r>
                        <a:rPr sz="1800" spc="-5" dirty="0">
                          <a:latin typeface="+mn-lt"/>
                          <a:cs typeface="Times New Roman"/>
                        </a:rPr>
                        <a:t>(письма)</a:t>
                      </a:r>
                      <a:r>
                        <a:rPr sz="1800" spc="35" dirty="0">
                          <a:latin typeface="+mn-lt"/>
                          <a:cs typeface="Times New Roman"/>
                        </a:rPr>
                        <a:t> </a:t>
                      </a:r>
                      <a:r>
                        <a:rPr sz="1800" spc="-15" dirty="0">
                          <a:latin typeface="+mn-lt"/>
                          <a:cs typeface="Times New Roman"/>
                        </a:rPr>
                        <a:t>от</a:t>
                      </a:r>
                      <a:r>
                        <a:rPr sz="1800" spc="5" dirty="0">
                          <a:latin typeface="+mn-lt"/>
                          <a:cs typeface="Times New Roman"/>
                        </a:rPr>
                        <a:t> </a:t>
                      </a:r>
                      <a:r>
                        <a:rPr sz="1800" dirty="0">
                          <a:latin typeface="+mn-lt"/>
                          <a:cs typeface="Times New Roman"/>
                        </a:rPr>
                        <a:t>поставщика</a:t>
                      </a:r>
                      <a:r>
                        <a:rPr sz="1800" spc="25" dirty="0">
                          <a:latin typeface="+mn-lt"/>
                          <a:cs typeface="Times New Roman"/>
                        </a:rPr>
                        <a:t> </a:t>
                      </a:r>
                      <a:r>
                        <a:rPr sz="1800" spc="-5" dirty="0">
                          <a:latin typeface="+mn-lt"/>
                          <a:cs typeface="Times New Roman"/>
                        </a:rPr>
                        <a:t>с</a:t>
                      </a:r>
                      <a:r>
                        <a:rPr sz="1800" dirty="0">
                          <a:latin typeface="+mn-lt"/>
                          <a:cs typeface="Times New Roman"/>
                        </a:rPr>
                        <a:t> обоснованием</a:t>
                      </a:r>
                    </a:p>
                    <a:p>
                      <a:pPr marL="356870">
                        <a:lnSpc>
                          <a:spcPct val="90000"/>
                        </a:lnSpc>
                        <a:spcBef>
                          <a:spcPts val="0"/>
                        </a:spcBef>
                      </a:pPr>
                      <a:r>
                        <a:rPr sz="1800" spc="-15" dirty="0">
                          <a:latin typeface="+mn-lt"/>
                          <a:cs typeface="Times New Roman"/>
                        </a:rPr>
                        <a:t>необходимости</a:t>
                      </a:r>
                      <a:r>
                        <a:rPr sz="1800" spc="40" dirty="0">
                          <a:latin typeface="+mn-lt"/>
                          <a:cs typeface="Times New Roman"/>
                        </a:rPr>
                        <a:t> </a:t>
                      </a:r>
                      <a:r>
                        <a:rPr sz="1800" dirty="0">
                          <a:latin typeface="+mn-lt"/>
                          <a:cs typeface="Times New Roman"/>
                        </a:rPr>
                        <a:t>внесения</a:t>
                      </a:r>
                      <a:r>
                        <a:rPr sz="1800" spc="65" dirty="0">
                          <a:latin typeface="+mn-lt"/>
                          <a:cs typeface="Times New Roman"/>
                        </a:rPr>
                        <a:t> </a:t>
                      </a:r>
                      <a:r>
                        <a:rPr sz="1800" spc="-5" dirty="0">
                          <a:latin typeface="+mn-lt"/>
                          <a:cs typeface="Times New Roman"/>
                        </a:rPr>
                        <a:t>изменений</a:t>
                      </a:r>
                      <a:r>
                        <a:rPr sz="1800" spc="65" dirty="0">
                          <a:latin typeface="+mn-lt"/>
                          <a:cs typeface="Times New Roman"/>
                        </a:rPr>
                        <a:t> </a:t>
                      </a:r>
                      <a:r>
                        <a:rPr sz="1800" spc="5" dirty="0">
                          <a:latin typeface="+mn-lt"/>
                          <a:cs typeface="Times New Roman"/>
                        </a:rPr>
                        <a:t>(если</a:t>
                      </a:r>
                      <a:r>
                        <a:rPr sz="1800" spc="55" dirty="0">
                          <a:latin typeface="+mn-lt"/>
                          <a:cs typeface="Times New Roman"/>
                        </a:rPr>
                        <a:t> </a:t>
                      </a:r>
                      <a:r>
                        <a:rPr sz="1800" spc="-15" dirty="0">
                          <a:latin typeface="+mn-lt"/>
                          <a:cs typeface="Times New Roman"/>
                        </a:rPr>
                        <a:t>инициатор</a:t>
                      </a:r>
                      <a:r>
                        <a:rPr sz="1800" spc="-25" dirty="0">
                          <a:latin typeface="+mn-lt"/>
                          <a:cs typeface="Times New Roman"/>
                        </a:rPr>
                        <a:t> </a:t>
                      </a:r>
                      <a:r>
                        <a:rPr sz="1800" spc="-5" dirty="0">
                          <a:latin typeface="+mn-lt"/>
                          <a:cs typeface="Times New Roman"/>
                        </a:rPr>
                        <a:t>–</a:t>
                      </a:r>
                      <a:r>
                        <a:rPr sz="1800" spc="15" dirty="0">
                          <a:latin typeface="+mn-lt"/>
                          <a:cs typeface="Times New Roman"/>
                        </a:rPr>
                        <a:t> </a:t>
                      </a:r>
                      <a:r>
                        <a:rPr sz="1800" dirty="0">
                          <a:latin typeface="+mn-lt"/>
                          <a:cs typeface="Times New Roman"/>
                        </a:rPr>
                        <a:t>поставщик)</a:t>
                      </a:r>
                    </a:p>
                    <a:p>
                      <a:pPr marL="356870" marR="215265" indent="-266065">
                        <a:lnSpc>
                          <a:spcPct val="90000"/>
                        </a:lnSpc>
                        <a:spcBef>
                          <a:spcPts val="0"/>
                        </a:spcBef>
                        <a:buAutoNum type="arabicParenR" startAt="2"/>
                        <a:tabLst>
                          <a:tab pos="357505" algn="l"/>
                        </a:tabLst>
                      </a:pPr>
                      <a:r>
                        <a:rPr sz="1800" spc="-5" dirty="0">
                          <a:latin typeface="+mn-lt"/>
                          <a:cs typeface="Times New Roman"/>
                        </a:rPr>
                        <a:t>Оформление</a:t>
                      </a:r>
                      <a:r>
                        <a:rPr sz="1800" spc="20" dirty="0">
                          <a:latin typeface="+mn-lt"/>
                          <a:cs typeface="Times New Roman"/>
                        </a:rPr>
                        <a:t> </a:t>
                      </a:r>
                      <a:r>
                        <a:rPr sz="1800" spc="-5" dirty="0">
                          <a:latin typeface="+mn-lt"/>
                          <a:cs typeface="Times New Roman"/>
                        </a:rPr>
                        <a:t>решения</a:t>
                      </a:r>
                      <a:r>
                        <a:rPr sz="1800" spc="50" dirty="0">
                          <a:latin typeface="+mn-lt"/>
                          <a:cs typeface="Times New Roman"/>
                        </a:rPr>
                        <a:t> </a:t>
                      </a:r>
                      <a:r>
                        <a:rPr sz="1800" spc="-5" dirty="0">
                          <a:latin typeface="+mn-lt"/>
                          <a:cs typeface="Times New Roman"/>
                        </a:rPr>
                        <a:t>Правительства</a:t>
                      </a:r>
                      <a:r>
                        <a:rPr sz="1800" spc="15" dirty="0">
                          <a:latin typeface="+mn-lt"/>
                          <a:cs typeface="Times New Roman"/>
                        </a:rPr>
                        <a:t> </a:t>
                      </a:r>
                      <a:r>
                        <a:rPr sz="1800" spc="-15" dirty="0">
                          <a:latin typeface="+mn-lt"/>
                          <a:cs typeface="Times New Roman"/>
                        </a:rPr>
                        <a:t>РФ,</a:t>
                      </a:r>
                      <a:r>
                        <a:rPr sz="1800" spc="-10" dirty="0">
                          <a:latin typeface="+mn-lt"/>
                          <a:cs typeface="Times New Roman"/>
                        </a:rPr>
                        <a:t> высшего</a:t>
                      </a:r>
                      <a:r>
                        <a:rPr sz="1800" spc="15" dirty="0">
                          <a:latin typeface="+mn-lt"/>
                          <a:cs typeface="Times New Roman"/>
                        </a:rPr>
                        <a:t> </a:t>
                      </a:r>
                      <a:r>
                        <a:rPr sz="1800" spc="-5" dirty="0">
                          <a:latin typeface="+mn-lt"/>
                          <a:cs typeface="Times New Roman"/>
                        </a:rPr>
                        <a:t>ИОГВ </a:t>
                      </a:r>
                      <a:r>
                        <a:rPr sz="1800" spc="-15" dirty="0">
                          <a:latin typeface="+mn-lt"/>
                          <a:cs typeface="Times New Roman"/>
                        </a:rPr>
                        <a:t>субъекта </a:t>
                      </a:r>
                      <a:r>
                        <a:rPr sz="1800" spc="-385" dirty="0">
                          <a:latin typeface="+mn-lt"/>
                          <a:cs typeface="Times New Roman"/>
                        </a:rPr>
                        <a:t> </a:t>
                      </a:r>
                      <a:r>
                        <a:rPr sz="1800" spc="-15" dirty="0">
                          <a:latin typeface="+mn-lt"/>
                          <a:cs typeface="Times New Roman"/>
                        </a:rPr>
                        <a:t>РФ,</a:t>
                      </a:r>
                      <a:r>
                        <a:rPr sz="1800" dirty="0">
                          <a:latin typeface="+mn-lt"/>
                          <a:cs typeface="Times New Roman"/>
                        </a:rPr>
                        <a:t> местной</a:t>
                      </a:r>
                      <a:r>
                        <a:rPr sz="1800" spc="30" dirty="0">
                          <a:latin typeface="+mn-lt"/>
                          <a:cs typeface="Times New Roman"/>
                        </a:rPr>
                        <a:t> </a:t>
                      </a:r>
                      <a:r>
                        <a:rPr sz="1800" dirty="0">
                          <a:latin typeface="+mn-lt"/>
                          <a:cs typeface="Times New Roman"/>
                        </a:rPr>
                        <a:t>администрации</a:t>
                      </a:r>
                    </a:p>
                    <a:p>
                      <a:pPr marL="356870" indent="-266065">
                        <a:lnSpc>
                          <a:spcPct val="90000"/>
                        </a:lnSpc>
                        <a:spcBef>
                          <a:spcPts val="0"/>
                        </a:spcBef>
                        <a:buAutoNum type="arabicParenR" startAt="2"/>
                        <a:tabLst>
                          <a:tab pos="357505" algn="l"/>
                        </a:tabLst>
                      </a:pPr>
                      <a:r>
                        <a:rPr sz="1800" dirty="0">
                          <a:latin typeface="+mn-lt"/>
                          <a:cs typeface="Times New Roman"/>
                        </a:rPr>
                        <a:t>Внесение</a:t>
                      </a:r>
                      <a:r>
                        <a:rPr sz="1800" spc="50" dirty="0">
                          <a:latin typeface="+mn-lt"/>
                          <a:cs typeface="Times New Roman"/>
                        </a:rPr>
                        <a:t> </a:t>
                      </a:r>
                      <a:r>
                        <a:rPr sz="1800" spc="-10" dirty="0">
                          <a:latin typeface="+mn-lt"/>
                          <a:cs typeface="Times New Roman"/>
                        </a:rPr>
                        <a:t>поставщиком</a:t>
                      </a:r>
                      <a:r>
                        <a:rPr sz="1800" spc="50" dirty="0">
                          <a:latin typeface="+mn-lt"/>
                          <a:cs typeface="Times New Roman"/>
                        </a:rPr>
                        <a:t> </a:t>
                      </a:r>
                      <a:r>
                        <a:rPr sz="1800" spc="-10" dirty="0">
                          <a:latin typeface="+mn-lt"/>
                          <a:cs typeface="Times New Roman"/>
                        </a:rPr>
                        <a:t>ОИК</a:t>
                      </a:r>
                      <a:r>
                        <a:rPr sz="1800" spc="-45" dirty="0">
                          <a:latin typeface="+mn-lt"/>
                          <a:cs typeface="Times New Roman"/>
                        </a:rPr>
                        <a:t> </a:t>
                      </a:r>
                      <a:r>
                        <a:rPr sz="1800" spc="-5" dirty="0">
                          <a:latin typeface="+mn-lt"/>
                          <a:cs typeface="Times New Roman"/>
                        </a:rPr>
                        <a:t>на</a:t>
                      </a:r>
                      <a:r>
                        <a:rPr sz="1800" spc="25" dirty="0">
                          <a:latin typeface="+mn-lt"/>
                          <a:cs typeface="Times New Roman"/>
                        </a:rPr>
                        <a:t> </a:t>
                      </a:r>
                      <a:r>
                        <a:rPr sz="1800" spc="-5" dirty="0">
                          <a:latin typeface="+mn-lt"/>
                          <a:cs typeface="Times New Roman"/>
                        </a:rPr>
                        <a:t>новые</a:t>
                      </a:r>
                      <a:r>
                        <a:rPr sz="1800" spc="15" dirty="0">
                          <a:latin typeface="+mn-lt"/>
                          <a:cs typeface="Times New Roman"/>
                        </a:rPr>
                        <a:t> </a:t>
                      </a:r>
                      <a:r>
                        <a:rPr sz="1800" spc="-10" dirty="0">
                          <a:latin typeface="+mn-lt"/>
                          <a:cs typeface="Times New Roman"/>
                        </a:rPr>
                        <a:t>обязательства,</a:t>
                      </a:r>
                      <a:r>
                        <a:rPr sz="1800" spc="20" dirty="0">
                          <a:latin typeface="+mn-lt"/>
                          <a:cs typeface="Times New Roman"/>
                        </a:rPr>
                        <a:t> </a:t>
                      </a:r>
                      <a:r>
                        <a:rPr sz="1800" spc="-10" dirty="0">
                          <a:latin typeface="+mn-lt"/>
                          <a:cs typeface="Times New Roman"/>
                        </a:rPr>
                        <a:t>не</a:t>
                      </a:r>
                      <a:endParaRPr sz="1800" dirty="0">
                        <a:latin typeface="+mn-lt"/>
                        <a:cs typeface="Times New Roman"/>
                      </a:endParaRPr>
                    </a:p>
                    <a:p>
                      <a:pPr marL="356870" marR="90805">
                        <a:lnSpc>
                          <a:spcPct val="90000"/>
                        </a:lnSpc>
                        <a:spcBef>
                          <a:spcPts val="0"/>
                        </a:spcBef>
                      </a:pPr>
                      <a:r>
                        <a:rPr sz="1800" spc="-5" dirty="0">
                          <a:latin typeface="+mn-lt"/>
                          <a:cs typeface="Times New Roman"/>
                        </a:rPr>
                        <a:t>обеспеченные</a:t>
                      </a:r>
                      <a:r>
                        <a:rPr sz="1800" spc="55" dirty="0">
                          <a:latin typeface="+mn-lt"/>
                          <a:cs typeface="Times New Roman"/>
                        </a:rPr>
                        <a:t> </a:t>
                      </a:r>
                      <a:r>
                        <a:rPr sz="1800" spc="-5" dirty="0">
                          <a:latin typeface="+mn-lt"/>
                          <a:cs typeface="Times New Roman"/>
                        </a:rPr>
                        <a:t>ранее</a:t>
                      </a:r>
                      <a:r>
                        <a:rPr sz="1800" spc="30" dirty="0">
                          <a:latin typeface="+mn-lt"/>
                          <a:cs typeface="Times New Roman"/>
                        </a:rPr>
                        <a:t> </a:t>
                      </a:r>
                      <a:r>
                        <a:rPr sz="1800" spc="-5" dirty="0">
                          <a:latin typeface="+mn-lt"/>
                          <a:cs typeface="Times New Roman"/>
                        </a:rPr>
                        <a:t>предоставленным</a:t>
                      </a:r>
                      <a:r>
                        <a:rPr sz="1800" spc="60" dirty="0">
                          <a:latin typeface="+mn-lt"/>
                          <a:cs typeface="Times New Roman"/>
                        </a:rPr>
                        <a:t> </a:t>
                      </a:r>
                      <a:r>
                        <a:rPr sz="1800" spc="-10" dirty="0">
                          <a:latin typeface="+mn-lt"/>
                          <a:cs typeface="Times New Roman"/>
                        </a:rPr>
                        <a:t>ОИК</a:t>
                      </a:r>
                      <a:r>
                        <a:rPr sz="1800" spc="15" dirty="0">
                          <a:latin typeface="+mn-lt"/>
                          <a:cs typeface="Times New Roman"/>
                        </a:rPr>
                        <a:t> </a:t>
                      </a:r>
                      <a:r>
                        <a:rPr sz="1800" dirty="0">
                          <a:latin typeface="+mn-lt"/>
                          <a:cs typeface="Times New Roman"/>
                        </a:rPr>
                        <a:t>(если</a:t>
                      </a:r>
                      <a:r>
                        <a:rPr sz="1800" spc="40" dirty="0">
                          <a:latin typeface="+mn-lt"/>
                          <a:cs typeface="Times New Roman"/>
                        </a:rPr>
                        <a:t> </a:t>
                      </a:r>
                      <a:r>
                        <a:rPr sz="1800" spc="-10" dirty="0">
                          <a:latin typeface="+mn-lt"/>
                          <a:cs typeface="Times New Roman"/>
                        </a:rPr>
                        <a:t>ОИК</a:t>
                      </a:r>
                      <a:r>
                        <a:rPr sz="1800" spc="15" dirty="0">
                          <a:latin typeface="+mn-lt"/>
                          <a:cs typeface="Times New Roman"/>
                        </a:rPr>
                        <a:t> </a:t>
                      </a:r>
                      <a:r>
                        <a:rPr sz="1800" dirty="0">
                          <a:latin typeface="+mn-lt"/>
                          <a:cs typeface="Times New Roman"/>
                        </a:rPr>
                        <a:t>требовалось </a:t>
                      </a:r>
                      <a:r>
                        <a:rPr sz="1800" spc="-385" dirty="0">
                          <a:latin typeface="+mn-lt"/>
                          <a:cs typeface="Times New Roman"/>
                        </a:rPr>
                        <a:t> </a:t>
                      </a:r>
                      <a:r>
                        <a:rPr sz="1800" spc="-5" dirty="0">
                          <a:latin typeface="+mn-lt"/>
                          <a:cs typeface="Times New Roman"/>
                        </a:rPr>
                        <a:t>в </a:t>
                      </a:r>
                      <a:r>
                        <a:rPr sz="1800" spc="-10" dirty="0">
                          <a:latin typeface="+mn-lt"/>
                          <a:cs typeface="Times New Roman"/>
                        </a:rPr>
                        <a:t>закупке)</a:t>
                      </a:r>
                      <a:endParaRPr sz="1800" dirty="0">
                        <a:latin typeface="+mn-lt"/>
                        <a:cs typeface="Times New Roman"/>
                      </a:endParaRPr>
                    </a:p>
                    <a:p>
                      <a:pPr marL="356870" indent="-266065">
                        <a:lnSpc>
                          <a:spcPct val="90000"/>
                        </a:lnSpc>
                        <a:spcBef>
                          <a:spcPts val="0"/>
                        </a:spcBef>
                        <a:buAutoNum type="arabicParenR" startAt="4"/>
                        <a:tabLst>
                          <a:tab pos="357505" algn="l"/>
                        </a:tabLst>
                      </a:pPr>
                      <a:r>
                        <a:rPr sz="1800" spc="-10" dirty="0">
                          <a:latin typeface="+mn-lt"/>
                          <a:cs typeface="Times New Roman"/>
                        </a:rPr>
                        <a:t>Заключение</a:t>
                      </a:r>
                      <a:r>
                        <a:rPr sz="1800" spc="25" dirty="0">
                          <a:latin typeface="+mn-lt"/>
                          <a:cs typeface="Times New Roman"/>
                        </a:rPr>
                        <a:t> </a:t>
                      </a:r>
                      <a:r>
                        <a:rPr sz="1800" spc="-5" dirty="0">
                          <a:latin typeface="+mn-lt"/>
                          <a:cs typeface="Times New Roman"/>
                        </a:rPr>
                        <a:t>дополнительного</a:t>
                      </a:r>
                      <a:r>
                        <a:rPr sz="1800" spc="35" dirty="0">
                          <a:latin typeface="+mn-lt"/>
                          <a:cs typeface="Times New Roman"/>
                        </a:rPr>
                        <a:t> </a:t>
                      </a:r>
                      <a:r>
                        <a:rPr sz="1800" spc="-15" dirty="0">
                          <a:latin typeface="+mn-lt"/>
                          <a:cs typeface="Times New Roman"/>
                        </a:rPr>
                        <a:t>соглашения</a:t>
                      </a:r>
                      <a:r>
                        <a:rPr sz="1800" spc="40" dirty="0">
                          <a:latin typeface="+mn-lt"/>
                          <a:cs typeface="Times New Roman"/>
                        </a:rPr>
                        <a:t> </a:t>
                      </a:r>
                      <a:r>
                        <a:rPr sz="1800" spc="-5" dirty="0">
                          <a:latin typeface="+mn-lt"/>
                          <a:cs typeface="Times New Roman"/>
                        </a:rPr>
                        <a:t>(ДС)</a:t>
                      </a:r>
                      <a:endParaRPr sz="1800" dirty="0">
                        <a:latin typeface="+mn-lt"/>
                        <a:cs typeface="Times New Roman"/>
                      </a:endParaRPr>
                    </a:p>
                    <a:p>
                      <a:pPr marL="356870" indent="-266065">
                        <a:lnSpc>
                          <a:spcPct val="90000"/>
                        </a:lnSpc>
                        <a:spcBef>
                          <a:spcPts val="0"/>
                        </a:spcBef>
                        <a:buAutoNum type="arabicParenR" startAt="4"/>
                        <a:tabLst>
                          <a:tab pos="357505" algn="l"/>
                        </a:tabLst>
                      </a:pPr>
                      <a:r>
                        <a:rPr sz="1800" spc="5" dirty="0">
                          <a:latin typeface="+mn-lt"/>
                          <a:cs typeface="Times New Roman"/>
                        </a:rPr>
                        <a:t>Внесение</a:t>
                      </a:r>
                      <a:r>
                        <a:rPr sz="1800" spc="45" dirty="0">
                          <a:latin typeface="+mn-lt"/>
                          <a:cs typeface="Times New Roman"/>
                        </a:rPr>
                        <a:t> </a:t>
                      </a:r>
                      <a:r>
                        <a:rPr sz="1800" spc="-5" dirty="0">
                          <a:latin typeface="+mn-lt"/>
                          <a:cs typeface="Times New Roman"/>
                        </a:rPr>
                        <a:t>ДС</a:t>
                      </a:r>
                      <a:r>
                        <a:rPr sz="1800" spc="-10" dirty="0">
                          <a:latin typeface="+mn-lt"/>
                          <a:cs typeface="Times New Roman"/>
                        </a:rPr>
                        <a:t> </a:t>
                      </a:r>
                      <a:r>
                        <a:rPr sz="1800" spc="-5" dirty="0">
                          <a:latin typeface="+mn-lt"/>
                          <a:cs typeface="Times New Roman"/>
                        </a:rPr>
                        <a:t>в</a:t>
                      </a:r>
                      <a:r>
                        <a:rPr sz="1800" dirty="0">
                          <a:latin typeface="+mn-lt"/>
                          <a:cs typeface="Times New Roman"/>
                        </a:rPr>
                        <a:t> </a:t>
                      </a:r>
                      <a:r>
                        <a:rPr sz="1800" spc="5" dirty="0">
                          <a:latin typeface="+mn-lt"/>
                          <a:cs typeface="Times New Roman"/>
                        </a:rPr>
                        <a:t>реестр</a:t>
                      </a:r>
                      <a:r>
                        <a:rPr sz="1800" spc="20" dirty="0">
                          <a:latin typeface="+mn-lt"/>
                          <a:cs typeface="Times New Roman"/>
                        </a:rPr>
                        <a:t> </a:t>
                      </a:r>
                      <a:r>
                        <a:rPr sz="1800" spc="-15" dirty="0">
                          <a:latin typeface="+mn-lt"/>
                          <a:cs typeface="Times New Roman"/>
                        </a:rPr>
                        <a:t>контрактов</a:t>
                      </a:r>
                      <a:r>
                        <a:rPr sz="1800" spc="15" dirty="0">
                          <a:latin typeface="+mn-lt"/>
                          <a:cs typeface="Times New Roman"/>
                        </a:rPr>
                        <a:t> </a:t>
                      </a:r>
                      <a:r>
                        <a:rPr sz="1800" spc="5" dirty="0">
                          <a:latin typeface="+mn-lt"/>
                          <a:cs typeface="Times New Roman"/>
                        </a:rPr>
                        <a:t>(если</a:t>
                      </a:r>
                      <a:r>
                        <a:rPr sz="1800" spc="30" dirty="0">
                          <a:latin typeface="+mn-lt"/>
                          <a:cs typeface="Times New Roman"/>
                        </a:rPr>
                        <a:t> </a:t>
                      </a:r>
                      <a:r>
                        <a:rPr sz="1800" spc="5" dirty="0">
                          <a:latin typeface="+mn-lt"/>
                          <a:cs typeface="Times New Roman"/>
                        </a:rPr>
                        <a:t>сам</a:t>
                      </a:r>
                      <a:r>
                        <a:rPr sz="1800" spc="10" dirty="0">
                          <a:latin typeface="+mn-lt"/>
                          <a:cs typeface="Times New Roman"/>
                        </a:rPr>
                        <a:t> </a:t>
                      </a:r>
                      <a:r>
                        <a:rPr sz="1800" spc="-15" dirty="0">
                          <a:latin typeface="+mn-lt"/>
                          <a:cs typeface="Times New Roman"/>
                        </a:rPr>
                        <a:t>контракт</a:t>
                      </a:r>
                      <a:r>
                        <a:rPr sz="1800" spc="-60" dirty="0">
                          <a:latin typeface="+mn-lt"/>
                          <a:cs typeface="Times New Roman"/>
                        </a:rPr>
                        <a:t> </a:t>
                      </a:r>
                      <a:r>
                        <a:rPr sz="1800" spc="-15" dirty="0">
                          <a:latin typeface="+mn-lt"/>
                          <a:cs typeface="Times New Roman"/>
                        </a:rPr>
                        <a:t>включен</a:t>
                      </a:r>
                      <a:r>
                        <a:rPr sz="1800" spc="30" dirty="0">
                          <a:latin typeface="+mn-lt"/>
                          <a:cs typeface="Times New Roman"/>
                        </a:rPr>
                        <a:t> </a:t>
                      </a:r>
                      <a:r>
                        <a:rPr sz="1800" spc="-5" dirty="0">
                          <a:latin typeface="+mn-lt"/>
                          <a:cs typeface="Times New Roman"/>
                        </a:rPr>
                        <a:t>в</a:t>
                      </a:r>
                      <a:endParaRPr sz="1800" dirty="0">
                        <a:latin typeface="+mn-lt"/>
                        <a:cs typeface="Times New Roman"/>
                      </a:endParaRPr>
                    </a:p>
                    <a:p>
                      <a:pPr marL="356870">
                        <a:lnSpc>
                          <a:spcPct val="90000"/>
                        </a:lnSpc>
                        <a:spcBef>
                          <a:spcPts val="0"/>
                        </a:spcBef>
                      </a:pPr>
                      <a:r>
                        <a:rPr sz="1800" spc="5" dirty="0">
                          <a:latin typeface="+mn-lt"/>
                          <a:cs typeface="Times New Roman"/>
                        </a:rPr>
                        <a:t>реестр</a:t>
                      </a:r>
                      <a:r>
                        <a:rPr sz="1800" spc="-5" dirty="0">
                          <a:latin typeface="+mn-lt"/>
                          <a:cs typeface="Times New Roman"/>
                        </a:rPr>
                        <a:t> </a:t>
                      </a:r>
                      <a:r>
                        <a:rPr sz="1800" spc="-15" dirty="0">
                          <a:latin typeface="+mn-lt"/>
                          <a:cs typeface="Times New Roman"/>
                        </a:rPr>
                        <a:t>контрактов)</a:t>
                      </a:r>
                      <a:endParaRPr sz="18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35827111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43000" y="304800"/>
            <a:ext cx="9601200" cy="443070"/>
          </a:xfrm>
          <a:prstGeom prst="rect">
            <a:avLst/>
          </a:prstGeom>
        </p:spPr>
        <p:txBody>
          <a:bodyPr vert="horz" wrap="square" lIns="0" tIns="12065" rIns="0" bIns="0" rtlCol="0" anchor="t">
            <a:spAutoFit/>
          </a:bodyPr>
          <a:lstStyle/>
          <a:p>
            <a:pPr marL="23495" marR="5080">
              <a:lnSpc>
                <a:spcPct val="100000"/>
              </a:lnSpc>
              <a:spcBef>
                <a:spcPts val="95"/>
              </a:spcBef>
            </a:pPr>
            <a:r>
              <a:rPr sz="2800" spc="-110" dirty="0">
                <a:solidFill>
                  <a:srgbClr val="1F487C"/>
                </a:solidFill>
              </a:rPr>
              <a:t>Д</a:t>
            </a:r>
            <a:r>
              <a:rPr sz="2800" spc="-95" dirty="0">
                <a:solidFill>
                  <a:srgbClr val="1F487C"/>
                </a:solidFill>
              </a:rPr>
              <a:t>о</a:t>
            </a:r>
            <a:r>
              <a:rPr sz="2800" spc="-105" dirty="0">
                <a:solidFill>
                  <a:srgbClr val="1F487C"/>
                </a:solidFill>
              </a:rPr>
              <a:t>п</a:t>
            </a:r>
            <a:r>
              <a:rPr sz="2800" spc="-135" dirty="0">
                <a:solidFill>
                  <a:srgbClr val="1F487C"/>
                </a:solidFill>
              </a:rPr>
              <a:t>о</a:t>
            </a:r>
            <a:r>
              <a:rPr sz="2800" spc="-100" dirty="0">
                <a:solidFill>
                  <a:srgbClr val="1F487C"/>
                </a:solidFill>
              </a:rPr>
              <a:t>л</a:t>
            </a:r>
            <a:r>
              <a:rPr sz="2800" spc="-105" dirty="0">
                <a:solidFill>
                  <a:srgbClr val="1F487C"/>
                </a:solidFill>
              </a:rPr>
              <a:t>ни</a:t>
            </a:r>
            <a:r>
              <a:rPr sz="2800" spc="-110" dirty="0">
                <a:solidFill>
                  <a:srgbClr val="1F487C"/>
                </a:solidFill>
              </a:rPr>
              <a:t>те</a:t>
            </a:r>
            <a:r>
              <a:rPr sz="2800" spc="-100" dirty="0">
                <a:solidFill>
                  <a:srgbClr val="1F487C"/>
                </a:solidFill>
              </a:rPr>
              <a:t>л</a:t>
            </a:r>
            <a:r>
              <a:rPr sz="2800" spc="-105" dirty="0">
                <a:solidFill>
                  <a:srgbClr val="1F487C"/>
                </a:solidFill>
              </a:rPr>
              <a:t>ьн</a:t>
            </a:r>
            <a:r>
              <a:rPr sz="2800" spc="-100" dirty="0">
                <a:solidFill>
                  <a:srgbClr val="1F487C"/>
                </a:solidFill>
              </a:rPr>
              <a:t>ы</a:t>
            </a:r>
            <a:r>
              <a:rPr sz="2800" spc="-5" dirty="0">
                <a:solidFill>
                  <a:srgbClr val="1F487C"/>
                </a:solidFill>
              </a:rPr>
              <a:t>е</a:t>
            </a:r>
            <a:r>
              <a:rPr sz="2800" spc="-225" dirty="0">
                <a:solidFill>
                  <a:srgbClr val="1F487C"/>
                </a:solidFill>
              </a:rPr>
              <a:t> </a:t>
            </a:r>
            <a:r>
              <a:rPr sz="2800" spc="-110" dirty="0">
                <a:solidFill>
                  <a:srgbClr val="1F487C"/>
                </a:solidFill>
              </a:rPr>
              <a:t>с</a:t>
            </a:r>
            <a:r>
              <a:rPr sz="2800" spc="-100" dirty="0">
                <a:solidFill>
                  <a:srgbClr val="1F487C"/>
                </a:solidFill>
              </a:rPr>
              <a:t>л</a:t>
            </a:r>
            <a:r>
              <a:rPr sz="2800" spc="-95" dirty="0">
                <a:solidFill>
                  <a:srgbClr val="1F487C"/>
                </a:solidFill>
              </a:rPr>
              <a:t>у</a:t>
            </a:r>
            <a:r>
              <a:rPr sz="2800" spc="-110" dirty="0">
                <a:solidFill>
                  <a:srgbClr val="1F487C"/>
                </a:solidFill>
              </a:rPr>
              <a:t>ч</a:t>
            </a:r>
            <a:r>
              <a:rPr sz="2800" spc="-95" dirty="0">
                <a:solidFill>
                  <a:srgbClr val="1F487C"/>
                </a:solidFill>
              </a:rPr>
              <a:t>а</a:t>
            </a:r>
            <a:r>
              <a:rPr sz="2800" spc="-5" dirty="0">
                <a:solidFill>
                  <a:srgbClr val="1F487C"/>
                </a:solidFill>
              </a:rPr>
              <a:t>и</a:t>
            </a:r>
            <a:r>
              <a:rPr sz="2800" spc="-225" dirty="0">
                <a:solidFill>
                  <a:srgbClr val="1F487C"/>
                </a:solidFill>
              </a:rPr>
              <a:t> </a:t>
            </a:r>
            <a:r>
              <a:rPr sz="2800" spc="-105" dirty="0">
                <a:solidFill>
                  <a:srgbClr val="1F487C"/>
                </a:solidFill>
              </a:rPr>
              <a:t>и</a:t>
            </a:r>
            <a:r>
              <a:rPr sz="2800" spc="-135" dirty="0">
                <a:solidFill>
                  <a:srgbClr val="1F487C"/>
                </a:solidFill>
              </a:rPr>
              <a:t>з</a:t>
            </a:r>
            <a:r>
              <a:rPr sz="2800" spc="-100" dirty="0">
                <a:solidFill>
                  <a:srgbClr val="1F487C"/>
                </a:solidFill>
              </a:rPr>
              <a:t>м</a:t>
            </a:r>
            <a:r>
              <a:rPr sz="2800" spc="-110" dirty="0">
                <a:solidFill>
                  <a:srgbClr val="1F487C"/>
                </a:solidFill>
              </a:rPr>
              <a:t>е</a:t>
            </a:r>
            <a:r>
              <a:rPr sz="2800" spc="-105" dirty="0">
                <a:solidFill>
                  <a:srgbClr val="1F487C"/>
                </a:solidFill>
              </a:rPr>
              <a:t>н</a:t>
            </a:r>
            <a:r>
              <a:rPr sz="2800" spc="-110" dirty="0">
                <a:solidFill>
                  <a:srgbClr val="1F487C"/>
                </a:solidFill>
              </a:rPr>
              <a:t>е</a:t>
            </a:r>
            <a:r>
              <a:rPr sz="2800" spc="-105" dirty="0">
                <a:solidFill>
                  <a:srgbClr val="1F487C"/>
                </a:solidFill>
              </a:rPr>
              <a:t>ни</a:t>
            </a:r>
            <a:r>
              <a:rPr sz="2800" spc="-5" dirty="0">
                <a:solidFill>
                  <a:srgbClr val="1F487C"/>
                </a:solidFill>
              </a:rPr>
              <a:t>я</a:t>
            </a:r>
            <a:r>
              <a:rPr sz="2800" spc="-215" dirty="0">
                <a:solidFill>
                  <a:srgbClr val="1F487C"/>
                </a:solidFill>
              </a:rPr>
              <a:t> </a:t>
            </a:r>
            <a:r>
              <a:rPr sz="2800" spc="-95" dirty="0">
                <a:solidFill>
                  <a:srgbClr val="1F487C"/>
                </a:solidFill>
              </a:rPr>
              <a:t>«</a:t>
            </a:r>
            <a:r>
              <a:rPr sz="2800" spc="-110" dirty="0">
                <a:solidFill>
                  <a:srgbClr val="1F487C"/>
                </a:solidFill>
              </a:rPr>
              <a:t>с</a:t>
            </a:r>
            <a:r>
              <a:rPr sz="2800" spc="-70" dirty="0">
                <a:solidFill>
                  <a:srgbClr val="1F487C"/>
                </a:solidFill>
              </a:rPr>
              <a:t>т</a:t>
            </a:r>
            <a:r>
              <a:rPr sz="2800" spc="-95" dirty="0">
                <a:solidFill>
                  <a:srgbClr val="1F487C"/>
                </a:solidFill>
              </a:rPr>
              <a:t>ро</a:t>
            </a:r>
            <a:r>
              <a:rPr sz="2800" spc="-105" dirty="0">
                <a:solidFill>
                  <a:srgbClr val="1F487C"/>
                </a:solidFill>
              </a:rPr>
              <a:t>и</a:t>
            </a:r>
            <a:r>
              <a:rPr sz="2800" spc="-110" dirty="0">
                <a:solidFill>
                  <a:srgbClr val="1F487C"/>
                </a:solidFill>
              </a:rPr>
              <a:t>те</a:t>
            </a:r>
            <a:r>
              <a:rPr sz="2800" spc="-100" dirty="0">
                <a:solidFill>
                  <a:srgbClr val="1F487C"/>
                </a:solidFill>
              </a:rPr>
              <a:t>л</a:t>
            </a:r>
            <a:r>
              <a:rPr sz="2800" spc="-105" dirty="0">
                <a:solidFill>
                  <a:srgbClr val="1F487C"/>
                </a:solidFill>
              </a:rPr>
              <a:t>ьн</a:t>
            </a:r>
            <a:r>
              <a:rPr sz="2800" spc="-100" dirty="0">
                <a:solidFill>
                  <a:srgbClr val="1F487C"/>
                </a:solidFill>
              </a:rPr>
              <a:t>ы</a:t>
            </a:r>
            <a:r>
              <a:rPr sz="2800" spc="-95" dirty="0">
                <a:solidFill>
                  <a:srgbClr val="1F487C"/>
                </a:solidFill>
              </a:rPr>
              <a:t>х</a:t>
            </a:r>
            <a:r>
              <a:rPr sz="2800" spc="-5" dirty="0">
                <a:solidFill>
                  <a:srgbClr val="1F487C"/>
                </a:solidFill>
              </a:rPr>
              <a:t>»  </a:t>
            </a:r>
            <a:r>
              <a:rPr sz="2800" spc="-100" dirty="0">
                <a:solidFill>
                  <a:srgbClr val="1F487C"/>
                </a:solidFill>
              </a:rPr>
              <a:t>контрактов</a:t>
            </a:r>
            <a:endParaRPr sz="2800" dirty="0"/>
          </a:p>
        </p:txBody>
      </p:sp>
      <p:sp>
        <p:nvSpPr>
          <p:cNvPr id="3" name="object 3"/>
          <p:cNvSpPr txBox="1"/>
          <p:nvPr/>
        </p:nvSpPr>
        <p:spPr>
          <a:xfrm>
            <a:off x="1167714" y="1187281"/>
            <a:ext cx="10643286" cy="3817070"/>
          </a:xfrm>
          <a:prstGeom prst="rect">
            <a:avLst/>
          </a:prstGeom>
        </p:spPr>
        <p:txBody>
          <a:bodyPr vert="horz" wrap="square" lIns="0" tIns="61594" rIns="0" bIns="0" rtlCol="0">
            <a:spAutoFit/>
          </a:bodyPr>
          <a:lstStyle/>
          <a:p>
            <a:pPr marL="1682750">
              <a:spcBef>
                <a:spcPts val="484"/>
              </a:spcBef>
            </a:pPr>
            <a:r>
              <a:rPr b="1" spc="-15" dirty="0">
                <a:cs typeface="Times New Roman"/>
              </a:rPr>
              <a:t>Статья</a:t>
            </a:r>
            <a:r>
              <a:rPr b="1" spc="15" dirty="0">
                <a:cs typeface="Times New Roman"/>
              </a:rPr>
              <a:t> </a:t>
            </a:r>
            <a:r>
              <a:rPr b="1" spc="-5" dirty="0">
                <a:cs typeface="Times New Roman"/>
              </a:rPr>
              <a:t>18</a:t>
            </a:r>
            <a:r>
              <a:rPr b="1" dirty="0">
                <a:cs typeface="Times New Roman"/>
              </a:rPr>
              <a:t> </a:t>
            </a:r>
            <a:r>
              <a:rPr b="1" spc="-10" dirty="0">
                <a:cs typeface="Times New Roman"/>
              </a:rPr>
              <a:t>Федерального</a:t>
            </a:r>
            <a:r>
              <a:rPr b="1" spc="20" dirty="0">
                <a:cs typeface="Times New Roman"/>
              </a:rPr>
              <a:t> </a:t>
            </a:r>
            <a:r>
              <a:rPr b="1" spc="-10" dirty="0">
                <a:cs typeface="Times New Roman"/>
              </a:rPr>
              <a:t>закона</a:t>
            </a:r>
            <a:r>
              <a:rPr b="1" spc="5" dirty="0">
                <a:cs typeface="Times New Roman"/>
              </a:rPr>
              <a:t> </a:t>
            </a:r>
            <a:r>
              <a:rPr b="1" spc="-15" dirty="0">
                <a:cs typeface="Times New Roman"/>
              </a:rPr>
              <a:t>от</a:t>
            </a:r>
            <a:r>
              <a:rPr b="1" spc="-5" dirty="0">
                <a:cs typeface="Times New Roman"/>
              </a:rPr>
              <a:t> 08.03.2022</a:t>
            </a:r>
            <a:r>
              <a:rPr b="1" spc="-15" dirty="0">
                <a:cs typeface="Times New Roman"/>
              </a:rPr>
              <a:t> </a:t>
            </a:r>
            <a:r>
              <a:rPr b="1" spc="-5" dirty="0">
                <a:cs typeface="Times New Roman"/>
              </a:rPr>
              <a:t>N </a:t>
            </a:r>
            <a:r>
              <a:rPr b="1" dirty="0">
                <a:cs typeface="Times New Roman"/>
              </a:rPr>
              <a:t>46-ФЗ</a:t>
            </a:r>
            <a:endParaRPr dirty="0">
              <a:cs typeface="Times New Roman"/>
            </a:endParaRPr>
          </a:p>
          <a:p>
            <a:pPr marL="3231515" marR="777240" indent="-2446655">
              <a:spcBef>
                <a:spcPts val="380"/>
              </a:spcBef>
            </a:pPr>
            <a:r>
              <a:rPr spc="-5" dirty="0">
                <a:cs typeface="Times New Roman"/>
              </a:rPr>
              <a:t>1. </a:t>
            </a:r>
            <a:r>
              <a:rPr spc="-20" dirty="0" err="1">
                <a:cs typeface="Times New Roman"/>
              </a:rPr>
              <a:t>Установить</a:t>
            </a:r>
            <a:r>
              <a:rPr spc="-20" dirty="0">
                <a:cs typeface="Times New Roman"/>
              </a:rPr>
              <a:t>,</a:t>
            </a:r>
            <a:r>
              <a:rPr spc="35" dirty="0">
                <a:cs typeface="Times New Roman"/>
              </a:rPr>
              <a:t> </a:t>
            </a:r>
            <a:r>
              <a:rPr spc="-15" dirty="0" err="1">
                <a:cs typeface="Times New Roman"/>
              </a:rPr>
              <a:t>что</a:t>
            </a:r>
            <a:r>
              <a:rPr spc="5" dirty="0">
                <a:cs typeface="Times New Roman"/>
              </a:rPr>
              <a:t> </a:t>
            </a:r>
            <a:r>
              <a:rPr spc="-10" dirty="0" err="1">
                <a:cs typeface="Times New Roman"/>
              </a:rPr>
              <a:t>Правительство</a:t>
            </a:r>
            <a:r>
              <a:rPr spc="30" dirty="0">
                <a:cs typeface="Times New Roman"/>
              </a:rPr>
              <a:t> </a:t>
            </a:r>
            <a:r>
              <a:rPr spc="-20" dirty="0">
                <a:cs typeface="Times New Roman"/>
              </a:rPr>
              <a:t>РФ</a:t>
            </a:r>
            <a:r>
              <a:rPr dirty="0">
                <a:cs typeface="Times New Roman"/>
              </a:rPr>
              <a:t> </a:t>
            </a:r>
            <a:r>
              <a:rPr spc="-5" dirty="0">
                <a:cs typeface="Times New Roman"/>
              </a:rPr>
              <a:t>в</a:t>
            </a:r>
            <a:r>
              <a:rPr spc="5" dirty="0">
                <a:cs typeface="Times New Roman"/>
              </a:rPr>
              <a:t> </a:t>
            </a:r>
            <a:r>
              <a:rPr spc="-5" dirty="0">
                <a:cs typeface="Times New Roman"/>
              </a:rPr>
              <a:t>2022</a:t>
            </a:r>
            <a:r>
              <a:rPr spc="-10" dirty="0">
                <a:cs typeface="Times New Roman"/>
              </a:rPr>
              <a:t> </a:t>
            </a:r>
            <a:r>
              <a:rPr spc="-25" dirty="0" err="1">
                <a:cs typeface="Times New Roman"/>
              </a:rPr>
              <a:t>году</a:t>
            </a:r>
            <a:r>
              <a:rPr dirty="0">
                <a:cs typeface="Times New Roman"/>
              </a:rPr>
              <a:t> </a:t>
            </a:r>
            <a:r>
              <a:rPr spc="-10" dirty="0" err="1">
                <a:cs typeface="Times New Roman"/>
              </a:rPr>
              <a:t>вправе</a:t>
            </a:r>
            <a:r>
              <a:rPr spc="10" dirty="0">
                <a:cs typeface="Times New Roman"/>
              </a:rPr>
              <a:t> </a:t>
            </a:r>
            <a:r>
              <a:rPr spc="-15" dirty="0" err="1">
                <a:cs typeface="Times New Roman"/>
              </a:rPr>
              <a:t>принимать</a:t>
            </a:r>
            <a:r>
              <a:rPr spc="55" dirty="0">
                <a:cs typeface="Times New Roman"/>
              </a:rPr>
              <a:t> </a:t>
            </a:r>
            <a:r>
              <a:rPr spc="-5" dirty="0" err="1">
                <a:cs typeface="Times New Roman"/>
              </a:rPr>
              <a:t>решения</a:t>
            </a:r>
            <a:r>
              <a:rPr spc="-5" dirty="0">
                <a:cs typeface="Times New Roman"/>
              </a:rPr>
              <a:t>, </a:t>
            </a:r>
            <a:r>
              <a:rPr spc="-385" dirty="0">
                <a:cs typeface="Times New Roman"/>
              </a:rPr>
              <a:t> </a:t>
            </a:r>
            <a:r>
              <a:rPr spc="-10" dirty="0" err="1">
                <a:cs typeface="Times New Roman"/>
              </a:rPr>
              <a:t>предусматривающие</a:t>
            </a:r>
            <a:r>
              <a:rPr spc="-10" dirty="0">
                <a:cs typeface="Times New Roman"/>
              </a:rPr>
              <a:t>:</a:t>
            </a:r>
            <a:endParaRPr dirty="0">
              <a:cs typeface="Times New Roman"/>
            </a:endParaRPr>
          </a:p>
          <a:p>
            <a:pPr marL="228600">
              <a:spcBef>
                <a:spcPts val="385"/>
              </a:spcBef>
            </a:pPr>
            <a:r>
              <a:rPr spc="-25" dirty="0">
                <a:cs typeface="Times New Roman"/>
              </a:rPr>
              <a:t>11)</a:t>
            </a:r>
            <a:r>
              <a:rPr spc="-5" dirty="0">
                <a:cs typeface="Times New Roman"/>
              </a:rPr>
              <a:t> установление</a:t>
            </a:r>
            <a:r>
              <a:rPr spc="65" dirty="0">
                <a:cs typeface="Times New Roman"/>
              </a:rPr>
              <a:t> </a:t>
            </a:r>
            <a:r>
              <a:rPr spc="-10" dirty="0">
                <a:cs typeface="Times New Roman"/>
              </a:rPr>
              <a:t>порядка</a:t>
            </a:r>
            <a:r>
              <a:rPr spc="5" dirty="0">
                <a:cs typeface="Times New Roman"/>
              </a:rPr>
              <a:t> </a:t>
            </a:r>
            <a:r>
              <a:rPr spc="-5" dirty="0">
                <a:cs typeface="Times New Roman"/>
              </a:rPr>
              <a:t>и</a:t>
            </a:r>
            <a:r>
              <a:rPr spc="15" dirty="0">
                <a:cs typeface="Times New Roman"/>
              </a:rPr>
              <a:t> </a:t>
            </a:r>
            <a:r>
              <a:rPr spc="-5" dirty="0">
                <a:cs typeface="Times New Roman"/>
              </a:rPr>
              <a:t>случаев</a:t>
            </a:r>
            <a:r>
              <a:rPr spc="30" dirty="0">
                <a:cs typeface="Times New Roman"/>
              </a:rPr>
              <a:t> </a:t>
            </a:r>
            <a:r>
              <a:rPr spc="-10" dirty="0">
                <a:cs typeface="Times New Roman"/>
              </a:rPr>
              <a:t>изменения</a:t>
            </a:r>
            <a:r>
              <a:rPr spc="50" dirty="0">
                <a:cs typeface="Times New Roman"/>
              </a:rPr>
              <a:t> </a:t>
            </a:r>
            <a:r>
              <a:rPr spc="-5" dirty="0">
                <a:cs typeface="Times New Roman"/>
              </a:rPr>
              <a:t>существенных</a:t>
            </a:r>
            <a:r>
              <a:rPr spc="65" dirty="0">
                <a:cs typeface="Times New Roman"/>
              </a:rPr>
              <a:t> </a:t>
            </a:r>
            <a:r>
              <a:rPr spc="-10" dirty="0">
                <a:cs typeface="Times New Roman"/>
              </a:rPr>
              <a:t>условий</a:t>
            </a:r>
            <a:r>
              <a:rPr spc="30" dirty="0">
                <a:cs typeface="Times New Roman"/>
              </a:rPr>
              <a:t> </a:t>
            </a:r>
            <a:r>
              <a:rPr spc="-15" dirty="0">
                <a:cs typeface="Times New Roman"/>
              </a:rPr>
              <a:t>государственных</a:t>
            </a:r>
            <a:r>
              <a:rPr spc="55" dirty="0">
                <a:cs typeface="Times New Roman"/>
              </a:rPr>
              <a:t> </a:t>
            </a:r>
            <a:r>
              <a:rPr spc="-5" dirty="0">
                <a:cs typeface="Times New Roman"/>
              </a:rPr>
              <a:t>и</a:t>
            </a:r>
            <a:endParaRPr dirty="0">
              <a:cs typeface="Times New Roman"/>
            </a:endParaRPr>
          </a:p>
          <a:p>
            <a:pPr marL="12700" marR="5080"/>
            <a:r>
              <a:rPr spc="-5" dirty="0">
                <a:cs typeface="Times New Roman"/>
              </a:rPr>
              <a:t>муниципальных</a:t>
            </a:r>
            <a:r>
              <a:rPr spc="55" dirty="0">
                <a:cs typeface="Times New Roman"/>
              </a:rPr>
              <a:t> </a:t>
            </a:r>
            <a:r>
              <a:rPr spc="-15" dirty="0">
                <a:cs typeface="Times New Roman"/>
              </a:rPr>
              <a:t>контрактов,</a:t>
            </a:r>
            <a:r>
              <a:rPr spc="5" dirty="0">
                <a:cs typeface="Times New Roman"/>
              </a:rPr>
              <a:t> </a:t>
            </a:r>
            <a:r>
              <a:rPr spc="-15" dirty="0">
                <a:cs typeface="Times New Roman"/>
              </a:rPr>
              <a:t>предметом</a:t>
            </a:r>
            <a:r>
              <a:rPr spc="30" dirty="0">
                <a:cs typeface="Times New Roman"/>
              </a:rPr>
              <a:t> </a:t>
            </a:r>
            <a:r>
              <a:rPr spc="-25" dirty="0">
                <a:cs typeface="Times New Roman"/>
              </a:rPr>
              <a:t>которых</a:t>
            </a:r>
            <a:r>
              <a:rPr spc="-5" dirty="0">
                <a:cs typeface="Times New Roman"/>
              </a:rPr>
              <a:t> является</a:t>
            </a:r>
            <a:r>
              <a:rPr spc="30" dirty="0">
                <a:cs typeface="Times New Roman"/>
              </a:rPr>
              <a:t> </a:t>
            </a:r>
            <a:r>
              <a:rPr spc="-10" dirty="0">
                <a:cs typeface="Times New Roman"/>
              </a:rPr>
              <a:t>выполнение</a:t>
            </a:r>
            <a:r>
              <a:rPr spc="55" dirty="0">
                <a:cs typeface="Times New Roman"/>
              </a:rPr>
              <a:t> </a:t>
            </a:r>
            <a:r>
              <a:rPr spc="-5" dirty="0">
                <a:cs typeface="Times New Roman"/>
              </a:rPr>
              <a:t>работ</a:t>
            </a:r>
            <a:r>
              <a:rPr spc="10" dirty="0">
                <a:cs typeface="Times New Roman"/>
              </a:rPr>
              <a:t> </a:t>
            </a:r>
            <a:r>
              <a:rPr spc="-5" dirty="0">
                <a:cs typeface="Times New Roman"/>
              </a:rPr>
              <a:t>по</a:t>
            </a:r>
            <a:r>
              <a:rPr spc="5" dirty="0">
                <a:cs typeface="Times New Roman"/>
              </a:rPr>
              <a:t> </a:t>
            </a:r>
            <a:r>
              <a:rPr spc="-20" dirty="0">
                <a:cs typeface="Times New Roman"/>
              </a:rPr>
              <a:t>строительству, </a:t>
            </a:r>
            <a:r>
              <a:rPr spc="-15" dirty="0">
                <a:cs typeface="Times New Roman"/>
              </a:rPr>
              <a:t> </a:t>
            </a:r>
            <a:r>
              <a:rPr spc="-10" dirty="0">
                <a:cs typeface="Times New Roman"/>
              </a:rPr>
              <a:t>реконструкции,</a:t>
            </a:r>
            <a:r>
              <a:rPr spc="40" dirty="0">
                <a:cs typeface="Times New Roman"/>
              </a:rPr>
              <a:t> </a:t>
            </a:r>
            <a:r>
              <a:rPr spc="-10" dirty="0">
                <a:cs typeface="Times New Roman"/>
              </a:rPr>
              <a:t>капитальному</a:t>
            </a:r>
            <a:r>
              <a:rPr spc="55" dirty="0">
                <a:cs typeface="Times New Roman"/>
              </a:rPr>
              <a:t> </a:t>
            </a:r>
            <a:r>
              <a:rPr spc="-30" dirty="0">
                <a:cs typeface="Times New Roman"/>
              </a:rPr>
              <a:t>ремонту,</a:t>
            </a:r>
            <a:r>
              <a:rPr spc="30" dirty="0">
                <a:cs typeface="Times New Roman"/>
              </a:rPr>
              <a:t> </a:t>
            </a:r>
            <a:r>
              <a:rPr dirty="0">
                <a:cs typeface="Times New Roman"/>
              </a:rPr>
              <a:t>сносу</a:t>
            </a:r>
            <a:r>
              <a:rPr spc="30" dirty="0">
                <a:cs typeface="Times New Roman"/>
              </a:rPr>
              <a:t> </a:t>
            </a:r>
            <a:r>
              <a:rPr spc="-10" dirty="0">
                <a:cs typeface="Times New Roman"/>
              </a:rPr>
              <a:t>объекта</a:t>
            </a:r>
            <a:r>
              <a:rPr spc="-15" dirty="0">
                <a:cs typeface="Times New Roman"/>
              </a:rPr>
              <a:t> </a:t>
            </a:r>
            <a:r>
              <a:rPr spc="-10" dirty="0">
                <a:cs typeface="Times New Roman"/>
              </a:rPr>
              <a:t>капитального</a:t>
            </a:r>
            <a:r>
              <a:rPr spc="45" dirty="0">
                <a:cs typeface="Times New Roman"/>
              </a:rPr>
              <a:t> </a:t>
            </a:r>
            <a:r>
              <a:rPr spc="-5" dirty="0">
                <a:cs typeface="Times New Roman"/>
              </a:rPr>
              <a:t>строительства,</a:t>
            </a:r>
            <a:r>
              <a:rPr spc="30" dirty="0">
                <a:cs typeface="Times New Roman"/>
              </a:rPr>
              <a:t> </a:t>
            </a:r>
            <a:r>
              <a:rPr spc="-10" dirty="0">
                <a:cs typeface="Times New Roman"/>
              </a:rPr>
              <a:t>проведение </a:t>
            </a:r>
            <a:r>
              <a:rPr spc="-385" dirty="0">
                <a:cs typeface="Times New Roman"/>
              </a:rPr>
              <a:t> </a:t>
            </a:r>
            <a:r>
              <a:rPr spc="-5" dirty="0">
                <a:cs typeface="Times New Roman"/>
              </a:rPr>
              <a:t>работ</a:t>
            </a:r>
            <a:r>
              <a:rPr spc="-10" dirty="0">
                <a:cs typeface="Times New Roman"/>
              </a:rPr>
              <a:t> по</a:t>
            </a:r>
            <a:r>
              <a:rPr spc="10" dirty="0">
                <a:cs typeface="Times New Roman"/>
              </a:rPr>
              <a:t> </a:t>
            </a:r>
            <a:r>
              <a:rPr spc="-10" dirty="0">
                <a:cs typeface="Times New Roman"/>
              </a:rPr>
              <a:t>сохранению</a:t>
            </a:r>
            <a:r>
              <a:rPr spc="35" dirty="0">
                <a:cs typeface="Times New Roman"/>
              </a:rPr>
              <a:t> </a:t>
            </a:r>
            <a:r>
              <a:rPr spc="-15" dirty="0">
                <a:cs typeface="Times New Roman"/>
              </a:rPr>
              <a:t>объектов </a:t>
            </a:r>
            <a:r>
              <a:rPr spc="-25" dirty="0">
                <a:cs typeface="Times New Roman"/>
              </a:rPr>
              <a:t>культурного</a:t>
            </a:r>
            <a:r>
              <a:rPr spc="20" dirty="0">
                <a:cs typeface="Times New Roman"/>
              </a:rPr>
              <a:t> </a:t>
            </a:r>
            <a:r>
              <a:rPr spc="-10" dirty="0">
                <a:cs typeface="Times New Roman"/>
              </a:rPr>
              <a:t>наследия.</a:t>
            </a:r>
            <a:endParaRPr dirty="0">
              <a:cs typeface="Times New Roman"/>
            </a:endParaRPr>
          </a:p>
          <a:p>
            <a:pPr>
              <a:spcBef>
                <a:spcPts val="45"/>
              </a:spcBef>
            </a:pPr>
            <a:endParaRPr dirty="0">
              <a:cs typeface="Times New Roman"/>
            </a:endParaRPr>
          </a:p>
          <a:p>
            <a:pPr marL="1358265"/>
            <a:r>
              <a:rPr b="1" spc="-10" dirty="0">
                <a:cs typeface="Times New Roman"/>
              </a:rPr>
              <a:t>Постановление</a:t>
            </a:r>
            <a:r>
              <a:rPr b="1" spc="30" dirty="0">
                <a:cs typeface="Times New Roman"/>
              </a:rPr>
              <a:t> </a:t>
            </a:r>
            <a:r>
              <a:rPr b="1" spc="-10" dirty="0">
                <a:cs typeface="Times New Roman"/>
              </a:rPr>
              <a:t>Правительства</a:t>
            </a:r>
            <a:r>
              <a:rPr b="1" spc="50" dirty="0">
                <a:cs typeface="Times New Roman"/>
              </a:rPr>
              <a:t> </a:t>
            </a:r>
            <a:r>
              <a:rPr b="1" spc="-20" dirty="0">
                <a:cs typeface="Times New Roman"/>
              </a:rPr>
              <a:t>РФ</a:t>
            </a:r>
            <a:r>
              <a:rPr b="1" spc="5" dirty="0">
                <a:cs typeface="Times New Roman"/>
              </a:rPr>
              <a:t> </a:t>
            </a:r>
            <a:r>
              <a:rPr b="1" spc="-15" dirty="0">
                <a:cs typeface="Times New Roman"/>
              </a:rPr>
              <a:t>от</a:t>
            </a:r>
            <a:r>
              <a:rPr b="1" spc="5" dirty="0">
                <a:cs typeface="Times New Roman"/>
              </a:rPr>
              <a:t> </a:t>
            </a:r>
            <a:r>
              <a:rPr b="1" spc="-5" dirty="0">
                <a:cs typeface="Times New Roman"/>
              </a:rPr>
              <a:t>16</a:t>
            </a:r>
            <a:r>
              <a:rPr b="1" dirty="0">
                <a:cs typeface="Times New Roman"/>
              </a:rPr>
              <a:t> </a:t>
            </a:r>
            <a:r>
              <a:rPr b="1" spc="-10" dirty="0">
                <a:cs typeface="Times New Roman"/>
              </a:rPr>
              <a:t>апреля</a:t>
            </a:r>
            <a:r>
              <a:rPr b="1" dirty="0">
                <a:cs typeface="Times New Roman"/>
              </a:rPr>
              <a:t> </a:t>
            </a:r>
            <a:r>
              <a:rPr b="1" spc="-5" dirty="0">
                <a:cs typeface="Times New Roman"/>
              </a:rPr>
              <a:t>2022</a:t>
            </a:r>
            <a:r>
              <a:rPr b="1" spc="-10" dirty="0">
                <a:cs typeface="Times New Roman"/>
              </a:rPr>
              <a:t> </a:t>
            </a:r>
            <a:r>
              <a:rPr b="1" spc="-100" dirty="0">
                <a:cs typeface="Times New Roman"/>
              </a:rPr>
              <a:t>г.</a:t>
            </a:r>
            <a:r>
              <a:rPr b="1" dirty="0">
                <a:cs typeface="Times New Roman"/>
              </a:rPr>
              <a:t> </a:t>
            </a:r>
            <a:r>
              <a:rPr b="1" spc="-5" dirty="0">
                <a:cs typeface="Times New Roman"/>
              </a:rPr>
              <a:t>N</a:t>
            </a:r>
            <a:r>
              <a:rPr b="1" spc="5" dirty="0">
                <a:cs typeface="Times New Roman"/>
              </a:rPr>
              <a:t> </a:t>
            </a:r>
            <a:r>
              <a:rPr b="1" spc="-5" dirty="0">
                <a:cs typeface="Times New Roman"/>
              </a:rPr>
              <a:t>680</a:t>
            </a:r>
            <a:endParaRPr dirty="0">
              <a:cs typeface="Times New Roman"/>
            </a:endParaRPr>
          </a:p>
          <a:p>
            <a:pPr marL="12700" marR="5080" indent="162560">
              <a:spcBef>
                <a:spcPts val="390"/>
              </a:spcBef>
            </a:pPr>
            <a:r>
              <a:rPr spc="-15" dirty="0">
                <a:cs typeface="Times New Roman"/>
              </a:rPr>
              <a:t>«Об</a:t>
            </a:r>
            <a:r>
              <a:rPr spc="25" dirty="0">
                <a:cs typeface="Times New Roman"/>
              </a:rPr>
              <a:t> </a:t>
            </a:r>
            <a:r>
              <a:rPr spc="-5" dirty="0">
                <a:cs typeface="Times New Roman"/>
              </a:rPr>
              <a:t>установлении</a:t>
            </a:r>
            <a:r>
              <a:rPr spc="50" dirty="0">
                <a:cs typeface="Times New Roman"/>
              </a:rPr>
              <a:t> </a:t>
            </a:r>
            <a:r>
              <a:rPr spc="-10" dirty="0">
                <a:cs typeface="Times New Roman"/>
              </a:rPr>
              <a:t>порядка</a:t>
            </a:r>
            <a:r>
              <a:rPr spc="15" dirty="0">
                <a:cs typeface="Times New Roman"/>
              </a:rPr>
              <a:t> </a:t>
            </a:r>
            <a:r>
              <a:rPr spc="-5" dirty="0">
                <a:cs typeface="Times New Roman"/>
              </a:rPr>
              <a:t>и</a:t>
            </a:r>
            <a:r>
              <a:rPr spc="5" dirty="0">
                <a:cs typeface="Times New Roman"/>
              </a:rPr>
              <a:t> </a:t>
            </a:r>
            <a:r>
              <a:rPr spc="-5" dirty="0">
                <a:cs typeface="Times New Roman"/>
              </a:rPr>
              <a:t>случаев</a:t>
            </a:r>
            <a:r>
              <a:rPr spc="25" dirty="0">
                <a:cs typeface="Times New Roman"/>
              </a:rPr>
              <a:t> </a:t>
            </a:r>
            <a:r>
              <a:rPr spc="-10" dirty="0">
                <a:cs typeface="Times New Roman"/>
              </a:rPr>
              <a:t>изменения</a:t>
            </a:r>
            <a:r>
              <a:rPr spc="65" dirty="0">
                <a:cs typeface="Times New Roman"/>
              </a:rPr>
              <a:t> </a:t>
            </a:r>
            <a:r>
              <a:rPr spc="-5" dirty="0">
                <a:cs typeface="Times New Roman"/>
              </a:rPr>
              <a:t>существенных</a:t>
            </a:r>
            <a:r>
              <a:rPr spc="60" dirty="0">
                <a:cs typeface="Times New Roman"/>
              </a:rPr>
              <a:t> </a:t>
            </a:r>
            <a:r>
              <a:rPr spc="-10" dirty="0">
                <a:cs typeface="Times New Roman"/>
              </a:rPr>
              <a:t>условий</a:t>
            </a:r>
            <a:r>
              <a:rPr spc="35" dirty="0">
                <a:cs typeface="Times New Roman"/>
              </a:rPr>
              <a:t> </a:t>
            </a:r>
            <a:r>
              <a:rPr spc="-15" dirty="0">
                <a:cs typeface="Times New Roman"/>
              </a:rPr>
              <a:t>государственных</a:t>
            </a:r>
            <a:r>
              <a:rPr spc="50" dirty="0">
                <a:cs typeface="Times New Roman"/>
              </a:rPr>
              <a:t> </a:t>
            </a:r>
            <a:r>
              <a:rPr spc="-5" dirty="0">
                <a:cs typeface="Times New Roman"/>
              </a:rPr>
              <a:t>и </a:t>
            </a:r>
            <a:r>
              <a:rPr dirty="0">
                <a:cs typeface="Times New Roman"/>
              </a:rPr>
              <a:t> </a:t>
            </a:r>
            <a:r>
              <a:rPr spc="-5" dirty="0">
                <a:cs typeface="Times New Roman"/>
              </a:rPr>
              <a:t>муниципальных</a:t>
            </a:r>
            <a:r>
              <a:rPr spc="55" dirty="0">
                <a:cs typeface="Times New Roman"/>
              </a:rPr>
              <a:t> </a:t>
            </a:r>
            <a:r>
              <a:rPr spc="-15" dirty="0">
                <a:cs typeface="Times New Roman"/>
              </a:rPr>
              <a:t>контрактов,</a:t>
            </a:r>
            <a:r>
              <a:rPr spc="5" dirty="0">
                <a:cs typeface="Times New Roman"/>
              </a:rPr>
              <a:t> </a:t>
            </a:r>
            <a:r>
              <a:rPr spc="-15" dirty="0">
                <a:cs typeface="Times New Roman"/>
              </a:rPr>
              <a:t>предметом</a:t>
            </a:r>
            <a:r>
              <a:rPr spc="30" dirty="0">
                <a:cs typeface="Times New Roman"/>
              </a:rPr>
              <a:t> </a:t>
            </a:r>
            <a:r>
              <a:rPr spc="-25" dirty="0">
                <a:cs typeface="Times New Roman"/>
              </a:rPr>
              <a:t>которых</a:t>
            </a:r>
            <a:r>
              <a:rPr spc="-5" dirty="0">
                <a:cs typeface="Times New Roman"/>
              </a:rPr>
              <a:t> является</a:t>
            </a:r>
            <a:r>
              <a:rPr spc="30" dirty="0">
                <a:cs typeface="Times New Roman"/>
              </a:rPr>
              <a:t> </a:t>
            </a:r>
            <a:r>
              <a:rPr spc="-10" dirty="0">
                <a:cs typeface="Times New Roman"/>
              </a:rPr>
              <a:t>выполнение</a:t>
            </a:r>
            <a:r>
              <a:rPr spc="55" dirty="0">
                <a:cs typeface="Times New Roman"/>
              </a:rPr>
              <a:t> </a:t>
            </a:r>
            <a:r>
              <a:rPr spc="-5" dirty="0">
                <a:cs typeface="Times New Roman"/>
              </a:rPr>
              <a:t>работ</a:t>
            </a:r>
            <a:r>
              <a:rPr spc="10" dirty="0">
                <a:cs typeface="Times New Roman"/>
              </a:rPr>
              <a:t> </a:t>
            </a:r>
            <a:r>
              <a:rPr spc="-5" dirty="0">
                <a:cs typeface="Times New Roman"/>
              </a:rPr>
              <a:t>по</a:t>
            </a:r>
            <a:r>
              <a:rPr spc="5" dirty="0">
                <a:cs typeface="Times New Roman"/>
              </a:rPr>
              <a:t> </a:t>
            </a:r>
            <a:r>
              <a:rPr spc="-20" dirty="0">
                <a:cs typeface="Times New Roman"/>
              </a:rPr>
              <a:t>строительству, </a:t>
            </a:r>
            <a:r>
              <a:rPr spc="-15" dirty="0">
                <a:cs typeface="Times New Roman"/>
              </a:rPr>
              <a:t> </a:t>
            </a:r>
            <a:r>
              <a:rPr spc="-10" dirty="0">
                <a:cs typeface="Times New Roman"/>
              </a:rPr>
              <a:t>реконструкции,</a:t>
            </a:r>
            <a:r>
              <a:rPr spc="40" dirty="0">
                <a:cs typeface="Times New Roman"/>
              </a:rPr>
              <a:t> </a:t>
            </a:r>
            <a:r>
              <a:rPr spc="-10" dirty="0">
                <a:cs typeface="Times New Roman"/>
              </a:rPr>
              <a:t>капитальному</a:t>
            </a:r>
            <a:r>
              <a:rPr spc="55" dirty="0">
                <a:cs typeface="Times New Roman"/>
              </a:rPr>
              <a:t> </a:t>
            </a:r>
            <a:r>
              <a:rPr spc="-30" dirty="0">
                <a:cs typeface="Times New Roman"/>
              </a:rPr>
              <a:t>ремонту,</a:t>
            </a:r>
            <a:r>
              <a:rPr spc="30" dirty="0">
                <a:cs typeface="Times New Roman"/>
              </a:rPr>
              <a:t> </a:t>
            </a:r>
            <a:r>
              <a:rPr dirty="0">
                <a:cs typeface="Times New Roman"/>
              </a:rPr>
              <a:t>сносу</a:t>
            </a:r>
            <a:r>
              <a:rPr spc="30" dirty="0">
                <a:cs typeface="Times New Roman"/>
              </a:rPr>
              <a:t> </a:t>
            </a:r>
            <a:r>
              <a:rPr spc="-10" dirty="0">
                <a:cs typeface="Times New Roman"/>
              </a:rPr>
              <a:t>объекта</a:t>
            </a:r>
            <a:r>
              <a:rPr spc="-15" dirty="0">
                <a:cs typeface="Times New Roman"/>
              </a:rPr>
              <a:t> </a:t>
            </a:r>
            <a:r>
              <a:rPr spc="-10" dirty="0">
                <a:cs typeface="Times New Roman"/>
              </a:rPr>
              <a:t>капитального</a:t>
            </a:r>
            <a:r>
              <a:rPr spc="45" dirty="0">
                <a:cs typeface="Times New Roman"/>
              </a:rPr>
              <a:t> </a:t>
            </a:r>
            <a:r>
              <a:rPr spc="-5" dirty="0">
                <a:cs typeface="Times New Roman"/>
              </a:rPr>
              <a:t>строительства,</a:t>
            </a:r>
            <a:r>
              <a:rPr spc="30" dirty="0">
                <a:cs typeface="Times New Roman"/>
              </a:rPr>
              <a:t> </a:t>
            </a:r>
            <a:r>
              <a:rPr spc="-10" dirty="0" err="1" smtClean="0">
                <a:cs typeface="Times New Roman"/>
              </a:rPr>
              <a:t>проведение</a:t>
            </a:r>
            <a:r>
              <a:rPr lang="ru-RU" spc="-10" dirty="0" smtClean="0">
                <a:cs typeface="Times New Roman"/>
              </a:rPr>
              <a:t> </a:t>
            </a:r>
            <a:r>
              <a:rPr spc="-5" dirty="0" err="1" smtClean="0">
                <a:cs typeface="Times New Roman"/>
              </a:rPr>
              <a:t>работ</a:t>
            </a:r>
            <a:r>
              <a:rPr spc="-10" dirty="0" smtClean="0">
                <a:cs typeface="Times New Roman"/>
              </a:rPr>
              <a:t> </a:t>
            </a:r>
            <a:r>
              <a:rPr spc="-10" dirty="0">
                <a:cs typeface="Times New Roman"/>
              </a:rPr>
              <a:t>по</a:t>
            </a:r>
            <a:r>
              <a:rPr spc="10" dirty="0">
                <a:cs typeface="Times New Roman"/>
              </a:rPr>
              <a:t> </a:t>
            </a:r>
            <a:r>
              <a:rPr spc="-10" dirty="0">
                <a:cs typeface="Times New Roman"/>
              </a:rPr>
              <a:t>сохранению</a:t>
            </a:r>
            <a:r>
              <a:rPr spc="30" dirty="0">
                <a:cs typeface="Times New Roman"/>
              </a:rPr>
              <a:t> </a:t>
            </a:r>
            <a:r>
              <a:rPr spc="-15" dirty="0">
                <a:cs typeface="Times New Roman"/>
              </a:rPr>
              <a:t>объектов </a:t>
            </a:r>
            <a:r>
              <a:rPr spc="-25" dirty="0">
                <a:cs typeface="Times New Roman"/>
              </a:rPr>
              <a:t>культурного</a:t>
            </a:r>
            <a:r>
              <a:rPr spc="15" dirty="0">
                <a:cs typeface="Times New Roman"/>
              </a:rPr>
              <a:t> </a:t>
            </a:r>
            <a:r>
              <a:rPr spc="-10" dirty="0">
                <a:cs typeface="Times New Roman"/>
              </a:rPr>
              <a:t>наследия»</a:t>
            </a:r>
            <a:endParaRPr dirty="0">
              <a:cs typeface="Times New Roman"/>
            </a:endParaRPr>
          </a:p>
        </p:txBody>
      </p:sp>
      <p:graphicFrame>
        <p:nvGraphicFramePr>
          <p:cNvPr id="5" name="object 5"/>
          <p:cNvGraphicFramePr>
            <a:graphicFrameLocks noGrp="1"/>
          </p:cNvGraphicFramePr>
          <p:nvPr>
            <p:extLst/>
          </p:nvPr>
        </p:nvGraphicFramePr>
        <p:xfrm>
          <a:off x="1598931" y="5029065"/>
          <a:ext cx="9145269" cy="1554441"/>
        </p:xfrm>
        <a:graphic>
          <a:graphicData uri="http://schemas.openxmlformats.org/drawingml/2006/table">
            <a:tbl>
              <a:tblPr firstRow="1" bandRow="1">
                <a:tableStyleId>{2D5ABB26-0587-4C30-8999-92F81FD0307C}</a:tableStyleId>
              </a:tblPr>
              <a:tblGrid>
                <a:gridCol w="1199515"/>
                <a:gridCol w="3517265"/>
                <a:gridCol w="4428489"/>
              </a:tblGrid>
              <a:tr h="1554441">
                <a:tc>
                  <a:txBody>
                    <a:bodyPr/>
                    <a:lstStyle/>
                    <a:p>
                      <a:pPr marL="635" algn="ctr">
                        <a:lnSpc>
                          <a:spcPct val="100000"/>
                        </a:lnSpc>
                        <a:spcBef>
                          <a:spcPts val="315"/>
                        </a:spcBef>
                      </a:pPr>
                      <a:r>
                        <a:rPr sz="1600" spc="-15" dirty="0">
                          <a:latin typeface="+mn-lt"/>
                          <a:cs typeface="Times New Roman"/>
                        </a:rPr>
                        <a:t>Действует</a:t>
                      </a:r>
                      <a:endParaRPr sz="1600">
                        <a:latin typeface="+mn-lt"/>
                        <a:cs typeface="Times New Roman"/>
                      </a:endParaRPr>
                    </a:p>
                    <a:p>
                      <a:pPr marL="277495" marR="271145" indent="635" algn="ctr">
                        <a:lnSpc>
                          <a:spcPct val="100000"/>
                        </a:lnSpc>
                      </a:pPr>
                      <a:r>
                        <a:rPr sz="1600" b="1" spc="-5" dirty="0">
                          <a:latin typeface="+mn-lt"/>
                          <a:cs typeface="Times New Roman"/>
                        </a:rPr>
                        <a:t>с 18 </a:t>
                      </a:r>
                      <a:r>
                        <a:rPr sz="1600" b="1" dirty="0">
                          <a:latin typeface="+mn-lt"/>
                          <a:cs typeface="Times New Roman"/>
                        </a:rPr>
                        <a:t> </a:t>
                      </a:r>
                      <a:r>
                        <a:rPr sz="1600" b="1" spc="-20" dirty="0">
                          <a:latin typeface="+mn-lt"/>
                          <a:cs typeface="Times New Roman"/>
                        </a:rPr>
                        <a:t>а</a:t>
                      </a:r>
                      <a:r>
                        <a:rPr sz="1600" b="1" spc="-5" dirty="0">
                          <a:latin typeface="+mn-lt"/>
                          <a:cs typeface="Times New Roman"/>
                        </a:rPr>
                        <a:t>п</a:t>
                      </a:r>
                      <a:r>
                        <a:rPr sz="1600" b="1" dirty="0">
                          <a:latin typeface="+mn-lt"/>
                          <a:cs typeface="Times New Roman"/>
                        </a:rPr>
                        <a:t>реля  </a:t>
                      </a:r>
                      <a:r>
                        <a:rPr sz="1600" spc="-5" dirty="0">
                          <a:latin typeface="+mn-lt"/>
                          <a:cs typeface="Times New Roman"/>
                        </a:rPr>
                        <a:t>2022</a:t>
                      </a:r>
                      <a:r>
                        <a:rPr sz="1600" spc="-50" dirty="0">
                          <a:latin typeface="+mn-lt"/>
                          <a:cs typeface="Times New Roman"/>
                        </a:rPr>
                        <a:t> </a:t>
                      </a:r>
                      <a:r>
                        <a:rPr sz="1600" spc="-90" dirty="0">
                          <a:latin typeface="+mn-lt"/>
                          <a:cs typeface="Times New Roman"/>
                        </a:rPr>
                        <a:t>г.</a:t>
                      </a:r>
                      <a:endParaRPr sz="16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c>
                  <a:txBody>
                    <a:bodyPr/>
                    <a:lstStyle/>
                    <a:p>
                      <a:pPr marL="193675" marR="187325" indent="-635" algn="ctr">
                        <a:lnSpc>
                          <a:spcPct val="100000"/>
                        </a:lnSpc>
                        <a:spcBef>
                          <a:spcPts val="315"/>
                        </a:spcBef>
                      </a:pPr>
                      <a:r>
                        <a:rPr sz="1600" b="1" spc="-5" dirty="0">
                          <a:latin typeface="+mn-lt"/>
                          <a:cs typeface="Times New Roman"/>
                        </a:rPr>
                        <a:t>Распространяется</a:t>
                      </a:r>
                      <a:r>
                        <a:rPr sz="1600" b="1" spc="25" dirty="0">
                          <a:latin typeface="+mn-lt"/>
                          <a:cs typeface="Times New Roman"/>
                        </a:rPr>
                        <a:t> </a:t>
                      </a:r>
                      <a:r>
                        <a:rPr sz="1600" b="1" spc="-20" dirty="0">
                          <a:latin typeface="+mn-lt"/>
                          <a:cs typeface="Times New Roman"/>
                        </a:rPr>
                        <a:t>только</a:t>
                      </a:r>
                      <a:r>
                        <a:rPr sz="1600" b="1" spc="20" dirty="0">
                          <a:latin typeface="+mn-lt"/>
                          <a:cs typeface="Times New Roman"/>
                        </a:rPr>
                        <a:t> </a:t>
                      </a:r>
                      <a:r>
                        <a:rPr sz="1600" b="1" spc="-10" dirty="0">
                          <a:latin typeface="+mn-lt"/>
                          <a:cs typeface="Times New Roman"/>
                        </a:rPr>
                        <a:t>на </a:t>
                      </a:r>
                      <a:r>
                        <a:rPr sz="1600" b="1" spc="-5" dirty="0">
                          <a:latin typeface="+mn-lt"/>
                          <a:cs typeface="Times New Roman"/>
                        </a:rPr>
                        <a:t> </a:t>
                      </a:r>
                      <a:r>
                        <a:rPr sz="1600" b="1" spc="-10" dirty="0">
                          <a:latin typeface="+mn-lt"/>
                          <a:cs typeface="Times New Roman"/>
                        </a:rPr>
                        <a:t>государственные/муниципальные </a:t>
                      </a:r>
                      <a:r>
                        <a:rPr sz="1600" b="1" spc="-385" dirty="0">
                          <a:latin typeface="+mn-lt"/>
                          <a:cs typeface="Times New Roman"/>
                        </a:rPr>
                        <a:t> </a:t>
                      </a:r>
                      <a:r>
                        <a:rPr sz="1600" b="1" spc="-10" dirty="0">
                          <a:latin typeface="+mn-lt"/>
                          <a:cs typeface="Times New Roman"/>
                        </a:rPr>
                        <a:t>контракты</a:t>
                      </a:r>
                      <a:r>
                        <a:rPr sz="1600" spc="-10" dirty="0">
                          <a:latin typeface="+mn-lt"/>
                          <a:cs typeface="Times New Roman"/>
                        </a:rPr>
                        <a:t>.</a:t>
                      </a:r>
                      <a:r>
                        <a:rPr sz="1600" spc="20" dirty="0">
                          <a:latin typeface="+mn-lt"/>
                          <a:cs typeface="Times New Roman"/>
                        </a:rPr>
                        <a:t> </a:t>
                      </a:r>
                      <a:r>
                        <a:rPr sz="1600" spc="-5" dirty="0">
                          <a:latin typeface="+mn-lt"/>
                          <a:cs typeface="Times New Roman"/>
                        </a:rPr>
                        <a:t>Не</a:t>
                      </a:r>
                      <a:r>
                        <a:rPr sz="1600" dirty="0">
                          <a:latin typeface="+mn-lt"/>
                          <a:cs typeface="Times New Roman"/>
                        </a:rPr>
                        <a:t> </a:t>
                      </a:r>
                      <a:r>
                        <a:rPr sz="1600" spc="-5" dirty="0">
                          <a:latin typeface="+mn-lt"/>
                          <a:cs typeface="Times New Roman"/>
                        </a:rPr>
                        <a:t>могут</a:t>
                      </a:r>
                      <a:r>
                        <a:rPr sz="1600" spc="10" dirty="0">
                          <a:latin typeface="+mn-lt"/>
                          <a:cs typeface="Times New Roman"/>
                        </a:rPr>
                        <a:t> </a:t>
                      </a:r>
                      <a:r>
                        <a:rPr sz="1600" spc="-10" dirty="0">
                          <a:latin typeface="+mn-lt"/>
                          <a:cs typeface="Times New Roman"/>
                        </a:rPr>
                        <a:t>применять</a:t>
                      </a:r>
                      <a:endParaRPr sz="1600">
                        <a:latin typeface="+mn-lt"/>
                        <a:cs typeface="Times New Roman"/>
                      </a:endParaRPr>
                    </a:p>
                    <a:p>
                      <a:pPr algn="ctr">
                        <a:lnSpc>
                          <a:spcPct val="100000"/>
                        </a:lnSpc>
                      </a:pPr>
                      <a:r>
                        <a:rPr sz="1600" spc="-15" dirty="0">
                          <a:latin typeface="+mn-lt"/>
                          <a:cs typeface="Times New Roman"/>
                        </a:rPr>
                        <a:t>бюджетные</a:t>
                      </a:r>
                      <a:r>
                        <a:rPr sz="1600" spc="5" dirty="0">
                          <a:latin typeface="+mn-lt"/>
                          <a:cs typeface="Times New Roman"/>
                        </a:rPr>
                        <a:t> </a:t>
                      </a:r>
                      <a:r>
                        <a:rPr sz="1600" spc="-5" dirty="0">
                          <a:latin typeface="+mn-lt"/>
                          <a:cs typeface="Times New Roman"/>
                        </a:rPr>
                        <a:t>учреждения</a:t>
                      </a:r>
                      <a:r>
                        <a:rPr sz="1600" spc="10" dirty="0">
                          <a:latin typeface="+mn-lt"/>
                          <a:cs typeface="Times New Roman"/>
                        </a:rPr>
                        <a:t> </a:t>
                      </a:r>
                      <a:r>
                        <a:rPr sz="1600" spc="-5" dirty="0">
                          <a:latin typeface="+mn-lt"/>
                          <a:cs typeface="Times New Roman"/>
                        </a:rPr>
                        <a:t>и</a:t>
                      </a:r>
                      <a:r>
                        <a:rPr sz="1600" spc="-15" dirty="0">
                          <a:latin typeface="+mn-lt"/>
                          <a:cs typeface="Times New Roman"/>
                        </a:rPr>
                        <a:t> </a:t>
                      </a:r>
                      <a:r>
                        <a:rPr sz="1600" spc="-5" dirty="0">
                          <a:latin typeface="+mn-lt"/>
                          <a:cs typeface="Times New Roman"/>
                        </a:rPr>
                        <a:t>унитарные</a:t>
                      </a:r>
                      <a:endParaRPr sz="1600">
                        <a:latin typeface="+mn-lt"/>
                        <a:cs typeface="Times New Roman"/>
                      </a:endParaRPr>
                    </a:p>
                    <a:p>
                      <a:pPr algn="ctr">
                        <a:lnSpc>
                          <a:spcPct val="100000"/>
                        </a:lnSpc>
                        <a:spcBef>
                          <a:spcPts val="5"/>
                        </a:spcBef>
                      </a:pPr>
                      <a:r>
                        <a:rPr sz="1600" spc="-10" dirty="0">
                          <a:latin typeface="+mn-lt"/>
                          <a:cs typeface="Times New Roman"/>
                        </a:rPr>
                        <a:t>предприятия,</a:t>
                      </a:r>
                      <a:r>
                        <a:rPr sz="1600" spc="45" dirty="0">
                          <a:latin typeface="+mn-lt"/>
                          <a:cs typeface="Times New Roman"/>
                        </a:rPr>
                        <a:t> </a:t>
                      </a:r>
                      <a:r>
                        <a:rPr sz="1600" spc="-35" dirty="0">
                          <a:latin typeface="+mn-lt"/>
                          <a:cs typeface="Times New Roman"/>
                        </a:rPr>
                        <a:t>т.к.</a:t>
                      </a:r>
                      <a:r>
                        <a:rPr sz="1600" spc="-5" dirty="0">
                          <a:latin typeface="+mn-lt"/>
                          <a:cs typeface="Times New Roman"/>
                        </a:rPr>
                        <a:t> они</a:t>
                      </a:r>
                      <a:r>
                        <a:rPr sz="1600" spc="10" dirty="0">
                          <a:latin typeface="+mn-lt"/>
                          <a:cs typeface="Times New Roman"/>
                        </a:rPr>
                        <a:t> </a:t>
                      </a:r>
                      <a:r>
                        <a:rPr sz="1600" spc="-15" dirty="0">
                          <a:latin typeface="+mn-lt"/>
                          <a:cs typeface="Times New Roman"/>
                        </a:rPr>
                        <a:t>заключают</a:t>
                      </a:r>
                      <a:endParaRPr sz="1600">
                        <a:latin typeface="+mn-lt"/>
                        <a:cs typeface="Times New Roman"/>
                      </a:endParaRPr>
                    </a:p>
                    <a:p>
                      <a:pPr marL="1270" algn="ctr">
                        <a:lnSpc>
                          <a:spcPct val="100000"/>
                        </a:lnSpc>
                      </a:pPr>
                      <a:r>
                        <a:rPr sz="1600" spc="-10" dirty="0">
                          <a:latin typeface="+mn-lt"/>
                          <a:cs typeface="Times New Roman"/>
                        </a:rPr>
                        <a:t>договоры.</a:t>
                      </a:r>
                      <a:endParaRPr sz="16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c>
                  <a:txBody>
                    <a:bodyPr/>
                    <a:lstStyle/>
                    <a:p>
                      <a:pPr marL="166370" marR="159385" indent="1270" algn="ctr">
                        <a:lnSpc>
                          <a:spcPct val="100000"/>
                        </a:lnSpc>
                        <a:spcBef>
                          <a:spcPts val="315"/>
                        </a:spcBef>
                      </a:pPr>
                      <a:r>
                        <a:rPr sz="1600" spc="-10" dirty="0">
                          <a:latin typeface="+mn-lt"/>
                          <a:cs typeface="Times New Roman"/>
                        </a:rPr>
                        <a:t>Заказчикам</a:t>
                      </a:r>
                      <a:r>
                        <a:rPr sz="1600" spc="10" dirty="0">
                          <a:latin typeface="+mn-lt"/>
                          <a:cs typeface="Times New Roman"/>
                        </a:rPr>
                        <a:t> </a:t>
                      </a:r>
                      <a:r>
                        <a:rPr sz="1600" b="1" spc="-5" dirty="0">
                          <a:latin typeface="+mn-lt"/>
                          <a:cs typeface="Times New Roman"/>
                        </a:rPr>
                        <a:t>по</a:t>
                      </a:r>
                      <a:r>
                        <a:rPr sz="1600" b="1" dirty="0">
                          <a:latin typeface="+mn-lt"/>
                          <a:cs typeface="Times New Roman"/>
                        </a:rPr>
                        <a:t> </a:t>
                      </a:r>
                      <a:r>
                        <a:rPr sz="1600" b="1" spc="-5" dirty="0">
                          <a:latin typeface="+mn-lt"/>
                          <a:cs typeface="Times New Roman"/>
                        </a:rPr>
                        <a:t>223-ФЗ</a:t>
                      </a:r>
                      <a:r>
                        <a:rPr sz="1600" b="1" dirty="0">
                          <a:latin typeface="+mn-lt"/>
                          <a:cs typeface="Times New Roman"/>
                        </a:rPr>
                        <a:t> </a:t>
                      </a:r>
                      <a:r>
                        <a:rPr sz="1600" b="1" spc="-20" dirty="0">
                          <a:latin typeface="+mn-lt"/>
                          <a:cs typeface="Times New Roman"/>
                        </a:rPr>
                        <a:t>РЕКОМЕНДОВАНО </a:t>
                      </a:r>
                      <a:r>
                        <a:rPr sz="1600" b="1" spc="-15" dirty="0">
                          <a:latin typeface="+mn-lt"/>
                          <a:cs typeface="Times New Roman"/>
                        </a:rPr>
                        <a:t> </a:t>
                      </a:r>
                      <a:r>
                        <a:rPr sz="1600" b="1" spc="-10" dirty="0">
                          <a:latin typeface="+mn-lt"/>
                          <a:cs typeface="Times New Roman"/>
                        </a:rPr>
                        <a:t>учитывать</a:t>
                      </a:r>
                      <a:r>
                        <a:rPr sz="1600" b="1" spc="20" dirty="0">
                          <a:latin typeface="+mn-lt"/>
                          <a:cs typeface="Times New Roman"/>
                        </a:rPr>
                        <a:t> </a:t>
                      </a:r>
                      <a:r>
                        <a:rPr sz="1600" b="1" spc="-15" dirty="0">
                          <a:latin typeface="+mn-lt"/>
                          <a:cs typeface="Times New Roman"/>
                        </a:rPr>
                        <a:t>положения</a:t>
                      </a:r>
                      <a:r>
                        <a:rPr sz="1600" b="1" spc="15" dirty="0">
                          <a:latin typeface="+mn-lt"/>
                          <a:cs typeface="Times New Roman"/>
                        </a:rPr>
                        <a:t> </a:t>
                      </a:r>
                      <a:r>
                        <a:rPr sz="1600" b="1" spc="-10" dirty="0">
                          <a:latin typeface="+mn-lt"/>
                          <a:cs typeface="Times New Roman"/>
                        </a:rPr>
                        <a:t>постановления</a:t>
                      </a:r>
                      <a:r>
                        <a:rPr sz="1600" spc="-10" dirty="0">
                          <a:latin typeface="+mn-lt"/>
                          <a:cs typeface="Times New Roman"/>
                        </a:rPr>
                        <a:t>.</a:t>
                      </a:r>
                      <a:r>
                        <a:rPr sz="1600" dirty="0">
                          <a:latin typeface="+mn-lt"/>
                          <a:cs typeface="Times New Roman"/>
                        </a:rPr>
                        <a:t> </a:t>
                      </a:r>
                      <a:r>
                        <a:rPr sz="1600" spc="-10" dirty="0">
                          <a:latin typeface="+mn-lt"/>
                          <a:cs typeface="Times New Roman"/>
                        </a:rPr>
                        <a:t>НО! </a:t>
                      </a:r>
                      <a:r>
                        <a:rPr sz="1600" spc="-5" dirty="0">
                          <a:latin typeface="+mn-lt"/>
                          <a:cs typeface="Times New Roman"/>
                        </a:rPr>
                        <a:t> </a:t>
                      </a:r>
                      <a:r>
                        <a:rPr sz="1600" spc="-10" dirty="0">
                          <a:latin typeface="+mn-lt"/>
                          <a:cs typeface="Times New Roman"/>
                        </a:rPr>
                        <a:t>Надо</a:t>
                      </a:r>
                      <a:r>
                        <a:rPr sz="1600" spc="5" dirty="0">
                          <a:latin typeface="+mn-lt"/>
                          <a:cs typeface="Times New Roman"/>
                        </a:rPr>
                        <a:t> </a:t>
                      </a:r>
                      <a:r>
                        <a:rPr sz="1600" spc="-5" dirty="0">
                          <a:latin typeface="+mn-lt"/>
                          <a:cs typeface="Times New Roman"/>
                        </a:rPr>
                        <a:t>смотреть</a:t>
                      </a:r>
                      <a:r>
                        <a:rPr sz="1600" spc="5" dirty="0">
                          <a:latin typeface="+mn-lt"/>
                          <a:cs typeface="Times New Roman"/>
                        </a:rPr>
                        <a:t> </a:t>
                      </a:r>
                      <a:r>
                        <a:rPr sz="1600" dirty="0">
                          <a:latin typeface="+mn-lt"/>
                          <a:cs typeface="Times New Roman"/>
                        </a:rPr>
                        <a:t>свое </a:t>
                      </a:r>
                      <a:r>
                        <a:rPr sz="1600" spc="-15" dirty="0">
                          <a:latin typeface="+mn-lt"/>
                          <a:cs typeface="Times New Roman"/>
                        </a:rPr>
                        <a:t>Положение</a:t>
                      </a:r>
                      <a:r>
                        <a:rPr sz="1600" spc="10" dirty="0">
                          <a:latin typeface="+mn-lt"/>
                          <a:cs typeface="Times New Roman"/>
                        </a:rPr>
                        <a:t> </a:t>
                      </a:r>
                      <a:r>
                        <a:rPr sz="1600" spc="-5" dirty="0">
                          <a:latin typeface="+mn-lt"/>
                          <a:cs typeface="Times New Roman"/>
                        </a:rPr>
                        <a:t>о</a:t>
                      </a:r>
                      <a:r>
                        <a:rPr sz="1600" spc="5" dirty="0">
                          <a:latin typeface="+mn-lt"/>
                          <a:cs typeface="Times New Roman"/>
                        </a:rPr>
                        <a:t> </a:t>
                      </a:r>
                      <a:r>
                        <a:rPr sz="1600" spc="-15" dirty="0">
                          <a:latin typeface="+mn-lt"/>
                          <a:cs typeface="Times New Roman"/>
                        </a:rPr>
                        <a:t>закупке,</a:t>
                      </a:r>
                      <a:r>
                        <a:rPr sz="1600" spc="15" dirty="0">
                          <a:latin typeface="+mn-lt"/>
                          <a:cs typeface="Times New Roman"/>
                        </a:rPr>
                        <a:t> </a:t>
                      </a:r>
                      <a:r>
                        <a:rPr sz="1600" dirty="0">
                          <a:latin typeface="+mn-lt"/>
                          <a:cs typeface="Times New Roman"/>
                        </a:rPr>
                        <a:t>если </a:t>
                      </a:r>
                      <a:r>
                        <a:rPr sz="1600" spc="-385" dirty="0">
                          <a:latin typeface="+mn-lt"/>
                          <a:cs typeface="Times New Roman"/>
                        </a:rPr>
                        <a:t> </a:t>
                      </a:r>
                      <a:r>
                        <a:rPr sz="1600" spc="-5" dirty="0">
                          <a:latin typeface="+mn-lt"/>
                          <a:cs typeface="Times New Roman"/>
                        </a:rPr>
                        <a:t>в</a:t>
                      </a:r>
                      <a:r>
                        <a:rPr sz="1600" spc="-10" dirty="0">
                          <a:latin typeface="+mn-lt"/>
                          <a:cs typeface="Times New Roman"/>
                        </a:rPr>
                        <a:t> нем</a:t>
                      </a:r>
                      <a:r>
                        <a:rPr sz="1600" spc="5" dirty="0">
                          <a:latin typeface="+mn-lt"/>
                          <a:cs typeface="Times New Roman"/>
                        </a:rPr>
                        <a:t> </a:t>
                      </a:r>
                      <a:r>
                        <a:rPr sz="1600" spc="-5" dirty="0">
                          <a:latin typeface="+mn-lt"/>
                          <a:cs typeface="Times New Roman"/>
                        </a:rPr>
                        <a:t>установлены</a:t>
                      </a:r>
                      <a:r>
                        <a:rPr sz="1600" spc="30" dirty="0">
                          <a:latin typeface="+mn-lt"/>
                          <a:cs typeface="Times New Roman"/>
                        </a:rPr>
                        <a:t> </a:t>
                      </a:r>
                      <a:r>
                        <a:rPr sz="1600" spc="-5" dirty="0">
                          <a:latin typeface="+mn-lt"/>
                          <a:cs typeface="Times New Roman"/>
                        </a:rPr>
                        <a:t>ограничения</a:t>
                      </a:r>
                      <a:r>
                        <a:rPr sz="1600" spc="45" dirty="0">
                          <a:latin typeface="+mn-lt"/>
                          <a:cs typeface="Times New Roman"/>
                        </a:rPr>
                        <a:t> </a:t>
                      </a:r>
                      <a:r>
                        <a:rPr sz="1600" spc="-5" dirty="0">
                          <a:latin typeface="+mn-lt"/>
                          <a:cs typeface="Times New Roman"/>
                        </a:rPr>
                        <a:t>по</a:t>
                      </a:r>
                      <a:r>
                        <a:rPr sz="1600" spc="-10" dirty="0">
                          <a:latin typeface="+mn-lt"/>
                          <a:cs typeface="Times New Roman"/>
                        </a:rPr>
                        <a:t> </a:t>
                      </a:r>
                      <a:r>
                        <a:rPr sz="1600" dirty="0">
                          <a:latin typeface="+mn-lt"/>
                          <a:cs typeface="Times New Roman"/>
                        </a:rPr>
                        <a:t>внесению </a:t>
                      </a:r>
                      <a:r>
                        <a:rPr sz="1600" spc="5" dirty="0">
                          <a:latin typeface="+mn-lt"/>
                          <a:cs typeface="Times New Roman"/>
                        </a:rPr>
                        <a:t> </a:t>
                      </a:r>
                      <a:r>
                        <a:rPr sz="1600" spc="-10" dirty="0">
                          <a:latin typeface="+mn-lt"/>
                          <a:cs typeface="Times New Roman"/>
                        </a:rPr>
                        <a:t>изменений</a:t>
                      </a:r>
                      <a:r>
                        <a:rPr sz="1600" spc="50" dirty="0">
                          <a:latin typeface="+mn-lt"/>
                          <a:cs typeface="Times New Roman"/>
                        </a:rPr>
                        <a:t> </a:t>
                      </a:r>
                      <a:r>
                        <a:rPr sz="1600" spc="-5" dirty="0">
                          <a:latin typeface="+mn-lt"/>
                          <a:cs typeface="Times New Roman"/>
                        </a:rPr>
                        <a:t>в </a:t>
                      </a:r>
                      <a:r>
                        <a:rPr sz="1600" spc="-10" dirty="0">
                          <a:latin typeface="+mn-lt"/>
                          <a:cs typeface="Times New Roman"/>
                        </a:rPr>
                        <a:t>договор,</a:t>
                      </a:r>
                      <a:r>
                        <a:rPr sz="1600" spc="-30" dirty="0">
                          <a:latin typeface="+mn-lt"/>
                          <a:cs typeface="Times New Roman"/>
                        </a:rPr>
                        <a:t> </a:t>
                      </a:r>
                      <a:r>
                        <a:rPr sz="1600" spc="-20" dirty="0">
                          <a:latin typeface="+mn-lt"/>
                          <a:cs typeface="Times New Roman"/>
                        </a:rPr>
                        <a:t>то</a:t>
                      </a:r>
                      <a:r>
                        <a:rPr sz="1600" spc="5" dirty="0">
                          <a:latin typeface="+mn-lt"/>
                          <a:cs typeface="Times New Roman"/>
                        </a:rPr>
                        <a:t> </a:t>
                      </a:r>
                      <a:r>
                        <a:rPr sz="1600" spc="-5" dirty="0">
                          <a:latin typeface="+mn-lt"/>
                          <a:cs typeface="Times New Roman"/>
                        </a:rPr>
                        <a:t>надо</a:t>
                      </a:r>
                      <a:r>
                        <a:rPr sz="1600" spc="10" dirty="0">
                          <a:latin typeface="+mn-lt"/>
                          <a:cs typeface="Times New Roman"/>
                        </a:rPr>
                        <a:t> </a:t>
                      </a:r>
                      <a:r>
                        <a:rPr sz="1600" spc="-15" dirty="0">
                          <a:latin typeface="+mn-lt"/>
                          <a:cs typeface="Times New Roman"/>
                        </a:rPr>
                        <a:t>сначала</a:t>
                      </a:r>
                      <a:r>
                        <a:rPr sz="1600" spc="30" dirty="0">
                          <a:latin typeface="+mn-lt"/>
                          <a:cs typeface="Times New Roman"/>
                        </a:rPr>
                        <a:t> </a:t>
                      </a:r>
                      <a:r>
                        <a:rPr sz="1600" dirty="0">
                          <a:latin typeface="+mn-lt"/>
                          <a:cs typeface="Times New Roman"/>
                        </a:rPr>
                        <a:t>внести</a:t>
                      </a:r>
                    </a:p>
                    <a:p>
                      <a:pPr algn="ctr">
                        <a:lnSpc>
                          <a:spcPct val="100000"/>
                        </a:lnSpc>
                        <a:spcBef>
                          <a:spcPts val="5"/>
                        </a:spcBef>
                      </a:pPr>
                      <a:r>
                        <a:rPr sz="1600" spc="-10" dirty="0">
                          <a:latin typeface="+mn-lt"/>
                          <a:cs typeface="Times New Roman"/>
                        </a:rPr>
                        <a:t>соответствующие</a:t>
                      </a:r>
                      <a:r>
                        <a:rPr sz="1600" spc="40" dirty="0">
                          <a:latin typeface="+mn-lt"/>
                          <a:cs typeface="Times New Roman"/>
                        </a:rPr>
                        <a:t> </a:t>
                      </a:r>
                      <a:r>
                        <a:rPr sz="1600" spc="-10" dirty="0">
                          <a:latin typeface="+mn-lt"/>
                          <a:cs typeface="Times New Roman"/>
                        </a:rPr>
                        <a:t>изменения</a:t>
                      </a:r>
                      <a:r>
                        <a:rPr sz="1600" spc="40" dirty="0">
                          <a:latin typeface="+mn-lt"/>
                          <a:cs typeface="Times New Roman"/>
                        </a:rPr>
                        <a:t> </a:t>
                      </a:r>
                      <a:r>
                        <a:rPr sz="1600" spc="-5" dirty="0">
                          <a:latin typeface="+mn-lt"/>
                          <a:cs typeface="Times New Roman"/>
                        </a:rPr>
                        <a:t>в</a:t>
                      </a:r>
                      <a:r>
                        <a:rPr sz="1600" spc="5" dirty="0">
                          <a:latin typeface="+mn-lt"/>
                          <a:cs typeface="Times New Roman"/>
                        </a:rPr>
                        <a:t> </a:t>
                      </a:r>
                      <a:r>
                        <a:rPr sz="1600" spc="-5" dirty="0">
                          <a:latin typeface="+mn-lt"/>
                          <a:cs typeface="Times New Roman"/>
                        </a:rPr>
                        <a:t>ПоЗ.</a:t>
                      </a:r>
                      <a:endParaRPr sz="1600" dirty="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r>
            </a:tbl>
          </a:graphicData>
        </a:graphic>
      </p:graphicFrame>
    </p:spTree>
    <p:extLst>
      <p:ext uri="{BB962C8B-B14F-4D97-AF65-F5344CB8AC3E}">
        <p14:creationId xmlns:p14="http://schemas.microsoft.com/office/powerpoint/2010/main" val="4140985223"/>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90600" y="304800"/>
            <a:ext cx="4384040" cy="452120"/>
          </a:xfrm>
          <a:prstGeom prst="rect">
            <a:avLst/>
          </a:prstGeom>
        </p:spPr>
        <p:txBody>
          <a:bodyPr vert="horz" wrap="square" lIns="0" tIns="12065" rIns="0" bIns="0" rtlCol="0" anchor="t">
            <a:spAutoFit/>
          </a:bodyPr>
          <a:lstStyle/>
          <a:p>
            <a:pPr marL="12700">
              <a:lnSpc>
                <a:spcPct val="100000"/>
              </a:lnSpc>
              <a:spcBef>
                <a:spcPts val="95"/>
              </a:spcBef>
            </a:pPr>
            <a:r>
              <a:rPr sz="2800" b="1" spc="-405" dirty="0">
                <a:solidFill>
                  <a:srgbClr val="1F487C"/>
                </a:solidFill>
              </a:rPr>
              <a:t>У</a:t>
            </a:r>
            <a:r>
              <a:rPr sz="2800" b="1" spc="-110" dirty="0">
                <a:solidFill>
                  <a:srgbClr val="1F487C"/>
                </a:solidFill>
              </a:rPr>
              <a:t>с</a:t>
            </a:r>
            <a:r>
              <a:rPr sz="2800" b="1" spc="-100" dirty="0">
                <a:solidFill>
                  <a:srgbClr val="1F487C"/>
                </a:solidFill>
              </a:rPr>
              <a:t>л</a:t>
            </a:r>
            <a:r>
              <a:rPr sz="2800" b="1" spc="-170" dirty="0">
                <a:solidFill>
                  <a:srgbClr val="1F487C"/>
                </a:solidFill>
              </a:rPr>
              <a:t>о</a:t>
            </a:r>
            <a:r>
              <a:rPr sz="2800" b="1" spc="-105" dirty="0">
                <a:solidFill>
                  <a:srgbClr val="1F487C"/>
                </a:solidFill>
              </a:rPr>
              <a:t>ви</a:t>
            </a:r>
            <a:r>
              <a:rPr sz="2800" b="1" spc="-5" dirty="0">
                <a:solidFill>
                  <a:srgbClr val="1F487C"/>
                </a:solidFill>
              </a:rPr>
              <a:t>я</a:t>
            </a:r>
            <a:r>
              <a:rPr sz="2800" b="1" spc="-225" dirty="0">
                <a:solidFill>
                  <a:srgbClr val="1F487C"/>
                </a:solidFill>
              </a:rPr>
              <a:t> </a:t>
            </a:r>
            <a:r>
              <a:rPr sz="2800" b="1" spc="-105" dirty="0">
                <a:solidFill>
                  <a:srgbClr val="1F487C"/>
                </a:solidFill>
              </a:rPr>
              <a:t>п</a:t>
            </a:r>
            <a:r>
              <a:rPr sz="2800" b="1" spc="-95" dirty="0">
                <a:solidFill>
                  <a:srgbClr val="1F487C"/>
                </a:solidFill>
              </a:rPr>
              <a:t>р</a:t>
            </a:r>
            <a:r>
              <a:rPr sz="2800" b="1" spc="-105" dirty="0">
                <a:solidFill>
                  <a:srgbClr val="1F487C"/>
                </a:solidFill>
              </a:rPr>
              <a:t>и</a:t>
            </a:r>
            <a:r>
              <a:rPr sz="2800" b="1" spc="-100" dirty="0">
                <a:solidFill>
                  <a:srgbClr val="1F487C"/>
                </a:solidFill>
              </a:rPr>
              <a:t>м</a:t>
            </a:r>
            <a:r>
              <a:rPr sz="2800" b="1" spc="-110" dirty="0">
                <a:solidFill>
                  <a:srgbClr val="1F487C"/>
                </a:solidFill>
              </a:rPr>
              <a:t>е</a:t>
            </a:r>
            <a:r>
              <a:rPr sz="2800" b="1" spc="-105" dirty="0">
                <a:solidFill>
                  <a:srgbClr val="1F487C"/>
                </a:solidFill>
              </a:rPr>
              <a:t>н</a:t>
            </a:r>
            <a:r>
              <a:rPr sz="2800" b="1" spc="-110" dirty="0">
                <a:solidFill>
                  <a:srgbClr val="1F487C"/>
                </a:solidFill>
              </a:rPr>
              <a:t>е</a:t>
            </a:r>
            <a:r>
              <a:rPr sz="2800" b="1" spc="-105" dirty="0">
                <a:solidFill>
                  <a:srgbClr val="1F487C"/>
                </a:solidFill>
              </a:rPr>
              <a:t>ни</a:t>
            </a:r>
            <a:r>
              <a:rPr sz="2800" b="1" spc="-5" dirty="0">
                <a:solidFill>
                  <a:srgbClr val="1F487C"/>
                </a:solidFill>
              </a:rPr>
              <a:t>я</a:t>
            </a:r>
            <a:r>
              <a:rPr sz="2800" b="1" spc="-215" dirty="0">
                <a:solidFill>
                  <a:srgbClr val="1F487C"/>
                </a:solidFill>
              </a:rPr>
              <a:t> </a:t>
            </a:r>
            <a:r>
              <a:rPr sz="2800" b="1" spc="-110" dirty="0">
                <a:solidFill>
                  <a:srgbClr val="1F487C"/>
                </a:solidFill>
              </a:rPr>
              <a:t>П</a:t>
            </a:r>
            <a:r>
              <a:rPr sz="2800" b="1" spc="-5" dirty="0">
                <a:solidFill>
                  <a:srgbClr val="1F487C"/>
                </a:solidFill>
              </a:rPr>
              <a:t>П</a:t>
            </a:r>
            <a:r>
              <a:rPr sz="2800" b="1" spc="-200" dirty="0">
                <a:solidFill>
                  <a:srgbClr val="1F487C"/>
                </a:solidFill>
              </a:rPr>
              <a:t> </a:t>
            </a:r>
            <a:r>
              <a:rPr sz="2800" b="1" spc="-95" dirty="0">
                <a:solidFill>
                  <a:srgbClr val="1F487C"/>
                </a:solidFill>
              </a:rPr>
              <a:t>68</a:t>
            </a:r>
            <a:r>
              <a:rPr sz="2800" b="1" spc="-5" dirty="0">
                <a:solidFill>
                  <a:srgbClr val="1F487C"/>
                </a:solidFill>
              </a:rPr>
              <a:t>0</a:t>
            </a:r>
            <a:endParaRPr sz="2800" b="1"/>
          </a:p>
        </p:txBody>
      </p:sp>
      <p:graphicFrame>
        <p:nvGraphicFramePr>
          <p:cNvPr id="3" name="object 3"/>
          <p:cNvGraphicFramePr>
            <a:graphicFrameLocks noGrp="1"/>
          </p:cNvGraphicFramePr>
          <p:nvPr>
            <p:extLst/>
          </p:nvPr>
        </p:nvGraphicFramePr>
        <p:xfrm>
          <a:off x="1295400" y="838200"/>
          <a:ext cx="10058400" cy="5016511"/>
        </p:xfrm>
        <a:graphic>
          <a:graphicData uri="http://schemas.openxmlformats.org/drawingml/2006/table">
            <a:tbl>
              <a:tblPr firstRow="1" bandRow="1">
                <a:tableStyleId>{2D5ABB26-0587-4C30-8999-92F81FD0307C}</a:tableStyleId>
              </a:tblPr>
              <a:tblGrid>
                <a:gridCol w="3352800"/>
                <a:gridCol w="6705600"/>
              </a:tblGrid>
              <a:tr h="579120">
                <a:tc>
                  <a:txBody>
                    <a:bodyPr/>
                    <a:lstStyle/>
                    <a:p>
                      <a:pPr marL="91440">
                        <a:lnSpc>
                          <a:spcPct val="100000"/>
                        </a:lnSpc>
                        <a:spcBef>
                          <a:spcPts val="310"/>
                        </a:spcBef>
                      </a:pPr>
                      <a:r>
                        <a:rPr sz="1800" b="1" spc="-20" dirty="0">
                          <a:latin typeface="+mn-lt"/>
                          <a:cs typeface="Times New Roman"/>
                        </a:rPr>
                        <a:t>Тип</a:t>
                      </a:r>
                      <a:r>
                        <a:rPr sz="1800" b="1" spc="-35" dirty="0">
                          <a:latin typeface="+mn-lt"/>
                          <a:cs typeface="Times New Roman"/>
                        </a:rPr>
                        <a:t> </a:t>
                      </a:r>
                      <a:r>
                        <a:rPr sz="1800" b="1" spc="-5" dirty="0">
                          <a:latin typeface="+mn-lt"/>
                          <a:cs typeface="Times New Roman"/>
                        </a:rPr>
                        <a:t>контракта</a:t>
                      </a:r>
                      <a:endParaRPr sz="1800" dirty="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3192780">
                        <a:lnSpc>
                          <a:spcPct val="100000"/>
                        </a:lnSpc>
                        <a:spcBef>
                          <a:spcPts val="310"/>
                        </a:spcBef>
                      </a:pPr>
                      <a:r>
                        <a:rPr sz="1800" spc="-20" dirty="0">
                          <a:latin typeface="+mn-lt"/>
                          <a:cs typeface="Times New Roman"/>
                        </a:rPr>
                        <a:t>Государственный </a:t>
                      </a:r>
                      <a:r>
                        <a:rPr sz="1800" spc="-15" dirty="0">
                          <a:latin typeface="+mn-lt"/>
                          <a:cs typeface="Times New Roman"/>
                        </a:rPr>
                        <a:t>контракт </a:t>
                      </a:r>
                      <a:r>
                        <a:rPr sz="1800" spc="-385" dirty="0">
                          <a:latin typeface="+mn-lt"/>
                          <a:cs typeface="Times New Roman"/>
                        </a:rPr>
                        <a:t> </a:t>
                      </a:r>
                      <a:r>
                        <a:rPr sz="1800" spc="-10" dirty="0">
                          <a:latin typeface="+mn-lt"/>
                          <a:cs typeface="Times New Roman"/>
                        </a:rPr>
                        <a:t>Муниципальный</a:t>
                      </a:r>
                      <a:r>
                        <a:rPr sz="1800" spc="35" dirty="0">
                          <a:latin typeface="+mn-lt"/>
                          <a:cs typeface="Times New Roman"/>
                        </a:rPr>
                        <a:t> </a:t>
                      </a:r>
                      <a:r>
                        <a:rPr sz="1800" spc="-15" dirty="0">
                          <a:latin typeface="+mn-lt"/>
                          <a:cs typeface="Times New Roman"/>
                        </a:rPr>
                        <a:t>контракт</a:t>
                      </a:r>
                      <a:endParaRPr sz="18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823213">
                <a:tc>
                  <a:txBody>
                    <a:bodyPr/>
                    <a:lstStyle/>
                    <a:p>
                      <a:pPr marL="91440">
                        <a:lnSpc>
                          <a:spcPct val="100000"/>
                        </a:lnSpc>
                        <a:spcBef>
                          <a:spcPts val="310"/>
                        </a:spcBef>
                      </a:pPr>
                      <a:r>
                        <a:rPr sz="1800" b="1" spc="-10" dirty="0">
                          <a:latin typeface="+mn-lt"/>
                          <a:cs typeface="Times New Roman"/>
                        </a:rPr>
                        <a:t>Предмет </a:t>
                      </a:r>
                      <a:r>
                        <a:rPr sz="1800" b="1" spc="-5" dirty="0">
                          <a:latin typeface="+mn-lt"/>
                          <a:cs typeface="Times New Roman"/>
                        </a:rPr>
                        <a:t>контракта</a:t>
                      </a:r>
                      <a:endParaRPr sz="18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448945" algn="just">
                        <a:lnSpc>
                          <a:spcPct val="100000"/>
                        </a:lnSpc>
                        <a:spcBef>
                          <a:spcPts val="310"/>
                        </a:spcBef>
                      </a:pPr>
                      <a:r>
                        <a:rPr sz="1800" spc="-10" dirty="0">
                          <a:latin typeface="+mn-lt"/>
                          <a:cs typeface="Times New Roman"/>
                        </a:rPr>
                        <a:t>Строительство, реконструкция, капитальный </a:t>
                      </a:r>
                      <a:r>
                        <a:rPr sz="1800" spc="-20" dirty="0">
                          <a:latin typeface="+mn-lt"/>
                          <a:cs typeface="Times New Roman"/>
                        </a:rPr>
                        <a:t>ремонт, </a:t>
                      </a:r>
                      <a:r>
                        <a:rPr sz="1800" spc="5" dirty="0">
                          <a:latin typeface="+mn-lt"/>
                          <a:cs typeface="Times New Roman"/>
                        </a:rPr>
                        <a:t>снос </a:t>
                      </a:r>
                      <a:r>
                        <a:rPr sz="1800" spc="-385" dirty="0">
                          <a:latin typeface="+mn-lt"/>
                          <a:cs typeface="Times New Roman"/>
                        </a:rPr>
                        <a:t> </a:t>
                      </a:r>
                      <a:r>
                        <a:rPr sz="1800" spc="-10" dirty="0">
                          <a:latin typeface="+mn-lt"/>
                          <a:cs typeface="Times New Roman"/>
                        </a:rPr>
                        <a:t>объекта капитального </a:t>
                      </a:r>
                      <a:r>
                        <a:rPr sz="1800" spc="-5" dirty="0">
                          <a:latin typeface="+mn-lt"/>
                          <a:cs typeface="Times New Roman"/>
                        </a:rPr>
                        <a:t>строительства, </a:t>
                      </a:r>
                      <a:r>
                        <a:rPr sz="1800" spc="-10" dirty="0">
                          <a:latin typeface="+mn-lt"/>
                          <a:cs typeface="Times New Roman"/>
                        </a:rPr>
                        <a:t>проведение </a:t>
                      </a:r>
                      <a:r>
                        <a:rPr sz="1800" spc="-5" dirty="0">
                          <a:latin typeface="+mn-lt"/>
                          <a:cs typeface="Times New Roman"/>
                        </a:rPr>
                        <a:t>работ </a:t>
                      </a:r>
                      <a:r>
                        <a:rPr sz="1800" spc="-10" dirty="0">
                          <a:latin typeface="+mn-lt"/>
                          <a:cs typeface="Times New Roman"/>
                        </a:rPr>
                        <a:t>по </a:t>
                      </a:r>
                      <a:r>
                        <a:rPr sz="1800" spc="-385" dirty="0">
                          <a:latin typeface="+mn-lt"/>
                          <a:cs typeface="Times New Roman"/>
                        </a:rPr>
                        <a:t> </a:t>
                      </a:r>
                      <a:r>
                        <a:rPr sz="1800" spc="-10" dirty="0">
                          <a:latin typeface="+mn-lt"/>
                          <a:cs typeface="Times New Roman"/>
                        </a:rPr>
                        <a:t>сохранению</a:t>
                      </a:r>
                      <a:r>
                        <a:rPr sz="1800" spc="30" dirty="0">
                          <a:latin typeface="+mn-lt"/>
                          <a:cs typeface="Times New Roman"/>
                        </a:rPr>
                        <a:t> </a:t>
                      </a:r>
                      <a:r>
                        <a:rPr sz="1800" spc="-15" dirty="0">
                          <a:latin typeface="+mn-lt"/>
                          <a:cs typeface="Times New Roman"/>
                        </a:rPr>
                        <a:t>объектов </a:t>
                      </a:r>
                      <a:r>
                        <a:rPr sz="1800" spc="-25" dirty="0">
                          <a:latin typeface="+mn-lt"/>
                          <a:cs typeface="Times New Roman"/>
                        </a:rPr>
                        <a:t>культурного</a:t>
                      </a:r>
                      <a:r>
                        <a:rPr sz="1800" spc="20" dirty="0">
                          <a:latin typeface="+mn-lt"/>
                          <a:cs typeface="Times New Roman"/>
                        </a:rPr>
                        <a:t> </a:t>
                      </a:r>
                      <a:r>
                        <a:rPr sz="1800" spc="-10" dirty="0">
                          <a:latin typeface="+mn-lt"/>
                          <a:cs typeface="Times New Roman"/>
                        </a:rPr>
                        <a:t>наследия</a:t>
                      </a:r>
                      <a:endParaRPr sz="18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35279">
                <a:tc>
                  <a:txBody>
                    <a:bodyPr/>
                    <a:lstStyle/>
                    <a:p>
                      <a:pPr marL="91440">
                        <a:lnSpc>
                          <a:spcPct val="100000"/>
                        </a:lnSpc>
                        <a:spcBef>
                          <a:spcPts val="310"/>
                        </a:spcBef>
                      </a:pPr>
                      <a:r>
                        <a:rPr sz="1800" b="1" spc="-5" dirty="0">
                          <a:latin typeface="+mn-lt"/>
                          <a:cs typeface="Times New Roman"/>
                        </a:rPr>
                        <a:t>Способ</a:t>
                      </a:r>
                      <a:r>
                        <a:rPr sz="1800" b="1" spc="-30" dirty="0">
                          <a:latin typeface="+mn-lt"/>
                          <a:cs typeface="Times New Roman"/>
                        </a:rPr>
                        <a:t> </a:t>
                      </a:r>
                      <a:r>
                        <a:rPr sz="1800" b="1" spc="-10" dirty="0">
                          <a:latin typeface="+mn-lt"/>
                          <a:cs typeface="Times New Roman"/>
                        </a:rPr>
                        <a:t>закупки</a:t>
                      </a:r>
                      <a:endParaRPr sz="18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10"/>
                        </a:spcBef>
                      </a:pPr>
                      <a:r>
                        <a:rPr sz="1800" spc="-10" dirty="0">
                          <a:latin typeface="+mn-lt"/>
                          <a:cs typeface="Times New Roman"/>
                        </a:rPr>
                        <a:t>Значения</a:t>
                      </a:r>
                      <a:r>
                        <a:rPr sz="1800" dirty="0">
                          <a:latin typeface="+mn-lt"/>
                          <a:cs typeface="Times New Roman"/>
                        </a:rPr>
                        <a:t> </a:t>
                      </a:r>
                      <a:r>
                        <a:rPr sz="1800" spc="-5" dirty="0">
                          <a:latin typeface="+mn-lt"/>
                          <a:cs typeface="Times New Roman"/>
                        </a:rPr>
                        <a:t>не</a:t>
                      </a:r>
                      <a:r>
                        <a:rPr sz="1800" spc="-10" dirty="0">
                          <a:latin typeface="+mn-lt"/>
                          <a:cs typeface="Times New Roman"/>
                        </a:rPr>
                        <a:t> имеет</a:t>
                      </a:r>
                      <a:endParaRPr sz="18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79247">
                <a:tc>
                  <a:txBody>
                    <a:bodyPr/>
                    <a:lstStyle/>
                    <a:p>
                      <a:pPr marL="91440" marR="315595">
                        <a:lnSpc>
                          <a:spcPct val="100000"/>
                        </a:lnSpc>
                        <a:spcBef>
                          <a:spcPts val="315"/>
                        </a:spcBef>
                      </a:pPr>
                      <a:r>
                        <a:rPr sz="1800" b="1" spc="-10" dirty="0">
                          <a:latin typeface="+mn-lt"/>
                          <a:cs typeface="Times New Roman"/>
                        </a:rPr>
                        <a:t>Дата </a:t>
                      </a:r>
                      <a:r>
                        <a:rPr sz="1800" b="1" spc="-15" dirty="0">
                          <a:latin typeface="+mn-lt"/>
                          <a:cs typeface="Times New Roman"/>
                        </a:rPr>
                        <a:t>начала </a:t>
                      </a:r>
                      <a:r>
                        <a:rPr sz="1800" b="1" spc="-10" dirty="0">
                          <a:latin typeface="+mn-lt"/>
                          <a:cs typeface="Times New Roman"/>
                        </a:rPr>
                        <a:t>закупки/дата </a:t>
                      </a:r>
                      <a:r>
                        <a:rPr sz="1800" b="1" spc="-385" dirty="0">
                          <a:latin typeface="+mn-lt"/>
                          <a:cs typeface="Times New Roman"/>
                        </a:rPr>
                        <a:t> </a:t>
                      </a:r>
                      <a:r>
                        <a:rPr sz="1800" b="1" spc="-10" dirty="0">
                          <a:latin typeface="+mn-lt"/>
                          <a:cs typeface="Times New Roman"/>
                        </a:rPr>
                        <a:t>заключения </a:t>
                      </a:r>
                      <a:r>
                        <a:rPr sz="1800" b="1" spc="-5" dirty="0">
                          <a:latin typeface="+mn-lt"/>
                          <a:cs typeface="Times New Roman"/>
                        </a:rPr>
                        <a:t>контракта</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15"/>
                        </a:spcBef>
                      </a:pPr>
                      <a:r>
                        <a:rPr sz="1800" spc="-10" dirty="0">
                          <a:latin typeface="+mn-lt"/>
                          <a:cs typeface="Times New Roman"/>
                        </a:rPr>
                        <a:t>Значения</a:t>
                      </a:r>
                      <a:r>
                        <a:rPr sz="1800" dirty="0">
                          <a:latin typeface="+mn-lt"/>
                          <a:cs typeface="Times New Roman"/>
                        </a:rPr>
                        <a:t> </a:t>
                      </a:r>
                      <a:r>
                        <a:rPr sz="1800" spc="-5" dirty="0">
                          <a:latin typeface="+mn-lt"/>
                          <a:cs typeface="Times New Roman"/>
                        </a:rPr>
                        <a:t>не</a:t>
                      </a:r>
                      <a:r>
                        <a:rPr sz="1800" spc="-10" dirty="0">
                          <a:latin typeface="+mn-lt"/>
                          <a:cs typeface="Times New Roman"/>
                        </a:rPr>
                        <a:t> имеет</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79246">
                <a:tc>
                  <a:txBody>
                    <a:bodyPr/>
                    <a:lstStyle/>
                    <a:p>
                      <a:pPr marL="91440">
                        <a:lnSpc>
                          <a:spcPct val="100000"/>
                        </a:lnSpc>
                        <a:spcBef>
                          <a:spcPts val="315"/>
                        </a:spcBef>
                      </a:pPr>
                      <a:r>
                        <a:rPr sz="1800" b="1" spc="-10" dirty="0">
                          <a:latin typeface="+mn-lt"/>
                          <a:cs typeface="Times New Roman"/>
                        </a:rPr>
                        <a:t>Дата </a:t>
                      </a:r>
                      <a:r>
                        <a:rPr sz="1800" b="1" dirty="0">
                          <a:latin typeface="+mn-lt"/>
                          <a:cs typeface="Times New Roman"/>
                        </a:rPr>
                        <a:t>внесения</a:t>
                      </a:r>
                      <a:r>
                        <a:rPr sz="1800" b="1" spc="-5" dirty="0">
                          <a:latin typeface="+mn-lt"/>
                          <a:cs typeface="Times New Roman"/>
                        </a:rPr>
                        <a:t> </a:t>
                      </a:r>
                      <a:r>
                        <a:rPr sz="1800" b="1" spc="-10" dirty="0">
                          <a:latin typeface="+mn-lt"/>
                          <a:cs typeface="Times New Roman"/>
                        </a:rPr>
                        <a:t>изменений</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15"/>
                        </a:spcBef>
                      </a:pPr>
                      <a:r>
                        <a:rPr sz="1800" spc="-5" dirty="0">
                          <a:latin typeface="+mn-lt"/>
                          <a:cs typeface="Times New Roman"/>
                        </a:rPr>
                        <a:t>2022</a:t>
                      </a:r>
                      <a:r>
                        <a:rPr sz="1800" spc="-15" dirty="0">
                          <a:latin typeface="+mn-lt"/>
                          <a:cs typeface="Times New Roman"/>
                        </a:rPr>
                        <a:t> </a:t>
                      </a:r>
                      <a:r>
                        <a:rPr sz="1800" spc="-30" dirty="0">
                          <a:latin typeface="+mn-lt"/>
                          <a:cs typeface="Times New Roman"/>
                        </a:rPr>
                        <a:t>год</a:t>
                      </a:r>
                      <a:r>
                        <a:rPr sz="1800" spc="5" dirty="0">
                          <a:latin typeface="+mn-lt"/>
                          <a:cs typeface="Times New Roman"/>
                        </a:rPr>
                        <a:t> </a:t>
                      </a:r>
                      <a:r>
                        <a:rPr sz="1800" spc="-5" dirty="0">
                          <a:latin typeface="+mn-lt"/>
                          <a:cs typeface="Times New Roman"/>
                        </a:rPr>
                        <a:t>(не</a:t>
                      </a:r>
                      <a:r>
                        <a:rPr sz="1800" spc="15" dirty="0">
                          <a:latin typeface="+mn-lt"/>
                          <a:cs typeface="Times New Roman"/>
                        </a:rPr>
                        <a:t> </a:t>
                      </a:r>
                      <a:r>
                        <a:rPr sz="1800" spc="-10" dirty="0">
                          <a:latin typeface="+mn-lt"/>
                          <a:cs typeface="Times New Roman"/>
                        </a:rPr>
                        <a:t>позднее</a:t>
                      </a:r>
                      <a:r>
                        <a:rPr sz="1800" spc="15" dirty="0">
                          <a:latin typeface="+mn-lt"/>
                          <a:cs typeface="Times New Roman"/>
                        </a:rPr>
                        <a:t> </a:t>
                      </a:r>
                      <a:r>
                        <a:rPr sz="1800" spc="-5" dirty="0">
                          <a:latin typeface="+mn-lt"/>
                          <a:cs typeface="Times New Roman"/>
                        </a:rPr>
                        <a:t>31.12.2022), </a:t>
                      </a:r>
                      <a:r>
                        <a:rPr sz="1800" spc="-15" dirty="0">
                          <a:latin typeface="+mn-lt"/>
                          <a:cs typeface="Times New Roman"/>
                        </a:rPr>
                        <a:t>это</a:t>
                      </a:r>
                      <a:r>
                        <a:rPr sz="1800" spc="5" dirty="0">
                          <a:latin typeface="+mn-lt"/>
                          <a:cs typeface="Times New Roman"/>
                        </a:rPr>
                        <a:t> </a:t>
                      </a:r>
                      <a:r>
                        <a:rPr sz="1800" spc="-5" dirty="0">
                          <a:latin typeface="+mn-lt"/>
                          <a:cs typeface="Times New Roman"/>
                        </a:rPr>
                        <a:t>фактическая</a:t>
                      </a:r>
                      <a:r>
                        <a:rPr sz="1800" spc="40" dirty="0">
                          <a:latin typeface="+mn-lt"/>
                          <a:cs typeface="Times New Roman"/>
                        </a:rPr>
                        <a:t> </a:t>
                      </a:r>
                      <a:r>
                        <a:rPr sz="1800" spc="-10" dirty="0">
                          <a:latin typeface="+mn-lt"/>
                          <a:cs typeface="Times New Roman"/>
                        </a:rPr>
                        <a:t>дата</a:t>
                      </a:r>
                      <a:endParaRPr sz="1800">
                        <a:latin typeface="+mn-lt"/>
                        <a:cs typeface="Times New Roman"/>
                      </a:endParaRPr>
                    </a:p>
                    <a:p>
                      <a:pPr marL="92075">
                        <a:lnSpc>
                          <a:spcPct val="100000"/>
                        </a:lnSpc>
                      </a:pPr>
                      <a:r>
                        <a:rPr sz="1800" spc="-5" dirty="0">
                          <a:latin typeface="+mn-lt"/>
                          <a:cs typeface="Times New Roman"/>
                        </a:rPr>
                        <a:t>подписания</a:t>
                      </a:r>
                      <a:r>
                        <a:rPr sz="1800" spc="45" dirty="0">
                          <a:latin typeface="+mn-lt"/>
                          <a:cs typeface="Times New Roman"/>
                        </a:rPr>
                        <a:t> </a:t>
                      </a:r>
                      <a:r>
                        <a:rPr sz="1800" spc="-10" dirty="0">
                          <a:latin typeface="+mn-lt"/>
                          <a:cs typeface="Times New Roman"/>
                        </a:rPr>
                        <a:t>дополнительного</a:t>
                      </a:r>
                      <a:r>
                        <a:rPr sz="1800" spc="45" dirty="0">
                          <a:latin typeface="+mn-lt"/>
                          <a:cs typeface="Times New Roman"/>
                        </a:rPr>
                        <a:t> </a:t>
                      </a:r>
                      <a:r>
                        <a:rPr sz="1800" spc="-15" dirty="0">
                          <a:latin typeface="+mn-lt"/>
                          <a:cs typeface="Times New Roman"/>
                        </a:rPr>
                        <a:t>соглашения</a:t>
                      </a:r>
                      <a:r>
                        <a:rPr sz="1800" spc="45" dirty="0">
                          <a:latin typeface="+mn-lt"/>
                          <a:cs typeface="Times New Roman"/>
                        </a:rPr>
                        <a:t> </a:t>
                      </a:r>
                      <a:r>
                        <a:rPr sz="1800" spc="-5" dirty="0">
                          <a:latin typeface="+mn-lt"/>
                          <a:cs typeface="Times New Roman"/>
                        </a:rPr>
                        <a:t>к </a:t>
                      </a:r>
                      <a:r>
                        <a:rPr sz="1800" spc="-20" dirty="0">
                          <a:latin typeface="+mn-lt"/>
                          <a:cs typeface="Times New Roman"/>
                        </a:rPr>
                        <a:t>контракту</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823214">
                <a:tc>
                  <a:txBody>
                    <a:bodyPr/>
                    <a:lstStyle/>
                    <a:p>
                      <a:pPr marL="91440">
                        <a:lnSpc>
                          <a:spcPct val="100000"/>
                        </a:lnSpc>
                        <a:spcBef>
                          <a:spcPts val="315"/>
                        </a:spcBef>
                      </a:pPr>
                      <a:r>
                        <a:rPr sz="1800" b="1" spc="-10" dirty="0">
                          <a:latin typeface="+mn-lt"/>
                          <a:cs typeface="Times New Roman"/>
                        </a:rPr>
                        <a:t>ПРИЧИНА</a:t>
                      </a:r>
                      <a:r>
                        <a:rPr sz="1800" b="1" spc="15" dirty="0">
                          <a:latin typeface="+mn-lt"/>
                          <a:cs typeface="Times New Roman"/>
                        </a:rPr>
                        <a:t> </a:t>
                      </a:r>
                      <a:r>
                        <a:rPr sz="1800" b="1" spc="-5" dirty="0">
                          <a:latin typeface="+mn-lt"/>
                          <a:cs typeface="Times New Roman"/>
                        </a:rPr>
                        <a:t>ВНЕСЕНИЯ</a:t>
                      </a:r>
                      <a:endParaRPr sz="1800">
                        <a:latin typeface="+mn-lt"/>
                        <a:cs typeface="Times New Roman"/>
                      </a:endParaRPr>
                    </a:p>
                    <a:p>
                      <a:pPr marL="91440">
                        <a:lnSpc>
                          <a:spcPct val="100000"/>
                        </a:lnSpc>
                      </a:pPr>
                      <a:r>
                        <a:rPr sz="1800" b="1" spc="-5" dirty="0">
                          <a:latin typeface="+mn-lt"/>
                          <a:cs typeface="Times New Roman"/>
                        </a:rPr>
                        <a:t>ИЗМЕНЕНИЙ</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2075" marR="378460">
                        <a:lnSpc>
                          <a:spcPct val="100000"/>
                        </a:lnSpc>
                        <a:spcBef>
                          <a:spcPts val="315"/>
                        </a:spcBef>
                      </a:pPr>
                      <a:r>
                        <a:rPr sz="1800" spc="-5" dirty="0">
                          <a:latin typeface="+mn-lt"/>
                          <a:cs typeface="Times New Roman"/>
                        </a:rPr>
                        <a:t>При</a:t>
                      </a:r>
                      <a:r>
                        <a:rPr sz="1800" dirty="0">
                          <a:latin typeface="+mn-lt"/>
                          <a:cs typeface="Times New Roman"/>
                        </a:rPr>
                        <a:t> </a:t>
                      </a:r>
                      <a:r>
                        <a:rPr sz="1800" spc="-10" dirty="0">
                          <a:latin typeface="+mn-lt"/>
                          <a:cs typeface="Times New Roman"/>
                        </a:rPr>
                        <a:t>возникновении</a:t>
                      </a:r>
                      <a:r>
                        <a:rPr sz="1800" spc="35" dirty="0">
                          <a:latin typeface="+mn-lt"/>
                          <a:cs typeface="Times New Roman"/>
                        </a:rPr>
                        <a:t> </a:t>
                      </a:r>
                      <a:r>
                        <a:rPr sz="1800" spc="-5" dirty="0">
                          <a:latin typeface="+mn-lt"/>
                          <a:cs typeface="Times New Roman"/>
                        </a:rPr>
                        <a:t>в</a:t>
                      </a:r>
                      <a:r>
                        <a:rPr sz="1800" dirty="0">
                          <a:latin typeface="+mn-lt"/>
                          <a:cs typeface="Times New Roman"/>
                        </a:rPr>
                        <a:t> </a:t>
                      </a:r>
                      <a:r>
                        <a:rPr sz="1800" spc="-30" dirty="0">
                          <a:latin typeface="+mn-lt"/>
                          <a:cs typeface="Times New Roman"/>
                        </a:rPr>
                        <a:t>ходе</a:t>
                      </a:r>
                      <a:r>
                        <a:rPr sz="1800" spc="-5" dirty="0">
                          <a:latin typeface="+mn-lt"/>
                          <a:cs typeface="Times New Roman"/>
                        </a:rPr>
                        <a:t> </a:t>
                      </a:r>
                      <a:r>
                        <a:rPr sz="1800" spc="-10" dirty="0">
                          <a:latin typeface="+mn-lt"/>
                          <a:cs typeface="Times New Roman"/>
                        </a:rPr>
                        <a:t>исполнения</a:t>
                      </a:r>
                      <a:r>
                        <a:rPr sz="1800" spc="55" dirty="0">
                          <a:latin typeface="+mn-lt"/>
                          <a:cs typeface="Times New Roman"/>
                        </a:rPr>
                        <a:t> </a:t>
                      </a:r>
                      <a:r>
                        <a:rPr sz="1800" spc="-15" dirty="0">
                          <a:latin typeface="+mn-lt"/>
                          <a:cs typeface="Times New Roman"/>
                        </a:rPr>
                        <a:t>контракта </a:t>
                      </a:r>
                      <a:r>
                        <a:rPr sz="1800" spc="-10" dirty="0">
                          <a:latin typeface="+mn-lt"/>
                          <a:cs typeface="Times New Roman"/>
                        </a:rPr>
                        <a:t> </a:t>
                      </a:r>
                      <a:r>
                        <a:rPr sz="1800" spc="-5" dirty="0">
                          <a:latin typeface="+mn-lt"/>
                          <a:cs typeface="Times New Roman"/>
                        </a:rPr>
                        <a:t>независящих</a:t>
                      </a:r>
                      <a:r>
                        <a:rPr sz="1800" spc="65" dirty="0">
                          <a:latin typeface="+mn-lt"/>
                          <a:cs typeface="Times New Roman"/>
                        </a:rPr>
                        <a:t> </a:t>
                      </a:r>
                      <a:r>
                        <a:rPr sz="1800" spc="-15" dirty="0">
                          <a:latin typeface="+mn-lt"/>
                          <a:cs typeface="Times New Roman"/>
                        </a:rPr>
                        <a:t>от</a:t>
                      </a:r>
                      <a:r>
                        <a:rPr sz="1800" spc="5" dirty="0">
                          <a:latin typeface="+mn-lt"/>
                          <a:cs typeface="Times New Roman"/>
                        </a:rPr>
                        <a:t> </a:t>
                      </a:r>
                      <a:r>
                        <a:rPr sz="1800" spc="-10" dirty="0">
                          <a:latin typeface="+mn-lt"/>
                          <a:cs typeface="Times New Roman"/>
                        </a:rPr>
                        <a:t>сторон</a:t>
                      </a:r>
                      <a:r>
                        <a:rPr sz="1800" spc="10" dirty="0">
                          <a:latin typeface="+mn-lt"/>
                          <a:cs typeface="Times New Roman"/>
                        </a:rPr>
                        <a:t> </a:t>
                      </a:r>
                      <a:r>
                        <a:rPr sz="1800" spc="-15" dirty="0">
                          <a:latin typeface="+mn-lt"/>
                          <a:cs typeface="Times New Roman"/>
                        </a:rPr>
                        <a:t>контракта</a:t>
                      </a:r>
                      <a:r>
                        <a:rPr sz="1800" spc="10" dirty="0">
                          <a:latin typeface="+mn-lt"/>
                          <a:cs typeface="Times New Roman"/>
                        </a:rPr>
                        <a:t> </a:t>
                      </a:r>
                      <a:r>
                        <a:rPr sz="1800" spc="-10" dirty="0">
                          <a:latin typeface="+mn-lt"/>
                          <a:cs typeface="Times New Roman"/>
                        </a:rPr>
                        <a:t>обстоятельств,</a:t>
                      </a:r>
                      <a:r>
                        <a:rPr sz="1800" spc="40" dirty="0">
                          <a:latin typeface="+mn-lt"/>
                          <a:cs typeface="Times New Roman"/>
                        </a:rPr>
                        <a:t> </a:t>
                      </a:r>
                      <a:r>
                        <a:rPr sz="1800" spc="-15" dirty="0">
                          <a:latin typeface="+mn-lt"/>
                          <a:cs typeface="Times New Roman"/>
                        </a:rPr>
                        <a:t>влекущих </a:t>
                      </a:r>
                      <a:r>
                        <a:rPr sz="1800" spc="-385" dirty="0">
                          <a:latin typeface="+mn-lt"/>
                          <a:cs typeface="Times New Roman"/>
                        </a:rPr>
                        <a:t> </a:t>
                      </a:r>
                      <a:r>
                        <a:rPr sz="1800" spc="-10" dirty="0">
                          <a:latin typeface="+mn-lt"/>
                          <a:cs typeface="Times New Roman"/>
                        </a:rPr>
                        <a:t>невозможность</a:t>
                      </a:r>
                      <a:r>
                        <a:rPr sz="1800" spc="5" dirty="0">
                          <a:latin typeface="+mn-lt"/>
                          <a:cs typeface="Times New Roman"/>
                        </a:rPr>
                        <a:t> </a:t>
                      </a:r>
                      <a:r>
                        <a:rPr sz="1800" spc="-15" dirty="0">
                          <a:latin typeface="+mn-lt"/>
                          <a:cs typeface="Times New Roman"/>
                        </a:rPr>
                        <a:t>его</a:t>
                      </a:r>
                      <a:r>
                        <a:rPr sz="1800" spc="10" dirty="0">
                          <a:latin typeface="+mn-lt"/>
                          <a:cs typeface="Times New Roman"/>
                        </a:rPr>
                        <a:t> </a:t>
                      </a:r>
                      <a:r>
                        <a:rPr sz="1800" spc="-10" dirty="0">
                          <a:latin typeface="+mn-lt"/>
                          <a:cs typeface="Times New Roman"/>
                        </a:rPr>
                        <a:t>исполнения</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r>
              <a:tr h="601992">
                <a:tc>
                  <a:txBody>
                    <a:bodyPr/>
                    <a:lstStyle/>
                    <a:p>
                      <a:pPr marL="91440">
                        <a:lnSpc>
                          <a:spcPct val="100000"/>
                        </a:lnSpc>
                        <a:spcBef>
                          <a:spcPts val="315"/>
                        </a:spcBef>
                      </a:pPr>
                      <a:r>
                        <a:rPr sz="1800" b="1" spc="-15" dirty="0">
                          <a:latin typeface="+mn-lt"/>
                          <a:cs typeface="Times New Roman"/>
                        </a:rPr>
                        <a:t>Инициатор</a:t>
                      </a:r>
                      <a:r>
                        <a:rPr sz="1800" b="1" spc="5" dirty="0">
                          <a:latin typeface="+mn-lt"/>
                          <a:cs typeface="Times New Roman"/>
                        </a:rPr>
                        <a:t> </a:t>
                      </a:r>
                      <a:r>
                        <a:rPr sz="1800" b="1" dirty="0">
                          <a:latin typeface="+mn-lt"/>
                          <a:cs typeface="Times New Roman"/>
                        </a:rPr>
                        <a:t>внесения</a:t>
                      </a:r>
                      <a:endParaRPr sz="1800">
                        <a:latin typeface="+mn-lt"/>
                        <a:cs typeface="Times New Roman"/>
                      </a:endParaRPr>
                    </a:p>
                    <a:p>
                      <a:pPr marL="91440">
                        <a:lnSpc>
                          <a:spcPct val="100000"/>
                        </a:lnSpc>
                      </a:pPr>
                      <a:r>
                        <a:rPr sz="1800" b="1" spc="-10" dirty="0">
                          <a:latin typeface="+mn-lt"/>
                          <a:cs typeface="Times New Roman"/>
                        </a:rPr>
                        <a:t>изменений</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15"/>
                        </a:spcBef>
                      </a:pPr>
                      <a:r>
                        <a:rPr sz="1800" spc="-10" dirty="0">
                          <a:latin typeface="+mn-lt"/>
                          <a:cs typeface="Times New Roman"/>
                        </a:rPr>
                        <a:t>Подрядчик</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79234">
                <a:tc>
                  <a:txBody>
                    <a:bodyPr/>
                    <a:lstStyle/>
                    <a:p>
                      <a:pPr marL="91440" marR="203835">
                        <a:lnSpc>
                          <a:spcPct val="100000"/>
                        </a:lnSpc>
                        <a:spcBef>
                          <a:spcPts val="315"/>
                        </a:spcBef>
                      </a:pPr>
                      <a:r>
                        <a:rPr sz="1800" b="1" spc="-15" dirty="0">
                          <a:latin typeface="+mn-lt"/>
                          <a:cs typeface="Times New Roman"/>
                        </a:rPr>
                        <a:t>Сколько</a:t>
                      </a:r>
                      <a:r>
                        <a:rPr sz="1800" b="1" spc="-10" dirty="0">
                          <a:latin typeface="+mn-lt"/>
                          <a:cs typeface="Times New Roman"/>
                        </a:rPr>
                        <a:t> раз</a:t>
                      </a:r>
                      <a:r>
                        <a:rPr sz="1800" b="1" spc="-20" dirty="0">
                          <a:latin typeface="+mn-lt"/>
                          <a:cs typeface="Times New Roman"/>
                        </a:rPr>
                        <a:t> можно</a:t>
                      </a:r>
                      <a:r>
                        <a:rPr sz="1800" b="1" dirty="0">
                          <a:latin typeface="+mn-lt"/>
                          <a:cs typeface="Times New Roman"/>
                        </a:rPr>
                        <a:t> </a:t>
                      </a:r>
                      <a:r>
                        <a:rPr sz="1800" b="1" spc="-5" dirty="0">
                          <a:latin typeface="+mn-lt"/>
                          <a:cs typeface="Times New Roman"/>
                        </a:rPr>
                        <a:t>менять </a:t>
                      </a:r>
                      <a:r>
                        <a:rPr sz="1800" b="1" spc="-385" dirty="0">
                          <a:latin typeface="+mn-lt"/>
                          <a:cs typeface="Times New Roman"/>
                        </a:rPr>
                        <a:t> </a:t>
                      </a:r>
                      <a:r>
                        <a:rPr sz="1800" b="1" spc="-15" dirty="0">
                          <a:latin typeface="+mn-lt"/>
                          <a:cs typeface="Times New Roman"/>
                        </a:rPr>
                        <a:t>условия</a:t>
                      </a:r>
                      <a:r>
                        <a:rPr sz="1800" b="1" spc="-30" dirty="0">
                          <a:latin typeface="+mn-lt"/>
                          <a:cs typeface="Times New Roman"/>
                        </a:rPr>
                        <a:t> </a:t>
                      </a:r>
                      <a:r>
                        <a:rPr sz="1800" b="1" spc="-5" dirty="0">
                          <a:latin typeface="+mn-lt"/>
                          <a:cs typeface="Times New Roman"/>
                        </a:rPr>
                        <a:t>по</a:t>
                      </a:r>
                      <a:r>
                        <a:rPr sz="1800" b="1" spc="10" dirty="0">
                          <a:latin typeface="+mn-lt"/>
                          <a:cs typeface="Times New Roman"/>
                        </a:rPr>
                        <a:t> </a:t>
                      </a:r>
                      <a:r>
                        <a:rPr sz="1800" b="1" spc="-10" dirty="0">
                          <a:latin typeface="+mn-lt"/>
                          <a:cs typeface="Times New Roman"/>
                        </a:rPr>
                        <a:t>ПП</a:t>
                      </a:r>
                      <a:r>
                        <a:rPr sz="1800" b="1" spc="5" dirty="0">
                          <a:latin typeface="+mn-lt"/>
                          <a:cs typeface="Times New Roman"/>
                        </a:rPr>
                        <a:t> </a:t>
                      </a:r>
                      <a:r>
                        <a:rPr sz="1800" b="1" spc="-20" dirty="0">
                          <a:latin typeface="+mn-lt"/>
                          <a:cs typeface="Times New Roman"/>
                        </a:rPr>
                        <a:t>РФ</a:t>
                      </a:r>
                      <a:r>
                        <a:rPr sz="1800" b="1" spc="-5" dirty="0">
                          <a:latin typeface="+mn-lt"/>
                          <a:cs typeface="Times New Roman"/>
                        </a:rPr>
                        <a:t> 680</a:t>
                      </a:r>
                      <a:endParaRPr sz="1800" dirty="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15"/>
                        </a:spcBef>
                      </a:pPr>
                      <a:r>
                        <a:rPr sz="1800" spc="-10" dirty="0">
                          <a:latin typeface="+mn-lt"/>
                          <a:cs typeface="Times New Roman"/>
                        </a:rPr>
                        <a:t>Нет</a:t>
                      </a:r>
                      <a:r>
                        <a:rPr sz="1800" spc="-35" dirty="0">
                          <a:latin typeface="+mn-lt"/>
                          <a:cs typeface="Times New Roman"/>
                        </a:rPr>
                        <a:t> </a:t>
                      </a:r>
                      <a:r>
                        <a:rPr sz="1800" spc="-5" dirty="0">
                          <a:latin typeface="+mn-lt"/>
                          <a:cs typeface="Times New Roman"/>
                        </a:rPr>
                        <a:t>ограничений</a:t>
                      </a:r>
                      <a:endParaRPr sz="1800" dirty="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41895008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76200"/>
            <a:ext cx="8194675" cy="452120"/>
          </a:xfrm>
          <a:prstGeom prst="rect">
            <a:avLst/>
          </a:prstGeom>
        </p:spPr>
        <p:txBody>
          <a:bodyPr vert="horz" wrap="square" lIns="0" tIns="12065" rIns="0" bIns="0" rtlCol="0" anchor="t">
            <a:spAutoFit/>
          </a:bodyPr>
          <a:lstStyle/>
          <a:p>
            <a:pPr marL="12700">
              <a:lnSpc>
                <a:spcPct val="100000"/>
              </a:lnSpc>
              <a:spcBef>
                <a:spcPts val="95"/>
              </a:spcBef>
            </a:pPr>
            <a:r>
              <a:rPr sz="2800" b="1" spc="-145" dirty="0">
                <a:solidFill>
                  <a:srgbClr val="1F487C"/>
                </a:solidFill>
              </a:rPr>
              <a:t>Условия</a:t>
            </a:r>
            <a:r>
              <a:rPr sz="2800" b="1" spc="-225" dirty="0">
                <a:solidFill>
                  <a:srgbClr val="1F487C"/>
                </a:solidFill>
              </a:rPr>
              <a:t> </a:t>
            </a:r>
            <a:r>
              <a:rPr sz="2800" b="1" spc="-85" dirty="0">
                <a:solidFill>
                  <a:srgbClr val="1F487C"/>
                </a:solidFill>
              </a:rPr>
              <a:t>контракта,</a:t>
            </a:r>
            <a:r>
              <a:rPr sz="2800" b="1" spc="-225" dirty="0">
                <a:solidFill>
                  <a:srgbClr val="1F487C"/>
                </a:solidFill>
              </a:rPr>
              <a:t> </a:t>
            </a:r>
            <a:r>
              <a:rPr sz="2800" b="1" spc="-100" dirty="0">
                <a:solidFill>
                  <a:srgbClr val="1F487C"/>
                </a:solidFill>
              </a:rPr>
              <a:t>которые</a:t>
            </a:r>
            <a:r>
              <a:rPr sz="2800" b="1" spc="-225" dirty="0">
                <a:solidFill>
                  <a:srgbClr val="1F487C"/>
                </a:solidFill>
              </a:rPr>
              <a:t> </a:t>
            </a:r>
            <a:r>
              <a:rPr sz="2800" b="1" spc="-105" dirty="0">
                <a:solidFill>
                  <a:srgbClr val="1F487C"/>
                </a:solidFill>
              </a:rPr>
              <a:t>можно</a:t>
            </a:r>
            <a:r>
              <a:rPr sz="2800" b="1" spc="-204" dirty="0">
                <a:solidFill>
                  <a:srgbClr val="1F487C"/>
                </a:solidFill>
              </a:rPr>
              <a:t> </a:t>
            </a:r>
            <a:r>
              <a:rPr sz="2800" b="1" spc="-90" dirty="0">
                <a:solidFill>
                  <a:srgbClr val="1F487C"/>
                </a:solidFill>
              </a:rPr>
              <a:t>менять</a:t>
            </a:r>
            <a:r>
              <a:rPr sz="2800" b="1" spc="-215" dirty="0">
                <a:solidFill>
                  <a:srgbClr val="1F487C"/>
                </a:solidFill>
              </a:rPr>
              <a:t> </a:t>
            </a:r>
            <a:r>
              <a:rPr sz="2800" b="1" spc="-55" dirty="0">
                <a:solidFill>
                  <a:srgbClr val="1F487C"/>
                </a:solidFill>
              </a:rPr>
              <a:t>по</a:t>
            </a:r>
            <a:r>
              <a:rPr sz="2800" b="1" spc="-185" dirty="0">
                <a:solidFill>
                  <a:srgbClr val="1F487C"/>
                </a:solidFill>
              </a:rPr>
              <a:t> </a:t>
            </a:r>
            <a:r>
              <a:rPr sz="2800" b="1" spc="-60" dirty="0">
                <a:solidFill>
                  <a:srgbClr val="1F487C"/>
                </a:solidFill>
              </a:rPr>
              <a:t>ПП</a:t>
            </a:r>
            <a:r>
              <a:rPr sz="2800" b="1" spc="-215" dirty="0">
                <a:solidFill>
                  <a:srgbClr val="1F487C"/>
                </a:solidFill>
              </a:rPr>
              <a:t> </a:t>
            </a:r>
            <a:r>
              <a:rPr sz="2800" b="1" spc="-65" dirty="0">
                <a:solidFill>
                  <a:srgbClr val="1F487C"/>
                </a:solidFill>
              </a:rPr>
              <a:t>680</a:t>
            </a:r>
            <a:endParaRPr sz="2800" b="1" dirty="0"/>
          </a:p>
        </p:txBody>
      </p:sp>
      <p:graphicFrame>
        <p:nvGraphicFramePr>
          <p:cNvPr id="3" name="object 3"/>
          <p:cNvGraphicFramePr>
            <a:graphicFrameLocks noGrp="1"/>
          </p:cNvGraphicFramePr>
          <p:nvPr>
            <p:extLst/>
          </p:nvPr>
        </p:nvGraphicFramePr>
        <p:xfrm>
          <a:off x="1219200" y="685800"/>
          <a:ext cx="10287000" cy="5853224"/>
        </p:xfrm>
        <a:graphic>
          <a:graphicData uri="http://schemas.openxmlformats.org/drawingml/2006/table">
            <a:tbl>
              <a:tblPr firstRow="1" bandRow="1">
                <a:tableStyleId>{2D5ABB26-0587-4C30-8999-92F81FD0307C}</a:tableStyleId>
              </a:tblPr>
              <a:tblGrid>
                <a:gridCol w="2049246"/>
                <a:gridCol w="8237754"/>
              </a:tblGrid>
              <a:tr h="917448">
                <a:tc>
                  <a:txBody>
                    <a:bodyPr/>
                    <a:lstStyle/>
                    <a:p>
                      <a:pPr marL="91440" marR="303530">
                        <a:lnSpc>
                          <a:spcPct val="77900"/>
                        </a:lnSpc>
                        <a:spcBef>
                          <a:spcPts val="305"/>
                        </a:spcBef>
                      </a:pPr>
                      <a:r>
                        <a:rPr sz="1400" b="1" spc="-5" dirty="0">
                          <a:latin typeface="+mn-lt"/>
                          <a:cs typeface="Times New Roman"/>
                        </a:rPr>
                        <a:t>Срок</a:t>
                      </a:r>
                      <a:r>
                        <a:rPr sz="1400" b="1" spc="-65" dirty="0">
                          <a:latin typeface="+mn-lt"/>
                          <a:cs typeface="Times New Roman"/>
                        </a:rPr>
                        <a:t> </a:t>
                      </a:r>
                      <a:r>
                        <a:rPr sz="1400" b="1" spc="-5" dirty="0">
                          <a:latin typeface="+mn-lt"/>
                          <a:cs typeface="Times New Roman"/>
                        </a:rPr>
                        <a:t>исполнения </a:t>
                      </a:r>
                      <a:r>
                        <a:rPr sz="1400" b="1" spc="-335" dirty="0">
                          <a:latin typeface="+mn-lt"/>
                          <a:cs typeface="Times New Roman"/>
                        </a:rPr>
                        <a:t> </a:t>
                      </a:r>
                      <a:r>
                        <a:rPr sz="1400" b="1" dirty="0">
                          <a:latin typeface="+mn-lt"/>
                          <a:cs typeface="Times New Roman"/>
                        </a:rPr>
                        <a:t>контракта</a:t>
                      </a:r>
                      <a:endParaRPr sz="1400" dirty="0">
                        <a:latin typeface="+mn-lt"/>
                        <a:cs typeface="Times New Roman"/>
                      </a:endParaRPr>
                    </a:p>
                  </a:txBody>
                  <a:tcPr marL="0" marR="0" marT="387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378460" indent="-287020">
                        <a:lnSpc>
                          <a:spcPts val="1430"/>
                        </a:lnSpc>
                        <a:buFont typeface="Microsoft Sans Serif"/>
                        <a:buChar char="•"/>
                        <a:tabLst>
                          <a:tab pos="377825" algn="l"/>
                          <a:tab pos="378460" algn="l"/>
                        </a:tabLst>
                      </a:pPr>
                      <a:r>
                        <a:rPr sz="1400" spc="-35" dirty="0">
                          <a:latin typeface="+mn-lt"/>
                          <a:cs typeface="Times New Roman"/>
                        </a:rPr>
                        <a:t>Только</a:t>
                      </a:r>
                      <a:r>
                        <a:rPr sz="1400" spc="-40" dirty="0">
                          <a:latin typeface="+mn-lt"/>
                          <a:cs typeface="Times New Roman"/>
                        </a:rPr>
                        <a:t> </a:t>
                      </a:r>
                      <a:r>
                        <a:rPr sz="1400" spc="-5" dirty="0">
                          <a:latin typeface="+mn-lt"/>
                          <a:cs typeface="Times New Roman"/>
                        </a:rPr>
                        <a:t>продление.</a:t>
                      </a:r>
                      <a:endParaRPr sz="1400">
                        <a:latin typeface="+mn-lt"/>
                        <a:cs typeface="Times New Roman"/>
                      </a:endParaRPr>
                    </a:p>
                    <a:p>
                      <a:pPr marL="378460" marR="435609" indent="-287020">
                        <a:lnSpc>
                          <a:spcPct val="77100"/>
                        </a:lnSpc>
                        <a:spcBef>
                          <a:spcPts val="195"/>
                        </a:spcBef>
                        <a:buFont typeface="Microsoft Sans Serif"/>
                        <a:buChar char="•"/>
                        <a:tabLst>
                          <a:tab pos="377825" algn="l"/>
                          <a:tab pos="378460" algn="l"/>
                        </a:tabLst>
                      </a:pPr>
                      <a:r>
                        <a:rPr sz="1400" dirty="0">
                          <a:latin typeface="+mn-lt"/>
                          <a:cs typeface="Times New Roman"/>
                        </a:rPr>
                        <a:t>Причины – любые, в </a:t>
                      </a:r>
                      <a:r>
                        <a:rPr sz="1400" spc="-30" dirty="0">
                          <a:latin typeface="+mn-lt"/>
                          <a:cs typeface="Times New Roman"/>
                        </a:rPr>
                        <a:t>т.ч. </a:t>
                      </a:r>
                      <a:r>
                        <a:rPr sz="1400" dirty="0">
                          <a:latin typeface="+mn-lt"/>
                          <a:cs typeface="Times New Roman"/>
                        </a:rPr>
                        <a:t>в </a:t>
                      </a:r>
                      <a:r>
                        <a:rPr sz="1400" spc="-5" dirty="0">
                          <a:latin typeface="+mn-lt"/>
                          <a:cs typeface="Times New Roman"/>
                        </a:rPr>
                        <a:t>связи </a:t>
                      </a:r>
                      <a:r>
                        <a:rPr sz="1400" dirty="0">
                          <a:latin typeface="+mn-lt"/>
                          <a:cs typeface="Times New Roman"/>
                        </a:rPr>
                        <a:t>с </a:t>
                      </a:r>
                      <a:r>
                        <a:rPr sz="1400" spc="-10" dirty="0">
                          <a:latin typeface="+mn-lt"/>
                          <a:cs typeface="Times New Roman"/>
                        </a:rPr>
                        <a:t>необходимостью </a:t>
                      </a:r>
                      <a:r>
                        <a:rPr sz="1400" spc="5" dirty="0">
                          <a:latin typeface="+mn-lt"/>
                          <a:cs typeface="Times New Roman"/>
                        </a:rPr>
                        <a:t>внесения </a:t>
                      </a:r>
                      <a:r>
                        <a:rPr sz="1400" spc="-5" dirty="0">
                          <a:latin typeface="+mn-lt"/>
                          <a:cs typeface="Times New Roman"/>
                        </a:rPr>
                        <a:t>изменений </a:t>
                      </a:r>
                      <a:r>
                        <a:rPr sz="1400" dirty="0">
                          <a:latin typeface="+mn-lt"/>
                          <a:cs typeface="Times New Roman"/>
                        </a:rPr>
                        <a:t>в </a:t>
                      </a:r>
                      <a:r>
                        <a:rPr sz="1400" spc="-5" dirty="0">
                          <a:latin typeface="+mn-lt"/>
                          <a:cs typeface="Times New Roman"/>
                        </a:rPr>
                        <a:t>проектную </a:t>
                      </a:r>
                      <a:r>
                        <a:rPr sz="1400" spc="-335" dirty="0">
                          <a:latin typeface="+mn-lt"/>
                          <a:cs typeface="Times New Roman"/>
                        </a:rPr>
                        <a:t> </a:t>
                      </a:r>
                      <a:r>
                        <a:rPr sz="1400" spc="-5" dirty="0">
                          <a:latin typeface="+mn-lt"/>
                          <a:cs typeface="Times New Roman"/>
                        </a:rPr>
                        <a:t>документацию.</a:t>
                      </a:r>
                      <a:endParaRPr sz="1400">
                        <a:latin typeface="+mn-lt"/>
                        <a:cs typeface="Times New Roman"/>
                      </a:endParaRPr>
                    </a:p>
                    <a:p>
                      <a:pPr marL="378460" indent="-287020">
                        <a:lnSpc>
                          <a:spcPts val="1110"/>
                        </a:lnSpc>
                        <a:buFont typeface="Microsoft Sans Serif"/>
                        <a:buChar char="•"/>
                        <a:tabLst>
                          <a:tab pos="377825" algn="l"/>
                          <a:tab pos="378460" algn="l"/>
                        </a:tabLst>
                      </a:pPr>
                      <a:r>
                        <a:rPr sz="1400" spc="-5" dirty="0">
                          <a:latin typeface="+mn-lt"/>
                          <a:cs typeface="Times New Roman"/>
                        </a:rPr>
                        <a:t>На</a:t>
                      </a:r>
                      <a:r>
                        <a:rPr sz="1400" spc="-20" dirty="0">
                          <a:latin typeface="+mn-lt"/>
                          <a:cs typeface="Times New Roman"/>
                        </a:rPr>
                        <a:t> </a:t>
                      </a:r>
                      <a:r>
                        <a:rPr sz="1400" dirty="0">
                          <a:latin typeface="+mn-lt"/>
                          <a:cs typeface="Times New Roman"/>
                        </a:rPr>
                        <a:t>любой</a:t>
                      </a:r>
                      <a:r>
                        <a:rPr sz="1400" spc="-40" dirty="0">
                          <a:latin typeface="+mn-lt"/>
                          <a:cs typeface="Times New Roman"/>
                        </a:rPr>
                        <a:t> </a:t>
                      </a:r>
                      <a:r>
                        <a:rPr sz="1400" dirty="0">
                          <a:latin typeface="+mn-lt"/>
                          <a:cs typeface="Times New Roman"/>
                        </a:rPr>
                        <a:t>срок.</a:t>
                      </a:r>
                      <a:endParaRPr sz="1400">
                        <a:latin typeface="+mn-lt"/>
                        <a:cs typeface="Times New Roman"/>
                      </a:endParaRPr>
                    </a:p>
                    <a:p>
                      <a:pPr marL="378460" indent="-287020">
                        <a:lnSpc>
                          <a:spcPts val="1495"/>
                        </a:lnSpc>
                        <a:buFont typeface="Microsoft Sans Serif"/>
                        <a:buChar char="•"/>
                        <a:tabLst>
                          <a:tab pos="377825" algn="l"/>
                          <a:tab pos="378460" algn="l"/>
                        </a:tabLst>
                      </a:pPr>
                      <a:r>
                        <a:rPr sz="1400" spc="-5" dirty="0">
                          <a:latin typeface="+mn-lt"/>
                          <a:cs typeface="Times New Roman"/>
                        </a:rPr>
                        <a:t>Изменение</a:t>
                      </a:r>
                      <a:r>
                        <a:rPr sz="1400" spc="-15" dirty="0">
                          <a:latin typeface="+mn-lt"/>
                          <a:cs typeface="Times New Roman"/>
                        </a:rPr>
                        <a:t> </a:t>
                      </a:r>
                      <a:r>
                        <a:rPr sz="1400" spc="-5" dirty="0">
                          <a:latin typeface="+mn-lt"/>
                          <a:cs typeface="Times New Roman"/>
                        </a:rPr>
                        <a:t>срока</a:t>
                      </a:r>
                      <a:r>
                        <a:rPr sz="1400" spc="-10" dirty="0">
                          <a:latin typeface="+mn-lt"/>
                          <a:cs typeface="Times New Roman"/>
                        </a:rPr>
                        <a:t> </a:t>
                      </a:r>
                      <a:r>
                        <a:rPr sz="1400" dirty="0">
                          <a:latin typeface="+mn-lt"/>
                          <a:cs typeface="Times New Roman"/>
                        </a:rPr>
                        <a:t>ранее</a:t>
                      </a:r>
                      <a:r>
                        <a:rPr sz="1400" spc="-10" dirty="0">
                          <a:latin typeface="+mn-lt"/>
                          <a:cs typeface="Times New Roman"/>
                        </a:rPr>
                        <a:t> </a:t>
                      </a:r>
                      <a:r>
                        <a:rPr sz="1400" dirty="0">
                          <a:latin typeface="+mn-lt"/>
                          <a:cs typeface="Times New Roman"/>
                        </a:rPr>
                        <a:t>не</a:t>
                      </a:r>
                      <a:r>
                        <a:rPr sz="1400" spc="5" dirty="0">
                          <a:latin typeface="+mn-lt"/>
                          <a:cs typeface="Times New Roman"/>
                        </a:rPr>
                        <a:t> </a:t>
                      </a:r>
                      <a:r>
                        <a:rPr sz="1400" dirty="0">
                          <a:latin typeface="+mn-lt"/>
                          <a:cs typeface="Times New Roman"/>
                        </a:rPr>
                        <a:t>мешает</a:t>
                      </a:r>
                      <a:r>
                        <a:rPr sz="1400" spc="-5" dirty="0">
                          <a:latin typeface="+mn-lt"/>
                          <a:cs typeface="Times New Roman"/>
                        </a:rPr>
                        <a:t> продлить</a:t>
                      </a:r>
                      <a:r>
                        <a:rPr sz="1400" spc="-40" dirty="0">
                          <a:latin typeface="+mn-lt"/>
                          <a:cs typeface="Times New Roman"/>
                        </a:rPr>
                        <a:t> </a:t>
                      </a:r>
                      <a:r>
                        <a:rPr sz="1400" dirty="0">
                          <a:latin typeface="+mn-lt"/>
                          <a:cs typeface="Times New Roman"/>
                        </a:rPr>
                        <a:t>еще раз.</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917321">
                <a:tc>
                  <a:txBody>
                    <a:bodyPr/>
                    <a:lstStyle/>
                    <a:p>
                      <a:pPr marL="91440" marR="106680">
                        <a:lnSpc>
                          <a:spcPct val="77500"/>
                        </a:lnSpc>
                        <a:spcBef>
                          <a:spcPts val="310"/>
                        </a:spcBef>
                      </a:pPr>
                      <a:r>
                        <a:rPr sz="1400" b="1" spc="-5" dirty="0">
                          <a:latin typeface="+mn-lt"/>
                          <a:cs typeface="Times New Roman"/>
                        </a:rPr>
                        <a:t>Объем</a:t>
                      </a:r>
                      <a:r>
                        <a:rPr sz="1400" b="1" spc="-50" dirty="0">
                          <a:latin typeface="+mn-lt"/>
                          <a:cs typeface="Times New Roman"/>
                        </a:rPr>
                        <a:t> </a:t>
                      </a:r>
                      <a:r>
                        <a:rPr sz="1400" b="1" dirty="0">
                          <a:latin typeface="+mn-lt"/>
                          <a:cs typeface="Times New Roman"/>
                        </a:rPr>
                        <a:t>и</a:t>
                      </a:r>
                      <a:r>
                        <a:rPr sz="1400" b="1" spc="-25" dirty="0">
                          <a:latin typeface="+mn-lt"/>
                          <a:cs typeface="Times New Roman"/>
                        </a:rPr>
                        <a:t> </a:t>
                      </a:r>
                      <a:r>
                        <a:rPr sz="1400" b="1" spc="-5" dirty="0">
                          <a:latin typeface="+mn-lt"/>
                          <a:cs typeface="Times New Roman"/>
                        </a:rPr>
                        <a:t>(или)</a:t>
                      </a:r>
                      <a:r>
                        <a:rPr sz="1400" b="1" spc="-30" dirty="0">
                          <a:latin typeface="+mn-lt"/>
                          <a:cs typeface="Times New Roman"/>
                        </a:rPr>
                        <a:t> </a:t>
                      </a:r>
                      <a:r>
                        <a:rPr sz="1400" b="1" dirty="0">
                          <a:latin typeface="+mn-lt"/>
                          <a:cs typeface="Times New Roman"/>
                        </a:rPr>
                        <a:t>виды </a:t>
                      </a:r>
                      <a:r>
                        <a:rPr sz="1400" b="1" spc="-335" dirty="0">
                          <a:latin typeface="+mn-lt"/>
                          <a:cs typeface="Times New Roman"/>
                        </a:rPr>
                        <a:t> </a:t>
                      </a:r>
                      <a:r>
                        <a:rPr sz="1400" b="1" spc="-5" dirty="0">
                          <a:latin typeface="+mn-lt"/>
                          <a:cs typeface="Times New Roman"/>
                        </a:rPr>
                        <a:t>выполняемых </a:t>
                      </a:r>
                      <a:r>
                        <a:rPr sz="1400" b="1" dirty="0">
                          <a:latin typeface="+mn-lt"/>
                          <a:cs typeface="Times New Roman"/>
                        </a:rPr>
                        <a:t> </a:t>
                      </a:r>
                      <a:r>
                        <a:rPr sz="1400" b="1" spc="-10" dirty="0">
                          <a:latin typeface="+mn-lt"/>
                          <a:cs typeface="Times New Roman"/>
                        </a:rPr>
                        <a:t>работ </a:t>
                      </a:r>
                      <a:r>
                        <a:rPr sz="1400" b="1" spc="-5" dirty="0">
                          <a:latin typeface="+mn-lt"/>
                          <a:cs typeface="Times New Roman"/>
                        </a:rPr>
                        <a:t>по </a:t>
                      </a:r>
                      <a:r>
                        <a:rPr sz="1400" b="1" spc="-20" dirty="0">
                          <a:latin typeface="+mn-lt"/>
                          <a:cs typeface="Times New Roman"/>
                        </a:rPr>
                        <a:t>контракту, </a:t>
                      </a:r>
                      <a:r>
                        <a:rPr sz="1400" b="1" spc="-335" dirty="0">
                          <a:latin typeface="+mn-lt"/>
                          <a:cs typeface="Times New Roman"/>
                        </a:rPr>
                        <a:t> </a:t>
                      </a:r>
                      <a:r>
                        <a:rPr sz="1400" b="1" spc="-5" dirty="0">
                          <a:latin typeface="+mn-lt"/>
                          <a:cs typeface="Times New Roman"/>
                        </a:rPr>
                        <a:t>спецификация</a:t>
                      </a:r>
                      <a:r>
                        <a:rPr sz="1400" b="1" spc="50" dirty="0">
                          <a:latin typeface="+mn-lt"/>
                          <a:cs typeface="Times New Roman"/>
                        </a:rPr>
                        <a:t> </a:t>
                      </a:r>
                      <a:r>
                        <a:rPr sz="1400" b="1" dirty="0">
                          <a:latin typeface="+mn-lt"/>
                          <a:cs typeface="Times New Roman"/>
                        </a:rPr>
                        <a:t>и </a:t>
                      </a:r>
                      <a:r>
                        <a:rPr sz="1400" b="1" spc="5" dirty="0">
                          <a:latin typeface="+mn-lt"/>
                          <a:cs typeface="Times New Roman"/>
                        </a:rPr>
                        <a:t> </a:t>
                      </a:r>
                      <a:r>
                        <a:rPr sz="1400" b="1" dirty="0">
                          <a:latin typeface="+mn-lt"/>
                          <a:cs typeface="Times New Roman"/>
                        </a:rPr>
                        <a:t>типы</a:t>
                      </a:r>
                      <a:r>
                        <a:rPr sz="1400" b="1" spc="-50" dirty="0">
                          <a:latin typeface="+mn-lt"/>
                          <a:cs typeface="Times New Roman"/>
                        </a:rPr>
                        <a:t> </a:t>
                      </a:r>
                      <a:r>
                        <a:rPr sz="1400" b="1" spc="-15" dirty="0">
                          <a:latin typeface="+mn-lt"/>
                          <a:cs typeface="Times New Roman"/>
                        </a:rPr>
                        <a:t>оборудования</a:t>
                      </a:r>
                      <a:endParaRPr sz="14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378460" indent="-287020">
                        <a:lnSpc>
                          <a:spcPts val="1430"/>
                        </a:lnSpc>
                        <a:buFont typeface="Microsoft Sans Serif"/>
                        <a:buChar char="•"/>
                        <a:tabLst>
                          <a:tab pos="377825" algn="l"/>
                          <a:tab pos="378460" algn="l"/>
                        </a:tabLst>
                      </a:pPr>
                      <a:r>
                        <a:rPr sz="1400" spc="-5" dirty="0">
                          <a:latin typeface="+mn-lt"/>
                          <a:cs typeface="Times New Roman"/>
                        </a:rPr>
                        <a:t>Изменение</a:t>
                      </a:r>
                      <a:r>
                        <a:rPr sz="1400" spc="-15" dirty="0">
                          <a:latin typeface="+mn-lt"/>
                          <a:cs typeface="Times New Roman"/>
                        </a:rPr>
                        <a:t> </a:t>
                      </a:r>
                      <a:r>
                        <a:rPr sz="1400" dirty="0">
                          <a:latin typeface="+mn-lt"/>
                          <a:cs typeface="Times New Roman"/>
                        </a:rPr>
                        <a:t>в</a:t>
                      </a:r>
                      <a:r>
                        <a:rPr sz="1400" spc="5" dirty="0">
                          <a:latin typeface="+mn-lt"/>
                          <a:cs typeface="Times New Roman"/>
                        </a:rPr>
                        <a:t> </a:t>
                      </a:r>
                      <a:r>
                        <a:rPr sz="1400" spc="-5" dirty="0">
                          <a:latin typeface="+mn-lt"/>
                          <a:cs typeface="Times New Roman"/>
                        </a:rPr>
                        <a:t>любом</a:t>
                      </a:r>
                      <a:r>
                        <a:rPr sz="1400" spc="-10" dirty="0">
                          <a:latin typeface="+mn-lt"/>
                          <a:cs typeface="Times New Roman"/>
                        </a:rPr>
                        <a:t> </a:t>
                      </a:r>
                      <a:r>
                        <a:rPr sz="1400" spc="-5" dirty="0">
                          <a:latin typeface="+mn-lt"/>
                          <a:cs typeface="Times New Roman"/>
                        </a:rPr>
                        <a:t>размере</a:t>
                      </a:r>
                      <a:r>
                        <a:rPr sz="1400" spc="-10" dirty="0">
                          <a:latin typeface="+mn-lt"/>
                          <a:cs typeface="Times New Roman"/>
                        </a:rPr>
                        <a:t> </a:t>
                      </a:r>
                      <a:r>
                        <a:rPr sz="1400" dirty="0">
                          <a:latin typeface="+mn-lt"/>
                          <a:cs typeface="Times New Roman"/>
                        </a:rPr>
                        <a:t>(сокращение,</a:t>
                      </a:r>
                      <a:r>
                        <a:rPr sz="1400" spc="-40" dirty="0">
                          <a:latin typeface="+mn-lt"/>
                          <a:cs typeface="Times New Roman"/>
                        </a:rPr>
                        <a:t> </a:t>
                      </a:r>
                      <a:r>
                        <a:rPr sz="1400" spc="-5" dirty="0">
                          <a:latin typeface="+mn-lt"/>
                          <a:cs typeface="Times New Roman"/>
                        </a:rPr>
                        <a:t>увеличение).</a:t>
                      </a:r>
                      <a:endParaRPr sz="1400">
                        <a:latin typeface="+mn-lt"/>
                        <a:cs typeface="Times New Roman"/>
                      </a:endParaRPr>
                    </a:p>
                    <a:p>
                      <a:pPr marL="378460" indent="-287020">
                        <a:lnSpc>
                          <a:spcPts val="1305"/>
                        </a:lnSpc>
                        <a:buFont typeface="Microsoft Sans Serif"/>
                        <a:buChar char="•"/>
                        <a:tabLst>
                          <a:tab pos="377825" algn="l"/>
                          <a:tab pos="378460" algn="l"/>
                        </a:tabLst>
                      </a:pPr>
                      <a:r>
                        <a:rPr sz="1400" spc="-5" dirty="0">
                          <a:latin typeface="+mn-lt"/>
                          <a:cs typeface="Times New Roman"/>
                        </a:rPr>
                        <a:t>Должны</a:t>
                      </a:r>
                      <a:r>
                        <a:rPr sz="1400" spc="-35" dirty="0">
                          <a:latin typeface="+mn-lt"/>
                          <a:cs typeface="Times New Roman"/>
                        </a:rPr>
                        <a:t> </a:t>
                      </a:r>
                      <a:r>
                        <a:rPr sz="1400" dirty="0">
                          <a:latin typeface="+mn-lt"/>
                          <a:cs typeface="Times New Roman"/>
                        </a:rPr>
                        <a:t>быть</a:t>
                      </a:r>
                      <a:r>
                        <a:rPr sz="1400" spc="-15" dirty="0">
                          <a:latin typeface="+mn-lt"/>
                          <a:cs typeface="Times New Roman"/>
                        </a:rPr>
                        <a:t> </a:t>
                      </a:r>
                      <a:r>
                        <a:rPr sz="1400" spc="-5" dirty="0">
                          <a:latin typeface="+mn-lt"/>
                          <a:cs typeface="Times New Roman"/>
                        </a:rPr>
                        <a:t>изначально</a:t>
                      </a:r>
                      <a:r>
                        <a:rPr sz="1400" spc="-10" dirty="0">
                          <a:latin typeface="+mn-lt"/>
                          <a:cs typeface="Times New Roman"/>
                        </a:rPr>
                        <a:t> </a:t>
                      </a:r>
                      <a:r>
                        <a:rPr sz="1400" spc="-5" dirty="0">
                          <a:latin typeface="+mn-lt"/>
                          <a:cs typeface="Times New Roman"/>
                        </a:rPr>
                        <a:t>предусмотрены </a:t>
                      </a:r>
                      <a:r>
                        <a:rPr sz="1400" spc="-15" dirty="0">
                          <a:latin typeface="+mn-lt"/>
                          <a:cs typeface="Times New Roman"/>
                        </a:rPr>
                        <a:t>контрактом,</a:t>
                      </a:r>
                      <a:r>
                        <a:rPr sz="1400" spc="-20" dirty="0">
                          <a:latin typeface="+mn-lt"/>
                          <a:cs typeface="Times New Roman"/>
                        </a:rPr>
                        <a:t> </a:t>
                      </a:r>
                      <a:r>
                        <a:rPr sz="1400" dirty="0">
                          <a:latin typeface="+mn-lt"/>
                          <a:cs typeface="Times New Roman"/>
                        </a:rPr>
                        <a:t>проектной</a:t>
                      </a:r>
                      <a:r>
                        <a:rPr sz="1400" spc="-40" dirty="0">
                          <a:latin typeface="+mn-lt"/>
                          <a:cs typeface="Times New Roman"/>
                        </a:rPr>
                        <a:t> </a:t>
                      </a:r>
                      <a:r>
                        <a:rPr sz="1400" spc="-5" dirty="0">
                          <a:latin typeface="+mn-lt"/>
                          <a:cs typeface="Times New Roman"/>
                        </a:rPr>
                        <a:t>документацией.</a:t>
                      </a:r>
                      <a:endParaRPr sz="1400">
                        <a:latin typeface="+mn-lt"/>
                        <a:cs typeface="Times New Roman"/>
                      </a:endParaRPr>
                    </a:p>
                    <a:p>
                      <a:pPr marL="378460" indent="-287020">
                        <a:lnSpc>
                          <a:spcPts val="1490"/>
                        </a:lnSpc>
                        <a:buFont typeface="Microsoft Sans Serif"/>
                        <a:buChar char="•"/>
                        <a:tabLst>
                          <a:tab pos="377825" algn="l"/>
                          <a:tab pos="378460" algn="l"/>
                        </a:tabLst>
                      </a:pPr>
                      <a:r>
                        <a:rPr sz="1400" spc="-5" dirty="0">
                          <a:latin typeface="+mn-lt"/>
                          <a:cs typeface="Times New Roman"/>
                        </a:rPr>
                        <a:t>Нельзя</a:t>
                      </a:r>
                      <a:r>
                        <a:rPr sz="1400" spc="5" dirty="0">
                          <a:latin typeface="+mn-lt"/>
                          <a:cs typeface="Times New Roman"/>
                        </a:rPr>
                        <a:t> </a:t>
                      </a:r>
                      <a:r>
                        <a:rPr sz="1400" dirty="0">
                          <a:latin typeface="+mn-lt"/>
                          <a:cs typeface="Times New Roman"/>
                        </a:rPr>
                        <a:t>добавить</a:t>
                      </a:r>
                      <a:r>
                        <a:rPr sz="1400" spc="-25" dirty="0">
                          <a:latin typeface="+mn-lt"/>
                          <a:cs typeface="Times New Roman"/>
                        </a:rPr>
                        <a:t> </a:t>
                      </a:r>
                      <a:r>
                        <a:rPr sz="1400" spc="-5" dirty="0">
                          <a:latin typeface="+mn-lt"/>
                          <a:cs typeface="Times New Roman"/>
                        </a:rPr>
                        <a:t>новые,</a:t>
                      </a:r>
                      <a:r>
                        <a:rPr sz="1400" spc="-15" dirty="0">
                          <a:latin typeface="+mn-lt"/>
                          <a:cs typeface="Times New Roman"/>
                        </a:rPr>
                        <a:t> </a:t>
                      </a:r>
                      <a:r>
                        <a:rPr sz="1400" spc="-20" dirty="0">
                          <a:latin typeface="+mn-lt"/>
                          <a:cs typeface="Times New Roman"/>
                        </a:rPr>
                        <a:t>которых</a:t>
                      </a:r>
                      <a:r>
                        <a:rPr sz="1400" spc="-30" dirty="0">
                          <a:latin typeface="+mn-lt"/>
                          <a:cs typeface="Times New Roman"/>
                        </a:rPr>
                        <a:t> </a:t>
                      </a:r>
                      <a:r>
                        <a:rPr sz="1400" dirty="0">
                          <a:latin typeface="+mn-lt"/>
                          <a:cs typeface="Times New Roman"/>
                        </a:rPr>
                        <a:t>не было</a:t>
                      </a:r>
                      <a:r>
                        <a:rPr sz="1400" spc="-20" dirty="0">
                          <a:latin typeface="+mn-lt"/>
                          <a:cs typeface="Times New Roman"/>
                        </a:rPr>
                        <a:t> </a:t>
                      </a:r>
                      <a:r>
                        <a:rPr sz="1400" spc="-5" dirty="0">
                          <a:latin typeface="+mn-lt"/>
                          <a:cs typeface="Times New Roman"/>
                        </a:rPr>
                        <a:t>изначально.</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87247">
                <a:tc>
                  <a:txBody>
                    <a:bodyPr/>
                    <a:lstStyle/>
                    <a:p>
                      <a:pPr marL="91440" marR="531495">
                        <a:lnSpc>
                          <a:spcPct val="77900"/>
                        </a:lnSpc>
                        <a:spcBef>
                          <a:spcPts val="305"/>
                        </a:spcBef>
                      </a:pPr>
                      <a:r>
                        <a:rPr sz="1400" b="1" spc="-30" dirty="0">
                          <a:latin typeface="+mn-lt"/>
                          <a:cs typeface="Times New Roman"/>
                        </a:rPr>
                        <a:t>С</a:t>
                      </a:r>
                      <a:r>
                        <a:rPr sz="1400" b="1" spc="15" dirty="0">
                          <a:latin typeface="+mn-lt"/>
                          <a:cs typeface="Times New Roman"/>
                        </a:rPr>
                        <a:t>т</a:t>
                      </a:r>
                      <a:r>
                        <a:rPr sz="1400" b="1" spc="-5" dirty="0">
                          <a:latin typeface="+mn-lt"/>
                          <a:cs typeface="Times New Roman"/>
                        </a:rPr>
                        <a:t>р</a:t>
                      </a:r>
                      <a:r>
                        <a:rPr sz="1400" b="1" dirty="0">
                          <a:latin typeface="+mn-lt"/>
                          <a:cs typeface="Times New Roman"/>
                        </a:rPr>
                        <a:t>о</a:t>
                      </a:r>
                      <a:r>
                        <a:rPr sz="1400" b="1" spc="-5" dirty="0">
                          <a:latin typeface="+mn-lt"/>
                          <a:cs typeface="Times New Roman"/>
                        </a:rPr>
                        <a:t>и</a:t>
                      </a:r>
                      <a:r>
                        <a:rPr sz="1400" b="1" spc="5" dirty="0">
                          <a:latin typeface="+mn-lt"/>
                          <a:cs typeface="Times New Roman"/>
                        </a:rPr>
                        <a:t>т</a:t>
                      </a:r>
                      <a:r>
                        <a:rPr sz="1400" b="1" dirty="0">
                          <a:latin typeface="+mn-lt"/>
                          <a:cs typeface="Times New Roman"/>
                        </a:rPr>
                        <a:t>ельн</a:t>
                      </a:r>
                      <a:r>
                        <a:rPr sz="1400" b="1" spc="-10" dirty="0">
                          <a:latin typeface="+mn-lt"/>
                          <a:cs typeface="Times New Roman"/>
                        </a:rPr>
                        <a:t>ы</a:t>
                      </a:r>
                      <a:r>
                        <a:rPr sz="1400" b="1" dirty="0">
                          <a:latin typeface="+mn-lt"/>
                          <a:cs typeface="Times New Roman"/>
                        </a:rPr>
                        <a:t>е  </a:t>
                      </a:r>
                      <a:r>
                        <a:rPr sz="1400" b="1" spc="-5" dirty="0">
                          <a:latin typeface="+mn-lt"/>
                          <a:cs typeface="Times New Roman"/>
                        </a:rPr>
                        <a:t>ресурсы</a:t>
                      </a:r>
                      <a:endParaRPr sz="1400">
                        <a:latin typeface="+mn-lt"/>
                        <a:cs typeface="Times New Roman"/>
                      </a:endParaRPr>
                    </a:p>
                  </a:txBody>
                  <a:tcPr marL="0" marR="0" marT="387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378460" indent="-287020">
                        <a:lnSpc>
                          <a:spcPts val="1430"/>
                        </a:lnSpc>
                        <a:buFont typeface="Microsoft Sans Serif"/>
                        <a:buChar char="•"/>
                        <a:tabLst>
                          <a:tab pos="377825" algn="l"/>
                          <a:tab pos="378460" algn="l"/>
                        </a:tabLst>
                      </a:pPr>
                      <a:r>
                        <a:rPr sz="1400" dirty="0">
                          <a:latin typeface="+mn-lt"/>
                          <a:cs typeface="Times New Roman"/>
                        </a:rPr>
                        <a:t>Замена</a:t>
                      </a:r>
                      <a:r>
                        <a:rPr sz="1400" spc="-25" dirty="0">
                          <a:latin typeface="+mn-lt"/>
                          <a:cs typeface="Times New Roman"/>
                        </a:rPr>
                        <a:t> </a:t>
                      </a:r>
                      <a:r>
                        <a:rPr sz="1400" dirty="0">
                          <a:latin typeface="+mn-lt"/>
                          <a:cs typeface="Times New Roman"/>
                        </a:rPr>
                        <a:t>на</a:t>
                      </a:r>
                      <a:r>
                        <a:rPr sz="1400" spc="-5" dirty="0">
                          <a:latin typeface="+mn-lt"/>
                          <a:cs typeface="Times New Roman"/>
                        </a:rPr>
                        <a:t> </a:t>
                      </a:r>
                      <a:r>
                        <a:rPr sz="1400" dirty="0">
                          <a:latin typeface="+mn-lt"/>
                          <a:cs typeface="Times New Roman"/>
                        </a:rPr>
                        <a:t>аналогичные</a:t>
                      </a:r>
                      <a:r>
                        <a:rPr sz="1400" spc="-45" dirty="0">
                          <a:latin typeface="+mn-lt"/>
                          <a:cs typeface="Times New Roman"/>
                        </a:rPr>
                        <a:t> </a:t>
                      </a:r>
                      <a:r>
                        <a:rPr sz="1400" dirty="0">
                          <a:latin typeface="+mn-lt"/>
                          <a:cs typeface="Times New Roman"/>
                        </a:rPr>
                        <a:t>строительные</a:t>
                      </a:r>
                      <a:r>
                        <a:rPr sz="1400" spc="-35" dirty="0">
                          <a:latin typeface="+mn-lt"/>
                          <a:cs typeface="Times New Roman"/>
                        </a:rPr>
                        <a:t> </a:t>
                      </a:r>
                      <a:r>
                        <a:rPr sz="1400" dirty="0">
                          <a:latin typeface="+mn-lt"/>
                          <a:cs typeface="Times New Roman"/>
                        </a:rPr>
                        <a:t>ресурсы.</a:t>
                      </a:r>
                      <a:endParaRPr sz="1400">
                        <a:latin typeface="+mn-lt"/>
                        <a:cs typeface="Times New Roman"/>
                      </a:endParaRPr>
                    </a:p>
                    <a:p>
                      <a:pPr marL="378460" marR="684530" indent="-287020">
                        <a:lnSpc>
                          <a:spcPct val="77100"/>
                        </a:lnSpc>
                        <a:spcBef>
                          <a:spcPts val="195"/>
                        </a:spcBef>
                        <a:buFont typeface="Microsoft Sans Serif"/>
                        <a:buChar char="•"/>
                        <a:tabLst>
                          <a:tab pos="377825" algn="l"/>
                          <a:tab pos="378460" algn="l"/>
                        </a:tabLst>
                      </a:pPr>
                      <a:r>
                        <a:rPr sz="1400" dirty="0">
                          <a:latin typeface="+mn-lt"/>
                          <a:cs typeface="Times New Roman"/>
                        </a:rPr>
                        <a:t>Причина </a:t>
                      </a:r>
                      <a:r>
                        <a:rPr sz="1400" spc="-5" dirty="0">
                          <a:latin typeface="+mn-lt"/>
                          <a:cs typeface="Times New Roman"/>
                        </a:rPr>
                        <a:t>изменений</a:t>
                      </a:r>
                      <a:r>
                        <a:rPr sz="1400" dirty="0">
                          <a:latin typeface="+mn-lt"/>
                          <a:cs typeface="Times New Roman"/>
                        </a:rPr>
                        <a:t> – любая, в </a:t>
                      </a:r>
                      <a:r>
                        <a:rPr sz="1400" spc="-30" dirty="0">
                          <a:latin typeface="+mn-lt"/>
                          <a:cs typeface="Times New Roman"/>
                        </a:rPr>
                        <a:t>т.ч. </a:t>
                      </a:r>
                      <a:r>
                        <a:rPr sz="1400" dirty="0">
                          <a:latin typeface="+mn-lt"/>
                          <a:cs typeface="Times New Roman"/>
                        </a:rPr>
                        <a:t>, в </a:t>
                      </a:r>
                      <a:r>
                        <a:rPr sz="1400" spc="-15" dirty="0">
                          <a:latin typeface="+mn-lt"/>
                          <a:cs typeface="Times New Roman"/>
                        </a:rPr>
                        <a:t>том </a:t>
                      </a:r>
                      <a:r>
                        <a:rPr sz="1400" dirty="0">
                          <a:latin typeface="+mn-lt"/>
                          <a:cs typeface="Times New Roman"/>
                        </a:rPr>
                        <a:t>числе в </a:t>
                      </a:r>
                      <a:r>
                        <a:rPr sz="1400" spc="-5" dirty="0">
                          <a:latin typeface="+mn-lt"/>
                          <a:cs typeface="Times New Roman"/>
                        </a:rPr>
                        <a:t>связи </a:t>
                      </a:r>
                      <a:r>
                        <a:rPr sz="1400" dirty="0">
                          <a:latin typeface="+mn-lt"/>
                          <a:cs typeface="Times New Roman"/>
                        </a:rPr>
                        <a:t>с </a:t>
                      </a:r>
                      <a:r>
                        <a:rPr sz="1400" spc="5" dirty="0">
                          <a:latin typeface="+mn-lt"/>
                          <a:cs typeface="Times New Roman"/>
                        </a:rPr>
                        <a:t>внесением </a:t>
                      </a:r>
                      <a:r>
                        <a:rPr sz="1400" spc="-5" dirty="0">
                          <a:latin typeface="+mn-lt"/>
                          <a:cs typeface="Times New Roman"/>
                        </a:rPr>
                        <a:t>изменений </a:t>
                      </a:r>
                      <a:r>
                        <a:rPr sz="1400" dirty="0">
                          <a:latin typeface="+mn-lt"/>
                          <a:cs typeface="Times New Roman"/>
                        </a:rPr>
                        <a:t>в </a:t>
                      </a:r>
                      <a:r>
                        <a:rPr sz="1400" spc="-335" dirty="0">
                          <a:latin typeface="+mn-lt"/>
                          <a:cs typeface="Times New Roman"/>
                        </a:rPr>
                        <a:t> </a:t>
                      </a:r>
                      <a:r>
                        <a:rPr sz="1400" spc="-5" dirty="0">
                          <a:latin typeface="+mn-lt"/>
                          <a:cs typeface="Times New Roman"/>
                        </a:rPr>
                        <a:t>проектную</a:t>
                      </a:r>
                      <a:r>
                        <a:rPr sz="1400" spc="-10" dirty="0">
                          <a:latin typeface="+mn-lt"/>
                          <a:cs typeface="Times New Roman"/>
                        </a:rPr>
                        <a:t> </a:t>
                      </a:r>
                      <a:r>
                        <a:rPr sz="1400" spc="-5" dirty="0">
                          <a:latin typeface="+mn-lt"/>
                          <a:cs typeface="Times New Roman"/>
                        </a:rPr>
                        <a:t>документацию</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917321">
                <a:tc>
                  <a:txBody>
                    <a:bodyPr/>
                    <a:lstStyle/>
                    <a:p>
                      <a:pPr marL="91440" marR="184785">
                        <a:lnSpc>
                          <a:spcPct val="77900"/>
                        </a:lnSpc>
                        <a:spcBef>
                          <a:spcPts val="309"/>
                        </a:spcBef>
                      </a:pPr>
                      <a:r>
                        <a:rPr sz="1400" b="1" spc="-5" dirty="0">
                          <a:latin typeface="+mn-lt"/>
                          <a:cs typeface="Times New Roman"/>
                        </a:rPr>
                        <a:t>Этапы</a:t>
                      </a:r>
                      <a:r>
                        <a:rPr sz="1400" b="1" spc="-65" dirty="0">
                          <a:latin typeface="+mn-lt"/>
                          <a:cs typeface="Times New Roman"/>
                        </a:rPr>
                        <a:t> </a:t>
                      </a:r>
                      <a:r>
                        <a:rPr sz="1400" b="1" spc="-5" dirty="0">
                          <a:latin typeface="+mn-lt"/>
                          <a:cs typeface="Times New Roman"/>
                        </a:rPr>
                        <a:t>исполнения </a:t>
                      </a:r>
                      <a:r>
                        <a:rPr sz="1400" b="1" spc="-335" dirty="0">
                          <a:latin typeface="+mn-lt"/>
                          <a:cs typeface="Times New Roman"/>
                        </a:rPr>
                        <a:t> </a:t>
                      </a:r>
                      <a:r>
                        <a:rPr sz="1400" b="1" spc="-10" dirty="0">
                          <a:latin typeface="+mn-lt"/>
                          <a:cs typeface="Times New Roman"/>
                        </a:rPr>
                        <a:t>контрактов</a:t>
                      </a:r>
                      <a:endParaRPr sz="1400">
                        <a:latin typeface="+mn-lt"/>
                        <a:cs typeface="Times New Roman"/>
                      </a:endParaRPr>
                    </a:p>
                  </a:txBody>
                  <a:tcPr marL="0" marR="0" marT="393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1440">
                        <a:lnSpc>
                          <a:spcPts val="1430"/>
                        </a:lnSpc>
                      </a:pPr>
                      <a:r>
                        <a:rPr sz="1400" spc="-5" dirty="0">
                          <a:latin typeface="+mn-lt"/>
                          <a:cs typeface="Times New Roman"/>
                        </a:rPr>
                        <a:t>Любые</a:t>
                      </a:r>
                      <a:r>
                        <a:rPr sz="1400" spc="-35" dirty="0">
                          <a:latin typeface="+mn-lt"/>
                          <a:cs typeface="Times New Roman"/>
                        </a:rPr>
                        <a:t> </a:t>
                      </a:r>
                      <a:r>
                        <a:rPr sz="1400" spc="-5" dirty="0">
                          <a:latin typeface="+mn-lt"/>
                          <a:cs typeface="Times New Roman"/>
                        </a:rPr>
                        <a:t>условия</a:t>
                      </a:r>
                      <a:r>
                        <a:rPr sz="1400" spc="5" dirty="0">
                          <a:latin typeface="+mn-lt"/>
                          <a:cs typeface="Times New Roman"/>
                        </a:rPr>
                        <a:t> </a:t>
                      </a:r>
                      <a:r>
                        <a:rPr sz="1400" spc="-5" dirty="0">
                          <a:latin typeface="+mn-lt"/>
                          <a:cs typeface="Times New Roman"/>
                        </a:rPr>
                        <a:t>этапов:</a:t>
                      </a:r>
                      <a:endParaRPr sz="1400">
                        <a:latin typeface="+mn-lt"/>
                        <a:cs typeface="Times New Roman"/>
                      </a:endParaRPr>
                    </a:p>
                    <a:p>
                      <a:pPr marL="378460" indent="-287020">
                        <a:lnSpc>
                          <a:spcPts val="1300"/>
                        </a:lnSpc>
                        <a:buFont typeface="Microsoft Sans Serif"/>
                        <a:buChar char="•"/>
                        <a:tabLst>
                          <a:tab pos="377825" algn="l"/>
                          <a:tab pos="378460" algn="l"/>
                        </a:tabLst>
                      </a:pPr>
                      <a:r>
                        <a:rPr sz="1400" spc="-5" dirty="0">
                          <a:latin typeface="+mn-lt"/>
                          <a:cs typeface="Times New Roman"/>
                        </a:rPr>
                        <a:t>наименование,</a:t>
                      </a:r>
                      <a:endParaRPr sz="1400">
                        <a:latin typeface="+mn-lt"/>
                        <a:cs typeface="Times New Roman"/>
                      </a:endParaRPr>
                    </a:p>
                    <a:p>
                      <a:pPr marL="378460" indent="-287020">
                        <a:lnSpc>
                          <a:spcPts val="1295"/>
                        </a:lnSpc>
                        <a:buFont typeface="Microsoft Sans Serif"/>
                        <a:buChar char="•"/>
                        <a:tabLst>
                          <a:tab pos="377825" algn="l"/>
                          <a:tab pos="378460" algn="l"/>
                        </a:tabLst>
                      </a:pPr>
                      <a:r>
                        <a:rPr sz="1400" spc="5" dirty="0">
                          <a:latin typeface="+mn-lt"/>
                          <a:cs typeface="Times New Roman"/>
                        </a:rPr>
                        <a:t>состав,</a:t>
                      </a:r>
                      <a:endParaRPr sz="1400">
                        <a:latin typeface="+mn-lt"/>
                        <a:cs typeface="Times New Roman"/>
                      </a:endParaRPr>
                    </a:p>
                    <a:p>
                      <a:pPr marL="378460" indent="-287020">
                        <a:lnSpc>
                          <a:spcPts val="1300"/>
                        </a:lnSpc>
                        <a:buFont typeface="Microsoft Sans Serif"/>
                        <a:buChar char="•"/>
                        <a:tabLst>
                          <a:tab pos="377825" algn="l"/>
                          <a:tab pos="378460" algn="l"/>
                        </a:tabLst>
                      </a:pPr>
                      <a:r>
                        <a:rPr sz="1400" spc="-10" dirty="0">
                          <a:latin typeface="+mn-lt"/>
                          <a:cs typeface="Times New Roman"/>
                        </a:rPr>
                        <a:t>объемы</a:t>
                      </a:r>
                      <a:r>
                        <a:rPr sz="1400" spc="-30" dirty="0">
                          <a:latin typeface="+mn-lt"/>
                          <a:cs typeface="Times New Roman"/>
                        </a:rPr>
                        <a:t> </a:t>
                      </a:r>
                      <a:r>
                        <a:rPr sz="1400" dirty="0">
                          <a:latin typeface="+mn-lt"/>
                          <a:cs typeface="Times New Roman"/>
                        </a:rPr>
                        <a:t>и</a:t>
                      </a:r>
                      <a:r>
                        <a:rPr sz="1400" spc="-30" dirty="0">
                          <a:latin typeface="+mn-lt"/>
                          <a:cs typeface="Times New Roman"/>
                        </a:rPr>
                        <a:t> </a:t>
                      </a:r>
                      <a:r>
                        <a:rPr sz="1400" dirty="0">
                          <a:latin typeface="+mn-lt"/>
                          <a:cs typeface="Times New Roman"/>
                        </a:rPr>
                        <a:t>виды</a:t>
                      </a:r>
                      <a:r>
                        <a:rPr sz="1400" spc="-30" dirty="0">
                          <a:latin typeface="+mn-lt"/>
                          <a:cs typeface="Times New Roman"/>
                        </a:rPr>
                        <a:t> </a:t>
                      </a:r>
                      <a:r>
                        <a:rPr sz="1400" spc="-20" dirty="0">
                          <a:latin typeface="+mn-lt"/>
                          <a:cs typeface="Times New Roman"/>
                        </a:rPr>
                        <a:t>работ,</a:t>
                      </a:r>
                      <a:endParaRPr sz="1400">
                        <a:latin typeface="+mn-lt"/>
                        <a:cs typeface="Times New Roman"/>
                      </a:endParaRPr>
                    </a:p>
                    <a:p>
                      <a:pPr marL="378460" indent="-287020">
                        <a:lnSpc>
                          <a:spcPts val="1495"/>
                        </a:lnSpc>
                        <a:buFont typeface="Microsoft Sans Serif"/>
                        <a:buChar char="•"/>
                        <a:tabLst>
                          <a:tab pos="377825" algn="l"/>
                          <a:tab pos="378460" algn="l"/>
                        </a:tabLst>
                      </a:pPr>
                      <a:r>
                        <a:rPr sz="1400" dirty="0">
                          <a:latin typeface="+mn-lt"/>
                          <a:cs typeface="Times New Roman"/>
                        </a:rPr>
                        <a:t>цена</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87248">
                <a:tc>
                  <a:txBody>
                    <a:bodyPr/>
                    <a:lstStyle/>
                    <a:p>
                      <a:pPr marL="91440">
                        <a:lnSpc>
                          <a:spcPts val="1620"/>
                        </a:lnSpc>
                      </a:pPr>
                      <a:r>
                        <a:rPr sz="1400" b="1" spc="-5" dirty="0">
                          <a:latin typeface="+mn-lt"/>
                          <a:cs typeface="Times New Roman"/>
                        </a:rPr>
                        <a:t>Аванс</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378460" indent="-287020">
                        <a:lnSpc>
                          <a:spcPts val="1435"/>
                        </a:lnSpc>
                        <a:buFont typeface="Microsoft Sans Serif"/>
                        <a:buChar char="•"/>
                        <a:tabLst>
                          <a:tab pos="377825" algn="l"/>
                          <a:tab pos="378460" algn="l"/>
                        </a:tabLst>
                      </a:pPr>
                      <a:r>
                        <a:rPr sz="1400" dirty="0">
                          <a:latin typeface="+mn-lt"/>
                          <a:cs typeface="Times New Roman"/>
                        </a:rPr>
                        <a:t>Ввести</a:t>
                      </a:r>
                      <a:r>
                        <a:rPr sz="1400" spc="-30" dirty="0">
                          <a:latin typeface="+mn-lt"/>
                          <a:cs typeface="Times New Roman"/>
                        </a:rPr>
                        <a:t> </a:t>
                      </a:r>
                      <a:r>
                        <a:rPr sz="1400" spc="-5" dirty="0">
                          <a:latin typeface="+mn-lt"/>
                          <a:cs typeface="Times New Roman"/>
                        </a:rPr>
                        <a:t>аванс</a:t>
                      </a:r>
                      <a:endParaRPr sz="1400">
                        <a:latin typeface="+mn-lt"/>
                        <a:cs typeface="Times New Roman"/>
                      </a:endParaRPr>
                    </a:p>
                    <a:p>
                      <a:pPr marL="378460" indent="-287020">
                        <a:lnSpc>
                          <a:spcPts val="1305"/>
                        </a:lnSpc>
                        <a:buFont typeface="Microsoft Sans Serif"/>
                        <a:buChar char="•"/>
                        <a:tabLst>
                          <a:tab pos="377825" algn="l"/>
                          <a:tab pos="378460" algn="l"/>
                        </a:tabLst>
                      </a:pPr>
                      <a:r>
                        <a:rPr sz="1400" spc="-5" dirty="0">
                          <a:latin typeface="+mn-lt"/>
                          <a:cs typeface="Times New Roman"/>
                        </a:rPr>
                        <a:t>Изменить</a:t>
                      </a:r>
                      <a:r>
                        <a:rPr sz="1400" spc="-20" dirty="0">
                          <a:latin typeface="+mn-lt"/>
                          <a:cs typeface="Times New Roman"/>
                        </a:rPr>
                        <a:t> </a:t>
                      </a:r>
                      <a:r>
                        <a:rPr sz="1400" spc="-5" dirty="0">
                          <a:latin typeface="+mn-lt"/>
                          <a:cs typeface="Times New Roman"/>
                        </a:rPr>
                        <a:t>размер</a:t>
                      </a:r>
                      <a:r>
                        <a:rPr sz="1400" spc="-20" dirty="0">
                          <a:latin typeface="+mn-lt"/>
                          <a:cs typeface="Times New Roman"/>
                        </a:rPr>
                        <a:t> </a:t>
                      </a:r>
                      <a:r>
                        <a:rPr sz="1400" spc="-5" dirty="0">
                          <a:latin typeface="+mn-lt"/>
                          <a:cs typeface="Times New Roman"/>
                        </a:rPr>
                        <a:t>аванса.</a:t>
                      </a:r>
                      <a:endParaRPr sz="1400">
                        <a:latin typeface="+mn-lt"/>
                        <a:cs typeface="Times New Roman"/>
                      </a:endParaRPr>
                    </a:p>
                    <a:p>
                      <a:pPr marL="378460" indent="-287020">
                        <a:lnSpc>
                          <a:spcPts val="1490"/>
                        </a:lnSpc>
                        <a:buFont typeface="Microsoft Sans Serif"/>
                        <a:buChar char="•"/>
                        <a:tabLst>
                          <a:tab pos="377825" algn="l"/>
                          <a:tab pos="378460" algn="l"/>
                        </a:tabLst>
                      </a:pPr>
                      <a:r>
                        <a:rPr sz="1400" spc="-5" dirty="0">
                          <a:latin typeface="+mn-lt"/>
                          <a:cs typeface="Times New Roman"/>
                        </a:rPr>
                        <a:t>Нельзя исключить</a:t>
                      </a:r>
                      <a:r>
                        <a:rPr sz="1400" spc="-40" dirty="0">
                          <a:latin typeface="+mn-lt"/>
                          <a:cs typeface="Times New Roman"/>
                        </a:rPr>
                        <a:t> </a:t>
                      </a:r>
                      <a:r>
                        <a:rPr sz="1400" spc="-5" dirty="0">
                          <a:latin typeface="+mn-lt"/>
                          <a:cs typeface="Times New Roman"/>
                        </a:rPr>
                        <a:t>аванс вообще.</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2020">
                <a:tc>
                  <a:txBody>
                    <a:bodyPr/>
                    <a:lstStyle/>
                    <a:p>
                      <a:pPr marL="91440">
                        <a:lnSpc>
                          <a:spcPts val="1435"/>
                        </a:lnSpc>
                      </a:pPr>
                      <a:r>
                        <a:rPr sz="1400" b="1" spc="-5" dirty="0">
                          <a:latin typeface="+mn-lt"/>
                          <a:cs typeface="Times New Roman"/>
                        </a:rPr>
                        <a:t>Порядок</a:t>
                      </a:r>
                      <a:r>
                        <a:rPr sz="1400" b="1" spc="-30" dirty="0">
                          <a:latin typeface="+mn-lt"/>
                          <a:cs typeface="Times New Roman"/>
                        </a:rPr>
                        <a:t> </a:t>
                      </a:r>
                      <a:r>
                        <a:rPr sz="1400" b="1" spc="-5" dirty="0">
                          <a:latin typeface="+mn-lt"/>
                          <a:cs typeface="Times New Roman"/>
                        </a:rPr>
                        <a:t>приемки</a:t>
                      </a:r>
                      <a:endParaRPr sz="1400">
                        <a:latin typeface="+mn-lt"/>
                        <a:cs typeface="Times New Roman"/>
                      </a:endParaRPr>
                    </a:p>
                    <a:p>
                      <a:pPr marL="91440">
                        <a:lnSpc>
                          <a:spcPts val="1495"/>
                        </a:lnSpc>
                      </a:pPr>
                      <a:r>
                        <a:rPr sz="1400" b="1" spc="-10" dirty="0">
                          <a:latin typeface="+mn-lt"/>
                          <a:cs typeface="Times New Roman"/>
                        </a:rPr>
                        <a:t>отдельного</a:t>
                      </a:r>
                      <a:r>
                        <a:rPr sz="1400" b="1" spc="-40" dirty="0">
                          <a:latin typeface="+mn-lt"/>
                          <a:cs typeface="Times New Roman"/>
                        </a:rPr>
                        <a:t> </a:t>
                      </a:r>
                      <a:r>
                        <a:rPr sz="1400" b="1" dirty="0">
                          <a:latin typeface="+mn-lt"/>
                          <a:cs typeface="Times New Roman"/>
                        </a:rPr>
                        <a:t>этапа</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1440">
                        <a:lnSpc>
                          <a:spcPts val="1435"/>
                        </a:lnSpc>
                      </a:pPr>
                      <a:r>
                        <a:rPr sz="1400" spc="-5" dirty="0">
                          <a:latin typeface="+mn-lt"/>
                          <a:cs typeface="Times New Roman"/>
                        </a:rPr>
                        <a:t>Нельзя</a:t>
                      </a:r>
                      <a:r>
                        <a:rPr sz="1400" spc="15" dirty="0">
                          <a:latin typeface="+mn-lt"/>
                          <a:cs typeface="Times New Roman"/>
                        </a:rPr>
                        <a:t> </a:t>
                      </a:r>
                      <a:r>
                        <a:rPr sz="1400" spc="-5" dirty="0">
                          <a:latin typeface="+mn-lt"/>
                          <a:cs typeface="Times New Roman"/>
                        </a:rPr>
                        <a:t>поменять</a:t>
                      </a:r>
                      <a:r>
                        <a:rPr sz="1400" spc="-10" dirty="0">
                          <a:latin typeface="+mn-lt"/>
                          <a:cs typeface="Times New Roman"/>
                        </a:rPr>
                        <a:t> </a:t>
                      </a:r>
                      <a:r>
                        <a:rPr sz="1400" dirty="0">
                          <a:latin typeface="+mn-lt"/>
                          <a:cs typeface="Times New Roman"/>
                        </a:rPr>
                        <a:t>сроки</a:t>
                      </a:r>
                      <a:r>
                        <a:rPr sz="1400" spc="-30" dirty="0">
                          <a:latin typeface="+mn-lt"/>
                          <a:cs typeface="Times New Roman"/>
                        </a:rPr>
                        <a:t> </a:t>
                      </a:r>
                      <a:r>
                        <a:rPr sz="1400" dirty="0">
                          <a:latin typeface="+mn-lt"/>
                          <a:cs typeface="Times New Roman"/>
                        </a:rPr>
                        <a:t>приемки</a:t>
                      </a:r>
                      <a:r>
                        <a:rPr sz="1400" spc="-10" dirty="0">
                          <a:latin typeface="+mn-lt"/>
                          <a:cs typeface="Times New Roman"/>
                        </a:rPr>
                        <a:t> </a:t>
                      </a:r>
                      <a:r>
                        <a:rPr sz="1400" spc="-25" dirty="0">
                          <a:latin typeface="+mn-lt"/>
                          <a:cs typeface="Times New Roman"/>
                        </a:rPr>
                        <a:t>(т.к.</a:t>
                      </a:r>
                      <a:r>
                        <a:rPr sz="1400" spc="-10" dirty="0">
                          <a:latin typeface="+mn-lt"/>
                          <a:cs typeface="Times New Roman"/>
                        </a:rPr>
                        <a:t> </a:t>
                      </a:r>
                      <a:r>
                        <a:rPr sz="1400" dirty="0">
                          <a:latin typeface="+mn-lt"/>
                          <a:cs typeface="Times New Roman"/>
                        </a:rPr>
                        <a:t>ч.13</a:t>
                      </a:r>
                      <a:r>
                        <a:rPr sz="1400" spc="-10" dirty="0">
                          <a:latin typeface="+mn-lt"/>
                          <a:cs typeface="Times New Roman"/>
                        </a:rPr>
                        <a:t> </a:t>
                      </a:r>
                      <a:r>
                        <a:rPr sz="1400" spc="-25" dirty="0">
                          <a:latin typeface="+mn-lt"/>
                          <a:cs typeface="Times New Roman"/>
                        </a:rPr>
                        <a:t>ст.34</a:t>
                      </a:r>
                      <a:r>
                        <a:rPr sz="1400" dirty="0">
                          <a:latin typeface="+mn-lt"/>
                          <a:cs typeface="Times New Roman"/>
                        </a:rPr>
                        <a:t> </a:t>
                      </a:r>
                      <a:r>
                        <a:rPr sz="1400" spc="-10" dirty="0">
                          <a:latin typeface="+mn-lt"/>
                          <a:cs typeface="Times New Roman"/>
                        </a:rPr>
                        <a:t>Закона</a:t>
                      </a:r>
                      <a:r>
                        <a:rPr sz="1400" spc="-20" dirty="0">
                          <a:latin typeface="+mn-lt"/>
                          <a:cs typeface="Times New Roman"/>
                        </a:rPr>
                        <a:t> </a:t>
                      </a:r>
                      <a:r>
                        <a:rPr sz="1400" spc="5" dirty="0">
                          <a:latin typeface="+mn-lt"/>
                          <a:cs typeface="Times New Roman"/>
                        </a:rPr>
                        <a:t>44-ФЗ</a:t>
                      </a:r>
                      <a:r>
                        <a:rPr sz="1400" spc="-35" dirty="0">
                          <a:latin typeface="+mn-lt"/>
                          <a:cs typeface="Times New Roman"/>
                        </a:rPr>
                        <a:t> </a:t>
                      </a:r>
                      <a:r>
                        <a:rPr sz="1400" dirty="0">
                          <a:latin typeface="+mn-lt"/>
                          <a:cs typeface="Times New Roman"/>
                        </a:rPr>
                        <a:t>не</a:t>
                      </a:r>
                      <a:r>
                        <a:rPr sz="1400" spc="10" dirty="0">
                          <a:latin typeface="+mn-lt"/>
                          <a:cs typeface="Times New Roman"/>
                        </a:rPr>
                        <a:t> </a:t>
                      </a:r>
                      <a:r>
                        <a:rPr sz="1400" dirty="0">
                          <a:latin typeface="+mn-lt"/>
                          <a:cs typeface="Times New Roman"/>
                        </a:rPr>
                        <a:t>относит</a:t>
                      </a:r>
                      <a:r>
                        <a:rPr sz="1400" spc="-25" dirty="0">
                          <a:latin typeface="+mn-lt"/>
                          <a:cs typeface="Times New Roman"/>
                        </a:rPr>
                        <a:t> </a:t>
                      </a:r>
                      <a:r>
                        <a:rPr sz="1400" dirty="0">
                          <a:latin typeface="+mn-lt"/>
                          <a:cs typeface="Times New Roman"/>
                        </a:rPr>
                        <a:t>сроки</a:t>
                      </a:r>
                      <a:r>
                        <a:rPr sz="1400" spc="-10" dirty="0">
                          <a:latin typeface="+mn-lt"/>
                          <a:cs typeface="Times New Roman"/>
                        </a:rPr>
                        <a:t> </a:t>
                      </a:r>
                      <a:r>
                        <a:rPr sz="1400" dirty="0">
                          <a:latin typeface="+mn-lt"/>
                          <a:cs typeface="Times New Roman"/>
                        </a:rPr>
                        <a:t>приемки</a:t>
                      </a:r>
                      <a:r>
                        <a:rPr sz="1400" spc="-30" dirty="0">
                          <a:latin typeface="+mn-lt"/>
                          <a:cs typeface="Times New Roman"/>
                        </a:rPr>
                        <a:t> </a:t>
                      </a:r>
                      <a:r>
                        <a:rPr sz="1400" dirty="0">
                          <a:latin typeface="+mn-lt"/>
                          <a:cs typeface="Times New Roman"/>
                        </a:rPr>
                        <a:t>к</a:t>
                      </a:r>
                      <a:endParaRPr sz="1400">
                        <a:latin typeface="+mn-lt"/>
                        <a:cs typeface="Times New Roman"/>
                      </a:endParaRPr>
                    </a:p>
                    <a:p>
                      <a:pPr marL="91440">
                        <a:lnSpc>
                          <a:spcPts val="1495"/>
                        </a:lnSpc>
                      </a:pPr>
                      <a:r>
                        <a:rPr sz="1400" spc="-5" dirty="0">
                          <a:latin typeface="+mn-lt"/>
                          <a:cs typeface="Times New Roman"/>
                        </a:rPr>
                        <a:t>порядку</a:t>
                      </a:r>
                      <a:r>
                        <a:rPr sz="1400" spc="-60" dirty="0">
                          <a:latin typeface="+mn-lt"/>
                          <a:cs typeface="Times New Roman"/>
                        </a:rPr>
                        <a:t> </a:t>
                      </a:r>
                      <a:r>
                        <a:rPr sz="1400" dirty="0">
                          <a:latin typeface="+mn-lt"/>
                          <a:cs typeface="Times New Roman"/>
                        </a:rPr>
                        <a:t>приемки)</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2135">
                <a:tc>
                  <a:txBody>
                    <a:bodyPr/>
                    <a:lstStyle/>
                    <a:p>
                      <a:pPr marL="91440">
                        <a:lnSpc>
                          <a:spcPts val="1435"/>
                        </a:lnSpc>
                      </a:pPr>
                      <a:r>
                        <a:rPr sz="1400" b="1" dirty="0">
                          <a:latin typeface="+mn-lt"/>
                          <a:cs typeface="Times New Roman"/>
                        </a:rPr>
                        <a:t>Порядок</a:t>
                      </a:r>
                      <a:r>
                        <a:rPr sz="1400" b="1" spc="-35" dirty="0">
                          <a:latin typeface="+mn-lt"/>
                          <a:cs typeface="Times New Roman"/>
                        </a:rPr>
                        <a:t> </a:t>
                      </a:r>
                      <a:r>
                        <a:rPr sz="1400" b="1" spc="-5" dirty="0">
                          <a:latin typeface="+mn-lt"/>
                          <a:cs typeface="Times New Roman"/>
                        </a:rPr>
                        <a:t>оплаты</a:t>
                      </a:r>
                      <a:endParaRPr sz="1400">
                        <a:latin typeface="+mn-lt"/>
                        <a:cs typeface="Times New Roman"/>
                      </a:endParaRPr>
                    </a:p>
                    <a:p>
                      <a:pPr marL="91440">
                        <a:lnSpc>
                          <a:spcPts val="1495"/>
                        </a:lnSpc>
                      </a:pPr>
                      <a:r>
                        <a:rPr sz="1400" b="1" spc="-10" dirty="0">
                          <a:latin typeface="+mn-lt"/>
                          <a:cs typeface="Times New Roman"/>
                        </a:rPr>
                        <a:t>отдельного</a:t>
                      </a:r>
                      <a:r>
                        <a:rPr sz="1400" b="1" spc="-40" dirty="0">
                          <a:latin typeface="+mn-lt"/>
                          <a:cs typeface="Times New Roman"/>
                        </a:rPr>
                        <a:t> </a:t>
                      </a:r>
                      <a:r>
                        <a:rPr sz="1400" b="1" dirty="0">
                          <a:latin typeface="+mn-lt"/>
                          <a:cs typeface="Times New Roman"/>
                        </a:rPr>
                        <a:t>этапа</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1440">
                        <a:lnSpc>
                          <a:spcPts val="1435"/>
                        </a:lnSpc>
                      </a:pPr>
                      <a:r>
                        <a:rPr sz="1400" spc="-5" dirty="0">
                          <a:latin typeface="+mn-lt"/>
                          <a:cs typeface="Times New Roman"/>
                        </a:rPr>
                        <a:t>Нельзя</a:t>
                      </a:r>
                      <a:r>
                        <a:rPr sz="1400" spc="5" dirty="0">
                          <a:latin typeface="+mn-lt"/>
                          <a:cs typeface="Times New Roman"/>
                        </a:rPr>
                        <a:t> </a:t>
                      </a:r>
                      <a:r>
                        <a:rPr sz="1400" dirty="0">
                          <a:latin typeface="+mn-lt"/>
                          <a:cs typeface="Times New Roman"/>
                        </a:rPr>
                        <a:t>поменять</a:t>
                      </a:r>
                      <a:r>
                        <a:rPr sz="1400" spc="-20" dirty="0">
                          <a:latin typeface="+mn-lt"/>
                          <a:cs typeface="Times New Roman"/>
                        </a:rPr>
                        <a:t> </a:t>
                      </a:r>
                      <a:r>
                        <a:rPr sz="1400" dirty="0">
                          <a:latin typeface="+mn-lt"/>
                          <a:cs typeface="Times New Roman"/>
                        </a:rPr>
                        <a:t>сроки</a:t>
                      </a:r>
                      <a:r>
                        <a:rPr sz="1400" spc="-35" dirty="0">
                          <a:latin typeface="+mn-lt"/>
                          <a:cs typeface="Times New Roman"/>
                        </a:rPr>
                        <a:t> </a:t>
                      </a:r>
                      <a:r>
                        <a:rPr sz="1400" spc="-5" dirty="0">
                          <a:latin typeface="+mn-lt"/>
                          <a:cs typeface="Times New Roman"/>
                        </a:rPr>
                        <a:t>оплаты</a:t>
                      </a:r>
                      <a:r>
                        <a:rPr sz="1400" spc="-15" dirty="0">
                          <a:latin typeface="+mn-lt"/>
                          <a:cs typeface="Times New Roman"/>
                        </a:rPr>
                        <a:t> </a:t>
                      </a:r>
                      <a:r>
                        <a:rPr sz="1400" spc="-25" dirty="0">
                          <a:latin typeface="+mn-lt"/>
                          <a:cs typeface="Times New Roman"/>
                        </a:rPr>
                        <a:t>(т.к.</a:t>
                      </a:r>
                      <a:r>
                        <a:rPr sz="1400" spc="-10" dirty="0">
                          <a:latin typeface="+mn-lt"/>
                          <a:cs typeface="Times New Roman"/>
                        </a:rPr>
                        <a:t> </a:t>
                      </a:r>
                      <a:r>
                        <a:rPr sz="1400" dirty="0">
                          <a:latin typeface="+mn-lt"/>
                          <a:cs typeface="Times New Roman"/>
                        </a:rPr>
                        <a:t>ч.13</a:t>
                      </a:r>
                      <a:r>
                        <a:rPr sz="1400" spc="-25" dirty="0">
                          <a:latin typeface="+mn-lt"/>
                          <a:cs typeface="Times New Roman"/>
                        </a:rPr>
                        <a:t> ст.34</a:t>
                      </a:r>
                      <a:r>
                        <a:rPr sz="1400" spc="-10" dirty="0">
                          <a:latin typeface="+mn-lt"/>
                          <a:cs typeface="Times New Roman"/>
                        </a:rPr>
                        <a:t> Закона</a:t>
                      </a:r>
                      <a:r>
                        <a:rPr sz="1400" spc="-25" dirty="0">
                          <a:latin typeface="+mn-lt"/>
                          <a:cs typeface="Times New Roman"/>
                        </a:rPr>
                        <a:t> </a:t>
                      </a:r>
                      <a:r>
                        <a:rPr sz="1400" spc="5" dirty="0">
                          <a:latin typeface="+mn-lt"/>
                          <a:cs typeface="Times New Roman"/>
                        </a:rPr>
                        <a:t>44-ФЗ</a:t>
                      </a:r>
                      <a:r>
                        <a:rPr sz="1400" spc="-30" dirty="0">
                          <a:latin typeface="+mn-lt"/>
                          <a:cs typeface="Times New Roman"/>
                        </a:rPr>
                        <a:t> </a:t>
                      </a:r>
                      <a:r>
                        <a:rPr sz="1400" dirty="0">
                          <a:latin typeface="+mn-lt"/>
                          <a:cs typeface="Times New Roman"/>
                        </a:rPr>
                        <a:t>не </a:t>
                      </a:r>
                      <a:r>
                        <a:rPr sz="1400" spc="5" dirty="0">
                          <a:latin typeface="+mn-lt"/>
                          <a:cs typeface="Times New Roman"/>
                        </a:rPr>
                        <a:t>относит</a:t>
                      </a:r>
                      <a:r>
                        <a:rPr sz="1400" spc="-15" dirty="0">
                          <a:latin typeface="+mn-lt"/>
                          <a:cs typeface="Times New Roman"/>
                        </a:rPr>
                        <a:t> </a:t>
                      </a:r>
                      <a:r>
                        <a:rPr sz="1400" dirty="0">
                          <a:latin typeface="+mn-lt"/>
                          <a:cs typeface="Times New Roman"/>
                        </a:rPr>
                        <a:t>сроки</a:t>
                      </a:r>
                      <a:r>
                        <a:rPr sz="1400" spc="-35" dirty="0">
                          <a:latin typeface="+mn-lt"/>
                          <a:cs typeface="Times New Roman"/>
                        </a:rPr>
                        <a:t> </a:t>
                      </a:r>
                      <a:r>
                        <a:rPr sz="1400" spc="-5" dirty="0">
                          <a:latin typeface="+mn-lt"/>
                          <a:cs typeface="Times New Roman"/>
                        </a:rPr>
                        <a:t>оплаты</a:t>
                      </a:r>
                      <a:r>
                        <a:rPr sz="1400" spc="-15" dirty="0">
                          <a:latin typeface="+mn-lt"/>
                          <a:cs typeface="Times New Roman"/>
                        </a:rPr>
                        <a:t> </a:t>
                      </a:r>
                      <a:r>
                        <a:rPr sz="1400" dirty="0">
                          <a:latin typeface="+mn-lt"/>
                          <a:cs typeface="Times New Roman"/>
                        </a:rPr>
                        <a:t>к</a:t>
                      </a:r>
                      <a:endParaRPr sz="1400">
                        <a:latin typeface="+mn-lt"/>
                        <a:cs typeface="Times New Roman"/>
                      </a:endParaRPr>
                    </a:p>
                    <a:p>
                      <a:pPr marL="91440">
                        <a:lnSpc>
                          <a:spcPts val="1495"/>
                        </a:lnSpc>
                      </a:pPr>
                      <a:r>
                        <a:rPr sz="1400" spc="-5" dirty="0">
                          <a:latin typeface="+mn-lt"/>
                          <a:cs typeface="Times New Roman"/>
                        </a:rPr>
                        <a:t>порядку</a:t>
                      </a:r>
                      <a:r>
                        <a:rPr sz="1400" spc="-65" dirty="0">
                          <a:latin typeface="+mn-lt"/>
                          <a:cs typeface="Times New Roman"/>
                        </a:rPr>
                        <a:t> </a:t>
                      </a:r>
                      <a:r>
                        <a:rPr sz="1400" spc="-5" dirty="0">
                          <a:latin typeface="+mn-lt"/>
                          <a:cs typeface="Times New Roman"/>
                        </a:rPr>
                        <a:t>оплаты)</a:t>
                      </a:r>
                      <a:endParaRPr sz="14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082484">
                <a:tc>
                  <a:txBody>
                    <a:bodyPr/>
                    <a:lstStyle/>
                    <a:p>
                      <a:pPr marL="91440">
                        <a:lnSpc>
                          <a:spcPts val="1625"/>
                        </a:lnSpc>
                      </a:pPr>
                      <a:r>
                        <a:rPr sz="1400" b="1" dirty="0">
                          <a:latin typeface="+mn-lt"/>
                          <a:cs typeface="Times New Roman"/>
                        </a:rPr>
                        <a:t>Цена</a:t>
                      </a:r>
                      <a:r>
                        <a:rPr sz="1400" b="1" spc="-20" dirty="0">
                          <a:latin typeface="+mn-lt"/>
                          <a:cs typeface="Times New Roman"/>
                        </a:rPr>
                        <a:t> </a:t>
                      </a:r>
                      <a:r>
                        <a:rPr sz="1400" b="1" spc="-5" dirty="0">
                          <a:latin typeface="+mn-lt"/>
                          <a:cs typeface="Times New Roman"/>
                        </a:rPr>
                        <a:t>контракта</a:t>
                      </a:r>
                      <a:endParaRPr sz="14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91440">
                        <a:lnSpc>
                          <a:spcPts val="1440"/>
                        </a:lnSpc>
                      </a:pPr>
                      <a:r>
                        <a:rPr sz="1400" b="1" spc="-20" dirty="0">
                          <a:solidFill>
                            <a:srgbClr val="C0504D"/>
                          </a:solidFill>
                          <a:latin typeface="+mn-lt"/>
                          <a:cs typeface="Times New Roman"/>
                        </a:rPr>
                        <a:t>Только</a:t>
                      </a:r>
                      <a:r>
                        <a:rPr sz="1400" b="1" spc="-10" dirty="0">
                          <a:solidFill>
                            <a:srgbClr val="C0504D"/>
                          </a:solidFill>
                          <a:latin typeface="+mn-lt"/>
                          <a:cs typeface="Times New Roman"/>
                        </a:rPr>
                        <a:t> </a:t>
                      </a:r>
                      <a:r>
                        <a:rPr sz="1400" b="1" spc="-5" dirty="0">
                          <a:solidFill>
                            <a:srgbClr val="C0504D"/>
                          </a:solidFill>
                          <a:latin typeface="+mn-lt"/>
                          <a:cs typeface="Times New Roman"/>
                        </a:rPr>
                        <a:t>при</a:t>
                      </a:r>
                      <a:r>
                        <a:rPr sz="1400" b="1" spc="15" dirty="0">
                          <a:solidFill>
                            <a:srgbClr val="C0504D"/>
                          </a:solidFill>
                          <a:latin typeface="+mn-lt"/>
                          <a:cs typeface="Times New Roman"/>
                        </a:rPr>
                        <a:t> </a:t>
                      </a:r>
                      <a:r>
                        <a:rPr sz="1400" b="1" spc="-5" dirty="0">
                          <a:solidFill>
                            <a:srgbClr val="C0504D"/>
                          </a:solidFill>
                          <a:latin typeface="+mn-lt"/>
                          <a:cs typeface="Times New Roman"/>
                        </a:rPr>
                        <a:t>изменении</a:t>
                      </a:r>
                      <a:r>
                        <a:rPr sz="1400" b="1" spc="30" dirty="0">
                          <a:solidFill>
                            <a:srgbClr val="C0504D"/>
                          </a:solidFill>
                          <a:latin typeface="+mn-lt"/>
                          <a:cs typeface="Times New Roman"/>
                        </a:rPr>
                        <a:t> </a:t>
                      </a:r>
                      <a:r>
                        <a:rPr sz="1400" b="1" spc="-10" dirty="0">
                          <a:solidFill>
                            <a:srgbClr val="C0504D"/>
                          </a:solidFill>
                          <a:latin typeface="+mn-lt"/>
                          <a:cs typeface="Times New Roman"/>
                        </a:rPr>
                        <a:t>вышеуказанных </a:t>
                      </a:r>
                      <a:r>
                        <a:rPr sz="1400" b="1" spc="-15" dirty="0">
                          <a:solidFill>
                            <a:srgbClr val="C0504D"/>
                          </a:solidFill>
                          <a:latin typeface="+mn-lt"/>
                          <a:cs typeface="Times New Roman"/>
                        </a:rPr>
                        <a:t>условий</a:t>
                      </a:r>
                      <a:r>
                        <a:rPr sz="1400" b="1" spc="5" dirty="0">
                          <a:solidFill>
                            <a:srgbClr val="C0504D"/>
                          </a:solidFill>
                          <a:latin typeface="+mn-lt"/>
                          <a:cs typeface="Times New Roman"/>
                        </a:rPr>
                        <a:t> </a:t>
                      </a:r>
                      <a:r>
                        <a:rPr sz="1400" b="1" dirty="0">
                          <a:solidFill>
                            <a:srgbClr val="C0504D"/>
                          </a:solidFill>
                          <a:latin typeface="+mn-lt"/>
                          <a:cs typeface="Times New Roman"/>
                        </a:rPr>
                        <a:t>(см.</a:t>
                      </a:r>
                      <a:r>
                        <a:rPr sz="1400" b="1" spc="5" dirty="0">
                          <a:solidFill>
                            <a:srgbClr val="C0504D"/>
                          </a:solidFill>
                          <a:latin typeface="+mn-lt"/>
                          <a:cs typeface="Times New Roman"/>
                        </a:rPr>
                        <a:t> </a:t>
                      </a:r>
                      <a:r>
                        <a:rPr sz="1400" b="1" spc="-5" dirty="0">
                          <a:solidFill>
                            <a:srgbClr val="C0504D"/>
                          </a:solidFill>
                          <a:latin typeface="+mn-lt"/>
                          <a:cs typeface="Times New Roman"/>
                        </a:rPr>
                        <a:t>п.1</a:t>
                      </a:r>
                      <a:r>
                        <a:rPr sz="1400" b="1" spc="5" dirty="0">
                          <a:solidFill>
                            <a:srgbClr val="C0504D"/>
                          </a:solidFill>
                          <a:latin typeface="+mn-lt"/>
                          <a:cs typeface="Times New Roman"/>
                        </a:rPr>
                        <a:t> </a:t>
                      </a:r>
                      <a:r>
                        <a:rPr sz="1400" b="1" dirty="0">
                          <a:solidFill>
                            <a:srgbClr val="C0504D"/>
                          </a:solidFill>
                          <a:latin typeface="+mn-lt"/>
                          <a:cs typeface="Times New Roman"/>
                        </a:rPr>
                        <a:t>ПП</a:t>
                      </a:r>
                      <a:r>
                        <a:rPr sz="1400" b="1" spc="-10" dirty="0">
                          <a:solidFill>
                            <a:srgbClr val="C0504D"/>
                          </a:solidFill>
                          <a:latin typeface="+mn-lt"/>
                          <a:cs typeface="Times New Roman"/>
                        </a:rPr>
                        <a:t> </a:t>
                      </a:r>
                      <a:r>
                        <a:rPr sz="1400" b="1" spc="5" dirty="0">
                          <a:solidFill>
                            <a:srgbClr val="C0504D"/>
                          </a:solidFill>
                          <a:latin typeface="+mn-lt"/>
                          <a:cs typeface="Times New Roman"/>
                        </a:rPr>
                        <a:t>680).</a:t>
                      </a:r>
                      <a:endParaRPr sz="1400" dirty="0">
                        <a:latin typeface="+mn-lt"/>
                        <a:cs typeface="Times New Roman"/>
                      </a:endParaRPr>
                    </a:p>
                    <a:p>
                      <a:pPr marL="91440">
                        <a:lnSpc>
                          <a:spcPts val="1300"/>
                        </a:lnSpc>
                      </a:pPr>
                      <a:r>
                        <a:rPr sz="1400" dirty="0">
                          <a:latin typeface="+mn-lt"/>
                          <a:cs typeface="Times New Roman"/>
                        </a:rPr>
                        <a:t>В </a:t>
                      </a:r>
                      <a:r>
                        <a:rPr sz="1400" spc="-5" dirty="0">
                          <a:latin typeface="+mn-lt"/>
                          <a:cs typeface="Times New Roman"/>
                        </a:rPr>
                        <a:t>любом размере,</a:t>
                      </a:r>
                      <a:r>
                        <a:rPr sz="1400" spc="-20" dirty="0">
                          <a:latin typeface="+mn-lt"/>
                          <a:cs typeface="Times New Roman"/>
                        </a:rPr>
                        <a:t> </a:t>
                      </a:r>
                      <a:r>
                        <a:rPr sz="1400" spc="-5" dirty="0">
                          <a:latin typeface="+mn-lt"/>
                          <a:cs typeface="Times New Roman"/>
                        </a:rPr>
                        <a:t>даже</a:t>
                      </a:r>
                      <a:r>
                        <a:rPr sz="1400" dirty="0">
                          <a:latin typeface="+mn-lt"/>
                          <a:cs typeface="Times New Roman"/>
                        </a:rPr>
                        <a:t> </a:t>
                      </a:r>
                      <a:r>
                        <a:rPr sz="1400" spc="-5" dirty="0">
                          <a:latin typeface="+mn-lt"/>
                          <a:cs typeface="Times New Roman"/>
                        </a:rPr>
                        <a:t>более</a:t>
                      </a:r>
                      <a:r>
                        <a:rPr sz="1400" spc="-15" dirty="0">
                          <a:latin typeface="+mn-lt"/>
                          <a:cs typeface="Times New Roman"/>
                        </a:rPr>
                        <a:t> </a:t>
                      </a:r>
                      <a:r>
                        <a:rPr sz="1400" dirty="0">
                          <a:latin typeface="+mn-lt"/>
                          <a:cs typeface="Times New Roman"/>
                        </a:rPr>
                        <a:t>чем </a:t>
                      </a:r>
                      <a:r>
                        <a:rPr sz="1400" spc="-5" dirty="0">
                          <a:latin typeface="+mn-lt"/>
                          <a:cs typeface="Times New Roman"/>
                        </a:rPr>
                        <a:t>на</a:t>
                      </a:r>
                      <a:r>
                        <a:rPr sz="1400" dirty="0">
                          <a:latin typeface="+mn-lt"/>
                          <a:cs typeface="Times New Roman"/>
                        </a:rPr>
                        <a:t> 30</a:t>
                      </a:r>
                      <a:r>
                        <a:rPr sz="1400" spc="-25" dirty="0">
                          <a:latin typeface="+mn-lt"/>
                          <a:cs typeface="Times New Roman"/>
                        </a:rPr>
                        <a:t> </a:t>
                      </a:r>
                      <a:r>
                        <a:rPr sz="1400" spc="-5" dirty="0">
                          <a:latin typeface="+mn-lt"/>
                          <a:cs typeface="Times New Roman"/>
                        </a:rPr>
                        <a:t>процентов.</a:t>
                      </a:r>
                      <a:endParaRPr sz="1400" dirty="0">
                        <a:latin typeface="+mn-lt"/>
                        <a:cs typeface="Times New Roman"/>
                      </a:endParaRPr>
                    </a:p>
                    <a:p>
                      <a:pPr marL="91440" marR="469900">
                        <a:lnSpc>
                          <a:spcPct val="77100"/>
                        </a:lnSpc>
                        <a:spcBef>
                          <a:spcPts val="190"/>
                        </a:spcBef>
                      </a:pPr>
                      <a:r>
                        <a:rPr sz="1400" spc="-5" dirty="0">
                          <a:latin typeface="+mn-lt"/>
                          <a:cs typeface="Times New Roman"/>
                        </a:rPr>
                        <a:t>Но</a:t>
                      </a:r>
                      <a:r>
                        <a:rPr sz="1400" spc="15" dirty="0">
                          <a:latin typeface="+mn-lt"/>
                          <a:cs typeface="Times New Roman"/>
                        </a:rPr>
                        <a:t> </a:t>
                      </a:r>
                      <a:r>
                        <a:rPr sz="1400" spc="-20" dirty="0">
                          <a:latin typeface="+mn-lt"/>
                          <a:cs typeface="Times New Roman"/>
                        </a:rPr>
                        <a:t>только</a:t>
                      </a:r>
                      <a:r>
                        <a:rPr sz="1400" spc="-5" dirty="0">
                          <a:latin typeface="+mn-lt"/>
                          <a:cs typeface="Times New Roman"/>
                        </a:rPr>
                        <a:t> </a:t>
                      </a:r>
                      <a:r>
                        <a:rPr sz="1400" dirty="0">
                          <a:latin typeface="+mn-lt"/>
                          <a:cs typeface="Times New Roman"/>
                        </a:rPr>
                        <a:t>в</a:t>
                      </a:r>
                      <a:r>
                        <a:rPr sz="1400" spc="10" dirty="0">
                          <a:latin typeface="+mn-lt"/>
                          <a:cs typeface="Times New Roman"/>
                        </a:rPr>
                        <a:t> </a:t>
                      </a:r>
                      <a:r>
                        <a:rPr sz="1400" spc="-5" dirty="0">
                          <a:latin typeface="+mn-lt"/>
                          <a:cs typeface="Times New Roman"/>
                        </a:rPr>
                        <a:t>пределах доведенных</a:t>
                      </a:r>
                      <a:r>
                        <a:rPr sz="1400" spc="-35" dirty="0">
                          <a:latin typeface="+mn-lt"/>
                          <a:cs typeface="Times New Roman"/>
                        </a:rPr>
                        <a:t> </a:t>
                      </a:r>
                      <a:r>
                        <a:rPr sz="1400" spc="-5" dirty="0">
                          <a:latin typeface="+mn-lt"/>
                          <a:cs typeface="Times New Roman"/>
                        </a:rPr>
                        <a:t>лимитов</a:t>
                      </a:r>
                      <a:r>
                        <a:rPr sz="1400" dirty="0">
                          <a:latin typeface="+mn-lt"/>
                          <a:cs typeface="Times New Roman"/>
                        </a:rPr>
                        <a:t> </a:t>
                      </a:r>
                      <a:r>
                        <a:rPr sz="1400" spc="-10" dirty="0">
                          <a:latin typeface="+mn-lt"/>
                          <a:cs typeface="Times New Roman"/>
                        </a:rPr>
                        <a:t>бюджетных</a:t>
                      </a:r>
                      <a:r>
                        <a:rPr sz="1400" spc="-20" dirty="0">
                          <a:latin typeface="+mn-lt"/>
                          <a:cs typeface="Times New Roman"/>
                        </a:rPr>
                        <a:t> </a:t>
                      </a:r>
                      <a:r>
                        <a:rPr sz="1400" spc="-10" dirty="0">
                          <a:latin typeface="+mn-lt"/>
                          <a:cs typeface="Times New Roman"/>
                        </a:rPr>
                        <a:t>обязательств</a:t>
                      </a:r>
                      <a:r>
                        <a:rPr sz="1400" dirty="0">
                          <a:latin typeface="+mn-lt"/>
                          <a:cs typeface="Times New Roman"/>
                        </a:rPr>
                        <a:t> на</a:t>
                      </a:r>
                      <a:r>
                        <a:rPr sz="1400" spc="10" dirty="0">
                          <a:latin typeface="+mn-lt"/>
                          <a:cs typeface="Times New Roman"/>
                        </a:rPr>
                        <a:t> </a:t>
                      </a:r>
                      <a:r>
                        <a:rPr sz="1400" dirty="0">
                          <a:latin typeface="+mn-lt"/>
                          <a:cs typeface="Times New Roman"/>
                        </a:rPr>
                        <a:t>срок</a:t>
                      </a:r>
                      <a:r>
                        <a:rPr sz="1400" spc="-15" dirty="0">
                          <a:latin typeface="+mn-lt"/>
                          <a:cs typeface="Times New Roman"/>
                        </a:rPr>
                        <a:t> </a:t>
                      </a:r>
                      <a:r>
                        <a:rPr sz="1400" spc="-5" dirty="0">
                          <a:latin typeface="+mn-lt"/>
                          <a:cs typeface="Times New Roman"/>
                        </a:rPr>
                        <a:t>исполнения </a:t>
                      </a:r>
                      <a:r>
                        <a:rPr sz="1400" spc="-335" dirty="0">
                          <a:latin typeface="+mn-lt"/>
                          <a:cs typeface="Times New Roman"/>
                        </a:rPr>
                        <a:t> </a:t>
                      </a:r>
                      <a:r>
                        <a:rPr sz="1400" spc="-10" dirty="0">
                          <a:latin typeface="+mn-lt"/>
                          <a:cs typeface="Times New Roman"/>
                        </a:rPr>
                        <a:t>соответствующего</a:t>
                      </a:r>
                      <a:r>
                        <a:rPr sz="1400" spc="15" dirty="0">
                          <a:latin typeface="+mn-lt"/>
                          <a:cs typeface="Times New Roman"/>
                        </a:rPr>
                        <a:t> </a:t>
                      </a:r>
                      <a:r>
                        <a:rPr sz="1400" spc="-10" dirty="0">
                          <a:latin typeface="+mn-lt"/>
                          <a:cs typeface="Times New Roman"/>
                        </a:rPr>
                        <a:t>контракта.</a:t>
                      </a:r>
                      <a:endParaRPr sz="1400" dirty="0">
                        <a:latin typeface="+mn-lt"/>
                        <a:cs typeface="Times New Roman"/>
                      </a:endParaRPr>
                    </a:p>
                    <a:p>
                      <a:pPr marL="91440" marR="99060">
                        <a:lnSpc>
                          <a:spcPct val="77100"/>
                        </a:lnSpc>
                        <a:spcBef>
                          <a:spcPts val="15"/>
                        </a:spcBef>
                      </a:pPr>
                      <a:r>
                        <a:rPr sz="1400" spc="-5" dirty="0">
                          <a:latin typeface="+mn-lt"/>
                          <a:cs typeface="Times New Roman"/>
                        </a:rPr>
                        <a:t>Не</a:t>
                      </a:r>
                      <a:r>
                        <a:rPr sz="1400" spc="10" dirty="0">
                          <a:latin typeface="+mn-lt"/>
                          <a:cs typeface="Times New Roman"/>
                        </a:rPr>
                        <a:t> </a:t>
                      </a:r>
                      <a:r>
                        <a:rPr sz="1400" spc="-10" dirty="0">
                          <a:latin typeface="+mn-lt"/>
                          <a:cs typeface="Times New Roman"/>
                        </a:rPr>
                        <a:t>требуется</a:t>
                      </a:r>
                      <a:r>
                        <a:rPr sz="1400" spc="30" dirty="0">
                          <a:latin typeface="+mn-lt"/>
                          <a:cs typeface="Times New Roman"/>
                        </a:rPr>
                        <a:t> </a:t>
                      </a:r>
                      <a:r>
                        <a:rPr sz="1400" spc="5" dirty="0">
                          <a:latin typeface="+mn-lt"/>
                          <a:cs typeface="Times New Roman"/>
                        </a:rPr>
                        <a:t>внесение</a:t>
                      </a:r>
                      <a:r>
                        <a:rPr sz="1400" spc="10" dirty="0">
                          <a:latin typeface="+mn-lt"/>
                          <a:cs typeface="Times New Roman"/>
                        </a:rPr>
                        <a:t> </a:t>
                      </a:r>
                      <a:r>
                        <a:rPr sz="1400" spc="-5" dirty="0">
                          <a:latin typeface="+mn-lt"/>
                          <a:cs typeface="Times New Roman"/>
                        </a:rPr>
                        <a:t>изменений</a:t>
                      </a:r>
                      <a:r>
                        <a:rPr sz="1400" spc="-20" dirty="0">
                          <a:latin typeface="+mn-lt"/>
                          <a:cs typeface="Times New Roman"/>
                        </a:rPr>
                        <a:t> </a:t>
                      </a:r>
                      <a:r>
                        <a:rPr sz="1400" dirty="0">
                          <a:latin typeface="+mn-lt"/>
                          <a:cs typeface="Times New Roman"/>
                        </a:rPr>
                        <a:t>в </a:t>
                      </a:r>
                      <a:r>
                        <a:rPr sz="1400" spc="-10" dirty="0">
                          <a:latin typeface="+mn-lt"/>
                          <a:cs typeface="Times New Roman"/>
                        </a:rPr>
                        <a:t>акт</a:t>
                      </a:r>
                      <a:r>
                        <a:rPr sz="1400" dirty="0">
                          <a:latin typeface="+mn-lt"/>
                          <a:cs typeface="Times New Roman"/>
                        </a:rPr>
                        <a:t> (решение)</a:t>
                      </a:r>
                      <a:r>
                        <a:rPr sz="1400" spc="-30" dirty="0">
                          <a:latin typeface="+mn-lt"/>
                          <a:cs typeface="Times New Roman"/>
                        </a:rPr>
                        <a:t> </a:t>
                      </a:r>
                      <a:r>
                        <a:rPr sz="1400" dirty="0">
                          <a:latin typeface="+mn-lt"/>
                          <a:cs typeface="Times New Roman"/>
                        </a:rPr>
                        <a:t>об осуществлении</a:t>
                      </a:r>
                      <a:r>
                        <a:rPr sz="1400" spc="15" dirty="0">
                          <a:latin typeface="+mn-lt"/>
                          <a:cs typeface="Times New Roman"/>
                        </a:rPr>
                        <a:t> </a:t>
                      </a:r>
                      <a:r>
                        <a:rPr sz="1400" spc="-5" dirty="0">
                          <a:latin typeface="+mn-lt"/>
                          <a:cs typeface="Times New Roman"/>
                        </a:rPr>
                        <a:t>капитальных</a:t>
                      </a:r>
                      <a:r>
                        <a:rPr sz="1400" spc="-15" dirty="0">
                          <a:latin typeface="+mn-lt"/>
                          <a:cs typeface="Times New Roman"/>
                        </a:rPr>
                        <a:t> </a:t>
                      </a:r>
                      <a:r>
                        <a:rPr sz="1400" spc="-10" dirty="0">
                          <a:latin typeface="+mn-lt"/>
                          <a:cs typeface="Times New Roman"/>
                        </a:rPr>
                        <a:t>вложений, </a:t>
                      </a:r>
                      <a:r>
                        <a:rPr sz="1400" spc="-335" dirty="0">
                          <a:latin typeface="+mn-lt"/>
                          <a:cs typeface="Times New Roman"/>
                        </a:rPr>
                        <a:t> </a:t>
                      </a:r>
                      <a:r>
                        <a:rPr sz="1400" spc="-5" dirty="0">
                          <a:latin typeface="+mn-lt"/>
                          <a:cs typeface="Times New Roman"/>
                        </a:rPr>
                        <a:t>проведение</a:t>
                      </a:r>
                      <a:r>
                        <a:rPr sz="1400" spc="-30" dirty="0">
                          <a:latin typeface="+mn-lt"/>
                          <a:cs typeface="Times New Roman"/>
                        </a:rPr>
                        <a:t> </a:t>
                      </a:r>
                      <a:r>
                        <a:rPr sz="1400" dirty="0">
                          <a:latin typeface="+mn-lt"/>
                          <a:cs typeface="Times New Roman"/>
                        </a:rPr>
                        <a:t>проверки</a:t>
                      </a:r>
                      <a:r>
                        <a:rPr sz="1400" spc="-35" dirty="0">
                          <a:latin typeface="+mn-lt"/>
                          <a:cs typeface="Times New Roman"/>
                        </a:rPr>
                        <a:t> </a:t>
                      </a:r>
                      <a:r>
                        <a:rPr sz="1400" dirty="0">
                          <a:latin typeface="+mn-lt"/>
                          <a:cs typeface="Times New Roman"/>
                        </a:rPr>
                        <a:t>инвестиционного</a:t>
                      </a:r>
                      <a:r>
                        <a:rPr sz="1400" spc="-45" dirty="0">
                          <a:latin typeface="+mn-lt"/>
                          <a:cs typeface="Times New Roman"/>
                        </a:rPr>
                        <a:t> </a:t>
                      </a:r>
                      <a:r>
                        <a:rPr sz="1400" dirty="0">
                          <a:latin typeface="+mn-lt"/>
                          <a:cs typeface="Times New Roman"/>
                        </a:rPr>
                        <a:t>проекта</a:t>
                      </a:r>
                      <a:r>
                        <a:rPr sz="1400" spc="-15" dirty="0">
                          <a:latin typeface="+mn-lt"/>
                          <a:cs typeface="Times New Roman"/>
                        </a:rPr>
                        <a:t> </a:t>
                      </a:r>
                      <a:r>
                        <a:rPr sz="1400" dirty="0">
                          <a:latin typeface="+mn-lt"/>
                          <a:cs typeface="Times New Roman"/>
                        </a:rPr>
                        <a:t>по</a:t>
                      </a:r>
                      <a:r>
                        <a:rPr sz="1400" spc="-15" dirty="0">
                          <a:latin typeface="+mn-lt"/>
                          <a:cs typeface="Times New Roman"/>
                        </a:rPr>
                        <a:t> </a:t>
                      </a:r>
                      <a:r>
                        <a:rPr sz="1400" dirty="0">
                          <a:latin typeface="+mn-lt"/>
                          <a:cs typeface="Times New Roman"/>
                        </a:rPr>
                        <a:t>правилам</a:t>
                      </a:r>
                      <a:r>
                        <a:rPr sz="1400" spc="-5" dirty="0">
                          <a:latin typeface="+mn-lt"/>
                          <a:cs typeface="Times New Roman"/>
                        </a:rPr>
                        <a:t> ПП</a:t>
                      </a:r>
                      <a:r>
                        <a:rPr sz="1400" spc="5" dirty="0">
                          <a:latin typeface="+mn-lt"/>
                          <a:cs typeface="Times New Roman"/>
                        </a:rPr>
                        <a:t> </a:t>
                      </a:r>
                      <a:r>
                        <a:rPr sz="1400" spc="-15" dirty="0">
                          <a:latin typeface="+mn-lt"/>
                          <a:cs typeface="Times New Roman"/>
                        </a:rPr>
                        <a:t>РФ</a:t>
                      </a:r>
                      <a:r>
                        <a:rPr sz="1400" spc="-25" dirty="0">
                          <a:latin typeface="+mn-lt"/>
                          <a:cs typeface="Times New Roman"/>
                        </a:rPr>
                        <a:t> </a:t>
                      </a:r>
                      <a:r>
                        <a:rPr sz="1400" spc="-10" dirty="0">
                          <a:latin typeface="+mn-lt"/>
                          <a:cs typeface="Times New Roman"/>
                        </a:rPr>
                        <a:t>от</a:t>
                      </a:r>
                      <a:r>
                        <a:rPr sz="1400" spc="-5" dirty="0">
                          <a:latin typeface="+mn-lt"/>
                          <a:cs typeface="Times New Roman"/>
                        </a:rPr>
                        <a:t> </a:t>
                      </a:r>
                      <a:r>
                        <a:rPr sz="1400" dirty="0">
                          <a:latin typeface="+mn-lt"/>
                          <a:cs typeface="Times New Roman"/>
                        </a:rPr>
                        <a:t>12.08.2008</a:t>
                      </a:r>
                      <a:r>
                        <a:rPr sz="1400" spc="-45" dirty="0">
                          <a:latin typeface="+mn-lt"/>
                          <a:cs typeface="Times New Roman"/>
                        </a:rPr>
                        <a:t> </a:t>
                      </a:r>
                      <a:r>
                        <a:rPr sz="1400" dirty="0">
                          <a:latin typeface="+mn-lt"/>
                          <a:cs typeface="Times New Roman"/>
                        </a:rPr>
                        <a:t>N 590</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697709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744" y="0"/>
            <a:ext cx="11393424" cy="6858000"/>
          </a:xfrm>
          <a:prstGeom prst="rect">
            <a:avLst/>
          </a:prstGeom>
        </p:spPr>
      </p:pic>
    </p:spTree>
    <p:extLst>
      <p:ext uri="{BB962C8B-B14F-4D97-AF65-F5344CB8AC3E}">
        <p14:creationId xmlns:p14="http://schemas.microsoft.com/office/powerpoint/2010/main" val="4259274638"/>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63877" y="224729"/>
            <a:ext cx="4453890" cy="452120"/>
          </a:xfrm>
          <a:prstGeom prst="rect">
            <a:avLst/>
          </a:prstGeom>
        </p:spPr>
        <p:txBody>
          <a:bodyPr vert="horz" wrap="square" lIns="0" tIns="12065" rIns="0" bIns="0" rtlCol="0" anchor="t">
            <a:spAutoFit/>
          </a:bodyPr>
          <a:lstStyle/>
          <a:p>
            <a:pPr marL="12700">
              <a:lnSpc>
                <a:spcPct val="100000"/>
              </a:lnSpc>
              <a:spcBef>
                <a:spcPts val="95"/>
              </a:spcBef>
            </a:pPr>
            <a:r>
              <a:rPr sz="2800" b="1" spc="-110" dirty="0">
                <a:solidFill>
                  <a:srgbClr val="1F487C"/>
                </a:solidFill>
              </a:rPr>
              <a:t>П</a:t>
            </a:r>
            <a:r>
              <a:rPr sz="2800" b="1" spc="-95" dirty="0">
                <a:solidFill>
                  <a:srgbClr val="1F487C"/>
                </a:solidFill>
              </a:rPr>
              <a:t>ор</a:t>
            </a:r>
            <a:r>
              <a:rPr sz="2800" b="1" spc="-105" dirty="0">
                <a:solidFill>
                  <a:srgbClr val="1F487C"/>
                </a:solidFill>
              </a:rPr>
              <a:t>я</a:t>
            </a:r>
            <a:r>
              <a:rPr sz="2800" b="1" spc="-100" dirty="0">
                <a:solidFill>
                  <a:srgbClr val="1F487C"/>
                </a:solidFill>
              </a:rPr>
              <a:t>д</a:t>
            </a:r>
            <a:r>
              <a:rPr sz="2800" b="1" spc="-95" dirty="0">
                <a:solidFill>
                  <a:srgbClr val="1F487C"/>
                </a:solidFill>
              </a:rPr>
              <a:t>о</a:t>
            </a:r>
            <a:r>
              <a:rPr sz="2800" b="1" spc="-5" dirty="0">
                <a:solidFill>
                  <a:srgbClr val="1F487C"/>
                </a:solidFill>
              </a:rPr>
              <a:t>к</a:t>
            </a:r>
            <a:r>
              <a:rPr sz="2800" b="1" spc="-225" dirty="0">
                <a:solidFill>
                  <a:srgbClr val="1F487C"/>
                </a:solidFill>
              </a:rPr>
              <a:t> </a:t>
            </a:r>
            <a:r>
              <a:rPr sz="2800" b="1" spc="-105" dirty="0">
                <a:solidFill>
                  <a:srgbClr val="1F487C"/>
                </a:solidFill>
              </a:rPr>
              <a:t>п</a:t>
            </a:r>
            <a:r>
              <a:rPr sz="2800" b="1" spc="-95" dirty="0">
                <a:solidFill>
                  <a:srgbClr val="1F487C"/>
                </a:solidFill>
              </a:rPr>
              <a:t>р</a:t>
            </a:r>
            <a:r>
              <a:rPr sz="2800" b="1" spc="-105" dirty="0">
                <a:solidFill>
                  <a:srgbClr val="1F487C"/>
                </a:solidFill>
              </a:rPr>
              <a:t>и</a:t>
            </a:r>
            <a:r>
              <a:rPr sz="2800" b="1" spc="-100" dirty="0">
                <a:solidFill>
                  <a:srgbClr val="1F487C"/>
                </a:solidFill>
              </a:rPr>
              <a:t>м</a:t>
            </a:r>
            <a:r>
              <a:rPr sz="2800" b="1" spc="-110" dirty="0">
                <a:solidFill>
                  <a:srgbClr val="1F487C"/>
                </a:solidFill>
              </a:rPr>
              <a:t>е</a:t>
            </a:r>
            <a:r>
              <a:rPr sz="2800" b="1" spc="-105" dirty="0">
                <a:solidFill>
                  <a:srgbClr val="1F487C"/>
                </a:solidFill>
              </a:rPr>
              <a:t>н</a:t>
            </a:r>
            <a:r>
              <a:rPr sz="2800" b="1" spc="-110" dirty="0">
                <a:solidFill>
                  <a:srgbClr val="1F487C"/>
                </a:solidFill>
              </a:rPr>
              <a:t>е</a:t>
            </a:r>
            <a:r>
              <a:rPr sz="2800" b="1" spc="-105" dirty="0">
                <a:solidFill>
                  <a:srgbClr val="1F487C"/>
                </a:solidFill>
              </a:rPr>
              <a:t>ни</a:t>
            </a:r>
            <a:r>
              <a:rPr sz="2800" b="1" spc="-5" dirty="0">
                <a:solidFill>
                  <a:srgbClr val="1F487C"/>
                </a:solidFill>
              </a:rPr>
              <a:t>я</a:t>
            </a:r>
            <a:r>
              <a:rPr sz="2800" b="1" spc="-215" dirty="0">
                <a:solidFill>
                  <a:srgbClr val="1F487C"/>
                </a:solidFill>
              </a:rPr>
              <a:t> </a:t>
            </a:r>
            <a:r>
              <a:rPr sz="2800" b="1" spc="-110" dirty="0">
                <a:solidFill>
                  <a:srgbClr val="1F487C"/>
                </a:solidFill>
              </a:rPr>
              <a:t>П</a:t>
            </a:r>
            <a:r>
              <a:rPr sz="2800" b="1" spc="-5" dirty="0">
                <a:solidFill>
                  <a:srgbClr val="1F487C"/>
                </a:solidFill>
              </a:rPr>
              <a:t>П</a:t>
            </a:r>
            <a:r>
              <a:rPr sz="2800" b="1" spc="-200" dirty="0">
                <a:solidFill>
                  <a:srgbClr val="1F487C"/>
                </a:solidFill>
              </a:rPr>
              <a:t> </a:t>
            </a:r>
            <a:r>
              <a:rPr sz="2800" b="1" spc="-95" dirty="0">
                <a:solidFill>
                  <a:srgbClr val="1F487C"/>
                </a:solidFill>
              </a:rPr>
              <a:t>68</a:t>
            </a:r>
            <a:r>
              <a:rPr sz="2800" b="1" spc="-5" dirty="0">
                <a:solidFill>
                  <a:srgbClr val="1F487C"/>
                </a:solidFill>
              </a:rPr>
              <a:t>0</a:t>
            </a:r>
            <a:endParaRPr sz="2800" b="1"/>
          </a:p>
        </p:txBody>
      </p:sp>
      <p:grpSp>
        <p:nvGrpSpPr>
          <p:cNvPr id="4" name="object 4"/>
          <p:cNvGrpSpPr/>
          <p:nvPr/>
        </p:nvGrpSpPr>
        <p:grpSpPr>
          <a:xfrm>
            <a:off x="2057400" y="1190626"/>
            <a:ext cx="8437880" cy="3675379"/>
            <a:chOff x="533400" y="1190625"/>
            <a:chExt cx="8437880" cy="3675379"/>
          </a:xfrm>
        </p:grpSpPr>
        <p:sp>
          <p:nvSpPr>
            <p:cNvPr id="5" name="object 5"/>
            <p:cNvSpPr/>
            <p:nvPr/>
          </p:nvSpPr>
          <p:spPr>
            <a:xfrm>
              <a:off x="539750" y="2634614"/>
              <a:ext cx="4248785" cy="335280"/>
            </a:xfrm>
            <a:custGeom>
              <a:avLst/>
              <a:gdLst/>
              <a:ahLst/>
              <a:cxnLst/>
              <a:rect l="l" t="t" r="r" b="b"/>
              <a:pathLst>
                <a:path w="4248785" h="335280">
                  <a:moveTo>
                    <a:pt x="4248277" y="0"/>
                  </a:moveTo>
                  <a:lnTo>
                    <a:pt x="0" y="0"/>
                  </a:lnTo>
                  <a:lnTo>
                    <a:pt x="0" y="335279"/>
                  </a:lnTo>
                  <a:lnTo>
                    <a:pt x="4248277" y="335279"/>
                  </a:lnTo>
                  <a:lnTo>
                    <a:pt x="4248277" y="0"/>
                  </a:lnTo>
                  <a:close/>
                </a:path>
              </a:pathLst>
            </a:custGeom>
            <a:solidFill>
              <a:srgbClr val="EBF0DE"/>
            </a:solidFill>
          </p:spPr>
          <p:txBody>
            <a:bodyPr wrap="square" lIns="0" tIns="0" rIns="0" bIns="0" rtlCol="0"/>
            <a:lstStyle/>
            <a:p>
              <a:endParaRPr/>
            </a:p>
          </p:txBody>
        </p:sp>
        <p:sp>
          <p:nvSpPr>
            <p:cNvPr id="6" name="object 6"/>
            <p:cNvSpPr/>
            <p:nvPr/>
          </p:nvSpPr>
          <p:spPr>
            <a:xfrm>
              <a:off x="4788027" y="2634614"/>
              <a:ext cx="2808605" cy="335280"/>
            </a:xfrm>
            <a:custGeom>
              <a:avLst/>
              <a:gdLst/>
              <a:ahLst/>
              <a:cxnLst/>
              <a:rect l="l" t="t" r="r" b="b"/>
              <a:pathLst>
                <a:path w="2808604" h="335280">
                  <a:moveTo>
                    <a:pt x="0" y="335279"/>
                  </a:moveTo>
                  <a:lnTo>
                    <a:pt x="2808351" y="335279"/>
                  </a:lnTo>
                  <a:lnTo>
                    <a:pt x="2808351" y="0"/>
                  </a:lnTo>
                  <a:lnTo>
                    <a:pt x="0" y="0"/>
                  </a:lnTo>
                  <a:lnTo>
                    <a:pt x="0" y="335279"/>
                  </a:lnTo>
                  <a:close/>
                </a:path>
              </a:pathLst>
            </a:custGeom>
            <a:solidFill>
              <a:srgbClr val="F1DCDB"/>
            </a:solidFill>
          </p:spPr>
          <p:txBody>
            <a:bodyPr wrap="square" lIns="0" tIns="0" rIns="0" bIns="0" rtlCol="0"/>
            <a:lstStyle/>
            <a:p>
              <a:endParaRPr/>
            </a:p>
          </p:txBody>
        </p:sp>
        <p:sp>
          <p:nvSpPr>
            <p:cNvPr id="7" name="object 7"/>
            <p:cNvSpPr/>
            <p:nvPr/>
          </p:nvSpPr>
          <p:spPr>
            <a:xfrm>
              <a:off x="539750" y="2969895"/>
              <a:ext cx="4248785" cy="579120"/>
            </a:xfrm>
            <a:custGeom>
              <a:avLst/>
              <a:gdLst/>
              <a:ahLst/>
              <a:cxnLst/>
              <a:rect l="l" t="t" r="r" b="b"/>
              <a:pathLst>
                <a:path w="4248785" h="579120">
                  <a:moveTo>
                    <a:pt x="4248277" y="0"/>
                  </a:moveTo>
                  <a:lnTo>
                    <a:pt x="0" y="0"/>
                  </a:lnTo>
                  <a:lnTo>
                    <a:pt x="0" y="579120"/>
                  </a:lnTo>
                  <a:lnTo>
                    <a:pt x="4248277" y="579120"/>
                  </a:lnTo>
                  <a:lnTo>
                    <a:pt x="4248277" y="0"/>
                  </a:lnTo>
                  <a:close/>
                </a:path>
              </a:pathLst>
            </a:custGeom>
            <a:solidFill>
              <a:srgbClr val="EBF0DE"/>
            </a:solidFill>
          </p:spPr>
          <p:txBody>
            <a:bodyPr wrap="square" lIns="0" tIns="0" rIns="0" bIns="0" rtlCol="0"/>
            <a:lstStyle/>
            <a:p>
              <a:endParaRPr/>
            </a:p>
          </p:txBody>
        </p:sp>
        <p:sp>
          <p:nvSpPr>
            <p:cNvPr id="8" name="object 8"/>
            <p:cNvSpPr/>
            <p:nvPr/>
          </p:nvSpPr>
          <p:spPr>
            <a:xfrm>
              <a:off x="4788027" y="2969894"/>
              <a:ext cx="4177029" cy="1310640"/>
            </a:xfrm>
            <a:custGeom>
              <a:avLst/>
              <a:gdLst/>
              <a:ahLst/>
              <a:cxnLst/>
              <a:rect l="l" t="t" r="r" b="b"/>
              <a:pathLst>
                <a:path w="4177029" h="1310639">
                  <a:moveTo>
                    <a:pt x="4176649" y="0"/>
                  </a:moveTo>
                  <a:lnTo>
                    <a:pt x="0" y="0"/>
                  </a:lnTo>
                  <a:lnTo>
                    <a:pt x="0" y="439039"/>
                  </a:lnTo>
                  <a:lnTo>
                    <a:pt x="0" y="1310640"/>
                  </a:lnTo>
                  <a:lnTo>
                    <a:pt x="4176649" y="1310640"/>
                  </a:lnTo>
                  <a:lnTo>
                    <a:pt x="4176649" y="439039"/>
                  </a:lnTo>
                  <a:lnTo>
                    <a:pt x="4176649" y="0"/>
                  </a:lnTo>
                  <a:close/>
                </a:path>
              </a:pathLst>
            </a:custGeom>
            <a:solidFill>
              <a:srgbClr val="F1DCDB"/>
            </a:solidFill>
          </p:spPr>
          <p:txBody>
            <a:bodyPr wrap="square" lIns="0" tIns="0" rIns="0" bIns="0" rtlCol="0"/>
            <a:lstStyle/>
            <a:p>
              <a:endParaRPr/>
            </a:p>
          </p:txBody>
        </p:sp>
        <p:sp>
          <p:nvSpPr>
            <p:cNvPr id="9" name="object 9"/>
            <p:cNvSpPr/>
            <p:nvPr/>
          </p:nvSpPr>
          <p:spPr>
            <a:xfrm>
              <a:off x="539750" y="3549014"/>
              <a:ext cx="4248785" cy="731520"/>
            </a:xfrm>
            <a:custGeom>
              <a:avLst/>
              <a:gdLst/>
              <a:ahLst/>
              <a:cxnLst/>
              <a:rect l="l" t="t" r="r" b="b"/>
              <a:pathLst>
                <a:path w="4248785" h="731520">
                  <a:moveTo>
                    <a:pt x="4248277" y="0"/>
                  </a:moveTo>
                  <a:lnTo>
                    <a:pt x="0" y="0"/>
                  </a:lnTo>
                  <a:lnTo>
                    <a:pt x="0" y="731520"/>
                  </a:lnTo>
                  <a:lnTo>
                    <a:pt x="4248277" y="731520"/>
                  </a:lnTo>
                  <a:lnTo>
                    <a:pt x="4248277" y="0"/>
                  </a:lnTo>
                  <a:close/>
                </a:path>
              </a:pathLst>
            </a:custGeom>
            <a:solidFill>
              <a:srgbClr val="EBF0DE"/>
            </a:solidFill>
          </p:spPr>
          <p:txBody>
            <a:bodyPr wrap="square" lIns="0" tIns="0" rIns="0" bIns="0" rtlCol="0"/>
            <a:lstStyle/>
            <a:p>
              <a:endParaRPr/>
            </a:p>
          </p:txBody>
        </p:sp>
        <p:sp>
          <p:nvSpPr>
            <p:cNvPr id="10" name="object 10"/>
            <p:cNvSpPr/>
            <p:nvPr/>
          </p:nvSpPr>
          <p:spPr>
            <a:xfrm>
              <a:off x="533400" y="2628264"/>
              <a:ext cx="7063105" cy="1658620"/>
            </a:xfrm>
            <a:custGeom>
              <a:avLst/>
              <a:gdLst/>
              <a:ahLst/>
              <a:cxnLst/>
              <a:rect l="l" t="t" r="r" b="b"/>
              <a:pathLst>
                <a:path w="7063105" h="1658620">
                  <a:moveTo>
                    <a:pt x="4254627" y="0"/>
                  </a:moveTo>
                  <a:lnTo>
                    <a:pt x="4254627" y="1658620"/>
                  </a:lnTo>
                </a:path>
                <a:path w="7063105" h="1658620">
                  <a:moveTo>
                    <a:pt x="0" y="6350"/>
                  </a:moveTo>
                  <a:lnTo>
                    <a:pt x="7062978" y="6350"/>
                  </a:lnTo>
                </a:path>
                <a:path w="7063105" h="1658620">
                  <a:moveTo>
                    <a:pt x="0" y="341630"/>
                  </a:moveTo>
                  <a:lnTo>
                    <a:pt x="7062978" y="341630"/>
                  </a:lnTo>
                </a:path>
              </a:pathLst>
            </a:custGeom>
            <a:ln w="12700">
              <a:solidFill>
                <a:srgbClr val="000000"/>
              </a:solidFill>
            </a:ln>
          </p:spPr>
          <p:txBody>
            <a:bodyPr wrap="square" lIns="0" tIns="0" rIns="0" bIns="0" rtlCol="0"/>
            <a:lstStyle/>
            <a:p>
              <a:endParaRPr/>
            </a:p>
          </p:txBody>
        </p:sp>
        <p:sp>
          <p:nvSpPr>
            <p:cNvPr id="11" name="object 11"/>
            <p:cNvSpPr/>
            <p:nvPr/>
          </p:nvSpPr>
          <p:spPr>
            <a:xfrm>
              <a:off x="533400" y="3542664"/>
              <a:ext cx="4261485" cy="12700"/>
            </a:xfrm>
            <a:custGeom>
              <a:avLst/>
              <a:gdLst/>
              <a:ahLst/>
              <a:cxnLst/>
              <a:rect l="l" t="t" r="r" b="b"/>
              <a:pathLst>
                <a:path w="4261485" h="12700">
                  <a:moveTo>
                    <a:pt x="0" y="12700"/>
                  </a:moveTo>
                  <a:lnTo>
                    <a:pt x="4260977" y="12700"/>
                  </a:lnTo>
                  <a:lnTo>
                    <a:pt x="4260977" y="0"/>
                  </a:lnTo>
                  <a:lnTo>
                    <a:pt x="0" y="0"/>
                  </a:lnTo>
                  <a:lnTo>
                    <a:pt x="0" y="12700"/>
                  </a:lnTo>
                  <a:close/>
                </a:path>
              </a:pathLst>
            </a:custGeom>
            <a:solidFill>
              <a:srgbClr val="000000"/>
            </a:solidFill>
          </p:spPr>
          <p:txBody>
            <a:bodyPr wrap="square" lIns="0" tIns="0" rIns="0" bIns="0" rtlCol="0"/>
            <a:lstStyle/>
            <a:p>
              <a:endParaRPr/>
            </a:p>
          </p:txBody>
        </p:sp>
        <p:sp>
          <p:nvSpPr>
            <p:cNvPr id="12" name="object 12"/>
            <p:cNvSpPr/>
            <p:nvPr/>
          </p:nvSpPr>
          <p:spPr>
            <a:xfrm>
              <a:off x="533400" y="1190625"/>
              <a:ext cx="8437880" cy="3675379"/>
            </a:xfrm>
            <a:custGeom>
              <a:avLst/>
              <a:gdLst/>
              <a:ahLst/>
              <a:cxnLst/>
              <a:rect l="l" t="t" r="r" b="b"/>
              <a:pathLst>
                <a:path w="8437880" h="3675379">
                  <a:moveTo>
                    <a:pt x="0" y="3089910"/>
                  </a:moveTo>
                  <a:lnTo>
                    <a:pt x="8437626" y="3089910"/>
                  </a:lnTo>
                </a:path>
                <a:path w="8437880" h="3675379">
                  <a:moveTo>
                    <a:pt x="0" y="1073150"/>
                  </a:moveTo>
                  <a:lnTo>
                    <a:pt x="7062978" y="1073150"/>
                  </a:lnTo>
                </a:path>
                <a:path w="8437880" h="3675379">
                  <a:moveTo>
                    <a:pt x="6350" y="0"/>
                  </a:moveTo>
                  <a:lnTo>
                    <a:pt x="6350" y="3675379"/>
                  </a:lnTo>
                </a:path>
                <a:path w="8437880" h="3675379">
                  <a:moveTo>
                    <a:pt x="8431276" y="2218309"/>
                  </a:moveTo>
                  <a:lnTo>
                    <a:pt x="8431276" y="3675379"/>
                  </a:lnTo>
                </a:path>
                <a:path w="8437880" h="3675379">
                  <a:moveTo>
                    <a:pt x="8431276" y="0"/>
                  </a:moveTo>
                  <a:lnTo>
                    <a:pt x="8431276" y="510159"/>
                  </a:lnTo>
                </a:path>
                <a:path w="8437880" h="3675379">
                  <a:moveTo>
                    <a:pt x="0" y="6350"/>
                  </a:moveTo>
                  <a:lnTo>
                    <a:pt x="8437626" y="6350"/>
                  </a:lnTo>
                </a:path>
                <a:path w="8437880" h="3675379">
                  <a:moveTo>
                    <a:pt x="0" y="3669029"/>
                  </a:moveTo>
                  <a:lnTo>
                    <a:pt x="8437626" y="3669029"/>
                  </a:lnTo>
                </a:path>
              </a:pathLst>
            </a:custGeom>
            <a:ln w="12700">
              <a:solidFill>
                <a:srgbClr val="000000"/>
              </a:solidFill>
            </a:ln>
          </p:spPr>
          <p:txBody>
            <a:bodyPr wrap="square" lIns="0" tIns="0" rIns="0" bIns="0" rtlCol="0"/>
            <a:lstStyle/>
            <a:p>
              <a:endParaRPr/>
            </a:p>
          </p:txBody>
        </p:sp>
      </p:grpSp>
      <p:sp>
        <p:nvSpPr>
          <p:cNvPr id="13" name="object 13"/>
          <p:cNvSpPr txBox="1"/>
          <p:nvPr/>
        </p:nvSpPr>
        <p:spPr>
          <a:xfrm>
            <a:off x="2142541" y="1224153"/>
            <a:ext cx="7508875" cy="513080"/>
          </a:xfrm>
          <a:prstGeom prst="rect">
            <a:avLst/>
          </a:prstGeom>
        </p:spPr>
        <p:txBody>
          <a:bodyPr vert="horz" wrap="square" lIns="0" tIns="12065" rIns="0" bIns="0" rtlCol="0">
            <a:spAutoFit/>
          </a:bodyPr>
          <a:lstStyle/>
          <a:p>
            <a:pPr marL="12700" marR="5080">
              <a:spcBef>
                <a:spcPts val="95"/>
              </a:spcBef>
            </a:pPr>
            <a:r>
              <a:rPr sz="1600" b="1" spc="-25" dirty="0">
                <a:cs typeface="Times New Roman"/>
              </a:rPr>
              <a:t>ПОДРЯДЧИК</a:t>
            </a:r>
            <a:r>
              <a:rPr sz="1600" b="1" spc="65" dirty="0">
                <a:cs typeface="Times New Roman"/>
              </a:rPr>
              <a:t> </a:t>
            </a:r>
            <a:r>
              <a:rPr sz="1600" spc="-10" dirty="0">
                <a:cs typeface="Times New Roman"/>
              </a:rPr>
              <a:t>направляет</a:t>
            </a:r>
            <a:r>
              <a:rPr sz="1600" spc="50" dirty="0">
                <a:cs typeface="Times New Roman"/>
              </a:rPr>
              <a:t> </a:t>
            </a:r>
            <a:r>
              <a:rPr sz="1600" spc="-15" dirty="0">
                <a:cs typeface="Times New Roman"/>
              </a:rPr>
              <a:t>заказчику</a:t>
            </a:r>
            <a:r>
              <a:rPr sz="1600" spc="20" dirty="0">
                <a:cs typeface="Times New Roman"/>
              </a:rPr>
              <a:t> </a:t>
            </a:r>
            <a:r>
              <a:rPr sz="1600" spc="-5" dirty="0">
                <a:cs typeface="Times New Roman"/>
              </a:rPr>
              <a:t>в</a:t>
            </a:r>
            <a:r>
              <a:rPr sz="1600" spc="10" dirty="0">
                <a:cs typeface="Times New Roman"/>
              </a:rPr>
              <a:t> </a:t>
            </a:r>
            <a:r>
              <a:rPr sz="1600" spc="-10" dirty="0">
                <a:cs typeface="Times New Roman"/>
              </a:rPr>
              <a:t>письменной</a:t>
            </a:r>
            <a:r>
              <a:rPr sz="1600" spc="65" dirty="0">
                <a:cs typeface="Times New Roman"/>
              </a:rPr>
              <a:t> </a:t>
            </a:r>
            <a:r>
              <a:rPr sz="1600" spc="-10" dirty="0">
                <a:cs typeface="Times New Roman"/>
              </a:rPr>
              <a:t>форме</a:t>
            </a:r>
            <a:r>
              <a:rPr sz="1600" spc="10" dirty="0">
                <a:cs typeface="Times New Roman"/>
              </a:rPr>
              <a:t> </a:t>
            </a:r>
            <a:r>
              <a:rPr sz="1600" spc="-15" dirty="0">
                <a:cs typeface="Times New Roman"/>
              </a:rPr>
              <a:t>предложение</a:t>
            </a:r>
            <a:r>
              <a:rPr sz="1600" spc="45" dirty="0">
                <a:cs typeface="Times New Roman"/>
              </a:rPr>
              <a:t> </a:t>
            </a:r>
            <a:r>
              <a:rPr sz="1600" spc="-5" dirty="0">
                <a:cs typeface="Times New Roman"/>
              </a:rPr>
              <a:t>об</a:t>
            </a:r>
            <a:r>
              <a:rPr sz="1600" dirty="0">
                <a:cs typeface="Times New Roman"/>
              </a:rPr>
              <a:t> </a:t>
            </a:r>
            <a:r>
              <a:rPr sz="1600" spc="-10" dirty="0">
                <a:cs typeface="Times New Roman"/>
              </a:rPr>
              <a:t>изменении </a:t>
            </a:r>
            <a:r>
              <a:rPr sz="1600" spc="-385" dirty="0">
                <a:cs typeface="Times New Roman"/>
              </a:rPr>
              <a:t> </a:t>
            </a:r>
            <a:r>
              <a:rPr sz="1600" spc="-5" dirty="0">
                <a:cs typeface="Times New Roman"/>
              </a:rPr>
              <a:t>существенных</a:t>
            </a:r>
            <a:r>
              <a:rPr sz="1600" spc="50" dirty="0">
                <a:cs typeface="Times New Roman"/>
              </a:rPr>
              <a:t> </a:t>
            </a:r>
            <a:r>
              <a:rPr sz="1600" spc="-10" dirty="0">
                <a:cs typeface="Times New Roman"/>
              </a:rPr>
              <a:t>условий</a:t>
            </a:r>
            <a:r>
              <a:rPr sz="1600" spc="25" dirty="0">
                <a:cs typeface="Times New Roman"/>
              </a:rPr>
              <a:t> </a:t>
            </a:r>
            <a:r>
              <a:rPr sz="1600" spc="-15" dirty="0">
                <a:cs typeface="Times New Roman"/>
              </a:rPr>
              <a:t>контракта</a:t>
            </a:r>
            <a:r>
              <a:rPr sz="1600" spc="5" dirty="0">
                <a:cs typeface="Times New Roman"/>
              </a:rPr>
              <a:t> </a:t>
            </a:r>
            <a:r>
              <a:rPr sz="1600" spc="-5" dirty="0">
                <a:cs typeface="Times New Roman"/>
              </a:rPr>
              <a:t>с</a:t>
            </a:r>
            <a:r>
              <a:rPr sz="1600" spc="5" dirty="0">
                <a:cs typeface="Times New Roman"/>
              </a:rPr>
              <a:t> </a:t>
            </a:r>
            <a:r>
              <a:rPr sz="1600" spc="-10" dirty="0">
                <a:cs typeface="Times New Roman"/>
              </a:rPr>
              <a:t>приложением:</a:t>
            </a:r>
            <a:endParaRPr sz="1600" dirty="0">
              <a:cs typeface="Times New Roman"/>
            </a:endParaRPr>
          </a:p>
        </p:txBody>
      </p:sp>
      <p:sp>
        <p:nvSpPr>
          <p:cNvPr id="14" name="object 14"/>
          <p:cNvSpPr txBox="1"/>
          <p:nvPr/>
        </p:nvSpPr>
        <p:spPr>
          <a:xfrm>
            <a:off x="2142540" y="1711909"/>
            <a:ext cx="6240780" cy="513080"/>
          </a:xfrm>
          <a:prstGeom prst="rect">
            <a:avLst/>
          </a:prstGeom>
        </p:spPr>
        <p:txBody>
          <a:bodyPr vert="horz" wrap="square" lIns="0" tIns="12065" rIns="0" bIns="0" rtlCol="0">
            <a:spAutoFit/>
          </a:bodyPr>
          <a:lstStyle/>
          <a:p>
            <a:pPr marL="299085" indent="-287020">
              <a:spcBef>
                <a:spcPts val="95"/>
              </a:spcBef>
              <a:buFont typeface="Microsoft Sans Serif"/>
              <a:buChar char="•"/>
              <a:tabLst>
                <a:tab pos="299085" algn="l"/>
                <a:tab pos="299720" algn="l"/>
              </a:tabLst>
            </a:pPr>
            <a:r>
              <a:rPr sz="1600" spc="-10" dirty="0">
                <a:cs typeface="Times New Roman"/>
              </a:rPr>
              <a:t>информации</a:t>
            </a:r>
            <a:r>
              <a:rPr sz="1600" spc="45" dirty="0">
                <a:cs typeface="Times New Roman"/>
              </a:rPr>
              <a:t> </a:t>
            </a:r>
            <a:r>
              <a:rPr sz="1600" spc="-5" dirty="0">
                <a:cs typeface="Times New Roman"/>
              </a:rPr>
              <a:t>и</a:t>
            </a:r>
            <a:r>
              <a:rPr sz="1600" spc="15" dirty="0">
                <a:cs typeface="Times New Roman"/>
              </a:rPr>
              <a:t> </a:t>
            </a:r>
            <a:r>
              <a:rPr sz="1600" spc="-15" dirty="0">
                <a:cs typeface="Times New Roman"/>
              </a:rPr>
              <a:t>документов,</a:t>
            </a:r>
            <a:r>
              <a:rPr sz="1600" spc="20" dirty="0">
                <a:cs typeface="Times New Roman"/>
              </a:rPr>
              <a:t> </a:t>
            </a:r>
            <a:r>
              <a:rPr sz="1600" spc="-5" dirty="0">
                <a:cs typeface="Times New Roman"/>
              </a:rPr>
              <a:t>обосновывающих</a:t>
            </a:r>
            <a:r>
              <a:rPr sz="1600" spc="30" dirty="0">
                <a:cs typeface="Times New Roman"/>
              </a:rPr>
              <a:t> </a:t>
            </a:r>
            <a:r>
              <a:rPr sz="1600" spc="-10" dirty="0">
                <a:cs typeface="Times New Roman"/>
              </a:rPr>
              <a:t>такое</a:t>
            </a:r>
            <a:r>
              <a:rPr sz="1600" spc="-5" dirty="0">
                <a:cs typeface="Times New Roman"/>
              </a:rPr>
              <a:t> </a:t>
            </a:r>
            <a:r>
              <a:rPr sz="1600" spc="-10" dirty="0">
                <a:cs typeface="Times New Roman"/>
              </a:rPr>
              <a:t>предложение,</a:t>
            </a:r>
            <a:endParaRPr sz="1600">
              <a:cs typeface="Times New Roman"/>
            </a:endParaRPr>
          </a:p>
          <a:p>
            <a:pPr marL="299085" indent="-287020">
              <a:buFont typeface="Microsoft Sans Serif"/>
              <a:buChar char="•"/>
              <a:tabLst>
                <a:tab pos="299085" algn="l"/>
                <a:tab pos="299720" algn="l"/>
              </a:tabLst>
            </a:pPr>
            <a:r>
              <a:rPr sz="1600" spc="-10" dirty="0">
                <a:cs typeface="Times New Roman"/>
              </a:rPr>
              <a:t>подписанного</a:t>
            </a:r>
            <a:r>
              <a:rPr sz="1600" spc="60" dirty="0">
                <a:cs typeface="Times New Roman"/>
              </a:rPr>
              <a:t> </a:t>
            </a:r>
            <a:r>
              <a:rPr sz="1600" dirty="0">
                <a:cs typeface="Times New Roman"/>
              </a:rPr>
              <a:t>проекта</a:t>
            </a:r>
            <a:r>
              <a:rPr sz="1600" spc="20" dirty="0">
                <a:cs typeface="Times New Roman"/>
              </a:rPr>
              <a:t> </a:t>
            </a:r>
            <a:r>
              <a:rPr sz="1600" spc="-15" dirty="0">
                <a:cs typeface="Times New Roman"/>
              </a:rPr>
              <a:t>соглашения</a:t>
            </a:r>
            <a:r>
              <a:rPr sz="1600" spc="60" dirty="0">
                <a:cs typeface="Times New Roman"/>
              </a:rPr>
              <a:t> </a:t>
            </a:r>
            <a:r>
              <a:rPr sz="1600" spc="-5" dirty="0">
                <a:cs typeface="Times New Roman"/>
              </a:rPr>
              <a:t>об</a:t>
            </a:r>
            <a:r>
              <a:rPr sz="1600" spc="5" dirty="0">
                <a:cs typeface="Times New Roman"/>
              </a:rPr>
              <a:t> </a:t>
            </a:r>
            <a:r>
              <a:rPr sz="1600" spc="-10" dirty="0">
                <a:cs typeface="Times New Roman"/>
              </a:rPr>
              <a:t>изменении</a:t>
            </a:r>
            <a:r>
              <a:rPr sz="1600" spc="70" dirty="0">
                <a:cs typeface="Times New Roman"/>
              </a:rPr>
              <a:t> </a:t>
            </a:r>
            <a:r>
              <a:rPr sz="1600" spc="-10" dirty="0">
                <a:cs typeface="Times New Roman"/>
              </a:rPr>
              <a:t>условий</a:t>
            </a:r>
            <a:r>
              <a:rPr sz="1600" spc="65" dirty="0">
                <a:cs typeface="Times New Roman"/>
              </a:rPr>
              <a:t> </a:t>
            </a:r>
            <a:r>
              <a:rPr sz="1600" spc="-15" dirty="0">
                <a:cs typeface="Times New Roman"/>
              </a:rPr>
              <a:t>контракта</a:t>
            </a:r>
            <a:endParaRPr sz="1600">
              <a:cs typeface="Times New Roman"/>
            </a:endParaRPr>
          </a:p>
        </p:txBody>
      </p:sp>
      <p:sp>
        <p:nvSpPr>
          <p:cNvPr id="15" name="object 15"/>
          <p:cNvSpPr txBox="1"/>
          <p:nvPr/>
        </p:nvSpPr>
        <p:spPr>
          <a:xfrm>
            <a:off x="2142541" y="2163724"/>
            <a:ext cx="5309235" cy="767080"/>
          </a:xfrm>
          <a:prstGeom prst="rect">
            <a:avLst/>
          </a:prstGeom>
        </p:spPr>
        <p:txBody>
          <a:bodyPr vert="horz" wrap="square" lIns="0" tIns="139700" rIns="0" bIns="0" rtlCol="0">
            <a:spAutoFit/>
          </a:bodyPr>
          <a:lstStyle/>
          <a:p>
            <a:pPr marL="12700">
              <a:spcBef>
                <a:spcPts val="1100"/>
              </a:spcBef>
            </a:pPr>
            <a:r>
              <a:rPr sz="1600" b="1" spc="-20" dirty="0">
                <a:cs typeface="Times New Roman"/>
              </a:rPr>
              <a:t>ЗАКАЗЧИК</a:t>
            </a:r>
            <a:r>
              <a:rPr sz="1600" b="1" spc="35" dirty="0">
                <a:cs typeface="Times New Roman"/>
              </a:rPr>
              <a:t> </a:t>
            </a:r>
            <a:r>
              <a:rPr sz="1600" spc="-10" dirty="0">
                <a:cs typeface="Times New Roman"/>
              </a:rPr>
              <a:t>рассматривает</a:t>
            </a:r>
            <a:r>
              <a:rPr sz="1600" spc="30" dirty="0">
                <a:cs typeface="Times New Roman"/>
              </a:rPr>
              <a:t> </a:t>
            </a:r>
            <a:r>
              <a:rPr sz="1600" spc="-15" dirty="0">
                <a:cs typeface="Times New Roman"/>
              </a:rPr>
              <a:t>предложение</a:t>
            </a:r>
            <a:r>
              <a:rPr sz="1600" spc="40" dirty="0">
                <a:cs typeface="Times New Roman"/>
              </a:rPr>
              <a:t> </a:t>
            </a:r>
            <a:r>
              <a:rPr sz="1600" spc="-5" dirty="0">
                <a:cs typeface="Times New Roman"/>
              </a:rPr>
              <a:t>и</a:t>
            </a:r>
            <a:r>
              <a:rPr sz="1600" spc="15" dirty="0">
                <a:cs typeface="Times New Roman"/>
              </a:rPr>
              <a:t> </a:t>
            </a:r>
            <a:r>
              <a:rPr sz="1600" spc="-10" dirty="0">
                <a:cs typeface="Times New Roman"/>
              </a:rPr>
              <a:t>документы</a:t>
            </a:r>
            <a:endParaRPr sz="1600" dirty="0">
              <a:cs typeface="Times New Roman"/>
            </a:endParaRPr>
          </a:p>
          <a:p>
            <a:pPr marL="12700">
              <a:spcBef>
                <a:spcPts val="1000"/>
              </a:spcBef>
              <a:tabLst>
                <a:tab pos="4261485" algn="l"/>
              </a:tabLst>
            </a:pPr>
            <a:r>
              <a:rPr sz="1600" spc="-10" dirty="0">
                <a:latin typeface="Times New Roman"/>
                <a:cs typeface="Times New Roman"/>
              </a:rPr>
              <a:t>Согласен	</a:t>
            </a:r>
            <a:r>
              <a:rPr sz="1600" spc="-5" dirty="0">
                <a:latin typeface="Times New Roman"/>
                <a:cs typeface="Times New Roman"/>
              </a:rPr>
              <a:t>Не</a:t>
            </a:r>
            <a:r>
              <a:rPr sz="1600" spc="-80" dirty="0">
                <a:latin typeface="Times New Roman"/>
                <a:cs typeface="Times New Roman"/>
              </a:rPr>
              <a:t> </a:t>
            </a:r>
            <a:r>
              <a:rPr sz="1600" spc="-10" dirty="0">
                <a:latin typeface="Times New Roman"/>
                <a:cs typeface="Times New Roman"/>
              </a:rPr>
              <a:t>согласен</a:t>
            </a:r>
            <a:endParaRPr sz="1600" dirty="0">
              <a:latin typeface="Times New Roman"/>
              <a:cs typeface="Times New Roman"/>
            </a:endParaRPr>
          </a:p>
        </p:txBody>
      </p:sp>
      <p:sp>
        <p:nvSpPr>
          <p:cNvPr id="16" name="object 16"/>
          <p:cNvSpPr txBox="1"/>
          <p:nvPr/>
        </p:nvSpPr>
        <p:spPr>
          <a:xfrm>
            <a:off x="2142540" y="2997454"/>
            <a:ext cx="3951604" cy="513080"/>
          </a:xfrm>
          <a:prstGeom prst="rect">
            <a:avLst/>
          </a:prstGeom>
        </p:spPr>
        <p:txBody>
          <a:bodyPr vert="horz" wrap="square" lIns="0" tIns="12065" rIns="0" bIns="0" rtlCol="0">
            <a:spAutoFit/>
          </a:bodyPr>
          <a:lstStyle/>
          <a:p>
            <a:pPr marL="12700">
              <a:spcBef>
                <a:spcPts val="95"/>
              </a:spcBef>
            </a:pPr>
            <a:r>
              <a:rPr sz="1600" spc="-10" dirty="0">
                <a:latin typeface="Times New Roman"/>
                <a:cs typeface="Times New Roman"/>
              </a:rPr>
              <a:t>Направляет</a:t>
            </a:r>
            <a:r>
              <a:rPr sz="1600" spc="5" dirty="0">
                <a:latin typeface="Times New Roman"/>
                <a:cs typeface="Times New Roman"/>
              </a:rPr>
              <a:t> </a:t>
            </a:r>
            <a:r>
              <a:rPr sz="1600" spc="-10" dirty="0">
                <a:latin typeface="Times New Roman"/>
                <a:cs typeface="Times New Roman"/>
              </a:rPr>
              <a:t>подрядчику </a:t>
            </a:r>
            <a:r>
              <a:rPr sz="1600" spc="-5" dirty="0">
                <a:latin typeface="Times New Roman"/>
                <a:cs typeface="Times New Roman"/>
              </a:rPr>
              <a:t>подписанное</a:t>
            </a:r>
            <a:endParaRPr sz="1600">
              <a:latin typeface="Times New Roman"/>
              <a:cs typeface="Times New Roman"/>
            </a:endParaRPr>
          </a:p>
          <a:p>
            <a:pPr marL="12700"/>
            <a:r>
              <a:rPr sz="1600" spc="-15" dirty="0">
                <a:latin typeface="Times New Roman"/>
                <a:cs typeface="Times New Roman"/>
              </a:rPr>
              <a:t>соглашение</a:t>
            </a:r>
            <a:r>
              <a:rPr sz="1600" spc="60" dirty="0">
                <a:latin typeface="Times New Roman"/>
                <a:cs typeface="Times New Roman"/>
              </a:rPr>
              <a:t> </a:t>
            </a:r>
            <a:r>
              <a:rPr sz="1600" spc="-5" dirty="0">
                <a:latin typeface="Times New Roman"/>
                <a:cs typeface="Times New Roman"/>
              </a:rPr>
              <a:t>об</a:t>
            </a:r>
            <a:r>
              <a:rPr sz="1600" spc="10" dirty="0">
                <a:latin typeface="Times New Roman"/>
                <a:cs typeface="Times New Roman"/>
              </a:rPr>
              <a:t> </a:t>
            </a:r>
            <a:r>
              <a:rPr sz="1600" spc="-10" dirty="0">
                <a:latin typeface="Times New Roman"/>
                <a:cs typeface="Times New Roman"/>
              </a:rPr>
              <a:t>изменении</a:t>
            </a:r>
            <a:r>
              <a:rPr sz="1600" spc="65" dirty="0">
                <a:latin typeface="Times New Roman"/>
                <a:cs typeface="Times New Roman"/>
              </a:rPr>
              <a:t> </a:t>
            </a:r>
            <a:r>
              <a:rPr sz="1600" spc="-10" dirty="0">
                <a:latin typeface="Times New Roman"/>
                <a:cs typeface="Times New Roman"/>
              </a:rPr>
              <a:t>условий</a:t>
            </a:r>
            <a:r>
              <a:rPr sz="1600" spc="40" dirty="0">
                <a:latin typeface="Times New Roman"/>
                <a:cs typeface="Times New Roman"/>
              </a:rPr>
              <a:t> </a:t>
            </a:r>
            <a:r>
              <a:rPr sz="1600" spc="-15" dirty="0">
                <a:latin typeface="Times New Roman"/>
                <a:cs typeface="Times New Roman"/>
              </a:rPr>
              <a:t>контракта</a:t>
            </a:r>
            <a:endParaRPr sz="1600">
              <a:latin typeface="Times New Roman"/>
              <a:cs typeface="Times New Roman"/>
            </a:endParaRPr>
          </a:p>
        </p:txBody>
      </p:sp>
      <p:sp>
        <p:nvSpPr>
          <p:cNvPr id="17" name="object 17"/>
          <p:cNvSpPr txBox="1"/>
          <p:nvPr/>
        </p:nvSpPr>
        <p:spPr>
          <a:xfrm>
            <a:off x="6391403" y="2997454"/>
            <a:ext cx="2437765" cy="513080"/>
          </a:xfrm>
          <a:prstGeom prst="rect">
            <a:avLst/>
          </a:prstGeom>
        </p:spPr>
        <p:txBody>
          <a:bodyPr vert="horz" wrap="square" lIns="0" tIns="12065" rIns="0" bIns="0" rtlCol="0">
            <a:spAutoFit/>
          </a:bodyPr>
          <a:lstStyle/>
          <a:p>
            <a:pPr marL="12700" marR="5080">
              <a:spcBef>
                <a:spcPts val="95"/>
              </a:spcBef>
            </a:pPr>
            <a:r>
              <a:rPr sz="1600" spc="-10" dirty="0">
                <a:latin typeface="Times New Roman"/>
                <a:cs typeface="Times New Roman"/>
              </a:rPr>
              <a:t>Направляет</a:t>
            </a:r>
            <a:r>
              <a:rPr sz="1600" spc="10" dirty="0">
                <a:latin typeface="Times New Roman"/>
                <a:cs typeface="Times New Roman"/>
              </a:rPr>
              <a:t> </a:t>
            </a:r>
            <a:r>
              <a:rPr sz="1600" spc="-10" dirty="0">
                <a:latin typeface="Times New Roman"/>
                <a:cs typeface="Times New Roman"/>
              </a:rPr>
              <a:t>подрядчику</a:t>
            </a:r>
            <a:r>
              <a:rPr sz="1600" spc="-5" dirty="0">
                <a:latin typeface="Times New Roman"/>
                <a:cs typeface="Times New Roman"/>
              </a:rPr>
              <a:t> в </a:t>
            </a:r>
            <a:r>
              <a:rPr sz="1600" dirty="0">
                <a:latin typeface="Times New Roman"/>
                <a:cs typeface="Times New Roman"/>
              </a:rPr>
              <a:t> </a:t>
            </a:r>
            <a:r>
              <a:rPr sz="1600" spc="-10" dirty="0">
                <a:latin typeface="Times New Roman"/>
                <a:cs typeface="Times New Roman"/>
              </a:rPr>
              <a:t>письменной</a:t>
            </a:r>
            <a:r>
              <a:rPr sz="1600" spc="50" dirty="0">
                <a:latin typeface="Times New Roman"/>
                <a:cs typeface="Times New Roman"/>
              </a:rPr>
              <a:t> </a:t>
            </a:r>
            <a:r>
              <a:rPr sz="1600" spc="-10" dirty="0">
                <a:latin typeface="Times New Roman"/>
                <a:cs typeface="Times New Roman"/>
              </a:rPr>
              <a:t>форме</a:t>
            </a:r>
            <a:r>
              <a:rPr sz="1600" spc="-5" dirty="0">
                <a:latin typeface="Times New Roman"/>
                <a:cs typeface="Times New Roman"/>
              </a:rPr>
              <a:t> </a:t>
            </a:r>
            <a:r>
              <a:rPr sz="1600" spc="-15" dirty="0">
                <a:latin typeface="Times New Roman"/>
                <a:cs typeface="Times New Roman"/>
              </a:rPr>
              <a:t>отказ</a:t>
            </a:r>
            <a:r>
              <a:rPr sz="1600" spc="-5" dirty="0">
                <a:latin typeface="Times New Roman"/>
                <a:cs typeface="Times New Roman"/>
              </a:rPr>
              <a:t> об</a:t>
            </a:r>
            <a:endParaRPr sz="1600">
              <a:latin typeface="Times New Roman"/>
              <a:cs typeface="Times New Roman"/>
            </a:endParaRPr>
          </a:p>
        </p:txBody>
      </p:sp>
      <p:sp>
        <p:nvSpPr>
          <p:cNvPr id="18" name="object 18"/>
          <p:cNvSpPr txBox="1"/>
          <p:nvPr/>
        </p:nvSpPr>
        <p:spPr>
          <a:xfrm>
            <a:off x="6391402" y="3485210"/>
            <a:ext cx="3031490" cy="756920"/>
          </a:xfrm>
          <a:prstGeom prst="rect">
            <a:avLst/>
          </a:prstGeom>
        </p:spPr>
        <p:txBody>
          <a:bodyPr vert="horz" wrap="square" lIns="0" tIns="12065" rIns="0" bIns="0" rtlCol="0">
            <a:spAutoFit/>
          </a:bodyPr>
          <a:lstStyle/>
          <a:p>
            <a:pPr marL="12700" marR="5080">
              <a:spcBef>
                <a:spcPts val="95"/>
              </a:spcBef>
            </a:pPr>
            <a:r>
              <a:rPr sz="1600" spc="-10" dirty="0">
                <a:latin typeface="Times New Roman"/>
                <a:cs typeface="Times New Roman"/>
              </a:rPr>
              <a:t>изменении</a:t>
            </a:r>
            <a:r>
              <a:rPr sz="1600" spc="35" dirty="0">
                <a:latin typeface="Times New Roman"/>
                <a:cs typeface="Times New Roman"/>
              </a:rPr>
              <a:t> </a:t>
            </a:r>
            <a:r>
              <a:rPr sz="1600" spc="-5" dirty="0">
                <a:latin typeface="Times New Roman"/>
                <a:cs typeface="Times New Roman"/>
              </a:rPr>
              <a:t>существенных</a:t>
            </a:r>
            <a:r>
              <a:rPr sz="1600" spc="50" dirty="0">
                <a:latin typeface="Times New Roman"/>
                <a:cs typeface="Times New Roman"/>
              </a:rPr>
              <a:t> </a:t>
            </a:r>
            <a:r>
              <a:rPr sz="1600" spc="-10" dirty="0">
                <a:latin typeface="Times New Roman"/>
                <a:cs typeface="Times New Roman"/>
              </a:rPr>
              <a:t>условий </a:t>
            </a:r>
            <a:r>
              <a:rPr sz="1600" spc="-385" dirty="0">
                <a:latin typeface="Times New Roman"/>
                <a:cs typeface="Times New Roman"/>
              </a:rPr>
              <a:t> </a:t>
            </a:r>
            <a:r>
              <a:rPr sz="1600" spc="-15" dirty="0">
                <a:latin typeface="Times New Roman"/>
                <a:cs typeface="Times New Roman"/>
              </a:rPr>
              <a:t>контракта</a:t>
            </a:r>
            <a:r>
              <a:rPr sz="1600" spc="5" dirty="0">
                <a:latin typeface="Times New Roman"/>
                <a:cs typeface="Times New Roman"/>
              </a:rPr>
              <a:t> </a:t>
            </a:r>
            <a:r>
              <a:rPr sz="1600" spc="-5" dirty="0">
                <a:latin typeface="Times New Roman"/>
                <a:cs typeface="Times New Roman"/>
              </a:rPr>
              <a:t>с</a:t>
            </a:r>
            <a:r>
              <a:rPr sz="1600" spc="10" dirty="0">
                <a:latin typeface="Times New Roman"/>
                <a:cs typeface="Times New Roman"/>
              </a:rPr>
              <a:t> </a:t>
            </a:r>
            <a:r>
              <a:rPr sz="1600" spc="-5" dirty="0">
                <a:latin typeface="Times New Roman"/>
                <a:cs typeface="Times New Roman"/>
              </a:rPr>
              <a:t>обоснованием</a:t>
            </a:r>
            <a:r>
              <a:rPr sz="1600" spc="25" dirty="0">
                <a:latin typeface="Times New Roman"/>
                <a:cs typeface="Times New Roman"/>
              </a:rPr>
              <a:t> </a:t>
            </a:r>
            <a:r>
              <a:rPr sz="1600" spc="-20" dirty="0">
                <a:latin typeface="Times New Roman"/>
                <a:cs typeface="Times New Roman"/>
              </a:rPr>
              <a:t>такого </a:t>
            </a:r>
            <a:r>
              <a:rPr sz="1600" spc="-15" dirty="0">
                <a:latin typeface="Times New Roman"/>
                <a:cs typeface="Times New Roman"/>
              </a:rPr>
              <a:t> </a:t>
            </a:r>
            <a:r>
              <a:rPr sz="1600" spc="-10" dirty="0">
                <a:latin typeface="Times New Roman"/>
                <a:cs typeface="Times New Roman"/>
              </a:rPr>
              <a:t>отказа</a:t>
            </a:r>
            <a:endParaRPr sz="1600" dirty="0">
              <a:latin typeface="Times New Roman"/>
              <a:cs typeface="Times New Roman"/>
            </a:endParaRPr>
          </a:p>
        </p:txBody>
      </p:sp>
      <p:sp>
        <p:nvSpPr>
          <p:cNvPr id="19" name="object 19"/>
          <p:cNvSpPr txBox="1"/>
          <p:nvPr/>
        </p:nvSpPr>
        <p:spPr>
          <a:xfrm>
            <a:off x="2142540" y="3576650"/>
            <a:ext cx="3302000" cy="513080"/>
          </a:xfrm>
          <a:prstGeom prst="rect">
            <a:avLst/>
          </a:prstGeom>
        </p:spPr>
        <p:txBody>
          <a:bodyPr vert="horz" wrap="square" lIns="0" tIns="12065" rIns="0" bIns="0" rtlCol="0">
            <a:spAutoFit/>
          </a:bodyPr>
          <a:lstStyle/>
          <a:p>
            <a:pPr marL="12700">
              <a:spcBef>
                <a:spcPts val="95"/>
              </a:spcBef>
            </a:pPr>
            <a:r>
              <a:rPr sz="1600" spc="-15" dirty="0">
                <a:latin typeface="Times New Roman"/>
                <a:cs typeface="Times New Roman"/>
              </a:rPr>
              <a:t>Включает</a:t>
            </a:r>
            <a:r>
              <a:rPr sz="1600" spc="10" dirty="0">
                <a:latin typeface="Times New Roman"/>
                <a:cs typeface="Times New Roman"/>
              </a:rPr>
              <a:t> </a:t>
            </a:r>
            <a:r>
              <a:rPr sz="1600" spc="-10" dirty="0">
                <a:latin typeface="Times New Roman"/>
                <a:cs typeface="Times New Roman"/>
              </a:rPr>
              <a:t>информацию</a:t>
            </a:r>
            <a:r>
              <a:rPr sz="1600" spc="40" dirty="0">
                <a:latin typeface="Times New Roman"/>
                <a:cs typeface="Times New Roman"/>
              </a:rPr>
              <a:t> </a:t>
            </a:r>
            <a:r>
              <a:rPr sz="1600" spc="-5" dirty="0">
                <a:latin typeface="Times New Roman"/>
                <a:cs typeface="Times New Roman"/>
              </a:rPr>
              <a:t>об</a:t>
            </a:r>
            <a:r>
              <a:rPr sz="1600" dirty="0">
                <a:latin typeface="Times New Roman"/>
                <a:cs typeface="Times New Roman"/>
              </a:rPr>
              <a:t> </a:t>
            </a:r>
            <a:r>
              <a:rPr sz="1600" spc="-10" dirty="0">
                <a:latin typeface="Times New Roman"/>
                <a:cs typeface="Times New Roman"/>
              </a:rPr>
              <a:t>изменении</a:t>
            </a:r>
            <a:endParaRPr sz="1600">
              <a:latin typeface="Times New Roman"/>
              <a:cs typeface="Times New Roman"/>
            </a:endParaRPr>
          </a:p>
          <a:p>
            <a:pPr marL="12700"/>
            <a:r>
              <a:rPr sz="1600" spc="-15" dirty="0">
                <a:latin typeface="Times New Roman"/>
                <a:cs typeface="Times New Roman"/>
              </a:rPr>
              <a:t>контракта</a:t>
            </a:r>
            <a:r>
              <a:rPr sz="1600" spc="-5" dirty="0">
                <a:latin typeface="Times New Roman"/>
                <a:cs typeface="Times New Roman"/>
              </a:rPr>
              <a:t> в</a:t>
            </a:r>
            <a:r>
              <a:rPr sz="1600" spc="-15" dirty="0">
                <a:latin typeface="Times New Roman"/>
                <a:cs typeface="Times New Roman"/>
              </a:rPr>
              <a:t> </a:t>
            </a:r>
            <a:r>
              <a:rPr sz="1600" spc="5" dirty="0">
                <a:latin typeface="Times New Roman"/>
                <a:cs typeface="Times New Roman"/>
              </a:rPr>
              <a:t>реестр</a:t>
            </a:r>
            <a:r>
              <a:rPr sz="1600" dirty="0">
                <a:latin typeface="Times New Roman"/>
                <a:cs typeface="Times New Roman"/>
              </a:rPr>
              <a:t> </a:t>
            </a:r>
            <a:r>
              <a:rPr sz="1600" spc="-15" dirty="0">
                <a:latin typeface="Times New Roman"/>
                <a:cs typeface="Times New Roman"/>
              </a:rPr>
              <a:t>контрактов</a:t>
            </a:r>
            <a:endParaRPr sz="1600">
              <a:latin typeface="Times New Roman"/>
              <a:cs typeface="Times New Roman"/>
            </a:endParaRPr>
          </a:p>
        </p:txBody>
      </p:sp>
      <p:grpSp>
        <p:nvGrpSpPr>
          <p:cNvPr id="20" name="object 20"/>
          <p:cNvGrpSpPr/>
          <p:nvPr/>
        </p:nvGrpSpPr>
        <p:grpSpPr>
          <a:xfrm>
            <a:off x="9101328" y="1681733"/>
            <a:ext cx="1586230" cy="1746250"/>
            <a:chOff x="7577328" y="1681733"/>
            <a:chExt cx="1586230" cy="1746250"/>
          </a:xfrm>
        </p:grpSpPr>
        <p:sp>
          <p:nvSpPr>
            <p:cNvPr id="21" name="object 21"/>
            <p:cNvSpPr/>
            <p:nvPr/>
          </p:nvSpPr>
          <p:spPr>
            <a:xfrm>
              <a:off x="7596378" y="1700783"/>
              <a:ext cx="1548130" cy="1708150"/>
            </a:xfrm>
            <a:custGeom>
              <a:avLst/>
              <a:gdLst/>
              <a:ahLst/>
              <a:cxnLst/>
              <a:rect l="l" t="t" r="r" b="b"/>
              <a:pathLst>
                <a:path w="1548129" h="1708150">
                  <a:moveTo>
                    <a:pt x="1547622" y="0"/>
                  </a:moveTo>
                  <a:lnTo>
                    <a:pt x="0" y="0"/>
                  </a:lnTo>
                  <a:lnTo>
                    <a:pt x="0" y="1708150"/>
                  </a:lnTo>
                  <a:lnTo>
                    <a:pt x="1547622" y="1708150"/>
                  </a:lnTo>
                  <a:lnTo>
                    <a:pt x="1547622" y="0"/>
                  </a:lnTo>
                  <a:close/>
                </a:path>
              </a:pathLst>
            </a:custGeom>
            <a:solidFill>
              <a:srgbClr val="FFFFFF"/>
            </a:solidFill>
          </p:spPr>
          <p:txBody>
            <a:bodyPr wrap="square" lIns="0" tIns="0" rIns="0" bIns="0" rtlCol="0"/>
            <a:lstStyle/>
            <a:p>
              <a:endParaRPr/>
            </a:p>
          </p:txBody>
        </p:sp>
        <p:sp>
          <p:nvSpPr>
            <p:cNvPr id="22" name="object 22"/>
            <p:cNvSpPr/>
            <p:nvPr/>
          </p:nvSpPr>
          <p:spPr>
            <a:xfrm>
              <a:off x="7596378" y="1700783"/>
              <a:ext cx="1548130" cy="1708150"/>
            </a:xfrm>
            <a:custGeom>
              <a:avLst/>
              <a:gdLst/>
              <a:ahLst/>
              <a:cxnLst/>
              <a:rect l="l" t="t" r="r" b="b"/>
              <a:pathLst>
                <a:path w="1548129" h="1708150">
                  <a:moveTo>
                    <a:pt x="0" y="1708150"/>
                  </a:moveTo>
                  <a:lnTo>
                    <a:pt x="1547622" y="1708150"/>
                  </a:lnTo>
                  <a:lnTo>
                    <a:pt x="1547622" y="0"/>
                  </a:lnTo>
                  <a:lnTo>
                    <a:pt x="0" y="0"/>
                  </a:lnTo>
                  <a:lnTo>
                    <a:pt x="0" y="1708150"/>
                  </a:lnTo>
                  <a:close/>
                </a:path>
              </a:pathLst>
            </a:custGeom>
            <a:ln w="38100">
              <a:solidFill>
                <a:srgbClr val="C0504D"/>
              </a:solidFill>
            </a:ln>
          </p:spPr>
          <p:txBody>
            <a:bodyPr wrap="square" lIns="0" tIns="0" rIns="0" bIns="0" rtlCol="0"/>
            <a:lstStyle/>
            <a:p>
              <a:endParaRPr/>
            </a:p>
          </p:txBody>
        </p:sp>
      </p:grpSp>
      <p:sp>
        <p:nvSpPr>
          <p:cNvPr id="23" name="object 23"/>
          <p:cNvSpPr txBox="1"/>
          <p:nvPr/>
        </p:nvSpPr>
        <p:spPr>
          <a:xfrm>
            <a:off x="9258681" y="1691463"/>
            <a:ext cx="1272540" cy="951865"/>
          </a:xfrm>
          <a:prstGeom prst="rect">
            <a:avLst/>
          </a:prstGeom>
        </p:spPr>
        <p:txBody>
          <a:bodyPr vert="horz" wrap="square" lIns="0" tIns="13335" rIns="0" bIns="0" rtlCol="0">
            <a:spAutoFit/>
          </a:bodyPr>
          <a:lstStyle/>
          <a:p>
            <a:pPr marL="1905" algn="ctr">
              <a:lnSpc>
                <a:spcPts val="1540"/>
              </a:lnSpc>
              <a:spcBef>
                <a:spcPts val="105"/>
              </a:spcBef>
            </a:pPr>
            <a:r>
              <a:rPr sz="1400" b="1" i="1" spc="-20" dirty="0">
                <a:solidFill>
                  <a:srgbClr val="C0504D"/>
                </a:solidFill>
                <a:latin typeface="Times New Roman"/>
                <a:cs typeface="Times New Roman"/>
              </a:rPr>
              <a:t>ВСЕ</a:t>
            </a:r>
            <a:endParaRPr sz="1400" dirty="0">
              <a:latin typeface="Times New Roman"/>
              <a:cs typeface="Times New Roman"/>
            </a:endParaRPr>
          </a:p>
          <a:p>
            <a:pPr algn="ctr">
              <a:lnSpc>
                <a:spcPts val="1540"/>
              </a:lnSpc>
            </a:pPr>
            <a:r>
              <a:rPr sz="1400" b="1" i="1" spc="-5" dirty="0">
                <a:solidFill>
                  <a:srgbClr val="C0504D"/>
                </a:solidFill>
                <a:latin typeface="Times New Roman"/>
                <a:cs typeface="Times New Roman"/>
              </a:rPr>
              <a:t>ДЕЙСТВИЯ</a:t>
            </a:r>
            <a:endParaRPr sz="1400" dirty="0">
              <a:latin typeface="Times New Roman"/>
              <a:cs typeface="Times New Roman"/>
            </a:endParaRPr>
          </a:p>
          <a:p>
            <a:pPr>
              <a:spcBef>
                <a:spcPts val="15"/>
              </a:spcBef>
            </a:pPr>
            <a:endParaRPr sz="1200" dirty="0">
              <a:latin typeface="Times New Roman"/>
              <a:cs typeface="Times New Roman"/>
            </a:endParaRPr>
          </a:p>
          <a:p>
            <a:pPr marL="12700" marR="5080" algn="ctr">
              <a:lnSpc>
                <a:spcPts val="1400"/>
              </a:lnSpc>
            </a:pPr>
            <a:r>
              <a:rPr sz="1400" b="1" i="1" dirty="0">
                <a:solidFill>
                  <a:srgbClr val="C0504D"/>
                </a:solidFill>
                <a:latin typeface="Times New Roman"/>
                <a:cs typeface="Times New Roman"/>
              </a:rPr>
              <a:t>в </a:t>
            </a:r>
            <a:r>
              <a:rPr sz="1400" b="1" i="1" spc="-5" dirty="0">
                <a:solidFill>
                  <a:srgbClr val="C0504D"/>
                </a:solidFill>
                <a:latin typeface="Times New Roman"/>
                <a:cs typeface="Times New Roman"/>
              </a:rPr>
              <a:t>течение </a:t>
            </a:r>
            <a:r>
              <a:rPr sz="1400" b="1" i="1" dirty="0">
                <a:solidFill>
                  <a:srgbClr val="C0504D"/>
                </a:solidFill>
                <a:latin typeface="Times New Roman"/>
                <a:cs typeface="Times New Roman"/>
              </a:rPr>
              <a:t>10 </a:t>
            </a:r>
            <a:r>
              <a:rPr sz="1400" b="1" i="1" spc="5" dirty="0">
                <a:solidFill>
                  <a:srgbClr val="C0504D"/>
                </a:solidFill>
                <a:latin typeface="Times New Roman"/>
                <a:cs typeface="Times New Roman"/>
              </a:rPr>
              <a:t> </a:t>
            </a:r>
            <a:r>
              <a:rPr sz="1400" b="1" i="1" spc="-10" dirty="0">
                <a:solidFill>
                  <a:srgbClr val="C0504D"/>
                </a:solidFill>
                <a:latin typeface="Times New Roman"/>
                <a:cs typeface="Times New Roman"/>
              </a:rPr>
              <a:t>рабочих</a:t>
            </a:r>
            <a:r>
              <a:rPr sz="1400" b="1" i="1" spc="-60" dirty="0">
                <a:solidFill>
                  <a:srgbClr val="C0504D"/>
                </a:solidFill>
                <a:latin typeface="Times New Roman"/>
                <a:cs typeface="Times New Roman"/>
              </a:rPr>
              <a:t> </a:t>
            </a:r>
            <a:r>
              <a:rPr sz="1400" b="1" i="1" spc="-5" dirty="0">
                <a:solidFill>
                  <a:srgbClr val="C0504D"/>
                </a:solidFill>
                <a:latin typeface="Times New Roman"/>
                <a:cs typeface="Times New Roman"/>
              </a:rPr>
              <a:t>дней</a:t>
            </a:r>
            <a:r>
              <a:rPr sz="1400" b="1" i="1" spc="-35" dirty="0">
                <a:solidFill>
                  <a:srgbClr val="C0504D"/>
                </a:solidFill>
                <a:latin typeface="Times New Roman"/>
                <a:cs typeface="Times New Roman"/>
              </a:rPr>
              <a:t> </a:t>
            </a:r>
            <a:r>
              <a:rPr sz="1400" b="1" i="1" spc="-20" dirty="0">
                <a:solidFill>
                  <a:srgbClr val="C0504D"/>
                </a:solidFill>
                <a:latin typeface="Times New Roman"/>
                <a:cs typeface="Times New Roman"/>
              </a:rPr>
              <a:t>со</a:t>
            </a:r>
            <a:endParaRPr sz="1400" dirty="0">
              <a:latin typeface="Times New Roman"/>
              <a:cs typeface="Times New Roman"/>
            </a:endParaRPr>
          </a:p>
        </p:txBody>
      </p:sp>
      <p:sp>
        <p:nvSpPr>
          <p:cNvPr id="24" name="object 24"/>
          <p:cNvSpPr txBox="1"/>
          <p:nvPr/>
        </p:nvSpPr>
        <p:spPr>
          <a:xfrm>
            <a:off x="9237344" y="2581783"/>
            <a:ext cx="1315720" cy="228909"/>
          </a:xfrm>
          <a:prstGeom prst="rect">
            <a:avLst/>
          </a:prstGeom>
        </p:spPr>
        <p:txBody>
          <a:bodyPr vert="horz" wrap="square" lIns="0" tIns="13335" rIns="0" bIns="0" rtlCol="0">
            <a:spAutoFit/>
          </a:bodyPr>
          <a:lstStyle/>
          <a:p>
            <a:pPr marL="12700">
              <a:spcBef>
                <a:spcPts val="105"/>
              </a:spcBef>
            </a:pPr>
            <a:r>
              <a:rPr sz="1400" b="1" i="1" spc="-5" dirty="0">
                <a:solidFill>
                  <a:srgbClr val="C0504D"/>
                </a:solidFill>
                <a:latin typeface="Times New Roman"/>
                <a:cs typeface="Times New Roman"/>
              </a:rPr>
              <a:t>дня,</a:t>
            </a:r>
            <a:r>
              <a:rPr sz="1400" b="1" i="1" spc="-35" dirty="0">
                <a:solidFill>
                  <a:srgbClr val="C0504D"/>
                </a:solidFill>
                <a:latin typeface="Times New Roman"/>
                <a:cs typeface="Times New Roman"/>
              </a:rPr>
              <a:t> </a:t>
            </a:r>
            <a:r>
              <a:rPr sz="1400" b="1" i="1" spc="-10" dirty="0">
                <a:solidFill>
                  <a:srgbClr val="C0504D"/>
                </a:solidFill>
                <a:latin typeface="Times New Roman"/>
                <a:cs typeface="Times New Roman"/>
              </a:rPr>
              <a:t>следующего</a:t>
            </a:r>
            <a:endParaRPr sz="1400">
              <a:latin typeface="Times New Roman"/>
              <a:cs typeface="Times New Roman"/>
            </a:endParaRPr>
          </a:p>
        </p:txBody>
      </p:sp>
      <p:sp>
        <p:nvSpPr>
          <p:cNvPr id="25" name="object 25"/>
          <p:cNvSpPr txBox="1"/>
          <p:nvPr/>
        </p:nvSpPr>
        <p:spPr>
          <a:xfrm>
            <a:off x="9589389" y="2758568"/>
            <a:ext cx="612140" cy="228909"/>
          </a:xfrm>
          <a:prstGeom prst="rect">
            <a:avLst/>
          </a:prstGeom>
        </p:spPr>
        <p:txBody>
          <a:bodyPr vert="horz" wrap="square" lIns="0" tIns="13335" rIns="0" bIns="0" rtlCol="0">
            <a:spAutoFit/>
          </a:bodyPr>
          <a:lstStyle/>
          <a:p>
            <a:pPr marL="12700">
              <a:spcBef>
                <a:spcPts val="105"/>
              </a:spcBef>
            </a:pPr>
            <a:r>
              <a:rPr sz="1400" b="1" i="1" dirty="0">
                <a:solidFill>
                  <a:srgbClr val="C0504D"/>
                </a:solidFill>
                <a:latin typeface="Times New Roman"/>
                <a:cs typeface="Times New Roman"/>
              </a:rPr>
              <a:t>за</a:t>
            </a:r>
            <a:r>
              <a:rPr sz="1400" b="1" i="1" spc="-75" dirty="0">
                <a:solidFill>
                  <a:srgbClr val="C0504D"/>
                </a:solidFill>
                <a:latin typeface="Times New Roman"/>
                <a:cs typeface="Times New Roman"/>
              </a:rPr>
              <a:t> </a:t>
            </a:r>
            <a:r>
              <a:rPr sz="1400" b="1" i="1" spc="-15" dirty="0">
                <a:solidFill>
                  <a:srgbClr val="C0504D"/>
                </a:solidFill>
                <a:latin typeface="Times New Roman"/>
                <a:cs typeface="Times New Roman"/>
              </a:rPr>
              <a:t>днем</a:t>
            </a:r>
            <a:endParaRPr sz="1400">
              <a:latin typeface="Times New Roman"/>
              <a:cs typeface="Times New Roman"/>
            </a:endParaRPr>
          </a:p>
        </p:txBody>
      </p:sp>
      <p:sp>
        <p:nvSpPr>
          <p:cNvPr id="26" name="object 26"/>
          <p:cNvSpPr txBox="1"/>
          <p:nvPr/>
        </p:nvSpPr>
        <p:spPr>
          <a:xfrm>
            <a:off x="9350121" y="2936875"/>
            <a:ext cx="1090295" cy="398186"/>
          </a:xfrm>
          <a:prstGeom prst="rect">
            <a:avLst/>
          </a:prstGeom>
        </p:spPr>
        <p:txBody>
          <a:bodyPr vert="horz" wrap="square" lIns="0" tIns="13335" rIns="0" bIns="0" rtlCol="0">
            <a:spAutoFit/>
          </a:bodyPr>
          <a:lstStyle/>
          <a:p>
            <a:pPr marL="24765">
              <a:lnSpc>
                <a:spcPts val="1545"/>
              </a:lnSpc>
              <a:spcBef>
                <a:spcPts val="105"/>
              </a:spcBef>
            </a:pPr>
            <a:r>
              <a:rPr sz="1400" b="1" i="1" spc="-5" dirty="0">
                <a:solidFill>
                  <a:srgbClr val="C0504D"/>
                </a:solidFill>
                <a:latin typeface="Times New Roman"/>
                <a:cs typeface="Times New Roman"/>
              </a:rPr>
              <a:t>поступления</a:t>
            </a:r>
            <a:endParaRPr sz="1400" dirty="0">
              <a:latin typeface="Times New Roman"/>
              <a:cs typeface="Times New Roman"/>
            </a:endParaRPr>
          </a:p>
          <a:p>
            <a:pPr marL="12700">
              <a:lnSpc>
                <a:spcPts val="1545"/>
              </a:lnSpc>
            </a:pPr>
            <a:r>
              <a:rPr sz="1400" b="1" i="1" spc="-10" dirty="0">
                <a:solidFill>
                  <a:srgbClr val="C0504D"/>
                </a:solidFill>
                <a:latin typeface="Times New Roman"/>
                <a:cs typeface="Times New Roman"/>
              </a:rPr>
              <a:t>предложения</a:t>
            </a:r>
            <a:endParaRPr sz="1400" dirty="0">
              <a:latin typeface="Times New Roman"/>
              <a:cs typeface="Times New Roman"/>
            </a:endParaRPr>
          </a:p>
        </p:txBody>
      </p:sp>
      <p:sp>
        <p:nvSpPr>
          <p:cNvPr id="27" name="object 27"/>
          <p:cNvSpPr txBox="1"/>
          <p:nvPr/>
        </p:nvSpPr>
        <p:spPr>
          <a:xfrm>
            <a:off x="1630780" y="4308476"/>
            <a:ext cx="9799219" cy="2394585"/>
          </a:xfrm>
          <a:prstGeom prst="rect">
            <a:avLst/>
          </a:prstGeom>
        </p:spPr>
        <p:txBody>
          <a:bodyPr vert="horz" wrap="square" lIns="0" tIns="12065" rIns="0" bIns="0" rtlCol="0">
            <a:spAutoFit/>
          </a:bodyPr>
          <a:lstStyle/>
          <a:p>
            <a:pPr marL="3180080" marR="284480" indent="-2529205">
              <a:spcBef>
                <a:spcPts val="95"/>
              </a:spcBef>
            </a:pPr>
            <a:r>
              <a:rPr sz="1600" i="1" spc="-10" dirty="0">
                <a:cs typeface="Times New Roman"/>
              </a:rPr>
              <a:t>НЕ</a:t>
            </a:r>
            <a:r>
              <a:rPr sz="1600" i="1" spc="10" dirty="0">
                <a:cs typeface="Times New Roman"/>
              </a:rPr>
              <a:t> </a:t>
            </a:r>
            <a:r>
              <a:rPr sz="1600" i="1" spc="-15" dirty="0">
                <a:cs typeface="Times New Roman"/>
              </a:rPr>
              <a:t>требуется</a:t>
            </a:r>
            <a:r>
              <a:rPr sz="1600" i="1" spc="35" dirty="0">
                <a:cs typeface="Times New Roman"/>
              </a:rPr>
              <a:t> </a:t>
            </a:r>
            <a:r>
              <a:rPr sz="1600" i="1" spc="-5" dirty="0">
                <a:cs typeface="Times New Roman"/>
              </a:rPr>
              <a:t>спрашивать</a:t>
            </a:r>
            <a:r>
              <a:rPr sz="1600" i="1" spc="25" dirty="0">
                <a:cs typeface="Times New Roman"/>
              </a:rPr>
              <a:t> </a:t>
            </a:r>
            <a:r>
              <a:rPr sz="1600" i="1" spc="-10" dirty="0">
                <a:cs typeface="Times New Roman"/>
              </a:rPr>
              <a:t>разрешения/согласования</a:t>
            </a:r>
            <a:r>
              <a:rPr sz="1600" i="1" spc="85" dirty="0">
                <a:cs typeface="Times New Roman"/>
              </a:rPr>
              <a:t> </a:t>
            </a:r>
            <a:r>
              <a:rPr sz="1600" i="1" spc="-5" dirty="0">
                <a:cs typeface="Times New Roman"/>
              </a:rPr>
              <a:t>у</a:t>
            </a:r>
            <a:r>
              <a:rPr sz="1600" i="1" spc="25" dirty="0">
                <a:cs typeface="Times New Roman"/>
              </a:rPr>
              <a:t> </a:t>
            </a:r>
            <a:r>
              <a:rPr sz="1600" i="1" spc="-10" dirty="0">
                <a:cs typeface="Times New Roman"/>
              </a:rPr>
              <a:t>Правительства</a:t>
            </a:r>
            <a:r>
              <a:rPr sz="1600" i="1" spc="5" dirty="0">
                <a:cs typeface="Times New Roman"/>
              </a:rPr>
              <a:t> </a:t>
            </a:r>
            <a:r>
              <a:rPr sz="1600" i="1" spc="-15" dirty="0">
                <a:cs typeface="Times New Roman"/>
              </a:rPr>
              <a:t>РФ/Правительства </a:t>
            </a:r>
            <a:r>
              <a:rPr sz="1600" i="1" spc="-385" dirty="0">
                <a:cs typeface="Times New Roman"/>
              </a:rPr>
              <a:t> </a:t>
            </a:r>
            <a:r>
              <a:rPr sz="1600" i="1" spc="-5" dirty="0">
                <a:cs typeface="Times New Roman"/>
              </a:rPr>
              <a:t>региона/местной</a:t>
            </a:r>
            <a:r>
              <a:rPr sz="1600" i="1" spc="15" dirty="0">
                <a:cs typeface="Times New Roman"/>
              </a:rPr>
              <a:t> </a:t>
            </a:r>
            <a:r>
              <a:rPr sz="1600" i="1" spc="-5" dirty="0">
                <a:cs typeface="Times New Roman"/>
              </a:rPr>
              <a:t>администрации</a:t>
            </a:r>
            <a:endParaRPr sz="1600" dirty="0">
              <a:cs typeface="Times New Roman"/>
            </a:endParaRPr>
          </a:p>
          <a:p>
            <a:pPr marL="12700" marR="5715" indent="635" algn="ctr">
              <a:spcBef>
                <a:spcPts val="1370"/>
              </a:spcBef>
            </a:pPr>
            <a:r>
              <a:rPr sz="1400" i="1" spc="-5" dirty="0">
                <a:latin typeface="Times New Roman"/>
                <a:cs typeface="Times New Roman"/>
              </a:rPr>
              <a:t>Пункт</a:t>
            </a:r>
            <a:r>
              <a:rPr sz="1400" i="1" spc="5" dirty="0">
                <a:latin typeface="Times New Roman"/>
                <a:cs typeface="Times New Roman"/>
              </a:rPr>
              <a:t> </a:t>
            </a:r>
            <a:r>
              <a:rPr sz="1400" i="1" dirty="0">
                <a:latin typeface="Times New Roman"/>
                <a:cs typeface="Times New Roman"/>
              </a:rPr>
              <a:t>4</a:t>
            </a:r>
            <a:r>
              <a:rPr sz="1400" i="1" spc="-5" dirty="0">
                <a:latin typeface="Times New Roman"/>
                <a:cs typeface="Times New Roman"/>
              </a:rPr>
              <a:t> ПП</a:t>
            </a:r>
            <a:r>
              <a:rPr sz="1400" i="1" spc="5" dirty="0">
                <a:latin typeface="Times New Roman"/>
                <a:cs typeface="Times New Roman"/>
              </a:rPr>
              <a:t> </a:t>
            </a:r>
            <a:r>
              <a:rPr sz="1400" i="1" dirty="0">
                <a:latin typeface="Times New Roman"/>
                <a:cs typeface="Times New Roman"/>
              </a:rPr>
              <a:t>680</a:t>
            </a:r>
            <a:r>
              <a:rPr sz="1400" i="1" spc="10" dirty="0">
                <a:latin typeface="Times New Roman"/>
                <a:cs typeface="Times New Roman"/>
              </a:rPr>
              <a:t> </a:t>
            </a:r>
            <a:r>
              <a:rPr sz="1400" i="1" dirty="0">
                <a:latin typeface="Times New Roman"/>
                <a:cs typeface="Times New Roman"/>
              </a:rPr>
              <a:t>–</a:t>
            </a:r>
            <a:r>
              <a:rPr sz="1400" i="1" spc="-5" dirty="0">
                <a:latin typeface="Times New Roman"/>
                <a:cs typeface="Times New Roman"/>
              </a:rPr>
              <a:t> </a:t>
            </a:r>
            <a:r>
              <a:rPr sz="1400" i="1" spc="-10" dirty="0">
                <a:latin typeface="Times New Roman"/>
                <a:cs typeface="Times New Roman"/>
              </a:rPr>
              <a:t>«заказчик</a:t>
            </a:r>
            <a:r>
              <a:rPr sz="1400" i="1" spc="-35" dirty="0">
                <a:latin typeface="Times New Roman"/>
                <a:cs typeface="Times New Roman"/>
              </a:rPr>
              <a:t> </a:t>
            </a:r>
            <a:r>
              <a:rPr sz="1400" b="1" i="1" dirty="0">
                <a:solidFill>
                  <a:srgbClr val="C0504D"/>
                </a:solidFill>
                <a:latin typeface="Times New Roman"/>
                <a:cs typeface="Times New Roman"/>
              </a:rPr>
              <a:t>в</a:t>
            </a:r>
            <a:r>
              <a:rPr sz="1400" b="1" i="1" spc="10" dirty="0">
                <a:solidFill>
                  <a:srgbClr val="C0504D"/>
                </a:solidFill>
                <a:latin typeface="Times New Roman"/>
                <a:cs typeface="Times New Roman"/>
              </a:rPr>
              <a:t> </a:t>
            </a:r>
            <a:r>
              <a:rPr sz="1400" b="1" i="1" spc="-5" dirty="0">
                <a:solidFill>
                  <a:srgbClr val="C0504D"/>
                </a:solidFill>
                <a:latin typeface="Times New Roman"/>
                <a:cs typeface="Times New Roman"/>
              </a:rPr>
              <a:t>течение</a:t>
            </a:r>
            <a:r>
              <a:rPr sz="1400" b="1" i="1" spc="-30" dirty="0">
                <a:solidFill>
                  <a:srgbClr val="C0504D"/>
                </a:solidFill>
                <a:latin typeface="Times New Roman"/>
                <a:cs typeface="Times New Roman"/>
              </a:rPr>
              <a:t> </a:t>
            </a:r>
            <a:r>
              <a:rPr sz="1400" b="1" i="1" dirty="0">
                <a:solidFill>
                  <a:srgbClr val="C0504D"/>
                </a:solidFill>
                <a:latin typeface="Times New Roman"/>
                <a:cs typeface="Times New Roman"/>
              </a:rPr>
              <a:t>10</a:t>
            </a:r>
            <a:r>
              <a:rPr sz="1400" b="1" i="1" spc="-10" dirty="0">
                <a:solidFill>
                  <a:srgbClr val="C0504D"/>
                </a:solidFill>
                <a:latin typeface="Times New Roman"/>
                <a:cs typeface="Times New Roman"/>
              </a:rPr>
              <a:t> рабочих</a:t>
            </a:r>
            <a:r>
              <a:rPr sz="1400" b="1" i="1" spc="-15" dirty="0">
                <a:solidFill>
                  <a:srgbClr val="C0504D"/>
                </a:solidFill>
                <a:latin typeface="Times New Roman"/>
                <a:cs typeface="Times New Roman"/>
              </a:rPr>
              <a:t> </a:t>
            </a:r>
            <a:r>
              <a:rPr sz="1400" b="1" i="1" spc="-5" dirty="0">
                <a:solidFill>
                  <a:srgbClr val="C0504D"/>
                </a:solidFill>
                <a:latin typeface="Times New Roman"/>
                <a:cs typeface="Times New Roman"/>
              </a:rPr>
              <a:t>дней</a:t>
            </a:r>
            <a:r>
              <a:rPr sz="1400" b="1" i="1" spc="10" dirty="0">
                <a:solidFill>
                  <a:srgbClr val="C0504D"/>
                </a:solidFill>
                <a:latin typeface="Times New Roman"/>
                <a:cs typeface="Times New Roman"/>
              </a:rPr>
              <a:t> </a:t>
            </a:r>
            <a:r>
              <a:rPr sz="1400" b="1" i="1" spc="-20" dirty="0">
                <a:solidFill>
                  <a:srgbClr val="C0504D"/>
                </a:solidFill>
                <a:latin typeface="Times New Roman"/>
                <a:cs typeface="Times New Roman"/>
              </a:rPr>
              <a:t>со</a:t>
            </a:r>
            <a:r>
              <a:rPr sz="1400" b="1" i="1" spc="10" dirty="0">
                <a:solidFill>
                  <a:srgbClr val="C0504D"/>
                </a:solidFill>
                <a:latin typeface="Times New Roman"/>
                <a:cs typeface="Times New Roman"/>
              </a:rPr>
              <a:t> </a:t>
            </a:r>
            <a:r>
              <a:rPr sz="1400" b="1" i="1" spc="-5" dirty="0">
                <a:solidFill>
                  <a:srgbClr val="C0504D"/>
                </a:solidFill>
                <a:latin typeface="Times New Roman"/>
                <a:cs typeface="Times New Roman"/>
              </a:rPr>
              <a:t>дня,</a:t>
            </a:r>
            <a:r>
              <a:rPr sz="1400" b="1" i="1" spc="5" dirty="0">
                <a:solidFill>
                  <a:srgbClr val="C0504D"/>
                </a:solidFill>
                <a:latin typeface="Times New Roman"/>
                <a:cs typeface="Times New Roman"/>
              </a:rPr>
              <a:t> </a:t>
            </a:r>
            <a:r>
              <a:rPr sz="1400" b="1" i="1" spc="-10" dirty="0">
                <a:solidFill>
                  <a:srgbClr val="C0504D"/>
                </a:solidFill>
                <a:latin typeface="Times New Roman"/>
                <a:cs typeface="Times New Roman"/>
              </a:rPr>
              <a:t>следующего</a:t>
            </a:r>
            <a:r>
              <a:rPr sz="1400" b="1" i="1" spc="5" dirty="0">
                <a:solidFill>
                  <a:srgbClr val="C0504D"/>
                </a:solidFill>
                <a:latin typeface="Times New Roman"/>
                <a:cs typeface="Times New Roman"/>
              </a:rPr>
              <a:t> </a:t>
            </a:r>
            <a:r>
              <a:rPr sz="1400" b="1" i="1" spc="-5" dirty="0">
                <a:solidFill>
                  <a:srgbClr val="C0504D"/>
                </a:solidFill>
                <a:latin typeface="Times New Roman"/>
                <a:cs typeface="Times New Roman"/>
              </a:rPr>
              <a:t>за</a:t>
            </a:r>
            <a:r>
              <a:rPr sz="1400" b="1" i="1" spc="15" dirty="0">
                <a:solidFill>
                  <a:srgbClr val="C0504D"/>
                </a:solidFill>
                <a:latin typeface="Times New Roman"/>
                <a:cs typeface="Times New Roman"/>
              </a:rPr>
              <a:t> </a:t>
            </a:r>
            <a:r>
              <a:rPr sz="1400" b="1" i="1" spc="-15" dirty="0">
                <a:solidFill>
                  <a:srgbClr val="C0504D"/>
                </a:solidFill>
                <a:latin typeface="Times New Roman"/>
                <a:cs typeface="Times New Roman"/>
              </a:rPr>
              <a:t>днем</a:t>
            </a:r>
            <a:r>
              <a:rPr sz="1400" b="1" i="1" spc="5" dirty="0">
                <a:solidFill>
                  <a:srgbClr val="C0504D"/>
                </a:solidFill>
                <a:latin typeface="Times New Roman"/>
                <a:cs typeface="Times New Roman"/>
              </a:rPr>
              <a:t> </a:t>
            </a:r>
            <a:r>
              <a:rPr sz="1400" b="1" i="1" spc="-5" dirty="0">
                <a:solidFill>
                  <a:srgbClr val="C0504D"/>
                </a:solidFill>
                <a:latin typeface="Times New Roman"/>
                <a:cs typeface="Times New Roman"/>
              </a:rPr>
              <a:t>поступления</a:t>
            </a:r>
            <a:r>
              <a:rPr sz="1400" b="1" i="1" spc="-25" dirty="0">
                <a:solidFill>
                  <a:srgbClr val="C0504D"/>
                </a:solidFill>
                <a:latin typeface="Times New Roman"/>
                <a:cs typeface="Times New Roman"/>
              </a:rPr>
              <a:t> </a:t>
            </a:r>
            <a:r>
              <a:rPr sz="1400" b="1" i="1" spc="-10" dirty="0">
                <a:solidFill>
                  <a:srgbClr val="C0504D"/>
                </a:solidFill>
                <a:latin typeface="Times New Roman"/>
                <a:cs typeface="Times New Roman"/>
              </a:rPr>
              <a:t>предложения </a:t>
            </a:r>
            <a:r>
              <a:rPr sz="1400" b="1" i="1" dirty="0">
                <a:solidFill>
                  <a:srgbClr val="C0504D"/>
                </a:solidFill>
                <a:latin typeface="Times New Roman"/>
                <a:cs typeface="Times New Roman"/>
              </a:rPr>
              <a:t>об </a:t>
            </a:r>
            <a:r>
              <a:rPr sz="1400" b="1" i="1" spc="5" dirty="0">
                <a:solidFill>
                  <a:srgbClr val="C0504D"/>
                </a:solidFill>
                <a:latin typeface="Times New Roman"/>
                <a:cs typeface="Times New Roman"/>
              </a:rPr>
              <a:t> </a:t>
            </a:r>
            <a:r>
              <a:rPr sz="1400" b="1" i="1" spc="-10" dirty="0">
                <a:solidFill>
                  <a:srgbClr val="C0504D"/>
                </a:solidFill>
                <a:latin typeface="Times New Roman"/>
                <a:cs typeface="Times New Roman"/>
              </a:rPr>
              <a:t>изменении</a:t>
            </a:r>
            <a:r>
              <a:rPr sz="1400" b="1" i="1" spc="-20" dirty="0">
                <a:solidFill>
                  <a:srgbClr val="C0504D"/>
                </a:solidFill>
                <a:latin typeface="Times New Roman"/>
                <a:cs typeface="Times New Roman"/>
              </a:rPr>
              <a:t> </a:t>
            </a:r>
            <a:r>
              <a:rPr sz="1400" b="1" i="1" spc="-5" dirty="0">
                <a:solidFill>
                  <a:srgbClr val="C0504D"/>
                </a:solidFill>
                <a:latin typeface="Times New Roman"/>
                <a:cs typeface="Times New Roman"/>
              </a:rPr>
              <a:t>существенных</a:t>
            </a:r>
            <a:r>
              <a:rPr sz="1400" b="1" i="1" spc="15" dirty="0">
                <a:solidFill>
                  <a:srgbClr val="C0504D"/>
                </a:solidFill>
                <a:latin typeface="Times New Roman"/>
                <a:cs typeface="Times New Roman"/>
              </a:rPr>
              <a:t> </a:t>
            </a:r>
            <a:r>
              <a:rPr sz="1400" b="1" i="1" spc="-5" dirty="0">
                <a:solidFill>
                  <a:srgbClr val="C0504D"/>
                </a:solidFill>
                <a:latin typeface="Times New Roman"/>
                <a:cs typeface="Times New Roman"/>
              </a:rPr>
              <a:t>условий</a:t>
            </a:r>
            <a:r>
              <a:rPr sz="1400" b="1" i="1" spc="-25" dirty="0">
                <a:solidFill>
                  <a:srgbClr val="C0504D"/>
                </a:solidFill>
                <a:latin typeface="Times New Roman"/>
                <a:cs typeface="Times New Roman"/>
              </a:rPr>
              <a:t> </a:t>
            </a:r>
            <a:r>
              <a:rPr sz="1400" i="1" spc="-10" dirty="0">
                <a:latin typeface="Times New Roman"/>
                <a:cs typeface="Times New Roman"/>
              </a:rPr>
              <a:t>контракта,</a:t>
            </a:r>
            <a:r>
              <a:rPr sz="1400" i="1" spc="-35" dirty="0">
                <a:latin typeface="Times New Roman"/>
                <a:cs typeface="Times New Roman"/>
              </a:rPr>
              <a:t> </a:t>
            </a:r>
            <a:r>
              <a:rPr sz="1400" i="1" dirty="0">
                <a:latin typeface="Times New Roman"/>
                <a:cs typeface="Times New Roman"/>
              </a:rPr>
              <a:t>по </a:t>
            </a:r>
            <a:r>
              <a:rPr sz="1400" i="1" spc="-10" dirty="0">
                <a:latin typeface="Times New Roman"/>
                <a:cs typeface="Times New Roman"/>
              </a:rPr>
              <a:t>результатам</a:t>
            </a:r>
            <a:r>
              <a:rPr sz="1400" i="1" spc="20" dirty="0">
                <a:latin typeface="Times New Roman"/>
                <a:cs typeface="Times New Roman"/>
              </a:rPr>
              <a:t> </a:t>
            </a:r>
            <a:r>
              <a:rPr sz="1400" i="1" dirty="0">
                <a:latin typeface="Times New Roman"/>
                <a:cs typeface="Times New Roman"/>
              </a:rPr>
              <a:t>рассмотрения</a:t>
            </a:r>
            <a:r>
              <a:rPr sz="1400" i="1" spc="-35" dirty="0">
                <a:latin typeface="Times New Roman"/>
                <a:cs typeface="Times New Roman"/>
              </a:rPr>
              <a:t> </a:t>
            </a:r>
            <a:r>
              <a:rPr sz="1400" i="1" spc="-10" dirty="0">
                <a:latin typeface="Times New Roman"/>
                <a:cs typeface="Times New Roman"/>
              </a:rPr>
              <a:t>такого</a:t>
            </a:r>
            <a:r>
              <a:rPr sz="1400" i="1" spc="-20" dirty="0">
                <a:latin typeface="Times New Roman"/>
                <a:cs typeface="Times New Roman"/>
              </a:rPr>
              <a:t> </a:t>
            </a:r>
            <a:r>
              <a:rPr sz="1400" i="1" spc="-10" dirty="0">
                <a:latin typeface="Times New Roman"/>
                <a:cs typeface="Times New Roman"/>
              </a:rPr>
              <a:t>предложения</a:t>
            </a:r>
            <a:r>
              <a:rPr sz="1400" i="1" spc="45" dirty="0">
                <a:latin typeface="Times New Roman"/>
                <a:cs typeface="Times New Roman"/>
              </a:rPr>
              <a:t> </a:t>
            </a:r>
            <a:r>
              <a:rPr sz="1400" b="1" i="1" spc="-5" dirty="0">
                <a:latin typeface="Times New Roman"/>
                <a:cs typeface="Times New Roman"/>
              </a:rPr>
              <a:t>направляет </a:t>
            </a:r>
            <a:r>
              <a:rPr sz="1400" b="1" i="1" dirty="0">
                <a:latin typeface="Times New Roman"/>
                <a:cs typeface="Times New Roman"/>
              </a:rPr>
              <a:t> поставщику </a:t>
            </a:r>
            <a:r>
              <a:rPr sz="1400" i="1" spc="-10" dirty="0">
                <a:latin typeface="Times New Roman"/>
                <a:cs typeface="Times New Roman"/>
              </a:rPr>
              <a:t>(подрядчику, </a:t>
            </a:r>
            <a:r>
              <a:rPr sz="1400" i="1" spc="-5" dirty="0">
                <a:latin typeface="Times New Roman"/>
                <a:cs typeface="Times New Roman"/>
              </a:rPr>
              <a:t>исполнителю) </a:t>
            </a:r>
            <a:r>
              <a:rPr sz="1400" b="1" i="1" spc="-10" dirty="0">
                <a:latin typeface="Times New Roman"/>
                <a:cs typeface="Times New Roman"/>
              </a:rPr>
              <a:t>подписанное соглашение </a:t>
            </a:r>
            <a:r>
              <a:rPr sz="1400" b="1" i="1" dirty="0">
                <a:latin typeface="Times New Roman"/>
                <a:cs typeface="Times New Roman"/>
              </a:rPr>
              <a:t>об </a:t>
            </a:r>
            <a:r>
              <a:rPr sz="1400" b="1" i="1" spc="-10" dirty="0">
                <a:latin typeface="Times New Roman"/>
                <a:cs typeface="Times New Roman"/>
              </a:rPr>
              <a:t>изменении </a:t>
            </a:r>
            <a:r>
              <a:rPr sz="1400" b="1" i="1" dirty="0">
                <a:latin typeface="Times New Roman"/>
                <a:cs typeface="Times New Roman"/>
              </a:rPr>
              <a:t>условий </a:t>
            </a:r>
            <a:r>
              <a:rPr sz="1400" b="1" i="1" spc="-10" dirty="0">
                <a:latin typeface="Times New Roman"/>
                <a:cs typeface="Times New Roman"/>
              </a:rPr>
              <a:t>контракта </a:t>
            </a:r>
            <a:r>
              <a:rPr sz="1400" b="1" i="1" dirty="0">
                <a:latin typeface="Times New Roman"/>
                <a:cs typeface="Times New Roman"/>
              </a:rPr>
              <a:t>и </a:t>
            </a:r>
            <a:r>
              <a:rPr sz="1400" b="1" i="1" spc="-5" dirty="0">
                <a:latin typeface="Times New Roman"/>
                <a:cs typeface="Times New Roman"/>
              </a:rPr>
              <a:t>включает </a:t>
            </a:r>
            <a:r>
              <a:rPr sz="1400" b="1" i="1" dirty="0">
                <a:latin typeface="Times New Roman"/>
                <a:cs typeface="Times New Roman"/>
              </a:rPr>
              <a:t>в </a:t>
            </a:r>
            <a:r>
              <a:rPr sz="1400" b="1" i="1" spc="-335" dirty="0">
                <a:latin typeface="Times New Roman"/>
                <a:cs typeface="Times New Roman"/>
              </a:rPr>
              <a:t> </a:t>
            </a:r>
            <a:r>
              <a:rPr sz="1400" i="1" spc="-5" dirty="0">
                <a:latin typeface="Times New Roman"/>
                <a:cs typeface="Times New Roman"/>
              </a:rPr>
              <a:t>соответствии</a:t>
            </a:r>
            <a:r>
              <a:rPr sz="1400" i="1" spc="-15" dirty="0">
                <a:latin typeface="Times New Roman"/>
                <a:cs typeface="Times New Roman"/>
              </a:rPr>
              <a:t> </a:t>
            </a:r>
            <a:r>
              <a:rPr sz="1400" i="1" dirty="0">
                <a:latin typeface="Times New Roman"/>
                <a:cs typeface="Times New Roman"/>
              </a:rPr>
              <a:t>с</a:t>
            </a:r>
            <a:r>
              <a:rPr sz="1400" i="1" spc="10" dirty="0">
                <a:latin typeface="Times New Roman"/>
                <a:cs typeface="Times New Roman"/>
              </a:rPr>
              <a:t> </a:t>
            </a:r>
            <a:r>
              <a:rPr sz="1400" i="1" spc="-5" dirty="0">
                <a:latin typeface="Times New Roman"/>
                <a:cs typeface="Times New Roman"/>
              </a:rPr>
              <a:t>Федеральным</a:t>
            </a:r>
            <a:r>
              <a:rPr sz="1400" i="1" spc="-15" dirty="0">
                <a:latin typeface="Times New Roman"/>
                <a:cs typeface="Times New Roman"/>
              </a:rPr>
              <a:t> законом</a:t>
            </a:r>
            <a:r>
              <a:rPr sz="1400" i="1" spc="-5" dirty="0">
                <a:latin typeface="Times New Roman"/>
                <a:cs typeface="Times New Roman"/>
              </a:rPr>
              <a:t> </a:t>
            </a:r>
            <a:r>
              <a:rPr sz="1400" i="1" dirty="0">
                <a:latin typeface="Times New Roman"/>
                <a:cs typeface="Times New Roman"/>
              </a:rPr>
              <a:t>"О</a:t>
            </a:r>
            <a:r>
              <a:rPr sz="1400" i="1" spc="-45" dirty="0">
                <a:latin typeface="Times New Roman"/>
                <a:cs typeface="Times New Roman"/>
              </a:rPr>
              <a:t> </a:t>
            </a:r>
            <a:r>
              <a:rPr sz="1400" i="1" spc="-10" dirty="0">
                <a:latin typeface="Times New Roman"/>
                <a:cs typeface="Times New Roman"/>
              </a:rPr>
              <a:t>контрактной</a:t>
            </a:r>
            <a:r>
              <a:rPr sz="1400" i="1" spc="-5" dirty="0">
                <a:latin typeface="Times New Roman"/>
                <a:cs typeface="Times New Roman"/>
              </a:rPr>
              <a:t> системе</a:t>
            </a:r>
            <a:r>
              <a:rPr sz="1400" i="1" spc="-35" dirty="0">
                <a:latin typeface="Times New Roman"/>
                <a:cs typeface="Times New Roman"/>
              </a:rPr>
              <a:t> </a:t>
            </a:r>
            <a:r>
              <a:rPr sz="1400" i="1" dirty="0">
                <a:latin typeface="Times New Roman"/>
                <a:cs typeface="Times New Roman"/>
              </a:rPr>
              <a:t>в </a:t>
            </a:r>
            <a:r>
              <a:rPr sz="1400" i="1" spc="-5" dirty="0">
                <a:latin typeface="Times New Roman"/>
                <a:cs typeface="Times New Roman"/>
              </a:rPr>
              <a:t>сфере</a:t>
            </a:r>
            <a:r>
              <a:rPr sz="1400" i="1" spc="5" dirty="0">
                <a:latin typeface="Times New Roman"/>
                <a:cs typeface="Times New Roman"/>
              </a:rPr>
              <a:t> </a:t>
            </a:r>
            <a:r>
              <a:rPr sz="1400" i="1" dirty="0">
                <a:latin typeface="Times New Roman"/>
                <a:cs typeface="Times New Roman"/>
              </a:rPr>
              <a:t>закупок</a:t>
            </a:r>
            <a:r>
              <a:rPr sz="1400" i="1" spc="-40" dirty="0">
                <a:latin typeface="Times New Roman"/>
                <a:cs typeface="Times New Roman"/>
              </a:rPr>
              <a:t> </a:t>
            </a:r>
            <a:r>
              <a:rPr sz="1400" i="1" spc="-5" dirty="0">
                <a:latin typeface="Times New Roman"/>
                <a:cs typeface="Times New Roman"/>
              </a:rPr>
              <a:t>товаров,</a:t>
            </a:r>
            <a:r>
              <a:rPr sz="1400" i="1" spc="-25" dirty="0">
                <a:latin typeface="Times New Roman"/>
                <a:cs typeface="Times New Roman"/>
              </a:rPr>
              <a:t> </a:t>
            </a:r>
            <a:r>
              <a:rPr sz="1400" i="1" dirty="0">
                <a:latin typeface="Times New Roman"/>
                <a:cs typeface="Times New Roman"/>
              </a:rPr>
              <a:t>работ,</a:t>
            </a:r>
            <a:r>
              <a:rPr sz="1400" i="1" spc="-30" dirty="0">
                <a:latin typeface="Times New Roman"/>
                <a:cs typeface="Times New Roman"/>
              </a:rPr>
              <a:t> </a:t>
            </a:r>
            <a:r>
              <a:rPr sz="1400" i="1" spc="-5" dirty="0">
                <a:latin typeface="Times New Roman"/>
                <a:cs typeface="Times New Roman"/>
              </a:rPr>
              <a:t>услуг</a:t>
            </a:r>
            <a:r>
              <a:rPr sz="1400" i="1" spc="15" dirty="0">
                <a:latin typeface="Times New Roman"/>
                <a:cs typeface="Times New Roman"/>
              </a:rPr>
              <a:t> </a:t>
            </a:r>
            <a:r>
              <a:rPr sz="1400" i="1" dirty="0">
                <a:latin typeface="Times New Roman"/>
                <a:cs typeface="Times New Roman"/>
              </a:rPr>
              <a:t>для</a:t>
            </a:r>
            <a:endParaRPr sz="1400" dirty="0">
              <a:latin typeface="Times New Roman"/>
              <a:cs typeface="Times New Roman"/>
            </a:endParaRPr>
          </a:p>
          <a:p>
            <a:pPr marL="1270" algn="ctr">
              <a:spcBef>
                <a:spcPts val="5"/>
              </a:spcBef>
            </a:pPr>
            <a:r>
              <a:rPr sz="1400" i="1" spc="-5" dirty="0">
                <a:latin typeface="Times New Roman"/>
                <a:cs typeface="Times New Roman"/>
              </a:rPr>
              <a:t>обеспечения</a:t>
            </a:r>
            <a:r>
              <a:rPr sz="1400" i="1" spc="-15" dirty="0">
                <a:latin typeface="Times New Roman"/>
                <a:cs typeface="Times New Roman"/>
              </a:rPr>
              <a:t> </a:t>
            </a:r>
            <a:r>
              <a:rPr sz="1400" i="1" spc="-5" dirty="0">
                <a:latin typeface="Times New Roman"/>
                <a:cs typeface="Times New Roman"/>
              </a:rPr>
              <a:t>государственных</a:t>
            </a:r>
            <a:r>
              <a:rPr sz="1400" i="1" spc="10" dirty="0">
                <a:latin typeface="Times New Roman"/>
                <a:cs typeface="Times New Roman"/>
              </a:rPr>
              <a:t> </a:t>
            </a:r>
            <a:r>
              <a:rPr sz="1400" i="1" dirty="0">
                <a:latin typeface="Times New Roman"/>
                <a:cs typeface="Times New Roman"/>
              </a:rPr>
              <a:t>и</a:t>
            </a:r>
            <a:r>
              <a:rPr sz="1400" i="1" spc="-10" dirty="0">
                <a:latin typeface="Times New Roman"/>
                <a:cs typeface="Times New Roman"/>
              </a:rPr>
              <a:t> </a:t>
            </a:r>
            <a:r>
              <a:rPr sz="1400" i="1" dirty="0">
                <a:latin typeface="Times New Roman"/>
                <a:cs typeface="Times New Roman"/>
              </a:rPr>
              <a:t>муниципальных</a:t>
            </a:r>
            <a:r>
              <a:rPr sz="1400" i="1" spc="-20" dirty="0">
                <a:latin typeface="Times New Roman"/>
                <a:cs typeface="Times New Roman"/>
              </a:rPr>
              <a:t> </a:t>
            </a:r>
            <a:r>
              <a:rPr sz="1400" i="1" spc="-10" dirty="0">
                <a:latin typeface="Times New Roman"/>
                <a:cs typeface="Times New Roman"/>
              </a:rPr>
              <a:t>нужд"</a:t>
            </a:r>
            <a:r>
              <a:rPr sz="1400" i="1" spc="15" dirty="0">
                <a:latin typeface="Times New Roman"/>
                <a:cs typeface="Times New Roman"/>
              </a:rPr>
              <a:t> </a:t>
            </a:r>
            <a:r>
              <a:rPr sz="1400" i="1" spc="-10" dirty="0">
                <a:latin typeface="Times New Roman"/>
                <a:cs typeface="Times New Roman"/>
              </a:rPr>
              <a:t>информацию</a:t>
            </a:r>
            <a:r>
              <a:rPr sz="1400" i="1" spc="-40" dirty="0">
                <a:latin typeface="Times New Roman"/>
                <a:cs typeface="Times New Roman"/>
              </a:rPr>
              <a:t> </a:t>
            </a:r>
            <a:r>
              <a:rPr sz="1400" i="1" spc="-10" dirty="0">
                <a:latin typeface="Times New Roman"/>
                <a:cs typeface="Times New Roman"/>
              </a:rPr>
              <a:t>об</a:t>
            </a:r>
            <a:r>
              <a:rPr sz="1400" i="1" spc="10" dirty="0">
                <a:latin typeface="Times New Roman"/>
                <a:cs typeface="Times New Roman"/>
              </a:rPr>
              <a:t> </a:t>
            </a:r>
            <a:r>
              <a:rPr sz="1400" i="1" spc="-5" dirty="0">
                <a:latin typeface="Times New Roman"/>
                <a:cs typeface="Times New Roman"/>
              </a:rPr>
              <a:t>изменении</a:t>
            </a:r>
            <a:r>
              <a:rPr sz="1400" i="1" spc="-20" dirty="0">
                <a:latin typeface="Times New Roman"/>
                <a:cs typeface="Times New Roman"/>
              </a:rPr>
              <a:t> </a:t>
            </a:r>
            <a:r>
              <a:rPr sz="1400" i="1" spc="-10" dirty="0">
                <a:latin typeface="Times New Roman"/>
                <a:cs typeface="Times New Roman"/>
              </a:rPr>
              <a:t>контракта</a:t>
            </a:r>
            <a:r>
              <a:rPr sz="1400" i="1" spc="20" dirty="0">
                <a:latin typeface="Times New Roman"/>
                <a:cs typeface="Times New Roman"/>
              </a:rPr>
              <a:t> </a:t>
            </a:r>
            <a:r>
              <a:rPr sz="1400" b="1" i="1" dirty="0">
                <a:latin typeface="Times New Roman"/>
                <a:cs typeface="Times New Roman"/>
              </a:rPr>
              <a:t>в реестр</a:t>
            </a:r>
            <a:r>
              <a:rPr sz="1400" b="1" i="1" spc="-40" dirty="0">
                <a:latin typeface="Times New Roman"/>
                <a:cs typeface="Times New Roman"/>
              </a:rPr>
              <a:t> </a:t>
            </a:r>
            <a:r>
              <a:rPr sz="1400" b="1" i="1" spc="-10" dirty="0">
                <a:latin typeface="Times New Roman"/>
                <a:cs typeface="Times New Roman"/>
              </a:rPr>
              <a:t>контрактов</a:t>
            </a:r>
            <a:endParaRPr sz="1400" dirty="0">
              <a:latin typeface="Times New Roman"/>
              <a:cs typeface="Times New Roman"/>
            </a:endParaRPr>
          </a:p>
          <a:p>
            <a:pPr marR="1905" algn="ctr"/>
            <a:r>
              <a:rPr sz="1400" i="1" spc="-5" dirty="0">
                <a:latin typeface="Times New Roman"/>
                <a:cs typeface="Times New Roman"/>
              </a:rPr>
              <a:t>либо </a:t>
            </a:r>
            <a:r>
              <a:rPr sz="1400" i="1" dirty="0">
                <a:latin typeface="Times New Roman"/>
                <a:cs typeface="Times New Roman"/>
              </a:rPr>
              <a:t>в</a:t>
            </a:r>
            <a:r>
              <a:rPr sz="1400" i="1" spc="10" dirty="0">
                <a:latin typeface="Times New Roman"/>
                <a:cs typeface="Times New Roman"/>
              </a:rPr>
              <a:t> </a:t>
            </a:r>
            <a:r>
              <a:rPr sz="1400" i="1" dirty="0">
                <a:latin typeface="Times New Roman"/>
                <a:cs typeface="Times New Roman"/>
              </a:rPr>
              <a:t>письменной</a:t>
            </a:r>
            <a:r>
              <a:rPr sz="1400" i="1" spc="-25" dirty="0">
                <a:latin typeface="Times New Roman"/>
                <a:cs typeface="Times New Roman"/>
              </a:rPr>
              <a:t> </a:t>
            </a:r>
            <a:r>
              <a:rPr sz="1400" i="1" spc="-20" dirty="0">
                <a:latin typeface="Times New Roman"/>
                <a:cs typeface="Times New Roman"/>
              </a:rPr>
              <a:t>форме</a:t>
            </a:r>
            <a:r>
              <a:rPr sz="1400" i="1" spc="-5" dirty="0">
                <a:latin typeface="Times New Roman"/>
                <a:cs typeface="Times New Roman"/>
              </a:rPr>
              <a:t> </a:t>
            </a:r>
            <a:r>
              <a:rPr sz="1400" i="1" spc="-10" dirty="0">
                <a:latin typeface="Times New Roman"/>
                <a:cs typeface="Times New Roman"/>
              </a:rPr>
              <a:t>отказ</a:t>
            </a:r>
            <a:r>
              <a:rPr sz="1400" i="1" spc="-15" dirty="0">
                <a:latin typeface="Times New Roman"/>
                <a:cs typeface="Times New Roman"/>
              </a:rPr>
              <a:t> </a:t>
            </a:r>
            <a:r>
              <a:rPr sz="1400" i="1" spc="-10" dirty="0">
                <a:latin typeface="Times New Roman"/>
                <a:cs typeface="Times New Roman"/>
              </a:rPr>
              <a:t>об</a:t>
            </a:r>
            <a:r>
              <a:rPr sz="1400" i="1" spc="15" dirty="0">
                <a:latin typeface="Times New Roman"/>
                <a:cs typeface="Times New Roman"/>
              </a:rPr>
              <a:t> </a:t>
            </a:r>
            <a:r>
              <a:rPr sz="1400" i="1" spc="-5" dirty="0">
                <a:latin typeface="Times New Roman"/>
                <a:cs typeface="Times New Roman"/>
              </a:rPr>
              <a:t>изменении</a:t>
            </a:r>
            <a:r>
              <a:rPr sz="1400" i="1" spc="-15" dirty="0">
                <a:latin typeface="Times New Roman"/>
                <a:cs typeface="Times New Roman"/>
              </a:rPr>
              <a:t> </a:t>
            </a:r>
            <a:r>
              <a:rPr sz="1400" i="1" spc="-5" dirty="0">
                <a:latin typeface="Times New Roman"/>
                <a:cs typeface="Times New Roman"/>
              </a:rPr>
              <a:t>существенных</a:t>
            </a:r>
            <a:r>
              <a:rPr sz="1400" i="1" spc="40" dirty="0">
                <a:latin typeface="Times New Roman"/>
                <a:cs typeface="Times New Roman"/>
              </a:rPr>
              <a:t> </a:t>
            </a:r>
            <a:r>
              <a:rPr sz="1400" i="1" dirty="0">
                <a:latin typeface="Times New Roman"/>
                <a:cs typeface="Times New Roman"/>
              </a:rPr>
              <a:t>условий</a:t>
            </a:r>
            <a:r>
              <a:rPr sz="1400" i="1" spc="-5" dirty="0">
                <a:latin typeface="Times New Roman"/>
                <a:cs typeface="Times New Roman"/>
              </a:rPr>
              <a:t> </a:t>
            </a:r>
            <a:r>
              <a:rPr sz="1400" i="1" spc="-10" dirty="0">
                <a:latin typeface="Times New Roman"/>
                <a:cs typeface="Times New Roman"/>
              </a:rPr>
              <a:t>контракта</a:t>
            </a:r>
            <a:r>
              <a:rPr sz="1400" i="1" spc="-25" dirty="0">
                <a:latin typeface="Times New Roman"/>
                <a:cs typeface="Times New Roman"/>
              </a:rPr>
              <a:t> </a:t>
            </a:r>
            <a:r>
              <a:rPr sz="1400" i="1" dirty="0">
                <a:latin typeface="Times New Roman"/>
                <a:cs typeface="Times New Roman"/>
              </a:rPr>
              <a:t>с</a:t>
            </a:r>
            <a:r>
              <a:rPr sz="1400" i="1" spc="15" dirty="0">
                <a:latin typeface="Times New Roman"/>
                <a:cs typeface="Times New Roman"/>
              </a:rPr>
              <a:t> </a:t>
            </a:r>
            <a:r>
              <a:rPr sz="1400" i="1" spc="-10" dirty="0">
                <a:latin typeface="Times New Roman"/>
                <a:cs typeface="Times New Roman"/>
              </a:rPr>
              <a:t>обоснованием</a:t>
            </a:r>
            <a:r>
              <a:rPr sz="1400" i="1" spc="-30" dirty="0">
                <a:latin typeface="Times New Roman"/>
                <a:cs typeface="Times New Roman"/>
              </a:rPr>
              <a:t> </a:t>
            </a:r>
            <a:r>
              <a:rPr sz="1400" i="1" spc="-10" dirty="0">
                <a:latin typeface="Times New Roman"/>
                <a:cs typeface="Times New Roman"/>
              </a:rPr>
              <a:t>такого</a:t>
            </a:r>
            <a:r>
              <a:rPr sz="1400" i="1" spc="-15" dirty="0">
                <a:latin typeface="Times New Roman"/>
                <a:cs typeface="Times New Roman"/>
              </a:rPr>
              <a:t> </a:t>
            </a:r>
            <a:r>
              <a:rPr sz="1400" i="1" spc="-5" dirty="0">
                <a:latin typeface="Times New Roman"/>
                <a:cs typeface="Times New Roman"/>
              </a:rPr>
              <a:t>отказа…»</a:t>
            </a:r>
            <a:endParaRPr sz="1400" dirty="0">
              <a:latin typeface="Times New Roman"/>
              <a:cs typeface="Times New Roman"/>
            </a:endParaRPr>
          </a:p>
          <a:p>
            <a:pPr>
              <a:spcBef>
                <a:spcPts val="10"/>
              </a:spcBef>
            </a:pPr>
            <a:endParaRPr sz="1450" dirty="0">
              <a:latin typeface="Times New Roman"/>
              <a:cs typeface="Times New Roman"/>
            </a:endParaRPr>
          </a:p>
          <a:p>
            <a:pPr algn="ctr">
              <a:lnSpc>
                <a:spcPct val="100000"/>
              </a:lnSpc>
            </a:pPr>
            <a:r>
              <a:rPr sz="1400" b="1" i="1" u="heavy" spc="-20" dirty="0">
                <a:solidFill>
                  <a:srgbClr val="C0504D"/>
                </a:solidFill>
                <a:uFill>
                  <a:solidFill>
                    <a:srgbClr val="C0504D"/>
                  </a:solidFill>
                </a:uFill>
                <a:latin typeface="Times New Roman"/>
                <a:cs typeface="Times New Roman"/>
              </a:rPr>
              <a:t>ВОПРОС</a:t>
            </a:r>
            <a:r>
              <a:rPr sz="1400" b="1" i="1" u="heavy" spc="10"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a:t>
            </a:r>
            <a:r>
              <a:rPr sz="1400" b="1" i="1" u="heavy" spc="-10"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ДС</a:t>
            </a:r>
            <a:r>
              <a:rPr sz="1400" b="1" i="1" u="heavy" spc="10"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в</a:t>
            </a:r>
            <a:r>
              <a:rPr sz="1400" b="1" i="1" u="heavy" spc="-10"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реестр</a:t>
            </a:r>
            <a:r>
              <a:rPr sz="1400" b="1" i="1" u="heavy" spc="-45" dirty="0">
                <a:solidFill>
                  <a:srgbClr val="C0504D"/>
                </a:solidFill>
                <a:uFill>
                  <a:solidFill>
                    <a:srgbClr val="C0504D"/>
                  </a:solidFill>
                </a:uFill>
                <a:latin typeface="Times New Roman"/>
                <a:cs typeface="Times New Roman"/>
              </a:rPr>
              <a:t> </a:t>
            </a:r>
            <a:r>
              <a:rPr sz="1400" b="1" i="1" u="heavy" spc="-10" dirty="0">
                <a:solidFill>
                  <a:srgbClr val="C0504D"/>
                </a:solidFill>
                <a:uFill>
                  <a:solidFill>
                    <a:srgbClr val="C0504D"/>
                  </a:solidFill>
                </a:uFill>
                <a:latin typeface="Times New Roman"/>
                <a:cs typeface="Times New Roman"/>
              </a:rPr>
              <a:t>контрактов</a:t>
            </a:r>
            <a:r>
              <a:rPr sz="1400" b="1" i="1" u="heavy" spc="-25"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включать</a:t>
            </a:r>
            <a:r>
              <a:rPr sz="1400" b="1" i="1" u="heavy" spc="-45"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в</a:t>
            </a:r>
            <a:r>
              <a:rPr sz="1400" b="1" i="1" u="heavy" spc="10" dirty="0">
                <a:solidFill>
                  <a:srgbClr val="C0504D"/>
                </a:solidFill>
                <a:uFill>
                  <a:solidFill>
                    <a:srgbClr val="C0504D"/>
                  </a:solidFill>
                </a:uFill>
                <a:latin typeface="Times New Roman"/>
                <a:cs typeface="Times New Roman"/>
              </a:rPr>
              <a:t> </a:t>
            </a:r>
            <a:r>
              <a:rPr sz="1400" b="1" i="1" u="heavy" spc="-20" dirty="0">
                <a:solidFill>
                  <a:srgbClr val="C0504D"/>
                </a:solidFill>
                <a:uFill>
                  <a:solidFill>
                    <a:srgbClr val="C0504D"/>
                  </a:solidFill>
                </a:uFill>
                <a:latin typeface="Times New Roman"/>
                <a:cs typeface="Times New Roman"/>
              </a:rPr>
              <a:t>какой</a:t>
            </a:r>
            <a:r>
              <a:rPr sz="1400" b="1" i="1" u="heavy" spc="-30" dirty="0">
                <a:solidFill>
                  <a:srgbClr val="C0504D"/>
                </a:solidFill>
                <a:uFill>
                  <a:solidFill>
                    <a:srgbClr val="C0504D"/>
                  </a:solidFill>
                </a:uFill>
                <a:latin typeface="Times New Roman"/>
                <a:cs typeface="Times New Roman"/>
              </a:rPr>
              <a:t> </a:t>
            </a:r>
            <a:r>
              <a:rPr sz="1400" b="1" i="1" u="heavy" dirty="0">
                <a:solidFill>
                  <a:srgbClr val="C0504D"/>
                </a:solidFill>
                <a:uFill>
                  <a:solidFill>
                    <a:srgbClr val="C0504D"/>
                  </a:solidFill>
                </a:uFill>
                <a:latin typeface="Times New Roman"/>
                <a:cs typeface="Times New Roman"/>
              </a:rPr>
              <a:t>срок???</a:t>
            </a:r>
            <a:endParaRPr sz="1400" dirty="0">
              <a:latin typeface="Times New Roman"/>
              <a:cs typeface="Times New Roman"/>
            </a:endParaRPr>
          </a:p>
        </p:txBody>
      </p:sp>
    </p:spTree>
    <p:extLst>
      <p:ext uri="{BB962C8B-B14F-4D97-AF65-F5344CB8AC3E}">
        <p14:creationId xmlns:p14="http://schemas.microsoft.com/office/powerpoint/2010/main" val="267304209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98370" y="400051"/>
            <a:ext cx="5734050" cy="330835"/>
          </a:xfrm>
          <a:prstGeom prst="rect">
            <a:avLst/>
          </a:prstGeom>
        </p:spPr>
        <p:txBody>
          <a:bodyPr vert="horz" wrap="square" lIns="0" tIns="13335" rIns="0" bIns="0" rtlCol="0">
            <a:spAutoFit/>
          </a:bodyPr>
          <a:lstStyle/>
          <a:p>
            <a:pPr marL="12700">
              <a:spcBef>
                <a:spcPts val="105"/>
              </a:spcBef>
            </a:pPr>
            <a:r>
              <a:rPr sz="2000" b="1" spc="-100" dirty="0">
                <a:solidFill>
                  <a:srgbClr val="1F487C"/>
                </a:solidFill>
                <a:latin typeface="Times New Roman"/>
                <a:cs typeface="Times New Roman"/>
              </a:rPr>
              <a:t>Постановление</a:t>
            </a:r>
            <a:r>
              <a:rPr sz="2000" b="1" spc="-235" dirty="0">
                <a:solidFill>
                  <a:srgbClr val="1F487C"/>
                </a:solidFill>
                <a:latin typeface="Times New Roman"/>
                <a:cs typeface="Times New Roman"/>
              </a:rPr>
              <a:t> </a:t>
            </a:r>
            <a:r>
              <a:rPr sz="2000" b="1" spc="-95" dirty="0">
                <a:solidFill>
                  <a:srgbClr val="1F487C"/>
                </a:solidFill>
                <a:latin typeface="Times New Roman"/>
                <a:cs typeface="Times New Roman"/>
              </a:rPr>
              <a:t>Правительства</a:t>
            </a:r>
            <a:r>
              <a:rPr sz="2000" b="1" spc="-240" dirty="0">
                <a:solidFill>
                  <a:srgbClr val="1F487C"/>
                </a:solidFill>
                <a:latin typeface="Times New Roman"/>
                <a:cs typeface="Times New Roman"/>
              </a:rPr>
              <a:t> </a:t>
            </a:r>
            <a:r>
              <a:rPr sz="2000" b="1" spc="-65" dirty="0">
                <a:solidFill>
                  <a:srgbClr val="1F487C"/>
                </a:solidFill>
                <a:latin typeface="Times New Roman"/>
                <a:cs typeface="Times New Roman"/>
              </a:rPr>
              <a:t>РФ</a:t>
            </a:r>
            <a:r>
              <a:rPr sz="2000" b="1" spc="-204" dirty="0">
                <a:solidFill>
                  <a:srgbClr val="1F487C"/>
                </a:solidFill>
                <a:latin typeface="Times New Roman"/>
                <a:cs typeface="Times New Roman"/>
              </a:rPr>
              <a:t> </a:t>
            </a:r>
            <a:r>
              <a:rPr sz="2000" b="1" spc="-60" dirty="0">
                <a:solidFill>
                  <a:srgbClr val="1F487C"/>
                </a:solidFill>
                <a:latin typeface="Times New Roman"/>
                <a:cs typeface="Times New Roman"/>
              </a:rPr>
              <a:t>от</a:t>
            </a:r>
            <a:r>
              <a:rPr sz="2000" b="1" spc="-210" dirty="0">
                <a:solidFill>
                  <a:srgbClr val="1F487C"/>
                </a:solidFill>
                <a:latin typeface="Times New Roman"/>
                <a:cs typeface="Times New Roman"/>
              </a:rPr>
              <a:t> </a:t>
            </a:r>
            <a:r>
              <a:rPr sz="2000" b="1" spc="-90" dirty="0">
                <a:solidFill>
                  <a:srgbClr val="1F487C"/>
                </a:solidFill>
                <a:latin typeface="Times New Roman"/>
                <a:cs typeface="Times New Roman"/>
              </a:rPr>
              <a:t>28.06.2022</a:t>
            </a:r>
            <a:r>
              <a:rPr sz="2000" b="1" spc="-240" dirty="0">
                <a:solidFill>
                  <a:srgbClr val="1F487C"/>
                </a:solidFill>
                <a:latin typeface="Times New Roman"/>
                <a:cs typeface="Times New Roman"/>
              </a:rPr>
              <a:t> </a:t>
            </a:r>
            <a:r>
              <a:rPr sz="2000" b="1" dirty="0">
                <a:solidFill>
                  <a:srgbClr val="1F487C"/>
                </a:solidFill>
                <a:latin typeface="Times New Roman"/>
                <a:cs typeface="Times New Roman"/>
              </a:rPr>
              <a:t>N</a:t>
            </a:r>
            <a:r>
              <a:rPr sz="2000" b="1" spc="-190" dirty="0">
                <a:solidFill>
                  <a:srgbClr val="1F487C"/>
                </a:solidFill>
                <a:latin typeface="Times New Roman"/>
                <a:cs typeface="Times New Roman"/>
              </a:rPr>
              <a:t> </a:t>
            </a:r>
            <a:r>
              <a:rPr sz="2000" b="1" spc="-100" dirty="0">
                <a:solidFill>
                  <a:srgbClr val="1F487C"/>
                </a:solidFill>
                <a:latin typeface="Times New Roman"/>
                <a:cs typeface="Times New Roman"/>
              </a:rPr>
              <a:t>1148</a:t>
            </a:r>
            <a:endParaRPr sz="2000">
              <a:latin typeface="Times New Roman"/>
              <a:cs typeface="Times New Roman"/>
            </a:endParaRPr>
          </a:p>
        </p:txBody>
      </p:sp>
      <p:sp>
        <p:nvSpPr>
          <p:cNvPr id="4" name="object 4"/>
          <p:cNvSpPr/>
          <p:nvPr/>
        </p:nvSpPr>
        <p:spPr>
          <a:xfrm>
            <a:off x="8256269" y="0"/>
            <a:ext cx="2411730" cy="621030"/>
          </a:xfrm>
          <a:custGeom>
            <a:avLst/>
            <a:gdLst/>
            <a:ahLst/>
            <a:cxnLst/>
            <a:rect l="l" t="t" r="r" b="b"/>
            <a:pathLst>
              <a:path w="2411729" h="621030">
                <a:moveTo>
                  <a:pt x="2411729" y="0"/>
                </a:moveTo>
                <a:lnTo>
                  <a:pt x="0" y="0"/>
                </a:lnTo>
                <a:lnTo>
                  <a:pt x="0" y="620687"/>
                </a:lnTo>
                <a:lnTo>
                  <a:pt x="2411729" y="620687"/>
                </a:lnTo>
                <a:lnTo>
                  <a:pt x="2411729" y="0"/>
                </a:lnTo>
                <a:close/>
              </a:path>
            </a:pathLst>
          </a:custGeom>
          <a:solidFill>
            <a:srgbClr val="C0504D"/>
          </a:solidFill>
        </p:spPr>
        <p:txBody>
          <a:bodyPr wrap="square" lIns="0" tIns="0" rIns="0" bIns="0" rtlCol="0"/>
          <a:lstStyle/>
          <a:p>
            <a:endParaRPr/>
          </a:p>
        </p:txBody>
      </p:sp>
      <p:sp>
        <p:nvSpPr>
          <p:cNvPr id="5" name="object 5"/>
          <p:cNvSpPr txBox="1"/>
          <p:nvPr/>
        </p:nvSpPr>
        <p:spPr>
          <a:xfrm>
            <a:off x="8256269" y="0"/>
            <a:ext cx="2411730" cy="306494"/>
          </a:xfrm>
          <a:prstGeom prst="rect">
            <a:avLst/>
          </a:prstGeom>
          <a:solidFill>
            <a:srgbClr val="C0504D"/>
          </a:solidFill>
        </p:spPr>
        <p:txBody>
          <a:bodyPr vert="horz" wrap="square" lIns="0" tIns="59690" rIns="0" bIns="0" rtlCol="0">
            <a:spAutoFit/>
          </a:bodyPr>
          <a:lstStyle/>
          <a:p>
            <a:pPr marL="744220">
              <a:spcBef>
                <a:spcPts val="470"/>
              </a:spcBef>
            </a:pPr>
            <a:r>
              <a:rPr sz="1600" b="1" spc="-15" dirty="0">
                <a:solidFill>
                  <a:srgbClr val="FFFFFF"/>
                </a:solidFill>
                <a:latin typeface="Times New Roman"/>
                <a:cs typeface="Times New Roman"/>
              </a:rPr>
              <a:t>Действует</a:t>
            </a:r>
            <a:endParaRPr sz="1600">
              <a:latin typeface="Times New Roman"/>
              <a:cs typeface="Times New Roman"/>
            </a:endParaRPr>
          </a:p>
        </p:txBody>
      </p:sp>
      <p:sp>
        <p:nvSpPr>
          <p:cNvPr id="6" name="object 6"/>
          <p:cNvSpPr txBox="1"/>
          <p:nvPr/>
        </p:nvSpPr>
        <p:spPr>
          <a:xfrm>
            <a:off x="8256269" y="365125"/>
            <a:ext cx="2411730" cy="179536"/>
          </a:xfrm>
          <a:prstGeom prst="rect">
            <a:avLst/>
          </a:prstGeom>
          <a:solidFill>
            <a:srgbClr val="C0504D"/>
          </a:solidFill>
        </p:spPr>
        <p:txBody>
          <a:bodyPr vert="horz" wrap="square" lIns="0" tIns="0" rIns="0" bIns="0" rtlCol="0">
            <a:spAutoFit/>
          </a:bodyPr>
          <a:lstStyle/>
          <a:p>
            <a:pPr marL="593725">
              <a:lnSpc>
                <a:spcPts val="1440"/>
              </a:lnSpc>
            </a:pPr>
            <a:r>
              <a:rPr sz="1600" b="1" spc="-5" dirty="0">
                <a:solidFill>
                  <a:srgbClr val="FFFFFF"/>
                </a:solidFill>
                <a:latin typeface="Times New Roman"/>
                <a:cs typeface="Times New Roman"/>
              </a:rPr>
              <a:t>с</a:t>
            </a:r>
            <a:r>
              <a:rPr sz="1600" b="1" spc="-15" dirty="0">
                <a:solidFill>
                  <a:srgbClr val="FFFFFF"/>
                </a:solidFill>
                <a:latin typeface="Times New Roman"/>
                <a:cs typeface="Times New Roman"/>
              </a:rPr>
              <a:t> </a:t>
            </a:r>
            <a:r>
              <a:rPr sz="1600" b="1" spc="-5" dirty="0">
                <a:solidFill>
                  <a:srgbClr val="FFFFFF"/>
                </a:solidFill>
                <a:latin typeface="Times New Roman"/>
                <a:cs typeface="Times New Roman"/>
              </a:rPr>
              <a:t>01.07.2022</a:t>
            </a:r>
            <a:r>
              <a:rPr sz="1600" b="1" spc="-40" dirty="0">
                <a:solidFill>
                  <a:srgbClr val="FFFFFF"/>
                </a:solidFill>
                <a:latin typeface="Times New Roman"/>
                <a:cs typeface="Times New Roman"/>
              </a:rPr>
              <a:t> </a:t>
            </a:r>
            <a:r>
              <a:rPr sz="1600" b="1" spc="-100" dirty="0">
                <a:solidFill>
                  <a:srgbClr val="FFFFFF"/>
                </a:solidFill>
                <a:latin typeface="Times New Roman"/>
                <a:cs typeface="Times New Roman"/>
              </a:rPr>
              <a:t>г.</a:t>
            </a:r>
            <a:endParaRPr sz="1600">
              <a:latin typeface="Times New Roman"/>
              <a:cs typeface="Times New Roman"/>
            </a:endParaRPr>
          </a:p>
        </p:txBody>
      </p:sp>
      <p:sp>
        <p:nvSpPr>
          <p:cNvPr id="7" name="object 7"/>
          <p:cNvSpPr/>
          <p:nvPr/>
        </p:nvSpPr>
        <p:spPr>
          <a:xfrm>
            <a:off x="1523999" y="6280804"/>
            <a:ext cx="9144000" cy="405130"/>
          </a:xfrm>
          <a:custGeom>
            <a:avLst/>
            <a:gdLst/>
            <a:ahLst/>
            <a:cxnLst/>
            <a:rect l="l" t="t" r="r" b="b"/>
            <a:pathLst>
              <a:path w="9144000" h="405129">
                <a:moveTo>
                  <a:pt x="9144000" y="0"/>
                </a:moveTo>
                <a:lnTo>
                  <a:pt x="0" y="0"/>
                </a:lnTo>
                <a:lnTo>
                  <a:pt x="0" y="404660"/>
                </a:lnTo>
                <a:lnTo>
                  <a:pt x="9144000" y="404660"/>
                </a:lnTo>
                <a:lnTo>
                  <a:pt x="9144000" y="0"/>
                </a:lnTo>
                <a:close/>
              </a:path>
            </a:pathLst>
          </a:custGeom>
          <a:solidFill>
            <a:schemeClr val="tx2">
              <a:lumMod val="75000"/>
            </a:schemeClr>
          </a:solidFill>
        </p:spPr>
        <p:txBody>
          <a:bodyPr wrap="square" lIns="0" tIns="0" rIns="0" bIns="0" rtlCol="0"/>
          <a:lstStyle/>
          <a:p>
            <a:endParaRPr/>
          </a:p>
        </p:txBody>
      </p:sp>
      <p:sp>
        <p:nvSpPr>
          <p:cNvPr id="8" name="object 8"/>
          <p:cNvSpPr txBox="1"/>
          <p:nvPr/>
        </p:nvSpPr>
        <p:spPr>
          <a:xfrm>
            <a:off x="990600" y="838200"/>
            <a:ext cx="10896600" cy="5825249"/>
          </a:xfrm>
          <a:prstGeom prst="rect">
            <a:avLst/>
          </a:prstGeom>
        </p:spPr>
        <p:txBody>
          <a:bodyPr vert="horz" wrap="square" lIns="0" tIns="53975" rIns="0" bIns="0" rtlCol="0">
            <a:spAutoFit/>
          </a:bodyPr>
          <a:lstStyle/>
          <a:p>
            <a:pPr marL="300355" marR="536575">
              <a:lnSpc>
                <a:spcPts val="2100"/>
              </a:lnSpc>
              <a:spcBef>
                <a:spcPts val="425"/>
              </a:spcBef>
            </a:pPr>
            <a:r>
              <a:rPr sz="2000" b="1" spc="-65" dirty="0">
                <a:solidFill>
                  <a:srgbClr val="1F487C"/>
                </a:solidFill>
                <a:cs typeface="Times New Roman"/>
              </a:rPr>
              <a:t>"Об </a:t>
            </a:r>
            <a:r>
              <a:rPr sz="2000" b="1" spc="-95" dirty="0">
                <a:solidFill>
                  <a:srgbClr val="1F487C"/>
                </a:solidFill>
                <a:cs typeface="Times New Roman"/>
              </a:rPr>
              <a:t>изменении существенных </a:t>
            </a:r>
            <a:r>
              <a:rPr sz="2000" b="1" spc="-100" dirty="0">
                <a:solidFill>
                  <a:srgbClr val="1F487C"/>
                </a:solidFill>
                <a:cs typeface="Times New Roman"/>
              </a:rPr>
              <a:t>условий </a:t>
            </a:r>
            <a:r>
              <a:rPr sz="2000" b="1" spc="-110" dirty="0">
                <a:solidFill>
                  <a:srgbClr val="1F487C"/>
                </a:solidFill>
                <a:cs typeface="Times New Roman"/>
              </a:rPr>
              <a:t>государственных </a:t>
            </a:r>
            <a:r>
              <a:rPr sz="2000" b="1" spc="-100" dirty="0">
                <a:solidFill>
                  <a:srgbClr val="1F487C"/>
                </a:solidFill>
                <a:cs typeface="Times New Roman"/>
              </a:rPr>
              <a:t>контрактов, </a:t>
            </a:r>
            <a:r>
              <a:rPr sz="2000" b="1" spc="-95" dirty="0">
                <a:solidFill>
                  <a:srgbClr val="1F487C"/>
                </a:solidFill>
                <a:cs typeface="Times New Roman"/>
              </a:rPr>
              <a:t> </a:t>
            </a:r>
            <a:r>
              <a:rPr sz="2000" b="1" spc="-100" dirty="0">
                <a:solidFill>
                  <a:srgbClr val="1F487C"/>
                </a:solidFill>
                <a:cs typeface="Times New Roman"/>
              </a:rPr>
              <a:t>предметом </a:t>
            </a:r>
            <a:r>
              <a:rPr sz="2000" b="1" spc="-95" dirty="0">
                <a:solidFill>
                  <a:srgbClr val="1F487C"/>
                </a:solidFill>
                <a:cs typeface="Times New Roman"/>
              </a:rPr>
              <a:t>которых </a:t>
            </a:r>
            <a:r>
              <a:rPr sz="2000" b="1" spc="-90" dirty="0">
                <a:solidFill>
                  <a:srgbClr val="1F487C"/>
                </a:solidFill>
                <a:cs typeface="Times New Roman"/>
              </a:rPr>
              <a:t>являются </a:t>
            </a:r>
            <a:r>
              <a:rPr sz="2000" b="1" spc="-90" dirty="0">
                <a:solidFill>
                  <a:srgbClr val="C0504D"/>
                </a:solidFill>
                <a:cs typeface="Times New Roman"/>
              </a:rPr>
              <a:t>ремонт </a:t>
            </a:r>
            <a:r>
              <a:rPr sz="2000" b="1" dirty="0">
                <a:solidFill>
                  <a:srgbClr val="C0504D"/>
                </a:solidFill>
                <a:cs typeface="Times New Roman"/>
              </a:rPr>
              <a:t>и </a:t>
            </a:r>
            <a:r>
              <a:rPr sz="2000" b="1" spc="-80" dirty="0">
                <a:solidFill>
                  <a:srgbClr val="C0504D"/>
                </a:solidFill>
                <a:cs typeface="Times New Roman"/>
              </a:rPr>
              <a:t>(или) </a:t>
            </a:r>
            <a:r>
              <a:rPr sz="2000" b="1" spc="-100" dirty="0">
                <a:solidFill>
                  <a:srgbClr val="C0504D"/>
                </a:solidFill>
                <a:cs typeface="Times New Roman"/>
              </a:rPr>
              <a:t>содержание </a:t>
            </a:r>
            <a:r>
              <a:rPr sz="2000" b="1" spc="-105" dirty="0">
                <a:solidFill>
                  <a:srgbClr val="C0504D"/>
                </a:solidFill>
                <a:cs typeface="Times New Roman"/>
              </a:rPr>
              <a:t>автомобильных </a:t>
            </a:r>
            <a:r>
              <a:rPr sz="2000" b="1" spc="-100" dirty="0">
                <a:solidFill>
                  <a:srgbClr val="C0504D"/>
                </a:solidFill>
                <a:cs typeface="Times New Roman"/>
              </a:rPr>
              <a:t> </a:t>
            </a:r>
            <a:r>
              <a:rPr sz="2000" b="1" spc="-80" dirty="0">
                <a:solidFill>
                  <a:srgbClr val="C0504D"/>
                </a:solidFill>
                <a:cs typeface="Times New Roman"/>
              </a:rPr>
              <a:t>дорог</a:t>
            </a:r>
            <a:r>
              <a:rPr sz="2000" b="1" spc="-229" dirty="0">
                <a:solidFill>
                  <a:srgbClr val="C0504D"/>
                </a:solidFill>
                <a:cs typeface="Times New Roman"/>
              </a:rPr>
              <a:t> </a:t>
            </a:r>
            <a:r>
              <a:rPr sz="2000" b="1" spc="-90" dirty="0">
                <a:solidFill>
                  <a:srgbClr val="C0504D"/>
                </a:solidFill>
                <a:cs typeface="Times New Roman"/>
              </a:rPr>
              <a:t>общего</a:t>
            </a:r>
            <a:r>
              <a:rPr sz="2000" b="1" spc="-240" dirty="0">
                <a:solidFill>
                  <a:srgbClr val="C0504D"/>
                </a:solidFill>
                <a:cs typeface="Times New Roman"/>
              </a:rPr>
              <a:t> </a:t>
            </a:r>
            <a:r>
              <a:rPr sz="2000" b="1" spc="-100" dirty="0">
                <a:solidFill>
                  <a:srgbClr val="C0504D"/>
                </a:solidFill>
                <a:cs typeface="Times New Roman"/>
              </a:rPr>
              <a:t>пользования</a:t>
            </a:r>
            <a:r>
              <a:rPr sz="2000" b="1" spc="-235" dirty="0">
                <a:solidFill>
                  <a:srgbClr val="C0504D"/>
                </a:solidFill>
                <a:cs typeface="Times New Roman"/>
              </a:rPr>
              <a:t> </a:t>
            </a:r>
            <a:r>
              <a:rPr sz="2000" b="1" spc="-95" dirty="0">
                <a:solidFill>
                  <a:srgbClr val="C0504D"/>
                </a:solidFill>
                <a:cs typeface="Times New Roman"/>
              </a:rPr>
              <a:t>федерального</a:t>
            </a:r>
            <a:r>
              <a:rPr sz="2000" b="1" spc="-240" dirty="0">
                <a:solidFill>
                  <a:srgbClr val="C0504D"/>
                </a:solidFill>
                <a:cs typeface="Times New Roman"/>
              </a:rPr>
              <a:t> </a:t>
            </a:r>
            <a:r>
              <a:rPr sz="2000" b="1" spc="-100" dirty="0">
                <a:solidFill>
                  <a:srgbClr val="C0504D"/>
                </a:solidFill>
                <a:cs typeface="Times New Roman"/>
              </a:rPr>
              <a:t>значения,</a:t>
            </a:r>
            <a:r>
              <a:rPr sz="2000" b="1" spc="-215" dirty="0">
                <a:solidFill>
                  <a:srgbClr val="C0504D"/>
                </a:solidFill>
                <a:cs typeface="Times New Roman"/>
              </a:rPr>
              <a:t> </a:t>
            </a:r>
            <a:r>
              <a:rPr sz="2000" b="1" dirty="0">
                <a:solidFill>
                  <a:srgbClr val="1F487C"/>
                </a:solidFill>
                <a:cs typeface="Times New Roman"/>
              </a:rPr>
              <a:t>и</a:t>
            </a:r>
            <a:r>
              <a:rPr sz="2000" b="1" spc="-210" dirty="0">
                <a:solidFill>
                  <a:srgbClr val="1F487C"/>
                </a:solidFill>
                <a:cs typeface="Times New Roman"/>
              </a:rPr>
              <a:t> </a:t>
            </a:r>
            <a:r>
              <a:rPr sz="2000" b="1" dirty="0">
                <a:solidFill>
                  <a:srgbClr val="1F487C"/>
                </a:solidFill>
                <a:cs typeface="Times New Roman"/>
              </a:rPr>
              <a:t>о</a:t>
            </a:r>
            <a:r>
              <a:rPr sz="2000" b="1" spc="-185" dirty="0">
                <a:solidFill>
                  <a:srgbClr val="1F487C"/>
                </a:solidFill>
                <a:cs typeface="Times New Roman"/>
              </a:rPr>
              <a:t> </a:t>
            </a:r>
            <a:r>
              <a:rPr sz="2000" b="1" spc="-80" dirty="0">
                <a:solidFill>
                  <a:srgbClr val="1F487C"/>
                </a:solidFill>
                <a:cs typeface="Times New Roman"/>
              </a:rPr>
              <a:t>внесении</a:t>
            </a:r>
            <a:r>
              <a:rPr sz="2000" b="1" spc="-245" dirty="0">
                <a:solidFill>
                  <a:srgbClr val="1F487C"/>
                </a:solidFill>
                <a:cs typeface="Times New Roman"/>
              </a:rPr>
              <a:t> </a:t>
            </a:r>
            <a:r>
              <a:rPr sz="2000" b="1" spc="-95" dirty="0">
                <a:solidFill>
                  <a:srgbClr val="1F487C"/>
                </a:solidFill>
                <a:cs typeface="Times New Roman"/>
              </a:rPr>
              <a:t>изменения</a:t>
            </a:r>
            <a:r>
              <a:rPr sz="2000" b="1" spc="-235" dirty="0">
                <a:solidFill>
                  <a:srgbClr val="1F487C"/>
                </a:solidFill>
                <a:cs typeface="Times New Roman"/>
              </a:rPr>
              <a:t> </a:t>
            </a:r>
            <a:r>
              <a:rPr sz="2000" b="1" dirty="0">
                <a:solidFill>
                  <a:srgbClr val="1F487C"/>
                </a:solidFill>
                <a:cs typeface="Times New Roman"/>
              </a:rPr>
              <a:t>в </a:t>
            </a:r>
            <a:r>
              <a:rPr sz="2000" b="1" spc="-484" dirty="0">
                <a:solidFill>
                  <a:srgbClr val="1F487C"/>
                </a:solidFill>
                <a:cs typeface="Times New Roman"/>
              </a:rPr>
              <a:t> </a:t>
            </a:r>
            <a:r>
              <a:rPr sz="2000" b="1" spc="-100" dirty="0">
                <a:solidFill>
                  <a:srgbClr val="1F487C"/>
                </a:solidFill>
                <a:cs typeface="Times New Roman"/>
              </a:rPr>
              <a:t>постановление</a:t>
            </a:r>
            <a:r>
              <a:rPr sz="2000" b="1" spc="-240" dirty="0">
                <a:solidFill>
                  <a:srgbClr val="1F487C"/>
                </a:solidFill>
                <a:cs typeface="Times New Roman"/>
              </a:rPr>
              <a:t> </a:t>
            </a:r>
            <a:r>
              <a:rPr sz="2000" b="1" spc="-95" dirty="0">
                <a:solidFill>
                  <a:srgbClr val="1F487C"/>
                </a:solidFill>
                <a:cs typeface="Times New Roman"/>
              </a:rPr>
              <a:t>Правительства</a:t>
            </a:r>
            <a:r>
              <a:rPr sz="2000" b="1" spc="-229" dirty="0">
                <a:solidFill>
                  <a:srgbClr val="1F487C"/>
                </a:solidFill>
                <a:cs typeface="Times New Roman"/>
              </a:rPr>
              <a:t> </a:t>
            </a:r>
            <a:r>
              <a:rPr sz="2000" b="1" spc="-65" dirty="0">
                <a:solidFill>
                  <a:srgbClr val="1F487C"/>
                </a:solidFill>
                <a:cs typeface="Times New Roman"/>
              </a:rPr>
              <a:t>РФ</a:t>
            </a:r>
            <a:r>
              <a:rPr sz="2000" b="1" spc="-220" dirty="0">
                <a:solidFill>
                  <a:srgbClr val="1F487C"/>
                </a:solidFill>
                <a:cs typeface="Times New Roman"/>
              </a:rPr>
              <a:t> </a:t>
            </a:r>
            <a:r>
              <a:rPr sz="2000" b="1" spc="-60" dirty="0">
                <a:solidFill>
                  <a:srgbClr val="1F487C"/>
                </a:solidFill>
                <a:cs typeface="Times New Roman"/>
              </a:rPr>
              <a:t>от</a:t>
            </a:r>
            <a:r>
              <a:rPr sz="2000" b="1" spc="-200" dirty="0">
                <a:solidFill>
                  <a:srgbClr val="1F487C"/>
                </a:solidFill>
                <a:cs typeface="Times New Roman"/>
              </a:rPr>
              <a:t> </a:t>
            </a:r>
            <a:r>
              <a:rPr sz="2000" b="1" dirty="0">
                <a:solidFill>
                  <a:srgbClr val="1F487C"/>
                </a:solidFill>
                <a:cs typeface="Times New Roman"/>
              </a:rPr>
              <a:t>9</a:t>
            </a:r>
            <a:r>
              <a:rPr sz="2000" b="1" spc="-210" dirty="0">
                <a:solidFill>
                  <a:srgbClr val="1F487C"/>
                </a:solidFill>
                <a:cs typeface="Times New Roman"/>
              </a:rPr>
              <a:t> </a:t>
            </a:r>
            <a:r>
              <a:rPr sz="2000" b="1" spc="-90" dirty="0">
                <a:solidFill>
                  <a:srgbClr val="1F487C"/>
                </a:solidFill>
                <a:cs typeface="Times New Roman"/>
              </a:rPr>
              <a:t>августа</a:t>
            </a:r>
            <a:r>
              <a:rPr sz="2000" b="1" spc="-220" dirty="0">
                <a:solidFill>
                  <a:srgbClr val="1F487C"/>
                </a:solidFill>
                <a:cs typeface="Times New Roman"/>
              </a:rPr>
              <a:t> </a:t>
            </a:r>
            <a:r>
              <a:rPr sz="2000" b="1" spc="-70" dirty="0">
                <a:solidFill>
                  <a:srgbClr val="1F487C"/>
                </a:solidFill>
                <a:cs typeface="Times New Roman"/>
              </a:rPr>
              <a:t>2021</a:t>
            </a:r>
            <a:r>
              <a:rPr sz="2000" b="1" spc="-245" dirty="0">
                <a:solidFill>
                  <a:srgbClr val="1F487C"/>
                </a:solidFill>
                <a:cs typeface="Times New Roman"/>
              </a:rPr>
              <a:t> </a:t>
            </a:r>
            <a:r>
              <a:rPr sz="2000" b="1" spc="-165" dirty="0">
                <a:solidFill>
                  <a:srgbClr val="1F487C"/>
                </a:solidFill>
                <a:cs typeface="Times New Roman"/>
              </a:rPr>
              <a:t>г.</a:t>
            </a:r>
            <a:r>
              <a:rPr sz="2000" b="1" spc="-195" dirty="0">
                <a:solidFill>
                  <a:srgbClr val="1F487C"/>
                </a:solidFill>
                <a:cs typeface="Times New Roman"/>
              </a:rPr>
              <a:t> </a:t>
            </a:r>
            <a:r>
              <a:rPr sz="2000" b="1" dirty="0">
                <a:solidFill>
                  <a:srgbClr val="1F487C"/>
                </a:solidFill>
                <a:cs typeface="Times New Roman"/>
              </a:rPr>
              <a:t>N</a:t>
            </a:r>
            <a:r>
              <a:rPr sz="2000" b="1" spc="-210" dirty="0">
                <a:solidFill>
                  <a:srgbClr val="1F487C"/>
                </a:solidFill>
                <a:cs typeface="Times New Roman"/>
              </a:rPr>
              <a:t> </a:t>
            </a:r>
            <a:r>
              <a:rPr sz="2000" b="1" spc="-80" dirty="0">
                <a:solidFill>
                  <a:srgbClr val="1F487C"/>
                </a:solidFill>
                <a:cs typeface="Times New Roman"/>
              </a:rPr>
              <a:t>1315"</a:t>
            </a:r>
            <a:endParaRPr sz="2000" dirty="0">
              <a:cs typeface="Times New Roman"/>
            </a:endParaRPr>
          </a:p>
          <a:p>
            <a:pPr marL="12700" marR="482600">
              <a:lnSpc>
                <a:spcPct val="83300"/>
              </a:lnSpc>
              <a:spcBef>
                <a:spcPts val="1895"/>
              </a:spcBef>
            </a:pPr>
            <a:r>
              <a:rPr sz="1400" dirty="0">
                <a:cs typeface="Times New Roman"/>
              </a:rPr>
              <a:t>1. </a:t>
            </a:r>
            <a:r>
              <a:rPr sz="1400" spc="-15" dirty="0">
                <a:cs typeface="Times New Roman"/>
              </a:rPr>
              <a:t>Установить, </a:t>
            </a:r>
            <a:r>
              <a:rPr sz="1400" spc="-10" dirty="0">
                <a:cs typeface="Times New Roman"/>
              </a:rPr>
              <a:t>что</a:t>
            </a:r>
            <a:r>
              <a:rPr sz="1400" spc="-5" dirty="0">
                <a:cs typeface="Times New Roman"/>
              </a:rPr>
              <a:t> </a:t>
            </a:r>
            <a:r>
              <a:rPr sz="1400" dirty="0">
                <a:cs typeface="Times New Roman"/>
              </a:rPr>
              <a:t>в</a:t>
            </a:r>
            <a:r>
              <a:rPr sz="1400" spc="-5" dirty="0">
                <a:cs typeface="Times New Roman"/>
              </a:rPr>
              <a:t> соответствии</a:t>
            </a:r>
            <a:r>
              <a:rPr sz="1400" spc="15" dirty="0">
                <a:cs typeface="Times New Roman"/>
              </a:rPr>
              <a:t> </a:t>
            </a:r>
            <a:r>
              <a:rPr sz="1400" dirty="0">
                <a:cs typeface="Times New Roman"/>
              </a:rPr>
              <a:t>с</a:t>
            </a:r>
            <a:r>
              <a:rPr sz="1400" spc="5" dirty="0">
                <a:cs typeface="Times New Roman"/>
              </a:rPr>
              <a:t> </a:t>
            </a:r>
            <a:r>
              <a:rPr sz="1400" dirty="0">
                <a:cs typeface="Times New Roman"/>
              </a:rPr>
              <a:t>частью</a:t>
            </a:r>
            <a:r>
              <a:rPr sz="1400" spc="10" dirty="0">
                <a:cs typeface="Times New Roman"/>
              </a:rPr>
              <a:t> </a:t>
            </a:r>
            <a:r>
              <a:rPr sz="1400" dirty="0">
                <a:cs typeface="Times New Roman"/>
              </a:rPr>
              <a:t>65.1</a:t>
            </a:r>
            <a:r>
              <a:rPr sz="1400" spc="-15" dirty="0">
                <a:cs typeface="Times New Roman"/>
              </a:rPr>
              <a:t> </a:t>
            </a:r>
            <a:r>
              <a:rPr sz="1400" spc="-5" dirty="0">
                <a:cs typeface="Times New Roman"/>
              </a:rPr>
              <a:t>статьи</a:t>
            </a:r>
            <a:r>
              <a:rPr sz="1400" spc="15" dirty="0">
                <a:cs typeface="Times New Roman"/>
              </a:rPr>
              <a:t> </a:t>
            </a:r>
            <a:r>
              <a:rPr sz="1400" spc="-15" dirty="0">
                <a:cs typeface="Times New Roman"/>
              </a:rPr>
              <a:t>112</a:t>
            </a:r>
            <a:r>
              <a:rPr sz="1400" spc="-25" dirty="0">
                <a:cs typeface="Times New Roman"/>
              </a:rPr>
              <a:t> </a:t>
            </a:r>
            <a:r>
              <a:rPr sz="1400" dirty="0">
                <a:cs typeface="Times New Roman"/>
              </a:rPr>
              <a:t>…по</a:t>
            </a:r>
            <a:r>
              <a:rPr sz="1400" spc="-5" dirty="0">
                <a:cs typeface="Times New Roman"/>
              </a:rPr>
              <a:t> </a:t>
            </a:r>
            <a:r>
              <a:rPr sz="1400" spc="-10" dirty="0">
                <a:cs typeface="Times New Roman"/>
              </a:rPr>
              <a:t>соглашению </a:t>
            </a:r>
            <a:r>
              <a:rPr sz="1400" spc="-5" dirty="0">
                <a:cs typeface="Times New Roman"/>
              </a:rPr>
              <a:t>сторон</a:t>
            </a:r>
            <a:r>
              <a:rPr sz="1400" spc="-20" dirty="0">
                <a:cs typeface="Times New Roman"/>
              </a:rPr>
              <a:t> </a:t>
            </a:r>
            <a:r>
              <a:rPr sz="1400" dirty="0">
                <a:cs typeface="Times New Roman"/>
              </a:rPr>
              <a:t>в</a:t>
            </a:r>
            <a:r>
              <a:rPr sz="1400" spc="10" dirty="0">
                <a:cs typeface="Times New Roman"/>
              </a:rPr>
              <a:t> </a:t>
            </a:r>
            <a:r>
              <a:rPr sz="1400" dirty="0">
                <a:cs typeface="Times New Roman"/>
              </a:rPr>
              <a:t>2022</a:t>
            </a:r>
            <a:r>
              <a:rPr sz="1400" spc="-25" dirty="0">
                <a:cs typeface="Times New Roman"/>
              </a:rPr>
              <a:t> </a:t>
            </a:r>
            <a:r>
              <a:rPr sz="1400" spc="-20" dirty="0">
                <a:cs typeface="Times New Roman"/>
              </a:rPr>
              <a:t>году</a:t>
            </a:r>
            <a:r>
              <a:rPr sz="1400" spc="-15" dirty="0">
                <a:cs typeface="Times New Roman"/>
              </a:rPr>
              <a:t> </a:t>
            </a:r>
            <a:r>
              <a:rPr sz="1400" spc="-5" dirty="0">
                <a:cs typeface="Times New Roman"/>
              </a:rPr>
              <a:t>допускается </a:t>
            </a:r>
            <a:r>
              <a:rPr sz="1400" dirty="0">
                <a:cs typeface="Times New Roman"/>
              </a:rPr>
              <a:t> </a:t>
            </a:r>
            <a:r>
              <a:rPr sz="1400" spc="-5" dirty="0">
                <a:cs typeface="Times New Roman"/>
              </a:rPr>
              <a:t>изменение существенных условий</a:t>
            </a:r>
            <a:r>
              <a:rPr sz="1400" spc="30" dirty="0">
                <a:cs typeface="Times New Roman"/>
              </a:rPr>
              <a:t> </a:t>
            </a:r>
            <a:r>
              <a:rPr sz="1400" spc="-10" dirty="0">
                <a:cs typeface="Times New Roman"/>
              </a:rPr>
              <a:t>государственных</a:t>
            </a:r>
            <a:r>
              <a:rPr sz="1400" spc="-15" dirty="0">
                <a:cs typeface="Times New Roman"/>
              </a:rPr>
              <a:t> </a:t>
            </a:r>
            <a:r>
              <a:rPr sz="1400" spc="-10" dirty="0">
                <a:cs typeface="Times New Roman"/>
              </a:rPr>
              <a:t>контрактов,</a:t>
            </a:r>
            <a:r>
              <a:rPr sz="1400" spc="15" dirty="0">
                <a:cs typeface="Times New Roman"/>
              </a:rPr>
              <a:t> </a:t>
            </a:r>
            <a:r>
              <a:rPr sz="1400" b="1" spc="-5" dirty="0">
                <a:solidFill>
                  <a:srgbClr val="C0504D"/>
                </a:solidFill>
                <a:cs typeface="Times New Roman"/>
              </a:rPr>
              <a:t>заключенных</a:t>
            </a:r>
            <a:r>
              <a:rPr sz="1400" b="1" spc="20" dirty="0">
                <a:solidFill>
                  <a:srgbClr val="C0504D"/>
                </a:solidFill>
                <a:cs typeface="Times New Roman"/>
              </a:rPr>
              <a:t> </a:t>
            </a:r>
            <a:r>
              <a:rPr sz="1400" b="1" spc="-5" dirty="0">
                <a:solidFill>
                  <a:srgbClr val="C0504D"/>
                </a:solidFill>
                <a:cs typeface="Times New Roman"/>
              </a:rPr>
              <a:t>до</a:t>
            </a:r>
            <a:r>
              <a:rPr sz="1400" b="1" spc="15" dirty="0">
                <a:solidFill>
                  <a:srgbClr val="C0504D"/>
                </a:solidFill>
                <a:cs typeface="Times New Roman"/>
              </a:rPr>
              <a:t> </a:t>
            </a:r>
            <a:r>
              <a:rPr sz="1400" b="1" dirty="0">
                <a:solidFill>
                  <a:srgbClr val="C0504D"/>
                </a:solidFill>
                <a:cs typeface="Times New Roman"/>
              </a:rPr>
              <a:t>1 </a:t>
            </a:r>
            <a:r>
              <a:rPr sz="1400" b="1" spc="-15" dirty="0">
                <a:solidFill>
                  <a:srgbClr val="C0504D"/>
                </a:solidFill>
                <a:cs typeface="Times New Roman"/>
              </a:rPr>
              <a:t>июля</a:t>
            </a:r>
            <a:r>
              <a:rPr sz="1400" b="1" spc="25" dirty="0">
                <a:solidFill>
                  <a:srgbClr val="C0504D"/>
                </a:solidFill>
                <a:cs typeface="Times New Roman"/>
              </a:rPr>
              <a:t> </a:t>
            </a:r>
            <a:r>
              <a:rPr sz="1400" b="1" dirty="0">
                <a:solidFill>
                  <a:srgbClr val="C0504D"/>
                </a:solidFill>
                <a:cs typeface="Times New Roman"/>
              </a:rPr>
              <a:t>2022</a:t>
            </a:r>
            <a:r>
              <a:rPr sz="1400" b="1" spc="-25" dirty="0">
                <a:solidFill>
                  <a:srgbClr val="C0504D"/>
                </a:solidFill>
                <a:cs typeface="Times New Roman"/>
              </a:rPr>
              <a:t> </a:t>
            </a:r>
            <a:r>
              <a:rPr sz="1400" b="1" spc="-50" dirty="0">
                <a:solidFill>
                  <a:srgbClr val="C0504D"/>
                </a:solidFill>
                <a:cs typeface="Times New Roman"/>
              </a:rPr>
              <a:t>г.</a:t>
            </a:r>
            <a:r>
              <a:rPr sz="1400" spc="-50" dirty="0">
                <a:cs typeface="Times New Roman"/>
              </a:rPr>
              <a:t>,</a:t>
            </a:r>
            <a:r>
              <a:rPr sz="1400" spc="20" dirty="0">
                <a:cs typeface="Times New Roman"/>
              </a:rPr>
              <a:t> </a:t>
            </a:r>
            <a:r>
              <a:rPr sz="1400" spc="-10" dirty="0">
                <a:cs typeface="Times New Roman"/>
              </a:rPr>
              <a:t>предметом </a:t>
            </a:r>
            <a:r>
              <a:rPr sz="1400" spc="-335" dirty="0">
                <a:cs typeface="Times New Roman"/>
              </a:rPr>
              <a:t> </a:t>
            </a:r>
            <a:r>
              <a:rPr sz="1400" spc="-20" dirty="0">
                <a:cs typeface="Times New Roman"/>
              </a:rPr>
              <a:t>которых</a:t>
            </a:r>
            <a:r>
              <a:rPr sz="1400" spc="-30" dirty="0">
                <a:cs typeface="Times New Roman"/>
              </a:rPr>
              <a:t> </a:t>
            </a:r>
            <a:r>
              <a:rPr sz="1400" spc="-5" dirty="0">
                <a:cs typeface="Times New Roman"/>
              </a:rPr>
              <a:t>являются</a:t>
            </a:r>
            <a:r>
              <a:rPr sz="1400" spc="55" dirty="0">
                <a:solidFill>
                  <a:srgbClr val="C0504D"/>
                </a:solidFill>
                <a:cs typeface="Times New Roman"/>
              </a:rPr>
              <a:t> </a:t>
            </a:r>
            <a:r>
              <a:rPr sz="1400" b="1" u="heavy" spc="-5" dirty="0">
                <a:solidFill>
                  <a:srgbClr val="C0504D"/>
                </a:solidFill>
                <a:uFill>
                  <a:solidFill>
                    <a:srgbClr val="C0504D"/>
                  </a:solidFill>
                </a:uFill>
                <a:cs typeface="Times New Roman"/>
              </a:rPr>
              <a:t>ремонт </a:t>
            </a:r>
            <a:r>
              <a:rPr sz="1400" b="1" u="heavy" dirty="0">
                <a:solidFill>
                  <a:srgbClr val="C0504D"/>
                </a:solidFill>
                <a:uFill>
                  <a:solidFill>
                    <a:srgbClr val="C0504D"/>
                  </a:solidFill>
                </a:uFill>
                <a:cs typeface="Times New Roman"/>
              </a:rPr>
              <a:t>и</a:t>
            </a:r>
            <a:r>
              <a:rPr sz="1400" b="1" u="heavy" spc="10" dirty="0">
                <a:solidFill>
                  <a:srgbClr val="C0504D"/>
                </a:solidFill>
                <a:uFill>
                  <a:solidFill>
                    <a:srgbClr val="C0504D"/>
                  </a:solidFill>
                </a:uFill>
                <a:cs typeface="Times New Roman"/>
              </a:rPr>
              <a:t> </a:t>
            </a:r>
            <a:r>
              <a:rPr sz="1400" b="1" u="heavy" spc="-5" dirty="0">
                <a:solidFill>
                  <a:srgbClr val="C0504D"/>
                </a:solidFill>
                <a:uFill>
                  <a:solidFill>
                    <a:srgbClr val="C0504D"/>
                  </a:solidFill>
                </a:uFill>
                <a:cs typeface="Times New Roman"/>
              </a:rPr>
              <a:t>(или)</a:t>
            </a:r>
            <a:r>
              <a:rPr sz="1400" b="1" u="heavy" spc="5" dirty="0">
                <a:solidFill>
                  <a:srgbClr val="C0504D"/>
                </a:solidFill>
                <a:uFill>
                  <a:solidFill>
                    <a:srgbClr val="C0504D"/>
                  </a:solidFill>
                </a:uFill>
                <a:cs typeface="Times New Roman"/>
              </a:rPr>
              <a:t> </a:t>
            </a:r>
            <a:r>
              <a:rPr sz="1400" b="1" u="heavy" spc="-5" dirty="0">
                <a:solidFill>
                  <a:srgbClr val="C0504D"/>
                </a:solidFill>
                <a:uFill>
                  <a:solidFill>
                    <a:srgbClr val="C0504D"/>
                  </a:solidFill>
                </a:uFill>
                <a:cs typeface="Times New Roman"/>
              </a:rPr>
              <a:t>содержание</a:t>
            </a:r>
            <a:r>
              <a:rPr sz="1400" b="1" u="heavy" spc="15" dirty="0">
                <a:solidFill>
                  <a:srgbClr val="C0504D"/>
                </a:solidFill>
                <a:uFill>
                  <a:solidFill>
                    <a:srgbClr val="C0504D"/>
                  </a:solidFill>
                </a:uFill>
                <a:cs typeface="Times New Roman"/>
              </a:rPr>
              <a:t> </a:t>
            </a:r>
            <a:r>
              <a:rPr sz="1400" b="1" u="heavy" spc="-10" dirty="0">
                <a:solidFill>
                  <a:srgbClr val="C0504D"/>
                </a:solidFill>
                <a:uFill>
                  <a:solidFill>
                    <a:srgbClr val="C0504D"/>
                  </a:solidFill>
                </a:uFill>
                <a:cs typeface="Times New Roman"/>
              </a:rPr>
              <a:t>автомобильных</a:t>
            </a:r>
            <a:r>
              <a:rPr sz="1400" b="1" u="heavy" spc="-30" dirty="0">
                <a:solidFill>
                  <a:srgbClr val="C0504D"/>
                </a:solidFill>
                <a:uFill>
                  <a:solidFill>
                    <a:srgbClr val="C0504D"/>
                  </a:solidFill>
                </a:uFill>
                <a:cs typeface="Times New Roman"/>
              </a:rPr>
              <a:t> </a:t>
            </a:r>
            <a:r>
              <a:rPr sz="1400" b="1" u="heavy" dirty="0">
                <a:solidFill>
                  <a:srgbClr val="C0504D"/>
                </a:solidFill>
                <a:uFill>
                  <a:solidFill>
                    <a:srgbClr val="C0504D"/>
                  </a:solidFill>
                </a:uFill>
                <a:cs typeface="Times New Roman"/>
              </a:rPr>
              <a:t>дорог</a:t>
            </a:r>
            <a:r>
              <a:rPr sz="1400" b="1" u="heavy" spc="-15" dirty="0">
                <a:solidFill>
                  <a:srgbClr val="C0504D"/>
                </a:solidFill>
                <a:uFill>
                  <a:solidFill>
                    <a:srgbClr val="C0504D"/>
                  </a:solidFill>
                </a:uFill>
                <a:cs typeface="Times New Roman"/>
              </a:rPr>
              <a:t> </a:t>
            </a:r>
            <a:r>
              <a:rPr sz="1400" b="1" u="heavy" spc="-10" dirty="0">
                <a:solidFill>
                  <a:srgbClr val="C0504D"/>
                </a:solidFill>
                <a:uFill>
                  <a:solidFill>
                    <a:srgbClr val="C0504D"/>
                  </a:solidFill>
                </a:uFill>
                <a:cs typeface="Times New Roman"/>
              </a:rPr>
              <a:t>общего</a:t>
            </a:r>
            <a:r>
              <a:rPr sz="1400" b="1" u="heavy" spc="15" dirty="0">
                <a:solidFill>
                  <a:srgbClr val="C0504D"/>
                </a:solidFill>
                <a:uFill>
                  <a:solidFill>
                    <a:srgbClr val="C0504D"/>
                  </a:solidFill>
                </a:uFill>
                <a:cs typeface="Times New Roman"/>
              </a:rPr>
              <a:t> </a:t>
            </a:r>
            <a:r>
              <a:rPr sz="1400" b="1" u="heavy" spc="-10" dirty="0">
                <a:solidFill>
                  <a:srgbClr val="C0504D"/>
                </a:solidFill>
                <a:uFill>
                  <a:solidFill>
                    <a:srgbClr val="C0504D"/>
                  </a:solidFill>
                </a:uFill>
                <a:cs typeface="Times New Roman"/>
              </a:rPr>
              <a:t>пользования</a:t>
            </a:r>
            <a:r>
              <a:rPr sz="1400" b="1" u="heavy" spc="-5" dirty="0">
                <a:solidFill>
                  <a:srgbClr val="C0504D"/>
                </a:solidFill>
                <a:uFill>
                  <a:solidFill>
                    <a:srgbClr val="C0504D"/>
                  </a:solidFill>
                </a:uFill>
                <a:cs typeface="Times New Roman"/>
              </a:rPr>
              <a:t> федерального </a:t>
            </a:r>
            <a:r>
              <a:rPr sz="1400" b="1" dirty="0">
                <a:solidFill>
                  <a:srgbClr val="C0504D"/>
                </a:solidFill>
                <a:cs typeface="Times New Roman"/>
              </a:rPr>
              <a:t> </a:t>
            </a:r>
            <a:r>
              <a:rPr sz="1400" b="1" u="heavy" spc="-10" dirty="0">
                <a:solidFill>
                  <a:srgbClr val="C0504D"/>
                </a:solidFill>
                <a:uFill>
                  <a:solidFill>
                    <a:srgbClr val="C0504D"/>
                  </a:solidFill>
                </a:uFill>
                <a:cs typeface="Times New Roman"/>
              </a:rPr>
              <a:t>значения</a:t>
            </a:r>
            <a:r>
              <a:rPr sz="1400" b="1" u="heavy" spc="20" dirty="0">
                <a:solidFill>
                  <a:srgbClr val="C0504D"/>
                </a:solidFill>
                <a:uFill>
                  <a:solidFill>
                    <a:srgbClr val="C0504D"/>
                  </a:solidFill>
                </a:uFill>
                <a:cs typeface="Times New Roman"/>
              </a:rPr>
              <a:t> </a:t>
            </a:r>
            <a:r>
              <a:rPr sz="1400" dirty="0">
                <a:cs typeface="Times New Roman"/>
              </a:rPr>
              <a:t>(далее</a:t>
            </a:r>
            <a:r>
              <a:rPr sz="1400" spc="10" dirty="0">
                <a:cs typeface="Times New Roman"/>
              </a:rPr>
              <a:t> </a:t>
            </a:r>
            <a:r>
              <a:rPr sz="1400" dirty="0">
                <a:cs typeface="Times New Roman"/>
              </a:rPr>
              <a:t>-</a:t>
            </a:r>
            <a:r>
              <a:rPr sz="1400" spc="-10" dirty="0">
                <a:cs typeface="Times New Roman"/>
              </a:rPr>
              <a:t> контракт),</a:t>
            </a:r>
            <a:r>
              <a:rPr sz="1400" spc="-30" dirty="0">
                <a:cs typeface="Times New Roman"/>
              </a:rPr>
              <a:t> </a:t>
            </a:r>
            <a:r>
              <a:rPr sz="1400" spc="-5" dirty="0">
                <a:cs typeface="Times New Roman"/>
              </a:rPr>
              <a:t>сторонами</a:t>
            </a:r>
            <a:r>
              <a:rPr sz="1400" spc="-20" dirty="0">
                <a:cs typeface="Times New Roman"/>
              </a:rPr>
              <a:t> которых</a:t>
            </a:r>
            <a:r>
              <a:rPr sz="1400" spc="-30" dirty="0">
                <a:cs typeface="Times New Roman"/>
              </a:rPr>
              <a:t> </a:t>
            </a:r>
            <a:r>
              <a:rPr sz="1400" spc="-5" dirty="0">
                <a:cs typeface="Times New Roman"/>
              </a:rPr>
              <a:t>являются</a:t>
            </a:r>
            <a:r>
              <a:rPr sz="1400" spc="65" dirty="0">
                <a:cs typeface="Times New Roman"/>
              </a:rPr>
              <a:t> </a:t>
            </a:r>
            <a:r>
              <a:rPr sz="1400" b="1" spc="-5" dirty="0">
                <a:solidFill>
                  <a:srgbClr val="C0504D"/>
                </a:solidFill>
                <a:cs typeface="Times New Roman"/>
              </a:rPr>
              <a:t>Федеральное дорожное</a:t>
            </a:r>
            <a:r>
              <a:rPr sz="1400" b="1" spc="5" dirty="0">
                <a:solidFill>
                  <a:srgbClr val="C0504D"/>
                </a:solidFill>
                <a:cs typeface="Times New Roman"/>
              </a:rPr>
              <a:t> </a:t>
            </a:r>
            <a:r>
              <a:rPr sz="1400" b="1" spc="-5" dirty="0">
                <a:solidFill>
                  <a:srgbClr val="C0504D"/>
                </a:solidFill>
                <a:cs typeface="Times New Roman"/>
              </a:rPr>
              <a:t>агентство</a:t>
            </a:r>
            <a:r>
              <a:rPr sz="1400" b="1" spc="-10" dirty="0">
                <a:solidFill>
                  <a:srgbClr val="C0504D"/>
                </a:solidFill>
                <a:cs typeface="Times New Roman"/>
              </a:rPr>
              <a:t> </a:t>
            </a:r>
            <a:r>
              <a:rPr sz="1400" b="1" dirty="0">
                <a:solidFill>
                  <a:srgbClr val="C0504D"/>
                </a:solidFill>
                <a:cs typeface="Times New Roman"/>
              </a:rPr>
              <a:t>или</a:t>
            </a:r>
            <a:endParaRPr sz="1400" dirty="0">
              <a:cs typeface="Times New Roman"/>
            </a:endParaRPr>
          </a:p>
          <a:p>
            <a:pPr marL="12700" marR="207645">
              <a:lnSpc>
                <a:spcPts val="1400"/>
              </a:lnSpc>
              <a:spcBef>
                <a:spcPts val="5"/>
              </a:spcBef>
            </a:pPr>
            <a:r>
              <a:rPr sz="1400" b="1" spc="-10" dirty="0">
                <a:solidFill>
                  <a:srgbClr val="C0504D"/>
                </a:solidFill>
                <a:cs typeface="Times New Roman"/>
              </a:rPr>
              <a:t>подведомственные</a:t>
            </a:r>
            <a:r>
              <a:rPr sz="1400" b="1" dirty="0">
                <a:solidFill>
                  <a:srgbClr val="C0504D"/>
                </a:solidFill>
                <a:cs typeface="Times New Roman"/>
              </a:rPr>
              <a:t> ему </a:t>
            </a:r>
            <a:r>
              <a:rPr sz="1400" b="1" spc="-5" dirty="0">
                <a:solidFill>
                  <a:srgbClr val="C0504D"/>
                </a:solidFill>
                <a:cs typeface="Times New Roman"/>
              </a:rPr>
              <a:t>федеральные</a:t>
            </a:r>
            <a:r>
              <a:rPr sz="1400" b="1" spc="15" dirty="0">
                <a:solidFill>
                  <a:srgbClr val="C0504D"/>
                </a:solidFill>
                <a:cs typeface="Times New Roman"/>
              </a:rPr>
              <a:t> </a:t>
            </a:r>
            <a:r>
              <a:rPr sz="1400" b="1" spc="-5" dirty="0">
                <a:solidFill>
                  <a:srgbClr val="C0504D"/>
                </a:solidFill>
                <a:cs typeface="Times New Roman"/>
              </a:rPr>
              <a:t>казенные</a:t>
            </a:r>
            <a:r>
              <a:rPr sz="1400" b="1" spc="20" dirty="0">
                <a:solidFill>
                  <a:srgbClr val="C0504D"/>
                </a:solidFill>
                <a:cs typeface="Times New Roman"/>
              </a:rPr>
              <a:t> </a:t>
            </a:r>
            <a:r>
              <a:rPr sz="1400" b="1" dirty="0">
                <a:solidFill>
                  <a:srgbClr val="C0504D"/>
                </a:solidFill>
                <a:cs typeface="Times New Roman"/>
              </a:rPr>
              <a:t>учреждения</a:t>
            </a:r>
            <a:r>
              <a:rPr sz="1400" dirty="0">
                <a:solidFill>
                  <a:srgbClr val="C0504D"/>
                </a:solidFill>
                <a:cs typeface="Times New Roman"/>
              </a:rPr>
              <a:t>,</a:t>
            </a:r>
            <a:r>
              <a:rPr sz="1400" spc="30" dirty="0">
                <a:solidFill>
                  <a:srgbClr val="C0504D"/>
                </a:solidFill>
                <a:cs typeface="Times New Roman"/>
              </a:rPr>
              <a:t> </a:t>
            </a:r>
            <a:r>
              <a:rPr sz="1400" spc="10" dirty="0">
                <a:cs typeface="Times New Roman"/>
              </a:rPr>
              <a:t>если</a:t>
            </a:r>
            <a:r>
              <a:rPr sz="1400" spc="20" dirty="0">
                <a:cs typeface="Times New Roman"/>
              </a:rPr>
              <a:t> </a:t>
            </a:r>
            <a:r>
              <a:rPr sz="1400" dirty="0">
                <a:cs typeface="Times New Roman"/>
              </a:rPr>
              <a:t>при</a:t>
            </a:r>
            <a:r>
              <a:rPr sz="1400" spc="-10" dirty="0">
                <a:cs typeface="Times New Roman"/>
              </a:rPr>
              <a:t> </a:t>
            </a:r>
            <a:r>
              <a:rPr sz="1400" spc="-5" dirty="0">
                <a:cs typeface="Times New Roman"/>
              </a:rPr>
              <a:t>исполнении</a:t>
            </a:r>
            <a:r>
              <a:rPr sz="1400" spc="-10" dirty="0">
                <a:cs typeface="Times New Roman"/>
              </a:rPr>
              <a:t> </a:t>
            </a:r>
            <a:r>
              <a:rPr sz="1400" dirty="0">
                <a:cs typeface="Times New Roman"/>
              </a:rPr>
              <a:t>таких </a:t>
            </a:r>
            <a:r>
              <a:rPr sz="1400" spc="-15" dirty="0">
                <a:cs typeface="Times New Roman"/>
              </a:rPr>
              <a:t>контрактов </a:t>
            </a:r>
            <a:r>
              <a:rPr sz="1400" dirty="0">
                <a:cs typeface="Times New Roman"/>
              </a:rPr>
              <a:t>возникли </a:t>
            </a:r>
            <a:r>
              <a:rPr sz="1400" spc="-335" dirty="0">
                <a:cs typeface="Times New Roman"/>
              </a:rPr>
              <a:t> </a:t>
            </a:r>
            <a:r>
              <a:rPr sz="1400" dirty="0">
                <a:cs typeface="Times New Roman"/>
              </a:rPr>
              <a:t>независящие</a:t>
            </a:r>
            <a:r>
              <a:rPr sz="1400" spc="-10" dirty="0">
                <a:cs typeface="Times New Roman"/>
              </a:rPr>
              <a:t> от</a:t>
            </a:r>
            <a:r>
              <a:rPr sz="1400" spc="5" dirty="0">
                <a:cs typeface="Times New Roman"/>
              </a:rPr>
              <a:t> </a:t>
            </a:r>
            <a:r>
              <a:rPr sz="1400" spc="-5" dirty="0">
                <a:cs typeface="Times New Roman"/>
              </a:rPr>
              <a:t>сторон</a:t>
            </a:r>
            <a:r>
              <a:rPr sz="1400" spc="-15" dirty="0">
                <a:cs typeface="Times New Roman"/>
              </a:rPr>
              <a:t> контрактов</a:t>
            </a:r>
            <a:r>
              <a:rPr sz="1400" spc="-20" dirty="0">
                <a:cs typeface="Times New Roman"/>
              </a:rPr>
              <a:t> </a:t>
            </a:r>
            <a:r>
              <a:rPr sz="1400" spc="-5" dirty="0">
                <a:cs typeface="Times New Roman"/>
              </a:rPr>
              <a:t>обстоятельства,</a:t>
            </a:r>
            <a:r>
              <a:rPr sz="1400" spc="15" dirty="0">
                <a:cs typeface="Times New Roman"/>
              </a:rPr>
              <a:t> </a:t>
            </a:r>
            <a:r>
              <a:rPr sz="1400" spc="-10" dirty="0">
                <a:cs typeface="Times New Roman"/>
              </a:rPr>
              <a:t>влекущие</a:t>
            </a:r>
            <a:r>
              <a:rPr sz="1400" spc="20" dirty="0">
                <a:cs typeface="Times New Roman"/>
              </a:rPr>
              <a:t> </a:t>
            </a:r>
            <a:r>
              <a:rPr sz="1400" spc="-5" dirty="0">
                <a:cs typeface="Times New Roman"/>
              </a:rPr>
              <a:t>невозможность</a:t>
            </a:r>
            <a:r>
              <a:rPr sz="1400" spc="-40" dirty="0">
                <a:cs typeface="Times New Roman"/>
              </a:rPr>
              <a:t> </a:t>
            </a:r>
            <a:r>
              <a:rPr sz="1400" dirty="0">
                <a:cs typeface="Times New Roman"/>
              </a:rPr>
              <a:t>их</a:t>
            </a:r>
            <a:r>
              <a:rPr sz="1400" spc="-5" dirty="0">
                <a:cs typeface="Times New Roman"/>
              </a:rPr>
              <a:t> исполнения, </a:t>
            </a:r>
            <a:r>
              <a:rPr sz="1400" dirty="0">
                <a:cs typeface="Times New Roman"/>
              </a:rPr>
              <a:t>при</a:t>
            </a:r>
            <a:r>
              <a:rPr sz="1400" spc="-15" dirty="0">
                <a:cs typeface="Times New Roman"/>
              </a:rPr>
              <a:t> </a:t>
            </a:r>
            <a:r>
              <a:rPr sz="1400" spc="-10" dirty="0">
                <a:cs typeface="Times New Roman"/>
              </a:rPr>
              <a:t>соблюдении</a:t>
            </a:r>
            <a:endParaRPr sz="1400" dirty="0">
              <a:cs typeface="Times New Roman"/>
            </a:endParaRPr>
          </a:p>
          <a:p>
            <a:pPr marL="12700">
              <a:lnSpc>
                <a:spcPts val="1260"/>
              </a:lnSpc>
            </a:pPr>
            <a:r>
              <a:rPr sz="1400" spc="-5" dirty="0">
                <a:cs typeface="Times New Roman"/>
              </a:rPr>
              <a:t>следующих</a:t>
            </a:r>
            <a:r>
              <a:rPr sz="1400" spc="-25" dirty="0">
                <a:cs typeface="Times New Roman"/>
              </a:rPr>
              <a:t> </a:t>
            </a:r>
            <a:r>
              <a:rPr sz="1400" spc="-5" dirty="0">
                <a:cs typeface="Times New Roman"/>
              </a:rPr>
              <a:t>условий:</a:t>
            </a:r>
            <a:endParaRPr sz="1400" dirty="0">
              <a:cs typeface="Times New Roman"/>
            </a:endParaRPr>
          </a:p>
          <a:p>
            <a:pPr marL="12700" marR="5080">
              <a:lnSpc>
                <a:spcPts val="1400"/>
              </a:lnSpc>
              <a:spcBef>
                <a:spcPts val="145"/>
              </a:spcBef>
            </a:pPr>
            <a:r>
              <a:rPr sz="1400" dirty="0">
                <a:cs typeface="Times New Roman"/>
              </a:rPr>
              <a:t>а)</a:t>
            </a:r>
            <a:r>
              <a:rPr sz="1400" spc="10" dirty="0">
                <a:cs typeface="Times New Roman"/>
              </a:rPr>
              <a:t> </a:t>
            </a:r>
            <a:r>
              <a:rPr sz="1400" spc="-5" dirty="0">
                <a:cs typeface="Times New Roman"/>
              </a:rPr>
              <a:t>…могут</a:t>
            </a:r>
            <a:r>
              <a:rPr sz="1400" spc="5" dirty="0">
                <a:cs typeface="Times New Roman"/>
              </a:rPr>
              <a:t> </a:t>
            </a:r>
            <a:r>
              <a:rPr sz="1400" dirty="0">
                <a:cs typeface="Times New Roman"/>
              </a:rPr>
              <a:t>быть</a:t>
            </a:r>
            <a:r>
              <a:rPr sz="1400" spc="-15" dirty="0">
                <a:cs typeface="Times New Roman"/>
              </a:rPr>
              <a:t> </a:t>
            </a:r>
            <a:r>
              <a:rPr sz="1400" spc="-5" dirty="0">
                <a:cs typeface="Times New Roman"/>
              </a:rPr>
              <a:t>изменены</a:t>
            </a:r>
            <a:r>
              <a:rPr sz="1400" spc="-15" dirty="0">
                <a:cs typeface="Times New Roman"/>
              </a:rPr>
              <a:t> </a:t>
            </a:r>
            <a:r>
              <a:rPr sz="1400" spc="-5" dirty="0">
                <a:cs typeface="Times New Roman"/>
              </a:rPr>
              <a:t>существенные</a:t>
            </a:r>
            <a:r>
              <a:rPr sz="1400" spc="15" dirty="0">
                <a:cs typeface="Times New Roman"/>
              </a:rPr>
              <a:t> </a:t>
            </a:r>
            <a:r>
              <a:rPr sz="1400" spc="-5" dirty="0">
                <a:cs typeface="Times New Roman"/>
              </a:rPr>
              <a:t>условия</a:t>
            </a:r>
            <a:r>
              <a:rPr sz="1400" spc="20" dirty="0">
                <a:cs typeface="Times New Roman"/>
              </a:rPr>
              <a:t> </a:t>
            </a:r>
            <a:r>
              <a:rPr sz="1400" spc="-10" dirty="0">
                <a:cs typeface="Times New Roman"/>
              </a:rPr>
              <a:t>контракта,</a:t>
            </a:r>
            <a:r>
              <a:rPr sz="1400" spc="-20" dirty="0">
                <a:cs typeface="Times New Roman"/>
              </a:rPr>
              <a:t> </a:t>
            </a:r>
            <a:r>
              <a:rPr sz="1400" dirty="0">
                <a:cs typeface="Times New Roman"/>
              </a:rPr>
              <a:t>в</a:t>
            </a:r>
            <a:r>
              <a:rPr sz="1400" spc="15" dirty="0">
                <a:cs typeface="Times New Roman"/>
              </a:rPr>
              <a:t> </a:t>
            </a:r>
            <a:r>
              <a:rPr sz="1400" spc="-15" dirty="0">
                <a:cs typeface="Times New Roman"/>
              </a:rPr>
              <a:t>том</a:t>
            </a:r>
            <a:r>
              <a:rPr sz="1400" spc="10" dirty="0">
                <a:cs typeface="Times New Roman"/>
              </a:rPr>
              <a:t> </a:t>
            </a:r>
            <a:r>
              <a:rPr sz="1400" dirty="0">
                <a:cs typeface="Times New Roman"/>
              </a:rPr>
              <a:t>числе</a:t>
            </a:r>
            <a:r>
              <a:rPr sz="1400" spc="-5" dirty="0">
                <a:cs typeface="Times New Roman"/>
              </a:rPr>
              <a:t> увеличена</a:t>
            </a:r>
            <a:r>
              <a:rPr sz="1400" spc="15" dirty="0">
                <a:cs typeface="Times New Roman"/>
              </a:rPr>
              <a:t> </a:t>
            </a:r>
            <a:r>
              <a:rPr sz="1400" dirty="0">
                <a:cs typeface="Times New Roman"/>
              </a:rPr>
              <a:t>цена</a:t>
            </a:r>
            <a:r>
              <a:rPr sz="1400" spc="-5" dirty="0">
                <a:cs typeface="Times New Roman"/>
              </a:rPr>
              <a:t> </a:t>
            </a:r>
            <a:r>
              <a:rPr sz="1400" spc="-10" dirty="0">
                <a:cs typeface="Times New Roman"/>
              </a:rPr>
              <a:t>контракта</a:t>
            </a:r>
            <a:r>
              <a:rPr sz="1400" spc="-5" dirty="0">
                <a:cs typeface="Times New Roman"/>
              </a:rPr>
              <a:t> более</a:t>
            </a:r>
            <a:r>
              <a:rPr sz="1400" spc="15" dirty="0">
                <a:cs typeface="Times New Roman"/>
              </a:rPr>
              <a:t> </a:t>
            </a:r>
            <a:r>
              <a:rPr sz="1400" dirty="0">
                <a:cs typeface="Times New Roman"/>
              </a:rPr>
              <a:t>чем</a:t>
            </a:r>
            <a:r>
              <a:rPr sz="1400" spc="-5" dirty="0">
                <a:cs typeface="Times New Roman"/>
              </a:rPr>
              <a:t> </a:t>
            </a:r>
            <a:r>
              <a:rPr sz="1400" dirty="0">
                <a:cs typeface="Times New Roman"/>
              </a:rPr>
              <a:t>на</a:t>
            </a:r>
            <a:r>
              <a:rPr sz="1400" spc="10" dirty="0">
                <a:cs typeface="Times New Roman"/>
              </a:rPr>
              <a:t> </a:t>
            </a:r>
            <a:r>
              <a:rPr sz="1400" dirty="0">
                <a:cs typeface="Times New Roman"/>
              </a:rPr>
              <a:t>30 </a:t>
            </a:r>
            <a:r>
              <a:rPr sz="1400" spc="-335" dirty="0">
                <a:cs typeface="Times New Roman"/>
              </a:rPr>
              <a:t> </a:t>
            </a:r>
            <a:r>
              <a:rPr sz="1400" spc="-5" dirty="0">
                <a:cs typeface="Times New Roman"/>
              </a:rPr>
              <a:t>процентов</a:t>
            </a:r>
            <a:r>
              <a:rPr sz="1400" spc="-45" dirty="0">
                <a:cs typeface="Times New Roman"/>
              </a:rPr>
              <a:t> </a:t>
            </a:r>
            <a:r>
              <a:rPr sz="1400" dirty="0">
                <a:cs typeface="Times New Roman"/>
              </a:rPr>
              <a:t>в </a:t>
            </a:r>
            <a:r>
              <a:rPr sz="1400" spc="-5" dirty="0">
                <a:cs typeface="Times New Roman"/>
              </a:rPr>
              <a:t>пределах</a:t>
            </a:r>
            <a:r>
              <a:rPr sz="1400" spc="-15" dirty="0">
                <a:cs typeface="Times New Roman"/>
              </a:rPr>
              <a:t> </a:t>
            </a:r>
            <a:r>
              <a:rPr sz="1400" spc="-5" dirty="0">
                <a:cs typeface="Times New Roman"/>
              </a:rPr>
              <a:t>доведенных</a:t>
            </a:r>
            <a:r>
              <a:rPr sz="1400" spc="-40" dirty="0">
                <a:cs typeface="Times New Roman"/>
              </a:rPr>
              <a:t> </a:t>
            </a:r>
            <a:r>
              <a:rPr sz="1400" spc="-5" dirty="0">
                <a:cs typeface="Times New Roman"/>
              </a:rPr>
              <a:t>…обязательств</a:t>
            </a:r>
            <a:r>
              <a:rPr sz="1400" spc="-10" dirty="0">
                <a:cs typeface="Times New Roman"/>
              </a:rPr>
              <a:t> </a:t>
            </a:r>
            <a:r>
              <a:rPr sz="1400" dirty="0">
                <a:cs typeface="Times New Roman"/>
              </a:rPr>
              <a:t>на срок</a:t>
            </a:r>
            <a:r>
              <a:rPr sz="1400" spc="-25" dirty="0">
                <a:cs typeface="Times New Roman"/>
              </a:rPr>
              <a:t> </a:t>
            </a:r>
            <a:r>
              <a:rPr sz="1400" spc="-5" dirty="0">
                <a:cs typeface="Times New Roman"/>
              </a:rPr>
              <a:t>исполнения</a:t>
            </a:r>
            <a:r>
              <a:rPr sz="1400" spc="-20" dirty="0">
                <a:cs typeface="Times New Roman"/>
              </a:rPr>
              <a:t> </a:t>
            </a:r>
            <a:r>
              <a:rPr sz="1400" spc="-10" dirty="0">
                <a:cs typeface="Times New Roman"/>
              </a:rPr>
              <a:t>контракта;</a:t>
            </a:r>
            <a:endParaRPr sz="1400" dirty="0">
              <a:cs typeface="Times New Roman"/>
            </a:endParaRPr>
          </a:p>
          <a:p>
            <a:pPr marL="12700">
              <a:lnSpc>
                <a:spcPts val="1260"/>
              </a:lnSpc>
            </a:pPr>
            <a:r>
              <a:rPr sz="1400" dirty="0">
                <a:cs typeface="Times New Roman"/>
              </a:rPr>
              <a:t>б)</a:t>
            </a:r>
            <a:r>
              <a:rPr sz="1400" spc="-10" dirty="0">
                <a:cs typeface="Times New Roman"/>
              </a:rPr>
              <a:t> </a:t>
            </a:r>
            <a:r>
              <a:rPr sz="1400" spc="-5" dirty="0">
                <a:cs typeface="Times New Roman"/>
              </a:rPr>
              <a:t>размер</a:t>
            </a:r>
            <a:r>
              <a:rPr sz="1400" dirty="0">
                <a:cs typeface="Times New Roman"/>
              </a:rPr>
              <a:t> </a:t>
            </a:r>
            <a:r>
              <a:rPr sz="1400" spc="-5" dirty="0">
                <a:cs typeface="Times New Roman"/>
              </a:rPr>
              <a:t>изменения (увеличения) </a:t>
            </a:r>
            <a:r>
              <a:rPr sz="1400" dirty="0">
                <a:cs typeface="Times New Roman"/>
              </a:rPr>
              <a:t>цены</a:t>
            </a:r>
            <a:r>
              <a:rPr sz="1400" spc="-5" dirty="0">
                <a:cs typeface="Times New Roman"/>
              </a:rPr>
              <a:t> </a:t>
            </a:r>
            <a:r>
              <a:rPr sz="1400" spc="-10" dirty="0">
                <a:cs typeface="Times New Roman"/>
              </a:rPr>
              <a:t>контракта,</a:t>
            </a:r>
            <a:r>
              <a:rPr sz="1400" spc="-20" dirty="0">
                <a:cs typeface="Times New Roman"/>
              </a:rPr>
              <a:t> </a:t>
            </a:r>
            <a:r>
              <a:rPr sz="1400" spc="-5" dirty="0">
                <a:cs typeface="Times New Roman"/>
              </a:rPr>
              <a:t>…подлежит</a:t>
            </a:r>
            <a:r>
              <a:rPr sz="1400" spc="-30" dirty="0">
                <a:cs typeface="Times New Roman"/>
              </a:rPr>
              <a:t> </a:t>
            </a:r>
            <a:r>
              <a:rPr sz="1400" spc="-5" dirty="0">
                <a:cs typeface="Times New Roman"/>
              </a:rPr>
              <a:t>проверке</a:t>
            </a:r>
            <a:r>
              <a:rPr sz="1400" spc="-20" dirty="0">
                <a:cs typeface="Times New Roman"/>
              </a:rPr>
              <a:t> </a:t>
            </a:r>
            <a:r>
              <a:rPr sz="1400" dirty="0">
                <a:cs typeface="Times New Roman"/>
              </a:rPr>
              <a:t>на</a:t>
            </a:r>
            <a:r>
              <a:rPr sz="1400" spc="10" dirty="0">
                <a:cs typeface="Times New Roman"/>
              </a:rPr>
              <a:t> </a:t>
            </a:r>
            <a:r>
              <a:rPr sz="1400" spc="-5" dirty="0">
                <a:cs typeface="Times New Roman"/>
              </a:rPr>
              <a:t>предмет</a:t>
            </a:r>
            <a:r>
              <a:rPr sz="1400" spc="-10" dirty="0">
                <a:cs typeface="Times New Roman"/>
              </a:rPr>
              <a:t> </a:t>
            </a:r>
            <a:r>
              <a:rPr sz="1400" spc="5" dirty="0">
                <a:cs typeface="Times New Roman"/>
              </a:rPr>
              <a:t>достоверности</a:t>
            </a:r>
            <a:r>
              <a:rPr sz="1400" spc="-30" dirty="0">
                <a:cs typeface="Times New Roman"/>
              </a:rPr>
              <a:t> </a:t>
            </a:r>
            <a:r>
              <a:rPr sz="1400" dirty="0">
                <a:cs typeface="Times New Roman"/>
              </a:rPr>
              <a:t>определения</a:t>
            </a:r>
          </a:p>
          <a:p>
            <a:pPr marL="12700" marR="751840">
              <a:lnSpc>
                <a:spcPts val="1400"/>
              </a:lnSpc>
              <a:spcBef>
                <a:spcPts val="140"/>
              </a:spcBef>
            </a:pPr>
            <a:r>
              <a:rPr sz="1400" spc="-10" dirty="0">
                <a:cs typeface="Times New Roman"/>
              </a:rPr>
              <a:t>указанного</a:t>
            </a:r>
            <a:r>
              <a:rPr sz="1400" spc="-5" dirty="0">
                <a:cs typeface="Times New Roman"/>
              </a:rPr>
              <a:t> размера </a:t>
            </a:r>
            <a:r>
              <a:rPr sz="1400" dirty="0">
                <a:cs typeface="Times New Roman"/>
              </a:rPr>
              <a:t>…в</a:t>
            </a:r>
            <a:r>
              <a:rPr sz="1400" spc="10" dirty="0">
                <a:cs typeface="Times New Roman"/>
              </a:rPr>
              <a:t> </a:t>
            </a:r>
            <a:r>
              <a:rPr sz="1400" spc="-5" dirty="0">
                <a:cs typeface="Times New Roman"/>
              </a:rPr>
              <a:t>случае</a:t>
            </a:r>
            <a:r>
              <a:rPr sz="1400" spc="20" dirty="0">
                <a:cs typeface="Times New Roman"/>
              </a:rPr>
              <a:t> </a:t>
            </a:r>
            <a:r>
              <a:rPr sz="1400" spc="-5" dirty="0">
                <a:cs typeface="Times New Roman"/>
              </a:rPr>
              <a:t>изменения</a:t>
            </a:r>
            <a:r>
              <a:rPr sz="1400" dirty="0">
                <a:cs typeface="Times New Roman"/>
              </a:rPr>
              <a:t> </a:t>
            </a:r>
            <a:r>
              <a:rPr sz="1400" spc="-5" dirty="0">
                <a:cs typeface="Times New Roman"/>
              </a:rPr>
              <a:t>существенных</a:t>
            </a:r>
            <a:r>
              <a:rPr sz="1400" spc="15" dirty="0">
                <a:cs typeface="Times New Roman"/>
              </a:rPr>
              <a:t> </a:t>
            </a:r>
            <a:r>
              <a:rPr sz="1400" spc="-5" dirty="0">
                <a:cs typeface="Times New Roman"/>
              </a:rPr>
              <a:t>условий</a:t>
            </a:r>
            <a:r>
              <a:rPr sz="1400" spc="20" dirty="0">
                <a:cs typeface="Times New Roman"/>
              </a:rPr>
              <a:t> </a:t>
            </a:r>
            <a:r>
              <a:rPr sz="1400" spc="-10" dirty="0">
                <a:cs typeface="Times New Roman"/>
              </a:rPr>
              <a:t>контракта</a:t>
            </a:r>
            <a:r>
              <a:rPr sz="1400" spc="-5" dirty="0">
                <a:cs typeface="Times New Roman"/>
              </a:rPr>
              <a:t> </a:t>
            </a:r>
            <a:r>
              <a:rPr sz="1400" dirty="0">
                <a:cs typeface="Times New Roman"/>
              </a:rPr>
              <a:t>в</a:t>
            </a:r>
            <a:r>
              <a:rPr sz="1400" spc="5" dirty="0">
                <a:cs typeface="Times New Roman"/>
              </a:rPr>
              <a:t> </a:t>
            </a:r>
            <a:r>
              <a:rPr sz="1400" spc="-5" dirty="0">
                <a:cs typeface="Times New Roman"/>
              </a:rPr>
              <a:t>связи</a:t>
            </a:r>
            <a:r>
              <a:rPr sz="1400" spc="25" dirty="0">
                <a:cs typeface="Times New Roman"/>
              </a:rPr>
              <a:t> </a:t>
            </a:r>
            <a:r>
              <a:rPr sz="1400" dirty="0">
                <a:cs typeface="Times New Roman"/>
              </a:rPr>
              <a:t>с</a:t>
            </a:r>
            <a:r>
              <a:rPr sz="1400" spc="10" dirty="0">
                <a:cs typeface="Times New Roman"/>
              </a:rPr>
              <a:t> </a:t>
            </a:r>
            <a:r>
              <a:rPr sz="1400" spc="-5" dirty="0">
                <a:cs typeface="Times New Roman"/>
              </a:rPr>
              <a:t>увеличением</a:t>
            </a:r>
            <a:r>
              <a:rPr sz="1400" spc="15" dirty="0">
                <a:cs typeface="Times New Roman"/>
              </a:rPr>
              <a:t> </a:t>
            </a:r>
            <a:r>
              <a:rPr sz="1400" spc="-5" dirty="0">
                <a:cs typeface="Times New Roman"/>
              </a:rPr>
              <a:t>цен</a:t>
            </a:r>
            <a:r>
              <a:rPr sz="1400" dirty="0">
                <a:cs typeface="Times New Roman"/>
              </a:rPr>
              <a:t> на </a:t>
            </a:r>
            <a:r>
              <a:rPr sz="1400" spc="-335" dirty="0">
                <a:cs typeface="Times New Roman"/>
              </a:rPr>
              <a:t> </a:t>
            </a:r>
            <a:r>
              <a:rPr sz="1400" dirty="0">
                <a:cs typeface="Times New Roman"/>
              </a:rPr>
              <a:t>строительные</a:t>
            </a:r>
            <a:r>
              <a:rPr sz="1400" spc="-35" dirty="0">
                <a:cs typeface="Times New Roman"/>
              </a:rPr>
              <a:t> </a:t>
            </a:r>
            <a:r>
              <a:rPr sz="1400" dirty="0">
                <a:cs typeface="Times New Roman"/>
              </a:rPr>
              <a:t>ресурсы;</a:t>
            </a:r>
          </a:p>
          <a:p>
            <a:pPr marL="12700">
              <a:lnSpc>
                <a:spcPts val="1260"/>
              </a:lnSpc>
            </a:pPr>
            <a:r>
              <a:rPr sz="1400" spc="-5" dirty="0">
                <a:cs typeface="Times New Roman"/>
              </a:rPr>
              <a:t>в) </a:t>
            </a:r>
            <a:r>
              <a:rPr sz="1400" dirty="0">
                <a:cs typeface="Times New Roman"/>
              </a:rPr>
              <a:t>срок</a:t>
            </a:r>
            <a:r>
              <a:rPr sz="1400" spc="-15" dirty="0">
                <a:cs typeface="Times New Roman"/>
              </a:rPr>
              <a:t> </a:t>
            </a:r>
            <a:r>
              <a:rPr sz="1400" spc="-5" dirty="0">
                <a:cs typeface="Times New Roman"/>
              </a:rPr>
              <a:t>проведения</a:t>
            </a:r>
            <a:r>
              <a:rPr sz="1400" spc="-15" dirty="0">
                <a:cs typeface="Times New Roman"/>
              </a:rPr>
              <a:t> </a:t>
            </a:r>
            <a:r>
              <a:rPr sz="1400" dirty="0">
                <a:cs typeface="Times New Roman"/>
              </a:rPr>
              <a:t>проверки,</a:t>
            </a:r>
            <a:r>
              <a:rPr sz="1400" spc="-40" dirty="0">
                <a:cs typeface="Times New Roman"/>
              </a:rPr>
              <a:t> </a:t>
            </a:r>
            <a:r>
              <a:rPr sz="1400" dirty="0">
                <a:cs typeface="Times New Roman"/>
              </a:rPr>
              <a:t>…с</a:t>
            </a:r>
            <a:r>
              <a:rPr sz="1400" spc="10" dirty="0">
                <a:cs typeface="Times New Roman"/>
              </a:rPr>
              <a:t> </a:t>
            </a:r>
            <a:r>
              <a:rPr sz="1400" spc="-10" dirty="0">
                <a:cs typeface="Times New Roman"/>
              </a:rPr>
              <a:t>выдачей соответствующего</a:t>
            </a:r>
            <a:r>
              <a:rPr sz="1400" spc="30" dirty="0">
                <a:cs typeface="Times New Roman"/>
              </a:rPr>
              <a:t> </a:t>
            </a:r>
            <a:r>
              <a:rPr sz="1400" spc="-5" dirty="0">
                <a:cs typeface="Times New Roman"/>
              </a:rPr>
              <a:t>заключения</a:t>
            </a:r>
            <a:r>
              <a:rPr sz="1400" spc="-15" dirty="0">
                <a:cs typeface="Times New Roman"/>
              </a:rPr>
              <a:t> </a:t>
            </a:r>
            <a:r>
              <a:rPr sz="1400" dirty="0">
                <a:cs typeface="Times New Roman"/>
              </a:rPr>
              <a:t>не</a:t>
            </a:r>
            <a:r>
              <a:rPr sz="1400" spc="10" dirty="0">
                <a:cs typeface="Times New Roman"/>
              </a:rPr>
              <a:t> </a:t>
            </a:r>
            <a:r>
              <a:rPr sz="1400" spc="-10" dirty="0">
                <a:cs typeface="Times New Roman"/>
              </a:rPr>
              <a:t>может</a:t>
            </a:r>
            <a:r>
              <a:rPr sz="1400" spc="10" dirty="0">
                <a:cs typeface="Times New Roman"/>
              </a:rPr>
              <a:t> </a:t>
            </a:r>
            <a:r>
              <a:rPr sz="1400" spc="-5" dirty="0">
                <a:cs typeface="Times New Roman"/>
              </a:rPr>
              <a:t>превышать</a:t>
            </a:r>
            <a:r>
              <a:rPr sz="1400" spc="-30" dirty="0">
                <a:cs typeface="Times New Roman"/>
              </a:rPr>
              <a:t> </a:t>
            </a:r>
            <a:r>
              <a:rPr sz="1400" dirty="0">
                <a:cs typeface="Times New Roman"/>
              </a:rPr>
              <a:t>14</a:t>
            </a:r>
            <a:r>
              <a:rPr sz="1400" spc="-5" dirty="0">
                <a:cs typeface="Times New Roman"/>
              </a:rPr>
              <a:t> рабочих</a:t>
            </a:r>
            <a:r>
              <a:rPr sz="1400" spc="-35" dirty="0">
                <a:cs typeface="Times New Roman"/>
              </a:rPr>
              <a:t> </a:t>
            </a:r>
            <a:r>
              <a:rPr sz="1400" dirty="0">
                <a:cs typeface="Times New Roman"/>
              </a:rPr>
              <a:t>дней;</a:t>
            </a:r>
          </a:p>
          <a:p>
            <a:pPr marL="12700">
              <a:lnSpc>
                <a:spcPts val="1405"/>
              </a:lnSpc>
            </a:pPr>
            <a:r>
              <a:rPr sz="1400" spc="-5" dirty="0">
                <a:cs typeface="Times New Roman"/>
              </a:rPr>
              <a:t>г)</a:t>
            </a:r>
            <a:r>
              <a:rPr sz="1400" spc="10" dirty="0">
                <a:cs typeface="Times New Roman"/>
              </a:rPr>
              <a:t> </a:t>
            </a:r>
            <a:r>
              <a:rPr sz="1400" spc="-5" dirty="0">
                <a:cs typeface="Times New Roman"/>
              </a:rPr>
              <a:t>размер</a:t>
            </a:r>
            <a:r>
              <a:rPr sz="1400" spc="5" dirty="0">
                <a:cs typeface="Times New Roman"/>
              </a:rPr>
              <a:t> </a:t>
            </a:r>
            <a:r>
              <a:rPr sz="1400" spc="-5" dirty="0">
                <a:cs typeface="Times New Roman"/>
              </a:rPr>
              <a:t>изменения</a:t>
            </a:r>
            <a:r>
              <a:rPr sz="1400" spc="-15" dirty="0">
                <a:cs typeface="Times New Roman"/>
              </a:rPr>
              <a:t> </a:t>
            </a:r>
            <a:r>
              <a:rPr sz="1400" spc="-5" dirty="0">
                <a:cs typeface="Times New Roman"/>
              </a:rPr>
              <a:t>(увеличения)</a:t>
            </a:r>
            <a:r>
              <a:rPr sz="1400" spc="15" dirty="0">
                <a:cs typeface="Times New Roman"/>
              </a:rPr>
              <a:t> </a:t>
            </a:r>
            <a:r>
              <a:rPr sz="1400" dirty="0">
                <a:cs typeface="Times New Roman"/>
              </a:rPr>
              <a:t>цены</a:t>
            </a:r>
            <a:r>
              <a:rPr sz="1400" spc="-10" dirty="0">
                <a:cs typeface="Times New Roman"/>
              </a:rPr>
              <a:t> контракта</a:t>
            </a:r>
            <a:r>
              <a:rPr sz="1400" spc="-5" dirty="0">
                <a:cs typeface="Times New Roman"/>
              </a:rPr>
              <a:t> </a:t>
            </a:r>
            <a:r>
              <a:rPr sz="1400" dirty="0">
                <a:cs typeface="Times New Roman"/>
              </a:rPr>
              <a:t>определяется в</a:t>
            </a:r>
            <a:r>
              <a:rPr sz="1400" spc="15" dirty="0">
                <a:cs typeface="Times New Roman"/>
              </a:rPr>
              <a:t> </a:t>
            </a:r>
            <a:r>
              <a:rPr sz="1400" spc="-5" dirty="0">
                <a:cs typeface="Times New Roman"/>
              </a:rPr>
              <a:t>порядке,</a:t>
            </a:r>
            <a:r>
              <a:rPr sz="1400" spc="-30" dirty="0">
                <a:cs typeface="Times New Roman"/>
              </a:rPr>
              <a:t> </a:t>
            </a:r>
            <a:r>
              <a:rPr sz="1400" spc="-5" dirty="0">
                <a:cs typeface="Times New Roman"/>
              </a:rPr>
              <a:t>установленном</a:t>
            </a:r>
            <a:r>
              <a:rPr sz="1400" spc="15" dirty="0">
                <a:cs typeface="Times New Roman"/>
              </a:rPr>
              <a:t> </a:t>
            </a:r>
            <a:r>
              <a:rPr sz="1400" spc="-15" dirty="0">
                <a:cs typeface="Times New Roman"/>
              </a:rPr>
              <a:t>методикой</a:t>
            </a:r>
            <a:r>
              <a:rPr sz="1400" spc="-30" dirty="0">
                <a:cs typeface="Times New Roman"/>
              </a:rPr>
              <a:t> </a:t>
            </a:r>
            <a:r>
              <a:rPr sz="1400" spc="-5" dirty="0">
                <a:cs typeface="Times New Roman"/>
              </a:rPr>
              <a:t>изменения</a:t>
            </a:r>
            <a:endParaRPr sz="1400" dirty="0">
              <a:cs typeface="Times New Roman"/>
            </a:endParaRPr>
          </a:p>
          <a:p>
            <a:pPr marL="12700">
              <a:lnSpc>
                <a:spcPts val="1400"/>
              </a:lnSpc>
            </a:pPr>
            <a:r>
              <a:rPr sz="1400" spc="-5" dirty="0">
                <a:cs typeface="Times New Roman"/>
              </a:rPr>
              <a:t>(увеличения)</a:t>
            </a:r>
            <a:r>
              <a:rPr sz="1400" dirty="0">
                <a:cs typeface="Times New Roman"/>
              </a:rPr>
              <a:t> </a:t>
            </a:r>
            <a:r>
              <a:rPr sz="1400" spc="-5" dirty="0">
                <a:cs typeface="Times New Roman"/>
              </a:rPr>
              <a:t>цены</a:t>
            </a:r>
            <a:r>
              <a:rPr sz="1400" spc="-20" dirty="0">
                <a:cs typeface="Times New Roman"/>
              </a:rPr>
              <a:t> </a:t>
            </a:r>
            <a:r>
              <a:rPr sz="1400" spc="-10" dirty="0">
                <a:cs typeface="Times New Roman"/>
              </a:rPr>
              <a:t>контракта</a:t>
            </a:r>
            <a:r>
              <a:rPr sz="1400" spc="-30" dirty="0">
                <a:cs typeface="Times New Roman"/>
              </a:rPr>
              <a:t> </a:t>
            </a:r>
            <a:r>
              <a:rPr sz="1400" spc="-10" dirty="0">
                <a:cs typeface="Times New Roman"/>
              </a:rPr>
              <a:t>согласно </a:t>
            </a:r>
            <a:r>
              <a:rPr sz="1400" spc="-5" dirty="0">
                <a:cs typeface="Times New Roman"/>
              </a:rPr>
              <a:t>приложению;</a:t>
            </a:r>
            <a:endParaRPr sz="1400" dirty="0">
              <a:cs typeface="Times New Roman"/>
            </a:endParaRPr>
          </a:p>
          <a:p>
            <a:pPr marL="12700">
              <a:lnSpc>
                <a:spcPts val="1400"/>
              </a:lnSpc>
            </a:pPr>
            <a:r>
              <a:rPr sz="1400" dirty="0">
                <a:cs typeface="Times New Roman"/>
              </a:rPr>
              <a:t>д)</a:t>
            </a:r>
            <a:r>
              <a:rPr sz="1400" spc="-5" dirty="0">
                <a:cs typeface="Times New Roman"/>
              </a:rPr>
              <a:t> </a:t>
            </a:r>
            <a:r>
              <a:rPr sz="1400" dirty="0">
                <a:cs typeface="Times New Roman"/>
              </a:rPr>
              <a:t>с</a:t>
            </a:r>
            <a:r>
              <a:rPr sz="1400" spc="15" dirty="0">
                <a:cs typeface="Times New Roman"/>
              </a:rPr>
              <a:t> </a:t>
            </a:r>
            <a:r>
              <a:rPr sz="1400" spc="-5" dirty="0">
                <a:cs typeface="Times New Roman"/>
              </a:rPr>
              <a:t>целью</a:t>
            </a:r>
            <a:r>
              <a:rPr sz="1400" spc="15" dirty="0">
                <a:cs typeface="Times New Roman"/>
              </a:rPr>
              <a:t> </a:t>
            </a:r>
            <a:r>
              <a:rPr sz="1400" spc="-5" dirty="0">
                <a:cs typeface="Times New Roman"/>
              </a:rPr>
              <a:t>изменения</a:t>
            </a:r>
            <a:r>
              <a:rPr sz="1400" dirty="0">
                <a:cs typeface="Times New Roman"/>
              </a:rPr>
              <a:t> в</a:t>
            </a:r>
            <a:r>
              <a:rPr sz="1400" spc="5" dirty="0">
                <a:cs typeface="Times New Roman"/>
              </a:rPr>
              <a:t> </a:t>
            </a:r>
            <a:r>
              <a:rPr sz="1400" spc="-5" dirty="0">
                <a:cs typeface="Times New Roman"/>
              </a:rPr>
              <a:t>соответствии</a:t>
            </a:r>
            <a:r>
              <a:rPr sz="1400" spc="20" dirty="0">
                <a:cs typeface="Times New Roman"/>
              </a:rPr>
              <a:t> </a:t>
            </a:r>
            <a:r>
              <a:rPr sz="1400" dirty="0">
                <a:cs typeface="Times New Roman"/>
              </a:rPr>
              <a:t>с</a:t>
            </a:r>
            <a:r>
              <a:rPr sz="1400" spc="10" dirty="0">
                <a:cs typeface="Times New Roman"/>
              </a:rPr>
              <a:t> </a:t>
            </a:r>
            <a:r>
              <a:rPr sz="1400" spc="-5" dirty="0">
                <a:cs typeface="Times New Roman"/>
              </a:rPr>
              <a:t>настоящим</a:t>
            </a:r>
            <a:r>
              <a:rPr sz="1400" dirty="0">
                <a:cs typeface="Times New Roman"/>
              </a:rPr>
              <a:t> постановлением</a:t>
            </a:r>
            <a:r>
              <a:rPr sz="1400" spc="-20" dirty="0">
                <a:cs typeface="Times New Roman"/>
              </a:rPr>
              <a:t> </a:t>
            </a:r>
            <a:r>
              <a:rPr sz="1400" spc="-5" dirty="0">
                <a:cs typeface="Times New Roman"/>
              </a:rPr>
              <a:t>существенных</a:t>
            </a:r>
            <a:r>
              <a:rPr sz="1400" spc="20" dirty="0">
                <a:cs typeface="Times New Roman"/>
              </a:rPr>
              <a:t> </a:t>
            </a:r>
            <a:r>
              <a:rPr sz="1400" spc="-5" dirty="0">
                <a:cs typeface="Times New Roman"/>
              </a:rPr>
              <a:t>условий</a:t>
            </a:r>
            <a:r>
              <a:rPr sz="1400" spc="30" dirty="0">
                <a:cs typeface="Times New Roman"/>
              </a:rPr>
              <a:t> </a:t>
            </a:r>
            <a:r>
              <a:rPr sz="1400" spc="-10" dirty="0">
                <a:cs typeface="Times New Roman"/>
              </a:rPr>
              <a:t>контракта:</a:t>
            </a:r>
            <a:endParaRPr sz="1400" dirty="0">
              <a:cs typeface="Times New Roman"/>
            </a:endParaRPr>
          </a:p>
          <a:p>
            <a:pPr marL="194945" marR="374015" indent="-182880">
              <a:lnSpc>
                <a:spcPct val="83200"/>
              </a:lnSpc>
              <a:spcBef>
                <a:spcPts val="145"/>
              </a:spcBef>
              <a:buClr>
                <a:srgbClr val="4F81BC"/>
              </a:buClr>
              <a:buSzPct val="82142"/>
              <a:buFont typeface="Microsoft Sans Serif"/>
              <a:buChar char="•"/>
              <a:tabLst>
                <a:tab pos="194945" algn="l"/>
                <a:tab pos="195580" algn="l"/>
              </a:tabLst>
            </a:pPr>
            <a:r>
              <a:rPr sz="1400" spc="5" dirty="0">
                <a:cs typeface="Times New Roman"/>
              </a:rPr>
              <a:t>поставщик </a:t>
            </a:r>
            <a:r>
              <a:rPr sz="1400" spc="-5" dirty="0">
                <a:cs typeface="Times New Roman"/>
              </a:rPr>
              <a:t>(подрядчик, исполнитель) направляет </a:t>
            </a:r>
            <a:r>
              <a:rPr sz="1400" spc="-10" dirty="0">
                <a:cs typeface="Times New Roman"/>
              </a:rPr>
              <a:t>заказчику </a:t>
            </a:r>
            <a:r>
              <a:rPr sz="1400" dirty="0">
                <a:cs typeface="Times New Roman"/>
              </a:rPr>
              <a:t>в письменной </a:t>
            </a:r>
            <a:r>
              <a:rPr sz="1400" spc="-5" dirty="0">
                <a:cs typeface="Times New Roman"/>
              </a:rPr>
              <a:t>форме </a:t>
            </a:r>
            <a:r>
              <a:rPr sz="1400" spc="-10" dirty="0">
                <a:cs typeface="Times New Roman"/>
              </a:rPr>
              <a:t>предложение </a:t>
            </a:r>
            <a:r>
              <a:rPr sz="1400" dirty="0">
                <a:cs typeface="Times New Roman"/>
              </a:rPr>
              <a:t>об </a:t>
            </a:r>
            <a:r>
              <a:rPr sz="1400" spc="-5" dirty="0">
                <a:cs typeface="Times New Roman"/>
              </a:rPr>
              <a:t>изменении </a:t>
            </a:r>
            <a:r>
              <a:rPr sz="1400" spc="-335" dirty="0">
                <a:cs typeface="Times New Roman"/>
              </a:rPr>
              <a:t> </a:t>
            </a:r>
            <a:r>
              <a:rPr sz="1400" spc="-5" dirty="0">
                <a:cs typeface="Times New Roman"/>
              </a:rPr>
              <a:t>существенных условий </a:t>
            </a:r>
            <a:r>
              <a:rPr sz="1400" spc="-10" dirty="0">
                <a:cs typeface="Times New Roman"/>
              </a:rPr>
              <a:t>контракта </a:t>
            </a:r>
            <a:r>
              <a:rPr sz="1400" dirty="0">
                <a:cs typeface="Times New Roman"/>
              </a:rPr>
              <a:t>с </a:t>
            </a:r>
            <a:r>
              <a:rPr sz="1400" spc="-5" dirty="0">
                <a:cs typeface="Times New Roman"/>
              </a:rPr>
              <a:t>приложением информации </a:t>
            </a:r>
            <a:r>
              <a:rPr sz="1400" dirty="0">
                <a:cs typeface="Times New Roman"/>
              </a:rPr>
              <a:t>и </a:t>
            </a:r>
            <a:r>
              <a:rPr sz="1400" spc="-10" dirty="0">
                <a:cs typeface="Times New Roman"/>
              </a:rPr>
              <a:t>документов, </a:t>
            </a:r>
            <a:r>
              <a:rPr sz="1400" dirty="0">
                <a:cs typeface="Times New Roman"/>
              </a:rPr>
              <a:t>обосновывающих </a:t>
            </a:r>
            <a:r>
              <a:rPr sz="1400" spc="-10" dirty="0">
                <a:cs typeface="Times New Roman"/>
              </a:rPr>
              <a:t>такое </a:t>
            </a:r>
            <a:r>
              <a:rPr sz="1400" spc="-5" dirty="0">
                <a:cs typeface="Times New Roman"/>
              </a:rPr>
              <a:t> </a:t>
            </a:r>
            <a:r>
              <a:rPr sz="1400" spc="-10" dirty="0">
                <a:cs typeface="Times New Roman"/>
              </a:rPr>
              <a:t>предложение,</a:t>
            </a:r>
            <a:r>
              <a:rPr sz="1400" spc="-30" dirty="0">
                <a:cs typeface="Times New Roman"/>
              </a:rPr>
              <a:t> </a:t>
            </a:r>
            <a:r>
              <a:rPr sz="1400" dirty="0">
                <a:cs typeface="Times New Roman"/>
              </a:rPr>
              <a:t>а</a:t>
            </a:r>
            <a:r>
              <a:rPr sz="1400" spc="5" dirty="0">
                <a:cs typeface="Times New Roman"/>
              </a:rPr>
              <a:t> </a:t>
            </a:r>
            <a:r>
              <a:rPr sz="1400" spc="-5" dirty="0">
                <a:cs typeface="Times New Roman"/>
              </a:rPr>
              <a:t>также</a:t>
            </a:r>
            <a:r>
              <a:rPr sz="1400" spc="5" dirty="0">
                <a:cs typeface="Times New Roman"/>
              </a:rPr>
              <a:t> </a:t>
            </a:r>
            <a:r>
              <a:rPr sz="1400" spc="-5" dirty="0">
                <a:cs typeface="Times New Roman"/>
              </a:rPr>
              <a:t>подписанный</a:t>
            </a:r>
            <a:r>
              <a:rPr sz="1400" spc="-40" dirty="0">
                <a:cs typeface="Times New Roman"/>
              </a:rPr>
              <a:t> </a:t>
            </a:r>
            <a:r>
              <a:rPr sz="1400" dirty="0">
                <a:cs typeface="Times New Roman"/>
              </a:rPr>
              <a:t>проект</a:t>
            </a:r>
            <a:r>
              <a:rPr sz="1400" spc="-25" dirty="0">
                <a:cs typeface="Times New Roman"/>
              </a:rPr>
              <a:t> </a:t>
            </a:r>
            <a:r>
              <a:rPr sz="1400" spc="-10" dirty="0">
                <a:cs typeface="Times New Roman"/>
              </a:rPr>
              <a:t>соглашения </a:t>
            </a:r>
            <a:r>
              <a:rPr sz="1400" dirty="0">
                <a:cs typeface="Times New Roman"/>
              </a:rPr>
              <a:t>об</a:t>
            </a:r>
            <a:r>
              <a:rPr sz="1400" spc="-5" dirty="0">
                <a:cs typeface="Times New Roman"/>
              </a:rPr>
              <a:t> изменении</a:t>
            </a:r>
            <a:r>
              <a:rPr sz="1400" spc="-25" dirty="0">
                <a:cs typeface="Times New Roman"/>
              </a:rPr>
              <a:t> </a:t>
            </a:r>
            <a:r>
              <a:rPr sz="1400" spc="-5" dirty="0">
                <a:cs typeface="Times New Roman"/>
              </a:rPr>
              <a:t>условий</a:t>
            </a:r>
            <a:r>
              <a:rPr sz="1400" spc="20" dirty="0">
                <a:cs typeface="Times New Roman"/>
              </a:rPr>
              <a:t> </a:t>
            </a:r>
            <a:r>
              <a:rPr sz="1400" spc="-10" dirty="0">
                <a:cs typeface="Times New Roman"/>
              </a:rPr>
              <a:t>контракта;</a:t>
            </a:r>
            <a:endParaRPr sz="1400" dirty="0">
              <a:cs typeface="Times New Roman"/>
            </a:endParaRPr>
          </a:p>
          <a:p>
            <a:pPr marL="194945" marR="478790" indent="-182880">
              <a:lnSpc>
                <a:spcPct val="83400"/>
              </a:lnSpc>
              <a:spcBef>
                <a:spcPts val="5"/>
              </a:spcBef>
              <a:buClr>
                <a:srgbClr val="4F81BC"/>
              </a:buClr>
              <a:buSzPct val="82142"/>
              <a:buFont typeface="Microsoft Sans Serif"/>
              <a:buChar char="•"/>
              <a:tabLst>
                <a:tab pos="194945" algn="l"/>
                <a:tab pos="195580" algn="l"/>
              </a:tabLst>
            </a:pPr>
            <a:r>
              <a:rPr sz="1400" spc="-5" dirty="0">
                <a:cs typeface="Times New Roman"/>
              </a:rPr>
              <a:t>заказчик </a:t>
            </a:r>
            <a:r>
              <a:rPr sz="1400" dirty="0">
                <a:cs typeface="Times New Roman"/>
              </a:rPr>
              <a:t>в </a:t>
            </a:r>
            <a:r>
              <a:rPr sz="1400" spc="-5" dirty="0">
                <a:cs typeface="Times New Roman"/>
              </a:rPr>
              <a:t>течение </a:t>
            </a:r>
            <a:r>
              <a:rPr sz="1400" dirty="0">
                <a:cs typeface="Times New Roman"/>
              </a:rPr>
              <a:t>10 </a:t>
            </a:r>
            <a:r>
              <a:rPr sz="1400" spc="-5" dirty="0">
                <a:cs typeface="Times New Roman"/>
              </a:rPr>
              <a:t>рабочих </a:t>
            </a:r>
            <a:r>
              <a:rPr sz="1400" dirty="0">
                <a:cs typeface="Times New Roman"/>
              </a:rPr>
              <a:t>дней со дня, </a:t>
            </a:r>
            <a:r>
              <a:rPr sz="1400" spc="-10" dirty="0">
                <a:cs typeface="Times New Roman"/>
              </a:rPr>
              <a:t>следующего </a:t>
            </a:r>
            <a:r>
              <a:rPr sz="1400" spc="-5" dirty="0">
                <a:cs typeface="Times New Roman"/>
              </a:rPr>
              <a:t>за </a:t>
            </a:r>
            <a:r>
              <a:rPr sz="1400" dirty="0">
                <a:cs typeface="Times New Roman"/>
              </a:rPr>
              <a:t>днем поступления </a:t>
            </a:r>
            <a:r>
              <a:rPr sz="1400" spc="-10" dirty="0">
                <a:cs typeface="Times New Roman"/>
              </a:rPr>
              <a:t>предложения </a:t>
            </a:r>
            <a:r>
              <a:rPr sz="1400" dirty="0">
                <a:cs typeface="Times New Roman"/>
              </a:rPr>
              <a:t>об </a:t>
            </a:r>
            <a:r>
              <a:rPr sz="1400" spc="-5" dirty="0">
                <a:cs typeface="Times New Roman"/>
              </a:rPr>
              <a:t>изменении </a:t>
            </a:r>
            <a:r>
              <a:rPr sz="1400" dirty="0">
                <a:cs typeface="Times New Roman"/>
              </a:rPr>
              <a:t> </a:t>
            </a:r>
            <a:r>
              <a:rPr sz="1400" spc="-5" dirty="0">
                <a:cs typeface="Times New Roman"/>
              </a:rPr>
              <a:t>существенных</a:t>
            </a:r>
            <a:r>
              <a:rPr sz="1400" spc="10" dirty="0">
                <a:cs typeface="Times New Roman"/>
              </a:rPr>
              <a:t> </a:t>
            </a:r>
            <a:r>
              <a:rPr sz="1400" spc="-5" dirty="0">
                <a:cs typeface="Times New Roman"/>
              </a:rPr>
              <a:t>условий</a:t>
            </a:r>
            <a:r>
              <a:rPr sz="1400" spc="10" dirty="0">
                <a:cs typeface="Times New Roman"/>
              </a:rPr>
              <a:t> </a:t>
            </a:r>
            <a:r>
              <a:rPr sz="1400" spc="-10" dirty="0">
                <a:cs typeface="Times New Roman"/>
              </a:rPr>
              <a:t>контракта,</a:t>
            </a:r>
            <a:r>
              <a:rPr sz="1400" spc="-15" dirty="0">
                <a:cs typeface="Times New Roman"/>
              </a:rPr>
              <a:t> </a:t>
            </a:r>
            <a:r>
              <a:rPr sz="1400" dirty="0">
                <a:cs typeface="Times New Roman"/>
              </a:rPr>
              <a:t>по</a:t>
            </a:r>
            <a:r>
              <a:rPr sz="1400" spc="-5" dirty="0">
                <a:cs typeface="Times New Roman"/>
              </a:rPr>
              <a:t> </a:t>
            </a:r>
            <a:r>
              <a:rPr sz="1400" spc="-15" dirty="0">
                <a:cs typeface="Times New Roman"/>
              </a:rPr>
              <a:t>результатам</a:t>
            </a:r>
            <a:r>
              <a:rPr sz="1400" spc="25" dirty="0">
                <a:cs typeface="Times New Roman"/>
              </a:rPr>
              <a:t> </a:t>
            </a:r>
            <a:r>
              <a:rPr sz="1400" dirty="0">
                <a:cs typeface="Times New Roman"/>
              </a:rPr>
              <a:t>рассмотрения</a:t>
            </a:r>
            <a:r>
              <a:rPr sz="1400" spc="-20" dirty="0">
                <a:cs typeface="Times New Roman"/>
              </a:rPr>
              <a:t> </a:t>
            </a:r>
            <a:r>
              <a:rPr sz="1400" spc="-10" dirty="0">
                <a:cs typeface="Times New Roman"/>
              </a:rPr>
              <a:t>предложения</a:t>
            </a:r>
            <a:r>
              <a:rPr sz="1400" spc="-15" dirty="0">
                <a:cs typeface="Times New Roman"/>
              </a:rPr>
              <a:t> </a:t>
            </a:r>
            <a:r>
              <a:rPr sz="1400" spc="-5" dirty="0">
                <a:cs typeface="Times New Roman"/>
              </a:rPr>
              <a:t>направляет</a:t>
            </a:r>
            <a:r>
              <a:rPr sz="1400" spc="5" dirty="0">
                <a:cs typeface="Times New Roman"/>
              </a:rPr>
              <a:t> </a:t>
            </a:r>
            <a:r>
              <a:rPr sz="1400" dirty="0">
                <a:cs typeface="Times New Roman"/>
              </a:rPr>
              <a:t>поставщику </a:t>
            </a:r>
            <a:r>
              <a:rPr sz="1400" spc="5" dirty="0">
                <a:cs typeface="Times New Roman"/>
              </a:rPr>
              <a:t> </a:t>
            </a:r>
            <a:r>
              <a:rPr sz="1400" spc="-20" dirty="0">
                <a:cs typeface="Times New Roman"/>
              </a:rPr>
              <a:t>(подрядчику, </a:t>
            </a:r>
            <a:r>
              <a:rPr sz="1400" spc="-5" dirty="0">
                <a:cs typeface="Times New Roman"/>
              </a:rPr>
              <a:t>исполнителю) </a:t>
            </a:r>
            <a:r>
              <a:rPr sz="1400" dirty="0">
                <a:cs typeface="Times New Roman"/>
              </a:rPr>
              <a:t>подписанное </a:t>
            </a:r>
            <a:r>
              <a:rPr sz="1400" spc="-10" dirty="0">
                <a:cs typeface="Times New Roman"/>
              </a:rPr>
              <a:t>соглашение </a:t>
            </a:r>
            <a:r>
              <a:rPr sz="1400" dirty="0">
                <a:cs typeface="Times New Roman"/>
              </a:rPr>
              <a:t>об изменении </a:t>
            </a:r>
            <a:r>
              <a:rPr sz="1400" spc="-5" dirty="0">
                <a:cs typeface="Times New Roman"/>
              </a:rPr>
              <a:t>условий </a:t>
            </a:r>
            <a:r>
              <a:rPr sz="1400" spc="-10" dirty="0">
                <a:cs typeface="Times New Roman"/>
              </a:rPr>
              <a:t>контракта </a:t>
            </a:r>
            <a:r>
              <a:rPr sz="1400" dirty="0">
                <a:cs typeface="Times New Roman"/>
              </a:rPr>
              <a:t>с </a:t>
            </a:r>
            <a:r>
              <a:rPr sz="1400" spc="-5" dirty="0">
                <a:cs typeface="Times New Roman"/>
              </a:rPr>
              <a:t>включением </a:t>
            </a:r>
            <a:r>
              <a:rPr sz="1400" spc="5" dirty="0">
                <a:cs typeface="Times New Roman"/>
              </a:rPr>
              <a:t>… </a:t>
            </a:r>
            <a:r>
              <a:rPr sz="1400" spc="10" dirty="0">
                <a:cs typeface="Times New Roman"/>
              </a:rPr>
              <a:t> </a:t>
            </a:r>
            <a:r>
              <a:rPr sz="1400" spc="-5" dirty="0">
                <a:cs typeface="Times New Roman"/>
              </a:rPr>
              <a:t>информации</a:t>
            </a:r>
            <a:r>
              <a:rPr sz="1400" spc="-30" dirty="0">
                <a:cs typeface="Times New Roman"/>
              </a:rPr>
              <a:t> </a:t>
            </a:r>
            <a:r>
              <a:rPr sz="1400" dirty="0">
                <a:cs typeface="Times New Roman"/>
              </a:rPr>
              <a:t>об</a:t>
            </a:r>
            <a:r>
              <a:rPr sz="1400" spc="5" dirty="0">
                <a:cs typeface="Times New Roman"/>
              </a:rPr>
              <a:t> </a:t>
            </a:r>
            <a:r>
              <a:rPr sz="1400" spc="-5" dirty="0">
                <a:cs typeface="Times New Roman"/>
              </a:rPr>
              <a:t>изменении</a:t>
            </a:r>
            <a:r>
              <a:rPr sz="1400" spc="-10" dirty="0">
                <a:cs typeface="Times New Roman"/>
              </a:rPr>
              <a:t> </a:t>
            </a:r>
            <a:r>
              <a:rPr sz="1400" spc="-5" dirty="0">
                <a:cs typeface="Times New Roman"/>
              </a:rPr>
              <a:t>существенных</a:t>
            </a:r>
            <a:r>
              <a:rPr sz="1400" spc="20" dirty="0">
                <a:cs typeface="Times New Roman"/>
              </a:rPr>
              <a:t> </a:t>
            </a:r>
            <a:r>
              <a:rPr sz="1400" spc="-5" dirty="0">
                <a:cs typeface="Times New Roman"/>
              </a:rPr>
              <a:t>условий</a:t>
            </a:r>
            <a:r>
              <a:rPr sz="1400" spc="20" dirty="0">
                <a:cs typeface="Times New Roman"/>
              </a:rPr>
              <a:t> </a:t>
            </a:r>
            <a:r>
              <a:rPr sz="1400" spc="-10" dirty="0">
                <a:cs typeface="Times New Roman"/>
              </a:rPr>
              <a:t>контракта</a:t>
            </a:r>
            <a:r>
              <a:rPr sz="1400" spc="-15" dirty="0">
                <a:cs typeface="Times New Roman"/>
              </a:rPr>
              <a:t> </a:t>
            </a:r>
            <a:r>
              <a:rPr sz="1400" dirty="0">
                <a:cs typeface="Times New Roman"/>
              </a:rPr>
              <a:t>в</a:t>
            </a:r>
            <a:r>
              <a:rPr sz="1400" spc="15" dirty="0">
                <a:cs typeface="Times New Roman"/>
              </a:rPr>
              <a:t> </a:t>
            </a:r>
            <a:r>
              <a:rPr sz="1400" spc="5" dirty="0">
                <a:cs typeface="Times New Roman"/>
              </a:rPr>
              <a:t>реестр</a:t>
            </a:r>
            <a:r>
              <a:rPr sz="1400" dirty="0">
                <a:cs typeface="Times New Roman"/>
              </a:rPr>
              <a:t> </a:t>
            </a:r>
            <a:r>
              <a:rPr sz="1400" spc="-15" dirty="0">
                <a:cs typeface="Times New Roman"/>
              </a:rPr>
              <a:t>контрактов</a:t>
            </a:r>
            <a:r>
              <a:rPr sz="1400" spc="-20" dirty="0">
                <a:cs typeface="Times New Roman"/>
              </a:rPr>
              <a:t> </a:t>
            </a:r>
            <a:r>
              <a:rPr sz="1400" dirty="0">
                <a:cs typeface="Times New Roman"/>
              </a:rPr>
              <a:t>либо </a:t>
            </a:r>
            <a:r>
              <a:rPr sz="1400" spc="-10" dirty="0">
                <a:cs typeface="Times New Roman"/>
              </a:rPr>
              <a:t>отказ</a:t>
            </a:r>
            <a:r>
              <a:rPr sz="1400" spc="-5" dirty="0">
                <a:cs typeface="Times New Roman"/>
              </a:rPr>
              <a:t> </a:t>
            </a:r>
            <a:r>
              <a:rPr sz="1400" dirty="0">
                <a:cs typeface="Times New Roman"/>
              </a:rPr>
              <a:t>в</a:t>
            </a:r>
            <a:r>
              <a:rPr sz="1400" spc="15" dirty="0">
                <a:cs typeface="Times New Roman"/>
              </a:rPr>
              <a:t> </a:t>
            </a:r>
            <a:r>
              <a:rPr sz="1400" dirty="0">
                <a:cs typeface="Times New Roman"/>
              </a:rPr>
              <a:t>письменной </a:t>
            </a:r>
            <a:r>
              <a:rPr sz="1400" spc="-335" dirty="0">
                <a:cs typeface="Times New Roman"/>
              </a:rPr>
              <a:t> </a:t>
            </a:r>
            <a:r>
              <a:rPr sz="1400" spc="-5" dirty="0">
                <a:cs typeface="Times New Roman"/>
              </a:rPr>
              <a:t>форме</a:t>
            </a:r>
            <a:r>
              <a:rPr sz="1400" spc="-15" dirty="0">
                <a:cs typeface="Times New Roman"/>
              </a:rPr>
              <a:t> </a:t>
            </a:r>
            <a:r>
              <a:rPr sz="1400" spc="-10" dirty="0">
                <a:cs typeface="Times New Roman"/>
              </a:rPr>
              <a:t>от</a:t>
            </a:r>
            <a:r>
              <a:rPr sz="1400" spc="-5" dirty="0">
                <a:cs typeface="Times New Roman"/>
              </a:rPr>
              <a:t> изменения</a:t>
            </a:r>
            <a:r>
              <a:rPr sz="1400" spc="-15" dirty="0">
                <a:cs typeface="Times New Roman"/>
              </a:rPr>
              <a:t> </a:t>
            </a:r>
            <a:r>
              <a:rPr sz="1400" spc="-5" dirty="0">
                <a:cs typeface="Times New Roman"/>
              </a:rPr>
              <a:t>существенных</a:t>
            </a:r>
            <a:r>
              <a:rPr sz="1400" spc="10" dirty="0">
                <a:cs typeface="Times New Roman"/>
              </a:rPr>
              <a:t> </a:t>
            </a:r>
            <a:r>
              <a:rPr sz="1400" spc="-5" dirty="0">
                <a:cs typeface="Times New Roman"/>
              </a:rPr>
              <a:t>условий</a:t>
            </a:r>
            <a:r>
              <a:rPr sz="1400" spc="5" dirty="0">
                <a:cs typeface="Times New Roman"/>
              </a:rPr>
              <a:t> </a:t>
            </a:r>
            <a:r>
              <a:rPr sz="1400" spc="-10" dirty="0">
                <a:cs typeface="Times New Roman"/>
              </a:rPr>
              <a:t>контракта</a:t>
            </a:r>
            <a:r>
              <a:rPr sz="1400" spc="-15" dirty="0">
                <a:cs typeface="Times New Roman"/>
              </a:rPr>
              <a:t> </a:t>
            </a:r>
            <a:r>
              <a:rPr sz="1400" dirty="0">
                <a:cs typeface="Times New Roman"/>
              </a:rPr>
              <a:t>с</a:t>
            </a:r>
            <a:r>
              <a:rPr sz="1400" spc="5" dirty="0">
                <a:cs typeface="Times New Roman"/>
              </a:rPr>
              <a:t> </a:t>
            </a:r>
            <a:r>
              <a:rPr sz="1400" spc="-15" dirty="0">
                <a:cs typeface="Times New Roman"/>
              </a:rPr>
              <a:t>его </a:t>
            </a:r>
            <a:r>
              <a:rPr sz="1400" dirty="0">
                <a:cs typeface="Times New Roman"/>
              </a:rPr>
              <a:t>обоснованием.</a:t>
            </a:r>
          </a:p>
          <a:p>
            <a:pPr>
              <a:spcBef>
                <a:spcPts val="20"/>
              </a:spcBef>
            </a:pPr>
            <a:endParaRPr sz="1450" dirty="0">
              <a:cs typeface="Times New Roman"/>
            </a:endParaRPr>
          </a:p>
          <a:p>
            <a:pPr marL="225425"/>
            <a:endParaRPr lang="ru-RU" b="1" spc="-5" dirty="0">
              <a:solidFill>
                <a:srgbClr val="FFFFFF"/>
              </a:solidFill>
              <a:cs typeface="Times New Roman"/>
            </a:endParaRPr>
          </a:p>
          <a:p>
            <a:pPr marL="225425"/>
            <a:r>
              <a:rPr lang="ru-RU" b="1" spc="-5" dirty="0" smtClean="0">
                <a:solidFill>
                  <a:srgbClr val="FFFFFF"/>
                </a:solidFill>
                <a:cs typeface="Times New Roman"/>
              </a:rPr>
              <a:t>           </a:t>
            </a:r>
            <a:r>
              <a:rPr b="1" spc="-5" dirty="0" err="1" smtClean="0">
                <a:solidFill>
                  <a:srgbClr val="FFFFFF"/>
                </a:solidFill>
                <a:cs typeface="Times New Roman"/>
              </a:rPr>
              <a:t>Регионам</a:t>
            </a:r>
            <a:r>
              <a:rPr b="1" dirty="0" smtClean="0">
                <a:solidFill>
                  <a:srgbClr val="FFFFFF"/>
                </a:solidFill>
                <a:cs typeface="Times New Roman"/>
              </a:rPr>
              <a:t> </a:t>
            </a:r>
            <a:r>
              <a:rPr b="1" dirty="0">
                <a:solidFill>
                  <a:srgbClr val="FFFFFF"/>
                </a:solidFill>
                <a:cs typeface="Times New Roman"/>
              </a:rPr>
              <a:t>и</a:t>
            </a:r>
            <a:r>
              <a:rPr b="1" spc="5" dirty="0">
                <a:solidFill>
                  <a:srgbClr val="FFFFFF"/>
                </a:solidFill>
                <a:cs typeface="Times New Roman"/>
              </a:rPr>
              <a:t> </a:t>
            </a:r>
            <a:r>
              <a:rPr b="1" spc="-5" dirty="0">
                <a:solidFill>
                  <a:srgbClr val="FFFFFF"/>
                </a:solidFill>
                <a:cs typeface="Times New Roman"/>
              </a:rPr>
              <a:t>муниципалитетам</a:t>
            </a:r>
            <a:r>
              <a:rPr b="1" spc="40" dirty="0">
                <a:solidFill>
                  <a:srgbClr val="FFFFFF"/>
                </a:solidFill>
                <a:cs typeface="Times New Roman"/>
              </a:rPr>
              <a:t> </a:t>
            </a:r>
            <a:r>
              <a:rPr b="1" spc="-15" dirty="0">
                <a:solidFill>
                  <a:srgbClr val="FFFFFF"/>
                </a:solidFill>
                <a:cs typeface="Times New Roman"/>
              </a:rPr>
              <a:t>рекомендовано</a:t>
            </a:r>
            <a:r>
              <a:rPr b="1" spc="15" dirty="0">
                <a:solidFill>
                  <a:srgbClr val="FFFFFF"/>
                </a:solidFill>
                <a:cs typeface="Times New Roman"/>
              </a:rPr>
              <a:t> </a:t>
            </a:r>
            <a:r>
              <a:rPr b="1" spc="-5" dirty="0">
                <a:solidFill>
                  <a:srgbClr val="FFFFFF"/>
                </a:solidFill>
                <a:cs typeface="Times New Roman"/>
              </a:rPr>
              <a:t>применять</a:t>
            </a:r>
            <a:r>
              <a:rPr b="1" spc="35" dirty="0">
                <a:solidFill>
                  <a:srgbClr val="FFFFFF"/>
                </a:solidFill>
                <a:cs typeface="Times New Roman"/>
              </a:rPr>
              <a:t> </a:t>
            </a:r>
            <a:r>
              <a:rPr b="1" spc="-5" dirty="0">
                <a:solidFill>
                  <a:srgbClr val="FFFFFF"/>
                </a:solidFill>
                <a:cs typeface="Times New Roman"/>
              </a:rPr>
              <a:t>аналогичные</a:t>
            </a:r>
            <a:r>
              <a:rPr b="1" spc="5" dirty="0">
                <a:solidFill>
                  <a:srgbClr val="FFFFFF"/>
                </a:solidFill>
                <a:cs typeface="Times New Roman"/>
              </a:rPr>
              <a:t> </a:t>
            </a:r>
            <a:r>
              <a:rPr b="1" spc="-5" dirty="0">
                <a:solidFill>
                  <a:srgbClr val="FFFFFF"/>
                </a:solidFill>
                <a:cs typeface="Times New Roman"/>
              </a:rPr>
              <a:t>правила</a:t>
            </a:r>
            <a:endParaRPr dirty="0">
              <a:cs typeface="Times New Roman"/>
            </a:endParaRPr>
          </a:p>
        </p:txBody>
      </p:sp>
    </p:spTree>
    <p:extLst>
      <p:ext uri="{BB962C8B-B14F-4D97-AF65-F5344CB8AC3E}">
        <p14:creationId xmlns:p14="http://schemas.microsoft.com/office/powerpoint/2010/main" val="246501053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nvPr>
        </p:nvGraphicFramePr>
        <p:xfrm>
          <a:off x="990600" y="990600"/>
          <a:ext cx="10287001" cy="5599430"/>
        </p:xfrm>
        <a:graphic>
          <a:graphicData uri="http://schemas.openxmlformats.org/drawingml/2006/table">
            <a:tbl>
              <a:tblPr firstRow="1" bandRow="1">
                <a:tableStyleId>{5C22544A-7EE6-4342-B048-85BDC9FD1C3A}</a:tableStyleId>
              </a:tblPr>
              <a:tblGrid>
                <a:gridCol w="2700338"/>
                <a:gridCol w="7586663"/>
              </a:tblGrid>
              <a:tr h="185420">
                <a:tc>
                  <a:txBody>
                    <a:bodyPr/>
                    <a:lstStyle/>
                    <a:p>
                      <a:r>
                        <a:rPr lang="ru-RU" sz="1800" b="0" dirty="0" smtClean="0">
                          <a:solidFill>
                            <a:schemeClr val="tx1"/>
                          </a:solidFill>
                          <a:latin typeface="+mn-lt"/>
                        </a:rPr>
                        <a:t>Основание</a:t>
                      </a:r>
                      <a:r>
                        <a:rPr lang="ru-RU" sz="1800" b="0" baseline="0" dirty="0" smtClean="0">
                          <a:solidFill>
                            <a:schemeClr val="tx1"/>
                          </a:solidFill>
                          <a:latin typeface="+mn-lt"/>
                        </a:rPr>
                        <a:t> </a:t>
                      </a:r>
                      <a:endParaRPr lang="ru-RU" sz="1800" b="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i="0" u="sng" kern="1200" dirty="0" smtClean="0">
                          <a:solidFill>
                            <a:schemeClr val="tx1"/>
                          </a:solidFill>
                          <a:effectLst/>
                          <a:latin typeface="+mn-lt"/>
                          <a:ea typeface="+mn-ea"/>
                          <a:cs typeface="+mn-cs"/>
                        </a:rPr>
                        <a:t>часть 65.1 статьи 112</a:t>
                      </a:r>
                      <a:r>
                        <a:rPr lang="ru-RU" sz="1800" b="0" i="0" kern="1200" dirty="0" smtClean="0">
                          <a:solidFill>
                            <a:schemeClr val="tx1"/>
                          </a:solidFill>
                          <a:effectLst/>
                          <a:latin typeface="+mn-lt"/>
                          <a:ea typeface="+mn-ea"/>
                          <a:cs typeface="+mn-cs"/>
                        </a:rPr>
                        <a:t> закона</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5420">
                <a:tc>
                  <a:txBody>
                    <a:bodyPr/>
                    <a:lstStyle/>
                    <a:p>
                      <a:pPr marL="91440">
                        <a:lnSpc>
                          <a:spcPct val="100000"/>
                        </a:lnSpc>
                        <a:spcBef>
                          <a:spcPts val="310"/>
                        </a:spcBef>
                      </a:pPr>
                      <a:r>
                        <a:rPr sz="1800" b="1" spc="-20" dirty="0">
                          <a:latin typeface="+mn-lt"/>
                          <a:cs typeface="Times New Roman"/>
                        </a:rPr>
                        <a:t>Тип</a:t>
                      </a:r>
                      <a:r>
                        <a:rPr sz="1800" b="1" spc="-35" dirty="0">
                          <a:latin typeface="+mn-lt"/>
                          <a:cs typeface="Times New Roman"/>
                        </a:rPr>
                        <a:t> </a:t>
                      </a:r>
                      <a:r>
                        <a:rPr sz="1800" b="1" spc="-5" dirty="0">
                          <a:latin typeface="+mn-lt"/>
                          <a:cs typeface="Times New Roman"/>
                        </a:rPr>
                        <a:t>контракта</a:t>
                      </a:r>
                      <a:endParaRPr sz="1800" dirty="0">
                        <a:latin typeface="+mn-lt"/>
                        <a:cs typeface="Times New Roman"/>
                      </a:endParaRPr>
                    </a:p>
                  </a:txBody>
                  <a:tcPr marL="0" marR="0" marT="3937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192780">
                        <a:lnSpc>
                          <a:spcPct val="100000"/>
                        </a:lnSpc>
                        <a:spcBef>
                          <a:spcPts val="310"/>
                        </a:spcBef>
                      </a:pPr>
                      <a:r>
                        <a:rPr sz="1800" spc="-20" dirty="0" err="1">
                          <a:latin typeface="+mn-lt"/>
                          <a:cs typeface="Times New Roman"/>
                        </a:rPr>
                        <a:t>Государственный</a:t>
                      </a:r>
                      <a:r>
                        <a:rPr sz="1800" spc="-20" dirty="0">
                          <a:latin typeface="+mn-lt"/>
                          <a:cs typeface="Times New Roman"/>
                        </a:rPr>
                        <a:t> </a:t>
                      </a:r>
                      <a:r>
                        <a:rPr sz="1800" spc="-15" dirty="0" err="1" smtClean="0">
                          <a:latin typeface="+mn-lt"/>
                          <a:cs typeface="Times New Roman"/>
                        </a:rPr>
                        <a:t>контракт</a:t>
                      </a:r>
                      <a:endParaRPr sz="1800" dirty="0">
                        <a:latin typeface="+mn-lt"/>
                        <a:cs typeface="Times New Roman"/>
                      </a:endParaRPr>
                    </a:p>
                  </a:txBody>
                  <a:tcPr marL="0" marR="0" marT="3937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0040">
                <a:tc>
                  <a:txBody>
                    <a:bodyPr/>
                    <a:lstStyle/>
                    <a:p>
                      <a:r>
                        <a:rPr lang="ru-RU" sz="1800" dirty="0" smtClean="0">
                          <a:solidFill>
                            <a:schemeClr val="tx1"/>
                          </a:solidFill>
                          <a:latin typeface="+mn-lt"/>
                        </a:rPr>
                        <a:t>Срок заключения изменяемых</a:t>
                      </a:r>
                      <a:r>
                        <a:rPr lang="ru-RU" sz="1800" baseline="0" dirty="0" smtClean="0">
                          <a:solidFill>
                            <a:schemeClr val="tx1"/>
                          </a:solidFill>
                          <a:latin typeface="+mn-lt"/>
                        </a:rPr>
                        <a:t> </a:t>
                      </a:r>
                      <a:r>
                        <a:rPr lang="ru-RU" sz="1800" dirty="0" smtClean="0">
                          <a:solidFill>
                            <a:schemeClr val="tx1"/>
                          </a:solidFill>
                          <a:latin typeface="+mn-lt"/>
                        </a:rPr>
                        <a:t>контрактов</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i="0" kern="1200" dirty="0" smtClean="0">
                          <a:solidFill>
                            <a:schemeClr val="dk1"/>
                          </a:solidFill>
                          <a:effectLst/>
                          <a:latin typeface="+mn-lt"/>
                          <a:ea typeface="+mn-ea"/>
                          <a:cs typeface="+mn-cs"/>
                        </a:rPr>
                        <a:t>заключенных до 1 июля 2022 г.</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0040">
                <a:tc>
                  <a:txBody>
                    <a:bodyPr/>
                    <a:lstStyle/>
                    <a:p>
                      <a:pPr marL="91440">
                        <a:lnSpc>
                          <a:spcPct val="100000"/>
                        </a:lnSpc>
                        <a:spcBef>
                          <a:spcPts val="315"/>
                        </a:spcBef>
                      </a:pPr>
                      <a:r>
                        <a:rPr sz="1800" b="1" spc="-10" dirty="0">
                          <a:latin typeface="+mn-lt"/>
                          <a:cs typeface="Times New Roman"/>
                        </a:rPr>
                        <a:t>Дата </a:t>
                      </a:r>
                      <a:r>
                        <a:rPr sz="1800" b="1" dirty="0">
                          <a:latin typeface="+mn-lt"/>
                          <a:cs typeface="Times New Roman"/>
                        </a:rPr>
                        <a:t>внесения</a:t>
                      </a:r>
                      <a:r>
                        <a:rPr sz="1800" b="1" spc="-5" dirty="0">
                          <a:latin typeface="+mn-lt"/>
                          <a:cs typeface="Times New Roman"/>
                        </a:rPr>
                        <a:t> </a:t>
                      </a:r>
                      <a:r>
                        <a:rPr sz="1800" b="1" spc="-10" dirty="0">
                          <a:latin typeface="+mn-lt"/>
                          <a:cs typeface="Times New Roman"/>
                        </a:rPr>
                        <a:t>изменений</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a:lnSpc>
                          <a:spcPct val="100000"/>
                        </a:lnSpc>
                        <a:spcBef>
                          <a:spcPts val="315"/>
                        </a:spcBef>
                      </a:pPr>
                      <a:r>
                        <a:rPr sz="1800" spc="-5" dirty="0">
                          <a:latin typeface="+mn-lt"/>
                          <a:cs typeface="Times New Roman"/>
                        </a:rPr>
                        <a:t>2022</a:t>
                      </a:r>
                      <a:r>
                        <a:rPr sz="1800" spc="-15" dirty="0">
                          <a:latin typeface="+mn-lt"/>
                          <a:cs typeface="Times New Roman"/>
                        </a:rPr>
                        <a:t> </a:t>
                      </a:r>
                      <a:r>
                        <a:rPr sz="1800" spc="-30" dirty="0">
                          <a:latin typeface="+mn-lt"/>
                          <a:cs typeface="Times New Roman"/>
                        </a:rPr>
                        <a:t>год</a:t>
                      </a:r>
                      <a:r>
                        <a:rPr sz="1800" spc="5" dirty="0">
                          <a:latin typeface="+mn-lt"/>
                          <a:cs typeface="Times New Roman"/>
                        </a:rPr>
                        <a:t> </a:t>
                      </a:r>
                      <a:r>
                        <a:rPr sz="1800" spc="-5" dirty="0">
                          <a:latin typeface="+mn-lt"/>
                          <a:cs typeface="Times New Roman"/>
                        </a:rPr>
                        <a:t>(не</a:t>
                      </a:r>
                      <a:r>
                        <a:rPr sz="1800" spc="15" dirty="0">
                          <a:latin typeface="+mn-lt"/>
                          <a:cs typeface="Times New Roman"/>
                        </a:rPr>
                        <a:t> </a:t>
                      </a:r>
                      <a:r>
                        <a:rPr sz="1800" spc="-10" dirty="0" err="1">
                          <a:latin typeface="+mn-lt"/>
                          <a:cs typeface="Times New Roman"/>
                        </a:rPr>
                        <a:t>позднее</a:t>
                      </a:r>
                      <a:r>
                        <a:rPr sz="1800" spc="15" dirty="0">
                          <a:latin typeface="+mn-lt"/>
                          <a:cs typeface="Times New Roman"/>
                        </a:rPr>
                        <a:t> </a:t>
                      </a:r>
                      <a:r>
                        <a:rPr sz="1800" spc="-5" dirty="0" smtClean="0">
                          <a:latin typeface="+mn-lt"/>
                          <a:cs typeface="Times New Roman"/>
                        </a:rPr>
                        <a:t>31.12.2022</a:t>
                      </a:r>
                      <a:r>
                        <a:rPr lang="ru-RU" sz="1800" spc="-5" baseline="0" dirty="0" smtClean="0">
                          <a:latin typeface="+mn-lt"/>
                          <a:cs typeface="Times New Roman"/>
                        </a:rPr>
                        <a:t> - </a:t>
                      </a:r>
                      <a:r>
                        <a:rPr sz="1800" spc="5" dirty="0" smtClean="0">
                          <a:latin typeface="+mn-lt"/>
                          <a:cs typeface="Times New Roman"/>
                        </a:rPr>
                        <a:t> </a:t>
                      </a:r>
                      <a:r>
                        <a:rPr sz="1800" spc="-5" dirty="0">
                          <a:latin typeface="+mn-lt"/>
                          <a:cs typeface="Times New Roman"/>
                        </a:rPr>
                        <a:t>фактическая</a:t>
                      </a:r>
                      <a:r>
                        <a:rPr sz="1800" spc="40" dirty="0">
                          <a:latin typeface="+mn-lt"/>
                          <a:cs typeface="Times New Roman"/>
                        </a:rPr>
                        <a:t> </a:t>
                      </a:r>
                      <a:r>
                        <a:rPr sz="1800" spc="-10" dirty="0">
                          <a:latin typeface="+mn-lt"/>
                          <a:cs typeface="Times New Roman"/>
                        </a:rPr>
                        <a:t>дата</a:t>
                      </a:r>
                      <a:endParaRPr sz="1800" dirty="0">
                        <a:latin typeface="+mn-lt"/>
                        <a:cs typeface="Times New Roman"/>
                      </a:endParaRPr>
                    </a:p>
                    <a:p>
                      <a:pPr marL="92075">
                        <a:lnSpc>
                          <a:spcPct val="100000"/>
                        </a:lnSpc>
                      </a:pPr>
                      <a:r>
                        <a:rPr sz="1800" spc="-5" dirty="0">
                          <a:latin typeface="+mn-lt"/>
                          <a:cs typeface="Times New Roman"/>
                        </a:rPr>
                        <a:t>подписания</a:t>
                      </a:r>
                      <a:r>
                        <a:rPr sz="1800" spc="45" dirty="0">
                          <a:latin typeface="+mn-lt"/>
                          <a:cs typeface="Times New Roman"/>
                        </a:rPr>
                        <a:t> </a:t>
                      </a:r>
                      <a:r>
                        <a:rPr sz="1800" spc="-10" dirty="0">
                          <a:latin typeface="+mn-lt"/>
                          <a:cs typeface="Times New Roman"/>
                        </a:rPr>
                        <a:t>дополнительного</a:t>
                      </a:r>
                      <a:r>
                        <a:rPr sz="1800" spc="45" dirty="0">
                          <a:latin typeface="+mn-lt"/>
                          <a:cs typeface="Times New Roman"/>
                        </a:rPr>
                        <a:t> </a:t>
                      </a:r>
                      <a:r>
                        <a:rPr sz="1800" spc="-15" dirty="0">
                          <a:latin typeface="+mn-lt"/>
                          <a:cs typeface="Times New Roman"/>
                        </a:rPr>
                        <a:t>соглашения</a:t>
                      </a:r>
                      <a:r>
                        <a:rPr sz="1800" spc="45" dirty="0">
                          <a:latin typeface="+mn-lt"/>
                          <a:cs typeface="Times New Roman"/>
                        </a:rPr>
                        <a:t> </a:t>
                      </a:r>
                      <a:r>
                        <a:rPr sz="1800" spc="-5" dirty="0">
                          <a:latin typeface="+mn-lt"/>
                          <a:cs typeface="Times New Roman"/>
                        </a:rPr>
                        <a:t>к </a:t>
                      </a:r>
                      <a:r>
                        <a:rPr sz="1800" spc="-20" dirty="0" err="1" smtClean="0">
                          <a:latin typeface="+mn-lt"/>
                          <a:cs typeface="Times New Roman"/>
                        </a:rPr>
                        <a:t>контракту</a:t>
                      </a:r>
                      <a:r>
                        <a:rPr lang="ru-RU" sz="1800" spc="-20" dirty="0" smtClean="0">
                          <a:latin typeface="+mn-lt"/>
                          <a:cs typeface="Times New Roman"/>
                        </a:rPr>
                        <a:t>)</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ru-RU" sz="1800" dirty="0" smtClean="0">
                          <a:solidFill>
                            <a:schemeClr val="tx1"/>
                          </a:solidFill>
                          <a:latin typeface="+mn-lt"/>
                        </a:rPr>
                        <a:t>Предмет </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i="0" kern="1200" dirty="0" smtClean="0">
                          <a:solidFill>
                            <a:schemeClr val="dk1"/>
                          </a:solidFill>
                          <a:effectLst/>
                          <a:latin typeface="+mn-lt"/>
                          <a:ea typeface="+mn-ea"/>
                          <a:cs typeface="+mn-cs"/>
                        </a:rPr>
                        <a:t>ремонт и (или) содержание автомобильных дорог общего пользования федерального значения</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ru-RU" sz="1800" dirty="0" smtClean="0">
                          <a:solidFill>
                            <a:schemeClr val="tx1"/>
                          </a:solidFill>
                          <a:latin typeface="+mn-lt"/>
                        </a:rPr>
                        <a:t>Кто</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i="0" kern="1200" dirty="0" smtClean="0">
                          <a:solidFill>
                            <a:schemeClr val="dk1"/>
                          </a:solidFill>
                          <a:effectLst/>
                          <a:latin typeface="+mn-lt"/>
                          <a:ea typeface="+mn-ea"/>
                          <a:cs typeface="+mn-cs"/>
                        </a:rPr>
                        <a:t>Федеральное дорожное агентство или подведомственные ему федеральные казенные учреждения</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ru-RU" sz="1800" dirty="0" smtClean="0">
                          <a:solidFill>
                            <a:schemeClr val="tx1"/>
                          </a:solidFill>
                          <a:latin typeface="+mn-lt"/>
                        </a:rPr>
                        <a:t>Способ закупки</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dirty="0" smtClean="0">
                          <a:solidFill>
                            <a:schemeClr val="tx1"/>
                          </a:solidFill>
                          <a:latin typeface="+mn-lt"/>
                        </a:rPr>
                        <a:t>Не</a:t>
                      </a:r>
                      <a:r>
                        <a:rPr lang="ru-RU" sz="1800" baseline="0" dirty="0" smtClean="0">
                          <a:solidFill>
                            <a:schemeClr val="tx1"/>
                          </a:solidFill>
                          <a:latin typeface="+mn-lt"/>
                        </a:rPr>
                        <a:t> </a:t>
                      </a:r>
                      <a:r>
                        <a:rPr lang="ru-RU" sz="1800" dirty="0" smtClean="0">
                          <a:solidFill>
                            <a:schemeClr val="tx1"/>
                          </a:solidFill>
                          <a:latin typeface="+mn-lt"/>
                        </a:rPr>
                        <a:t>имеет значения</a:t>
                      </a:r>
                      <a:endParaRPr lang="ru-RU" sz="18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2401">
                <a:tc>
                  <a:txBody>
                    <a:bodyPr/>
                    <a:lstStyle/>
                    <a:p>
                      <a:pPr marL="91440">
                        <a:lnSpc>
                          <a:spcPct val="100000"/>
                        </a:lnSpc>
                        <a:spcBef>
                          <a:spcPts val="315"/>
                        </a:spcBef>
                      </a:pPr>
                      <a:r>
                        <a:rPr sz="1800" b="1" spc="-10" dirty="0">
                          <a:latin typeface="+mn-lt"/>
                          <a:cs typeface="Times New Roman"/>
                        </a:rPr>
                        <a:t>ПРИЧИНА</a:t>
                      </a:r>
                      <a:r>
                        <a:rPr sz="1800" b="1" spc="15" dirty="0">
                          <a:latin typeface="+mn-lt"/>
                          <a:cs typeface="Times New Roman"/>
                        </a:rPr>
                        <a:t> </a:t>
                      </a:r>
                      <a:r>
                        <a:rPr sz="1800" b="1" spc="-5" dirty="0">
                          <a:latin typeface="+mn-lt"/>
                          <a:cs typeface="Times New Roman"/>
                        </a:rPr>
                        <a:t>ВНЕСЕНИЯ</a:t>
                      </a:r>
                      <a:endParaRPr sz="1800" dirty="0">
                        <a:latin typeface="+mn-lt"/>
                        <a:cs typeface="Times New Roman"/>
                      </a:endParaRPr>
                    </a:p>
                    <a:p>
                      <a:pPr marL="91440">
                        <a:lnSpc>
                          <a:spcPct val="100000"/>
                        </a:lnSpc>
                      </a:pPr>
                      <a:r>
                        <a:rPr sz="1800" b="1" spc="-5" dirty="0">
                          <a:latin typeface="+mn-lt"/>
                          <a:cs typeface="Times New Roman"/>
                        </a:rPr>
                        <a:t>ИЗМЕНЕНИЙ</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r>
                        <a:rPr lang="ru-RU" sz="1800" b="0" i="0" kern="1200" dirty="0" smtClean="0">
                          <a:solidFill>
                            <a:schemeClr val="dk1"/>
                          </a:solidFill>
                          <a:effectLst/>
                          <a:latin typeface="+mn-lt"/>
                          <a:ea typeface="+mn-ea"/>
                          <a:cs typeface="+mn-cs"/>
                        </a:rPr>
                        <a:t>возникли независящие от сторон контрактов обстоятельства, влекущие невозможность их исполнения</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5310">
                <a:tc>
                  <a:txBody>
                    <a:bodyPr/>
                    <a:lstStyle/>
                    <a:p>
                      <a:pPr marL="91440">
                        <a:lnSpc>
                          <a:spcPct val="100000"/>
                        </a:lnSpc>
                        <a:spcBef>
                          <a:spcPts val="315"/>
                        </a:spcBef>
                      </a:pPr>
                      <a:r>
                        <a:rPr sz="1800" b="0" spc="-15" dirty="0">
                          <a:latin typeface="+mn-lt"/>
                          <a:cs typeface="Times New Roman"/>
                        </a:rPr>
                        <a:t>Инициатор</a:t>
                      </a:r>
                      <a:r>
                        <a:rPr sz="1800" b="0" spc="5" dirty="0">
                          <a:latin typeface="+mn-lt"/>
                          <a:cs typeface="Times New Roman"/>
                        </a:rPr>
                        <a:t> </a:t>
                      </a:r>
                      <a:r>
                        <a:rPr sz="1800" b="0" dirty="0">
                          <a:latin typeface="+mn-lt"/>
                          <a:cs typeface="Times New Roman"/>
                        </a:rPr>
                        <a:t>внесения</a:t>
                      </a:r>
                    </a:p>
                    <a:p>
                      <a:pPr marL="91440">
                        <a:lnSpc>
                          <a:spcPct val="100000"/>
                        </a:lnSpc>
                      </a:pPr>
                      <a:r>
                        <a:rPr sz="1800" b="0" spc="-10" dirty="0">
                          <a:latin typeface="+mn-lt"/>
                          <a:cs typeface="Times New Roman"/>
                        </a:rPr>
                        <a:t>изменений</a:t>
                      </a:r>
                      <a:endParaRPr sz="1800" b="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a:lnSpc>
                          <a:spcPct val="100000"/>
                        </a:lnSpc>
                        <a:spcBef>
                          <a:spcPts val="315"/>
                        </a:spcBef>
                      </a:pPr>
                      <a:r>
                        <a:rPr sz="1800" spc="-10" dirty="0">
                          <a:latin typeface="+mn-lt"/>
                          <a:cs typeface="Times New Roman"/>
                        </a:rPr>
                        <a:t>Подрядчик</a:t>
                      </a:r>
                      <a:endParaRPr sz="180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7655">
                <a:tc>
                  <a:txBody>
                    <a:bodyPr/>
                    <a:lstStyle/>
                    <a:p>
                      <a:pPr marL="91440" marR="203835">
                        <a:lnSpc>
                          <a:spcPct val="100000"/>
                        </a:lnSpc>
                        <a:spcBef>
                          <a:spcPts val="315"/>
                        </a:spcBef>
                      </a:pPr>
                      <a:r>
                        <a:rPr sz="1800" b="0" spc="-15" dirty="0">
                          <a:latin typeface="+mn-lt"/>
                          <a:cs typeface="Times New Roman"/>
                        </a:rPr>
                        <a:t>Сколько</a:t>
                      </a:r>
                      <a:r>
                        <a:rPr sz="1800" b="0" spc="-10" dirty="0">
                          <a:latin typeface="+mn-lt"/>
                          <a:cs typeface="Times New Roman"/>
                        </a:rPr>
                        <a:t> раз</a:t>
                      </a:r>
                      <a:r>
                        <a:rPr sz="1800" b="0" spc="-20" dirty="0">
                          <a:latin typeface="+mn-lt"/>
                          <a:cs typeface="Times New Roman"/>
                        </a:rPr>
                        <a:t> можно</a:t>
                      </a:r>
                      <a:r>
                        <a:rPr sz="1800" b="0" dirty="0">
                          <a:latin typeface="+mn-lt"/>
                          <a:cs typeface="Times New Roman"/>
                        </a:rPr>
                        <a:t> </a:t>
                      </a:r>
                      <a:r>
                        <a:rPr sz="1800" b="0" spc="-5" dirty="0">
                          <a:latin typeface="+mn-lt"/>
                          <a:cs typeface="Times New Roman"/>
                        </a:rPr>
                        <a:t>менять </a:t>
                      </a:r>
                      <a:r>
                        <a:rPr sz="1800" b="0" spc="-385" dirty="0">
                          <a:latin typeface="+mn-lt"/>
                          <a:cs typeface="Times New Roman"/>
                        </a:rPr>
                        <a:t> </a:t>
                      </a:r>
                      <a:r>
                        <a:rPr sz="1800" b="0" spc="-15" dirty="0">
                          <a:latin typeface="+mn-lt"/>
                          <a:cs typeface="Times New Roman"/>
                        </a:rPr>
                        <a:t>условия</a:t>
                      </a:r>
                      <a:r>
                        <a:rPr sz="1800" b="0" spc="-30" dirty="0">
                          <a:latin typeface="+mn-lt"/>
                          <a:cs typeface="Times New Roman"/>
                        </a:rPr>
                        <a:t> </a:t>
                      </a:r>
                      <a:r>
                        <a:rPr sz="1800" b="0" spc="-5" dirty="0">
                          <a:latin typeface="+mn-lt"/>
                          <a:cs typeface="Times New Roman"/>
                        </a:rPr>
                        <a:t>по</a:t>
                      </a:r>
                      <a:r>
                        <a:rPr sz="1800" b="0" spc="10" dirty="0">
                          <a:latin typeface="+mn-lt"/>
                          <a:cs typeface="Times New Roman"/>
                        </a:rPr>
                        <a:t> </a:t>
                      </a:r>
                      <a:r>
                        <a:rPr sz="1800" b="0" spc="-10" dirty="0">
                          <a:latin typeface="+mn-lt"/>
                          <a:cs typeface="Times New Roman"/>
                        </a:rPr>
                        <a:t>ПП</a:t>
                      </a:r>
                      <a:r>
                        <a:rPr sz="1800" b="0" spc="5" dirty="0">
                          <a:latin typeface="+mn-lt"/>
                          <a:cs typeface="Times New Roman"/>
                        </a:rPr>
                        <a:t> </a:t>
                      </a:r>
                      <a:r>
                        <a:rPr sz="1800" b="0" spc="-20" dirty="0">
                          <a:latin typeface="+mn-lt"/>
                          <a:cs typeface="Times New Roman"/>
                        </a:rPr>
                        <a:t>РФ</a:t>
                      </a:r>
                      <a:r>
                        <a:rPr sz="1800" b="0" spc="-5" dirty="0">
                          <a:latin typeface="+mn-lt"/>
                          <a:cs typeface="Times New Roman"/>
                        </a:rPr>
                        <a:t> </a:t>
                      </a:r>
                      <a:r>
                        <a:rPr lang="ru-RU" sz="1800" b="0" spc="-5" dirty="0" smtClean="0">
                          <a:latin typeface="+mn-lt"/>
                          <a:cs typeface="Times New Roman"/>
                        </a:rPr>
                        <a:t>1148</a:t>
                      </a:r>
                      <a:endParaRPr sz="1800" b="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a:lnSpc>
                          <a:spcPct val="100000"/>
                        </a:lnSpc>
                        <a:spcBef>
                          <a:spcPts val="315"/>
                        </a:spcBef>
                      </a:pPr>
                      <a:r>
                        <a:rPr sz="1800" spc="-10" dirty="0">
                          <a:latin typeface="+mn-lt"/>
                          <a:cs typeface="Times New Roman"/>
                        </a:rPr>
                        <a:t>Нет</a:t>
                      </a:r>
                      <a:r>
                        <a:rPr sz="1800" spc="-35" dirty="0">
                          <a:latin typeface="+mn-lt"/>
                          <a:cs typeface="Times New Roman"/>
                        </a:rPr>
                        <a:t> </a:t>
                      </a:r>
                      <a:r>
                        <a:rPr sz="1800" spc="-5" dirty="0">
                          <a:latin typeface="+mn-lt"/>
                          <a:cs typeface="Times New Roman"/>
                        </a:rPr>
                        <a:t>ограничений</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object 2"/>
          <p:cNvSpPr txBox="1"/>
          <p:nvPr/>
        </p:nvSpPr>
        <p:spPr>
          <a:xfrm>
            <a:off x="990600" y="251105"/>
            <a:ext cx="6741820" cy="321242"/>
          </a:xfrm>
          <a:prstGeom prst="rect">
            <a:avLst/>
          </a:prstGeom>
        </p:spPr>
        <p:txBody>
          <a:bodyPr vert="horz" wrap="square" lIns="0" tIns="13335" rIns="0" bIns="0" rtlCol="0">
            <a:spAutoFit/>
          </a:bodyPr>
          <a:lstStyle/>
          <a:p>
            <a:pPr marL="12700">
              <a:spcBef>
                <a:spcPts val="105"/>
              </a:spcBef>
            </a:pPr>
            <a:r>
              <a:rPr sz="2000" b="1" dirty="0">
                <a:solidFill>
                  <a:srgbClr val="1F487C"/>
                </a:solidFill>
                <a:cs typeface="Times New Roman"/>
              </a:rPr>
              <a:t>Постановление Правительства РФ от 28.06.2022 N 1148</a:t>
            </a:r>
            <a:endParaRPr sz="2000" dirty="0">
              <a:cs typeface="Times New Roman"/>
            </a:endParaRPr>
          </a:p>
        </p:txBody>
      </p:sp>
    </p:spTree>
    <p:extLst>
      <p:ext uri="{BB962C8B-B14F-4D97-AF65-F5344CB8AC3E}">
        <p14:creationId xmlns:p14="http://schemas.microsoft.com/office/powerpoint/2010/main" val="87421521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nvPr>
        </p:nvGraphicFramePr>
        <p:xfrm>
          <a:off x="983105" y="762000"/>
          <a:ext cx="10287001" cy="5548630"/>
        </p:xfrm>
        <a:graphic>
          <a:graphicData uri="http://schemas.openxmlformats.org/drawingml/2006/table">
            <a:tbl>
              <a:tblPr firstRow="1" bandRow="1">
                <a:tableStyleId>{5C22544A-7EE6-4342-B048-85BDC9FD1C3A}</a:tableStyleId>
              </a:tblPr>
              <a:tblGrid>
                <a:gridCol w="2700338"/>
                <a:gridCol w="7586663"/>
              </a:tblGrid>
              <a:tr h="370840">
                <a:tc>
                  <a:txBody>
                    <a:bodyPr/>
                    <a:lstStyle/>
                    <a:p>
                      <a:r>
                        <a:rPr lang="ru-RU" sz="1800" b="0" dirty="0" smtClean="0">
                          <a:solidFill>
                            <a:schemeClr val="tx1"/>
                          </a:solidFill>
                        </a:rPr>
                        <a:t>Основание</a:t>
                      </a:r>
                      <a:r>
                        <a:rPr lang="ru-RU" sz="1800" b="0" baseline="0" dirty="0" smtClean="0">
                          <a:solidFill>
                            <a:schemeClr val="tx1"/>
                          </a:solidFill>
                        </a:rPr>
                        <a:t> </a:t>
                      </a:r>
                      <a:endParaRPr lang="ru-RU" sz="18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800" b="0" i="0" u="sng" kern="1200" dirty="0" smtClean="0">
                          <a:solidFill>
                            <a:schemeClr val="tx1"/>
                          </a:solidFill>
                          <a:effectLst/>
                          <a:latin typeface="+mn-lt"/>
                          <a:ea typeface="+mn-ea"/>
                          <a:cs typeface="+mn-cs"/>
                        </a:rPr>
                        <a:t>часть 65.1 статьи 112</a:t>
                      </a:r>
                      <a:r>
                        <a:rPr lang="ru-RU" sz="1800" b="0" i="0" kern="1200" dirty="0" smtClean="0">
                          <a:solidFill>
                            <a:schemeClr val="tx1"/>
                          </a:solidFill>
                          <a:effectLst/>
                          <a:latin typeface="+mn-lt"/>
                          <a:ea typeface="+mn-ea"/>
                          <a:cs typeface="+mn-cs"/>
                        </a:rPr>
                        <a:t> закона</a:t>
                      </a:r>
                      <a:endParaRPr lang="ru-RU"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4855">
                <a:tc rowSpan="3">
                  <a:txBody>
                    <a:bodyPr/>
                    <a:lstStyle/>
                    <a:p>
                      <a:pPr marL="91440">
                        <a:lnSpc>
                          <a:spcPct val="100000"/>
                        </a:lnSpc>
                      </a:pPr>
                      <a:r>
                        <a:rPr lang="ru-RU" sz="1800" dirty="0" smtClean="0">
                          <a:latin typeface="+mn-lt"/>
                          <a:cs typeface="Times New Roman"/>
                        </a:rPr>
                        <a:t>Дополнительное</a:t>
                      </a:r>
                      <a:r>
                        <a:rPr lang="ru-RU" sz="1800" baseline="0" dirty="0" smtClean="0">
                          <a:latin typeface="+mn-lt"/>
                          <a:cs typeface="Times New Roman"/>
                        </a:rPr>
                        <a:t> условие</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r>
                        <a:rPr lang="ru-RU" sz="1800" b="0" i="0" kern="1200" dirty="0" smtClean="0">
                          <a:solidFill>
                            <a:schemeClr val="dk1"/>
                          </a:solidFill>
                          <a:effectLst/>
                          <a:latin typeface="+mn-lt"/>
                          <a:ea typeface="+mn-ea"/>
                          <a:cs typeface="+mn-cs"/>
                        </a:rPr>
                        <a:t>размер изменения (увеличения) цены контракта, финансируемого с привлечением средств бюджетов бюджетной системы, средств юридических лиц, созданных РФ, доля РФ  в уставных (складочных) капиталах которых составляет более 50 процентов, </a:t>
                      </a:r>
                      <a:r>
                        <a:rPr lang="ru-RU" sz="1800" b="1" i="0" kern="1200" dirty="0" smtClean="0">
                          <a:solidFill>
                            <a:srgbClr val="7030A0"/>
                          </a:solidFill>
                          <a:effectLst/>
                          <a:latin typeface="+mn-lt"/>
                          <a:ea typeface="+mn-ea"/>
                          <a:cs typeface="+mn-cs"/>
                        </a:rPr>
                        <a:t>подлежит проверке на предмет достоверности определения </a:t>
                      </a:r>
                      <a:r>
                        <a:rPr lang="ru-RU" sz="1800" b="0" i="0" kern="1200" dirty="0" smtClean="0">
                          <a:solidFill>
                            <a:schemeClr val="dk1"/>
                          </a:solidFill>
                          <a:effectLst/>
                          <a:latin typeface="+mn-lt"/>
                          <a:ea typeface="+mn-ea"/>
                          <a:cs typeface="+mn-cs"/>
                        </a:rPr>
                        <a:t>указанного размера организацией, осуществляющей государственную экспертизу проектной документации, в случае изменения существенных условий контракта </a:t>
                      </a:r>
                      <a:r>
                        <a:rPr lang="ru-RU" sz="1800" b="1" i="1" kern="1200" dirty="0" smtClean="0">
                          <a:solidFill>
                            <a:srgbClr val="FF0000"/>
                          </a:solidFill>
                          <a:effectLst/>
                          <a:latin typeface="+mn-lt"/>
                          <a:ea typeface="+mn-ea"/>
                          <a:cs typeface="+mn-cs"/>
                        </a:rPr>
                        <a:t>в связи с увеличением цен на строительные ресурсы</a:t>
                      </a:r>
                      <a:endParaRPr sz="1800" b="1" i="1" dirty="0">
                        <a:solidFill>
                          <a:srgbClr val="FF0000"/>
                        </a:solidFill>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2595">
                <a:tc vMerge="1">
                  <a:txBody>
                    <a:bodyPr/>
                    <a:lstStyle/>
                    <a:p>
                      <a:pPr marL="91440">
                        <a:lnSpc>
                          <a:spcPct val="100000"/>
                        </a:lnSpc>
                      </a:pP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r>
                        <a:rPr lang="ru-RU" sz="1800" b="0" i="0" kern="1200" dirty="0" smtClean="0">
                          <a:solidFill>
                            <a:schemeClr val="dk1"/>
                          </a:solidFill>
                          <a:effectLst/>
                          <a:latin typeface="+mn-lt"/>
                          <a:ea typeface="+mn-ea"/>
                          <a:cs typeface="+mn-cs"/>
                        </a:rPr>
                        <a:t> срок проведения проверки</a:t>
                      </a:r>
                      <a:r>
                        <a:rPr lang="ru-RU" sz="1800" b="0" i="0" kern="1200" baseline="0" dirty="0" smtClean="0">
                          <a:solidFill>
                            <a:schemeClr val="dk1"/>
                          </a:solidFill>
                          <a:effectLst/>
                          <a:latin typeface="+mn-lt"/>
                          <a:ea typeface="+mn-ea"/>
                          <a:cs typeface="+mn-cs"/>
                        </a:rPr>
                        <a:t> достоверности </a:t>
                      </a:r>
                      <a:r>
                        <a:rPr lang="ru-RU" sz="1800" b="0" i="0" kern="1200" dirty="0" smtClean="0">
                          <a:solidFill>
                            <a:schemeClr val="dk1"/>
                          </a:solidFill>
                          <a:effectLst/>
                          <a:latin typeface="+mn-lt"/>
                          <a:ea typeface="+mn-ea"/>
                          <a:cs typeface="+mn-cs"/>
                        </a:rPr>
                        <a:t>с выдачей соответствующего заключения не может превышать 14 рабочих дней;</a:t>
                      </a:r>
                      <a:endParaRPr sz="1800" b="1" i="1" dirty="0">
                        <a:solidFill>
                          <a:srgbClr val="FF0000"/>
                        </a:solidFill>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44855">
                <a:tc vMerge="1">
                  <a:txBody>
                    <a:bodyPr/>
                    <a:lstStyle/>
                    <a:p>
                      <a:pPr marL="91440">
                        <a:lnSpc>
                          <a:spcPct val="100000"/>
                        </a:lnSpc>
                      </a:pP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lvl="0" indent="0" algn="l" defTabSz="914400" rtl="0" eaLnBrk="1" fontAlgn="auto" latinLnBrk="0" hangingPunct="1">
                        <a:lnSpc>
                          <a:spcPct val="100000"/>
                        </a:lnSpc>
                        <a:spcBef>
                          <a:spcPts val="315"/>
                        </a:spcBef>
                        <a:spcAft>
                          <a:spcPts val="0"/>
                        </a:spcAft>
                        <a:buClrTx/>
                        <a:buSzTx/>
                        <a:buFontTx/>
                        <a:buNone/>
                        <a:tabLst/>
                        <a:defRPr/>
                      </a:pPr>
                      <a:r>
                        <a:rPr lang="ru-RU" sz="1800" b="0" i="0" kern="1200" dirty="0" smtClean="0">
                          <a:solidFill>
                            <a:schemeClr val="dk1"/>
                          </a:solidFill>
                          <a:effectLst/>
                          <a:latin typeface="+mn-lt"/>
                          <a:ea typeface="+mn-ea"/>
                          <a:cs typeface="+mn-cs"/>
                        </a:rPr>
                        <a:t>размер изменения (увеличения) цены контракта определяется в порядке, установленном методикой изменения (увеличения) цены контракта согласно </a:t>
                      </a:r>
                      <a:r>
                        <a:rPr lang="ru-RU" sz="1800" b="0" i="0" u="sng" kern="1200" dirty="0" smtClean="0">
                          <a:solidFill>
                            <a:schemeClr val="dk1"/>
                          </a:solidFill>
                          <a:effectLst/>
                          <a:latin typeface="+mn-lt"/>
                          <a:ea typeface="+mn-ea"/>
                          <a:cs typeface="+mn-cs"/>
                        </a:rPr>
                        <a:t>приложению</a:t>
                      </a:r>
                      <a:r>
                        <a:rPr lang="ru-RU" sz="1800" b="0" i="0" kern="1200" dirty="0" smtClean="0">
                          <a:solidFill>
                            <a:schemeClr val="dk1"/>
                          </a:solidFill>
                          <a:effectLst/>
                          <a:latin typeface="+mn-lt"/>
                          <a:ea typeface="+mn-ea"/>
                          <a:cs typeface="+mn-cs"/>
                        </a:rPr>
                        <a:t>;</a:t>
                      </a:r>
                      <a:endParaRPr lang="ru-RU" sz="1800" dirty="0" smtClean="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4775">
                <a:tc>
                  <a:txBody>
                    <a:bodyPr/>
                    <a:lstStyle/>
                    <a:p>
                      <a:pPr marL="91440">
                        <a:lnSpc>
                          <a:spcPct val="100000"/>
                        </a:lnSpc>
                      </a:pPr>
                      <a:r>
                        <a:rPr lang="ru-RU" sz="1800" dirty="0" smtClean="0">
                          <a:latin typeface="+mn-lt"/>
                          <a:cs typeface="Times New Roman"/>
                        </a:rPr>
                        <a:t>Изменяемые</a:t>
                      </a:r>
                      <a:r>
                        <a:rPr lang="ru-RU" sz="1800" baseline="0" dirty="0" smtClean="0">
                          <a:latin typeface="+mn-lt"/>
                          <a:cs typeface="Times New Roman"/>
                        </a:rPr>
                        <a:t> условия </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r>
                        <a:rPr lang="ru-RU" sz="1800" dirty="0" smtClean="0">
                          <a:latin typeface="+mn-lt"/>
                          <a:cs typeface="Times New Roman"/>
                        </a:rPr>
                        <a:t>ЛЮБЫЕ СУЩЕСТВЕННЫЕ</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9550">
                <a:tc>
                  <a:txBody>
                    <a:bodyPr/>
                    <a:lstStyle/>
                    <a:p>
                      <a:pPr marL="91440">
                        <a:lnSpc>
                          <a:spcPct val="100000"/>
                        </a:lnSpc>
                      </a:pPr>
                      <a:r>
                        <a:rPr lang="ru-RU" sz="1800" dirty="0" smtClean="0">
                          <a:latin typeface="+mn-lt"/>
                          <a:cs typeface="Times New Roman"/>
                        </a:rPr>
                        <a:t>Цена контракта</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r>
                        <a:rPr lang="ru-RU" sz="1800" b="0" i="0" kern="1200" dirty="0" smtClean="0">
                          <a:solidFill>
                            <a:schemeClr val="dk1"/>
                          </a:solidFill>
                          <a:effectLst/>
                          <a:latin typeface="+mn-lt"/>
                          <a:ea typeface="+mn-ea"/>
                          <a:cs typeface="+mn-cs"/>
                        </a:rPr>
                        <a:t>увеличена </a:t>
                      </a:r>
                      <a:r>
                        <a:rPr lang="ru-RU" sz="1800" b="1" i="0" kern="1200" dirty="0" smtClean="0">
                          <a:solidFill>
                            <a:srgbClr val="7030A0"/>
                          </a:solidFill>
                          <a:effectLst/>
                          <a:latin typeface="+mn-lt"/>
                          <a:ea typeface="+mn-ea"/>
                          <a:cs typeface="+mn-cs"/>
                        </a:rPr>
                        <a:t>более чем на 30 процентов </a:t>
                      </a:r>
                      <a:r>
                        <a:rPr lang="ru-RU" sz="1800" b="0" i="0" kern="1200" dirty="0" smtClean="0">
                          <a:solidFill>
                            <a:schemeClr val="dk1"/>
                          </a:solidFill>
                          <a:effectLst/>
                          <a:latin typeface="+mn-lt"/>
                          <a:ea typeface="+mn-ea"/>
                          <a:cs typeface="+mn-cs"/>
                        </a:rPr>
                        <a:t>в пределах доведенных в соответствии с бюджетным законодательством лимитов бюджетных обязательств на срок исполнения контракта</a:t>
                      </a: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marL="91440">
                        <a:lnSpc>
                          <a:spcPct val="100000"/>
                        </a:lnSpc>
                      </a:pP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marR="378460">
                        <a:lnSpc>
                          <a:spcPct val="100000"/>
                        </a:lnSpc>
                        <a:spcBef>
                          <a:spcPts val="315"/>
                        </a:spcBef>
                      </a:pPr>
                      <a:endParaRPr sz="1800" dirty="0">
                        <a:latin typeface="+mn-lt"/>
                        <a:cs typeface="Times New Roman"/>
                      </a:endParaRPr>
                    </a:p>
                  </a:txBody>
                  <a:tcPr marL="0" marR="0" marT="4000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object 2"/>
          <p:cNvSpPr txBox="1"/>
          <p:nvPr/>
        </p:nvSpPr>
        <p:spPr>
          <a:xfrm>
            <a:off x="990600" y="251105"/>
            <a:ext cx="6741820" cy="321242"/>
          </a:xfrm>
          <a:prstGeom prst="rect">
            <a:avLst/>
          </a:prstGeom>
        </p:spPr>
        <p:txBody>
          <a:bodyPr vert="horz" wrap="square" lIns="0" tIns="13335" rIns="0" bIns="0" rtlCol="0">
            <a:spAutoFit/>
          </a:bodyPr>
          <a:lstStyle/>
          <a:p>
            <a:pPr marL="12700">
              <a:spcBef>
                <a:spcPts val="105"/>
              </a:spcBef>
            </a:pPr>
            <a:r>
              <a:rPr sz="2000" b="1" dirty="0">
                <a:solidFill>
                  <a:srgbClr val="1F487C"/>
                </a:solidFill>
                <a:cs typeface="Times New Roman"/>
              </a:rPr>
              <a:t>Постановление Правительства РФ от 28.06.2022 N 1148</a:t>
            </a:r>
            <a:endParaRPr sz="2000" dirty="0">
              <a:cs typeface="Times New Roman"/>
            </a:endParaRPr>
          </a:p>
        </p:txBody>
      </p:sp>
    </p:spTree>
    <p:extLst>
      <p:ext uri="{BB962C8B-B14F-4D97-AF65-F5344CB8AC3E}">
        <p14:creationId xmlns:p14="http://schemas.microsoft.com/office/powerpoint/2010/main" val="175445363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454568"/>
            <a:ext cx="10972800" cy="5355312"/>
          </a:xfrm>
          <a:prstGeom prst="rect">
            <a:avLst/>
          </a:prstGeom>
        </p:spPr>
        <p:txBody>
          <a:bodyPr wrap="square">
            <a:spAutoFit/>
          </a:bodyPr>
          <a:lstStyle/>
          <a:p>
            <a:r>
              <a:rPr lang="ru-RU" sz="1900" b="1" dirty="0" smtClean="0">
                <a:solidFill>
                  <a:srgbClr val="FF0000"/>
                </a:solidFill>
              </a:rPr>
              <a:t>Норма  – ч. 65.2 ст.112 закона</a:t>
            </a:r>
          </a:p>
          <a:p>
            <a:endParaRPr lang="ru-RU" sz="1900" b="1" dirty="0" smtClean="0">
              <a:solidFill>
                <a:srgbClr val="FF0000"/>
              </a:solidFill>
            </a:endParaRPr>
          </a:p>
          <a:p>
            <a:pPr marL="285750" indent="-285750">
              <a:buFont typeface="Courier New" panose="02070309020205020404" pitchFamily="49" charset="0"/>
              <a:buChar char="o"/>
            </a:pPr>
            <a:r>
              <a:rPr lang="ru-RU" sz="1900" b="1" dirty="0">
                <a:solidFill>
                  <a:srgbClr val="222222"/>
                </a:solidFill>
              </a:rPr>
              <a:t> </a:t>
            </a:r>
            <a:r>
              <a:rPr lang="ru-RU" sz="1900" b="1" dirty="0" smtClean="0">
                <a:solidFill>
                  <a:srgbClr val="222222"/>
                </a:solidFill>
              </a:rPr>
              <a:t>срок заключения соглашений  - </a:t>
            </a:r>
            <a:r>
              <a:rPr lang="ru-RU" sz="1900" b="1" dirty="0">
                <a:solidFill>
                  <a:srgbClr val="7030A0"/>
                </a:solidFill>
              </a:rPr>
              <a:t>д</a:t>
            </a:r>
            <a:r>
              <a:rPr lang="ru-RU" sz="1900" b="1" dirty="0" smtClean="0">
                <a:solidFill>
                  <a:srgbClr val="7030A0"/>
                </a:solidFill>
              </a:rPr>
              <a:t>о </a:t>
            </a:r>
            <a:r>
              <a:rPr lang="ru-RU" sz="1900" b="1" dirty="0">
                <a:solidFill>
                  <a:srgbClr val="7030A0"/>
                </a:solidFill>
              </a:rPr>
              <a:t>31 декабря 2022 </a:t>
            </a:r>
            <a:r>
              <a:rPr lang="ru-RU" sz="1900" b="1" dirty="0" smtClean="0">
                <a:solidFill>
                  <a:srgbClr val="7030A0"/>
                </a:solidFill>
              </a:rPr>
              <a:t>года</a:t>
            </a:r>
          </a:p>
          <a:p>
            <a:pPr marL="285750" indent="-285750">
              <a:buFont typeface="Courier New" panose="02070309020205020404" pitchFamily="49" charset="0"/>
              <a:buChar char="o"/>
            </a:pPr>
            <a:r>
              <a:rPr lang="ru-RU" sz="1900" b="1" dirty="0" smtClean="0">
                <a:solidFill>
                  <a:srgbClr val="7030A0"/>
                </a:solidFill>
              </a:rPr>
              <a:t> </a:t>
            </a:r>
            <a:r>
              <a:rPr lang="ru-RU" sz="1900" dirty="0">
                <a:solidFill>
                  <a:srgbClr val="222222"/>
                </a:solidFill>
              </a:rPr>
              <a:t>по соглашению сторон допускается </a:t>
            </a:r>
            <a:r>
              <a:rPr lang="ru-RU" sz="1900" b="1" dirty="0">
                <a:solidFill>
                  <a:srgbClr val="00B050"/>
                </a:solidFill>
              </a:rPr>
              <a:t>изменение существенных условий </a:t>
            </a:r>
            <a:r>
              <a:rPr lang="ru-RU" sz="1900" dirty="0" smtClean="0">
                <a:solidFill>
                  <a:srgbClr val="222222"/>
                </a:solidFill>
              </a:rPr>
              <a:t>контракта, </a:t>
            </a:r>
            <a:r>
              <a:rPr lang="ru-RU" sz="1900" dirty="0">
                <a:solidFill>
                  <a:srgbClr val="222222"/>
                </a:solidFill>
              </a:rPr>
              <a:t>если по предложению заказчика </a:t>
            </a:r>
            <a:r>
              <a:rPr lang="ru-RU" sz="1900" b="1" dirty="0">
                <a:solidFill>
                  <a:srgbClr val="7030A0"/>
                </a:solidFill>
              </a:rPr>
              <a:t>увеличивается </a:t>
            </a:r>
            <a:r>
              <a:rPr lang="ru-RU" sz="1900" dirty="0">
                <a:solidFill>
                  <a:srgbClr val="222222"/>
                </a:solidFill>
              </a:rPr>
              <a:t>количество препаратов, изделий, материалов </a:t>
            </a:r>
            <a:r>
              <a:rPr lang="ru-RU" sz="1900" b="1" dirty="0">
                <a:solidFill>
                  <a:srgbClr val="FF0000"/>
                </a:solidFill>
              </a:rPr>
              <a:t>не более чем на тридцать процентов </a:t>
            </a:r>
            <a:r>
              <a:rPr lang="ru-RU" sz="1900" dirty="0">
                <a:solidFill>
                  <a:srgbClr val="222222"/>
                </a:solidFill>
              </a:rPr>
              <a:t>или </a:t>
            </a:r>
            <a:r>
              <a:rPr lang="ru-RU" sz="1900" b="1" dirty="0">
                <a:solidFill>
                  <a:srgbClr val="7030A0"/>
                </a:solidFill>
              </a:rPr>
              <a:t>уменьшается</a:t>
            </a:r>
            <a:r>
              <a:rPr lang="ru-RU" sz="1900" dirty="0">
                <a:solidFill>
                  <a:srgbClr val="222222"/>
                </a:solidFill>
              </a:rPr>
              <a:t> количество препаратов, изделий, материалов не более чем на тридцать процентов. </a:t>
            </a:r>
          </a:p>
          <a:p>
            <a:pPr marL="285750" indent="-285750">
              <a:buFont typeface="Courier New" panose="02070309020205020404" pitchFamily="49" charset="0"/>
              <a:buChar char="o"/>
            </a:pPr>
            <a:r>
              <a:rPr lang="ru-RU" sz="1900" dirty="0">
                <a:solidFill>
                  <a:srgbClr val="222222"/>
                </a:solidFill>
              </a:rPr>
              <a:t>м</a:t>
            </a:r>
            <a:r>
              <a:rPr lang="ru-RU" sz="1900" dirty="0" smtClean="0">
                <a:solidFill>
                  <a:srgbClr val="222222"/>
                </a:solidFill>
              </a:rPr>
              <a:t>еняется только количество и цена контракта</a:t>
            </a:r>
          </a:p>
          <a:p>
            <a:pPr marL="285750" indent="-285750">
              <a:buFont typeface="Courier New" panose="02070309020205020404" pitchFamily="49" charset="0"/>
              <a:buChar char="o"/>
            </a:pPr>
            <a:r>
              <a:rPr lang="ru-RU" sz="1900" dirty="0" smtClean="0">
                <a:solidFill>
                  <a:srgbClr val="222222"/>
                </a:solidFill>
              </a:rPr>
              <a:t> предмет -  </a:t>
            </a:r>
            <a:r>
              <a:rPr lang="ru-RU" sz="1900" dirty="0">
                <a:solidFill>
                  <a:srgbClr val="222222"/>
                </a:solidFill>
              </a:rPr>
              <a:t>поставка </a:t>
            </a:r>
            <a:r>
              <a:rPr lang="ru-RU" sz="1900" dirty="0">
                <a:solidFill>
                  <a:srgbClr val="FF0000"/>
                </a:solidFill>
              </a:rPr>
              <a:t>лекарственных препаратов, медицинских изделий, расходных материалов</a:t>
            </a:r>
            <a:r>
              <a:rPr lang="ru-RU" sz="1900" dirty="0" smtClean="0">
                <a:solidFill>
                  <a:srgbClr val="222222"/>
                </a:solidFill>
              </a:rPr>
              <a:t>,</a:t>
            </a:r>
          </a:p>
          <a:p>
            <a:pPr marL="285750" indent="-285750">
              <a:buFont typeface="Courier New" panose="02070309020205020404" pitchFamily="49" charset="0"/>
              <a:buChar char="o"/>
            </a:pPr>
            <a:r>
              <a:rPr lang="ru-RU" sz="1900" dirty="0" smtClean="0">
                <a:solidFill>
                  <a:srgbClr val="222222"/>
                </a:solidFill>
              </a:rPr>
              <a:t>изменение </a:t>
            </a:r>
            <a:r>
              <a:rPr lang="ru-RU" sz="1900" dirty="0">
                <a:solidFill>
                  <a:srgbClr val="222222"/>
                </a:solidFill>
              </a:rPr>
              <a:t>с учетом положений бюджетного законодательства </a:t>
            </a:r>
            <a:r>
              <a:rPr lang="ru-RU" sz="1900" dirty="0" smtClean="0">
                <a:solidFill>
                  <a:srgbClr val="222222"/>
                </a:solidFill>
              </a:rPr>
              <a:t>цены </a:t>
            </a:r>
            <a:r>
              <a:rPr lang="ru-RU" sz="1900" dirty="0">
                <a:solidFill>
                  <a:srgbClr val="222222"/>
                </a:solidFill>
              </a:rPr>
              <a:t>контракта </a:t>
            </a:r>
            <a:r>
              <a:rPr lang="ru-RU" sz="1900" b="1" dirty="0">
                <a:solidFill>
                  <a:srgbClr val="0070C0"/>
                </a:solidFill>
              </a:rPr>
              <a:t>пропорционально дополнительному количеству </a:t>
            </a:r>
            <a:r>
              <a:rPr lang="ru-RU" sz="1900" dirty="0" smtClean="0">
                <a:solidFill>
                  <a:srgbClr val="222222"/>
                </a:solidFill>
              </a:rPr>
              <a:t>ЛП, </a:t>
            </a:r>
            <a:r>
              <a:rPr lang="ru-RU" sz="1900" dirty="0">
                <a:solidFill>
                  <a:srgbClr val="222222"/>
                </a:solidFill>
              </a:rPr>
              <a:t>медицинских изделий, расходных материалов исходя из установленной в контракте цены единицы </a:t>
            </a:r>
            <a:r>
              <a:rPr lang="ru-RU" sz="1900" dirty="0" smtClean="0">
                <a:solidFill>
                  <a:srgbClr val="222222"/>
                </a:solidFill>
              </a:rPr>
              <a:t> </a:t>
            </a:r>
            <a:r>
              <a:rPr lang="ru-RU" sz="1900" dirty="0">
                <a:solidFill>
                  <a:srgbClr val="222222"/>
                </a:solidFill>
              </a:rPr>
              <a:t>препаратов, изделий, материалов, </a:t>
            </a:r>
            <a:endParaRPr lang="ru-RU" sz="1900" dirty="0" smtClean="0">
              <a:solidFill>
                <a:srgbClr val="222222"/>
              </a:solidFill>
            </a:endParaRPr>
          </a:p>
          <a:p>
            <a:pPr marL="285750" indent="-285750">
              <a:buFont typeface="Courier New" panose="02070309020205020404" pitchFamily="49" charset="0"/>
              <a:buChar char="o"/>
            </a:pPr>
            <a:r>
              <a:rPr lang="ru-RU" sz="1900" b="1" dirty="0" smtClean="0">
                <a:solidFill>
                  <a:srgbClr val="222222"/>
                </a:solidFill>
              </a:rPr>
              <a:t>изменение цены </a:t>
            </a:r>
            <a:r>
              <a:rPr lang="ru-RU" sz="1900" b="1" dirty="0" smtClean="0">
                <a:solidFill>
                  <a:srgbClr val="0070C0"/>
                </a:solidFill>
              </a:rPr>
              <a:t> </a:t>
            </a:r>
            <a:r>
              <a:rPr lang="ru-RU" sz="1900" b="1" dirty="0">
                <a:solidFill>
                  <a:srgbClr val="0070C0"/>
                </a:solidFill>
              </a:rPr>
              <a:t>не более чем на тридцать процентов цены контракта</a:t>
            </a:r>
            <a:r>
              <a:rPr lang="ru-RU" sz="1900" b="1" dirty="0" smtClean="0">
                <a:solidFill>
                  <a:srgbClr val="0070C0"/>
                </a:solidFill>
              </a:rPr>
              <a:t>.</a:t>
            </a:r>
          </a:p>
          <a:p>
            <a:pPr marL="285750" indent="-285750">
              <a:buFont typeface="Courier New" panose="02070309020205020404" pitchFamily="49" charset="0"/>
              <a:buChar char="o"/>
            </a:pPr>
            <a:r>
              <a:rPr lang="ru-RU" sz="1900" dirty="0" smtClean="0">
                <a:solidFill>
                  <a:srgbClr val="222222"/>
                </a:solidFill>
              </a:rPr>
              <a:t>при</a:t>
            </a:r>
            <a:r>
              <a:rPr lang="ru-RU" sz="1900" dirty="0" smtClean="0">
                <a:solidFill>
                  <a:srgbClr val="FF0000"/>
                </a:solidFill>
              </a:rPr>
              <a:t> </a:t>
            </a:r>
            <a:r>
              <a:rPr lang="ru-RU" sz="1900" dirty="0">
                <a:solidFill>
                  <a:srgbClr val="FF0000"/>
                </a:solidFill>
              </a:rPr>
              <a:t>уменьшении </a:t>
            </a:r>
            <a:r>
              <a:rPr lang="ru-RU" sz="1900" dirty="0" smtClean="0">
                <a:solidFill>
                  <a:srgbClr val="222222"/>
                </a:solidFill>
              </a:rPr>
              <a:t>количества стороны </a:t>
            </a:r>
            <a:r>
              <a:rPr lang="ru-RU" sz="1900" dirty="0">
                <a:solidFill>
                  <a:srgbClr val="222222"/>
                </a:solidFill>
              </a:rPr>
              <a:t>контракта </a:t>
            </a:r>
            <a:r>
              <a:rPr lang="ru-RU" sz="1900" b="1" dirty="0">
                <a:solidFill>
                  <a:srgbClr val="FF0000"/>
                </a:solidFill>
              </a:rPr>
              <a:t>обязаны уменьшить </a:t>
            </a:r>
            <a:r>
              <a:rPr lang="ru-RU" sz="1900" dirty="0">
                <a:solidFill>
                  <a:srgbClr val="222222"/>
                </a:solidFill>
              </a:rPr>
              <a:t>цену контракта исходя из цены единицы таких препаратов, изделий, материалов. </a:t>
            </a:r>
            <a:endParaRPr lang="ru-RU" sz="1900" dirty="0" smtClean="0">
              <a:solidFill>
                <a:srgbClr val="222222"/>
              </a:solidFill>
            </a:endParaRPr>
          </a:p>
          <a:p>
            <a:pPr marL="285750" indent="-285750">
              <a:buFont typeface="Courier New" panose="02070309020205020404" pitchFamily="49" charset="0"/>
              <a:buChar char="o"/>
            </a:pPr>
            <a:r>
              <a:rPr lang="ru-RU" sz="1900" dirty="0" smtClean="0">
                <a:solidFill>
                  <a:srgbClr val="222222"/>
                </a:solidFill>
              </a:rPr>
              <a:t>цена </a:t>
            </a:r>
            <a:r>
              <a:rPr lang="ru-RU" sz="1900" dirty="0">
                <a:solidFill>
                  <a:srgbClr val="222222"/>
                </a:solidFill>
              </a:rPr>
              <a:t>единицы дополнительно поставляемых </a:t>
            </a:r>
            <a:r>
              <a:rPr lang="ru-RU" sz="1900" dirty="0" smtClean="0">
                <a:solidFill>
                  <a:srgbClr val="222222"/>
                </a:solidFill>
              </a:rPr>
              <a:t>товаров </a:t>
            </a:r>
            <a:r>
              <a:rPr lang="ru-RU" sz="1900" dirty="0">
                <a:solidFill>
                  <a:srgbClr val="222222"/>
                </a:solidFill>
              </a:rPr>
              <a:t>или цена единицы </a:t>
            </a:r>
            <a:r>
              <a:rPr lang="ru-RU" sz="1900" dirty="0" smtClean="0">
                <a:solidFill>
                  <a:srgbClr val="222222"/>
                </a:solidFill>
              </a:rPr>
              <a:t>при </a:t>
            </a:r>
            <a:r>
              <a:rPr lang="ru-RU" sz="1900" dirty="0">
                <a:solidFill>
                  <a:srgbClr val="222222"/>
                </a:solidFill>
              </a:rPr>
              <a:t>уменьшении </a:t>
            </a:r>
            <a:r>
              <a:rPr lang="ru-RU" sz="1900" dirty="0" smtClean="0">
                <a:solidFill>
                  <a:srgbClr val="222222"/>
                </a:solidFill>
              </a:rPr>
              <a:t>количества должна </a:t>
            </a:r>
            <a:r>
              <a:rPr lang="ru-RU" sz="1900" dirty="0">
                <a:solidFill>
                  <a:srgbClr val="222222"/>
                </a:solidFill>
              </a:rPr>
              <a:t>определяться как частное от деления первоначальной цены контракта на предусмотренное в контракте количество лекарственных препаратов, медицинских изделий, расходных </a:t>
            </a:r>
            <a:r>
              <a:rPr lang="ru-RU" sz="1900" dirty="0" smtClean="0">
                <a:solidFill>
                  <a:srgbClr val="222222"/>
                </a:solidFill>
              </a:rPr>
              <a:t>материалов.</a:t>
            </a:r>
          </a:p>
        </p:txBody>
      </p:sp>
      <p:sp>
        <p:nvSpPr>
          <p:cNvPr id="4" name="Прямоугольник 3"/>
          <p:cNvSpPr/>
          <p:nvPr/>
        </p:nvSpPr>
        <p:spPr>
          <a:xfrm>
            <a:off x="8763000" y="68997"/>
            <a:ext cx="2724849" cy="369332"/>
          </a:xfrm>
          <a:prstGeom prst="rect">
            <a:avLst/>
          </a:prstGeom>
          <a:solidFill>
            <a:srgbClr val="C00000"/>
          </a:solidFill>
        </p:spPr>
        <p:txBody>
          <a:bodyPr wrap="none">
            <a:spAutoFit/>
          </a:bodyPr>
          <a:lstStyle/>
          <a:p>
            <a:r>
              <a:rPr lang="ru-RU" b="1" dirty="0" smtClean="0">
                <a:solidFill>
                  <a:schemeClr val="bg1"/>
                </a:solidFill>
              </a:rPr>
              <a:t>Действует с  </a:t>
            </a:r>
            <a:r>
              <a:rPr lang="ru-RU" b="1" dirty="0">
                <a:solidFill>
                  <a:schemeClr val="bg1"/>
                </a:solidFill>
              </a:rPr>
              <a:t>9 </a:t>
            </a:r>
            <a:r>
              <a:rPr lang="ru-RU" b="1" dirty="0" smtClean="0">
                <a:solidFill>
                  <a:schemeClr val="bg1"/>
                </a:solidFill>
              </a:rPr>
              <a:t>июля 2022 </a:t>
            </a:r>
            <a:endParaRPr lang="ru-RU" b="1" dirty="0">
              <a:solidFill>
                <a:schemeClr val="bg1"/>
              </a:solidFill>
            </a:endParaRPr>
          </a:p>
        </p:txBody>
      </p:sp>
    </p:spTree>
    <p:extLst>
      <p:ext uri="{BB962C8B-B14F-4D97-AF65-F5344CB8AC3E}">
        <p14:creationId xmlns:p14="http://schemas.microsoft.com/office/powerpoint/2010/main" val="277990040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Таблица 7"/>
          <p:cNvGraphicFramePr>
            <a:graphicFrameLocks noGrp="1"/>
          </p:cNvGraphicFramePr>
          <p:nvPr>
            <p:extLst/>
          </p:nvPr>
        </p:nvGraphicFramePr>
        <p:xfrm>
          <a:off x="1207576" y="609600"/>
          <a:ext cx="9601200" cy="1005840"/>
        </p:xfrm>
        <a:graphic>
          <a:graphicData uri="http://schemas.openxmlformats.org/drawingml/2006/table">
            <a:tbl>
              <a:tblPr/>
              <a:tblGrid>
                <a:gridCol w="2400300"/>
                <a:gridCol w="2400300"/>
                <a:gridCol w="2400300"/>
                <a:gridCol w="2400300"/>
              </a:tblGrid>
              <a:tr h="0">
                <a:tc>
                  <a:txBody>
                    <a:bodyPr/>
                    <a:lstStyle/>
                    <a:p>
                      <a:pPr algn="l" fontAlgn="t"/>
                      <a:r>
                        <a:rPr lang="ru-RU">
                          <a:effectLst/>
                        </a:rPr>
                        <a:t>Наименование</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Кол-во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Цена за единицу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Сумма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fontAlgn="t"/>
                      <a:r>
                        <a:rPr lang="ru-RU">
                          <a:effectLst/>
                        </a:rPr>
                        <a:t>Коннектор инфузионный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16 700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40,33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dirty="0">
                          <a:effectLst/>
                        </a:rPr>
                        <a:t>673 511,00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Прямоугольник 8"/>
          <p:cNvSpPr/>
          <p:nvPr/>
        </p:nvSpPr>
        <p:spPr>
          <a:xfrm>
            <a:off x="1207576" y="1981200"/>
            <a:ext cx="10363200" cy="1631216"/>
          </a:xfrm>
          <a:prstGeom prst="rect">
            <a:avLst/>
          </a:prstGeom>
        </p:spPr>
        <p:txBody>
          <a:bodyPr wrap="square">
            <a:spAutoFit/>
          </a:bodyPr>
          <a:lstStyle/>
          <a:p>
            <a:r>
              <a:rPr lang="ru-RU" sz="2000" dirty="0">
                <a:solidFill>
                  <a:srgbClr val="222222"/>
                </a:solidFill>
              </a:rPr>
              <a:t>По предложению заказчика стороны приняли решение увеличить количество изделий на 3300 </a:t>
            </a:r>
            <a:r>
              <a:rPr lang="ru-RU" sz="2000" dirty="0" smtClean="0">
                <a:solidFill>
                  <a:srgbClr val="222222"/>
                </a:solidFill>
              </a:rPr>
              <a:t>штук. Заказчик </a:t>
            </a:r>
            <a:r>
              <a:rPr lang="ru-RU" sz="2000" dirty="0">
                <a:solidFill>
                  <a:srgbClr val="222222"/>
                </a:solidFill>
              </a:rPr>
              <a:t>произвел расчет:</a:t>
            </a:r>
          </a:p>
          <a:p>
            <a:pPr>
              <a:buFont typeface="Arial" panose="020B0604020202020204" pitchFamily="34" charset="0"/>
              <a:buChar char="•"/>
            </a:pPr>
            <a:r>
              <a:rPr lang="ru-RU" sz="2000" dirty="0">
                <a:solidFill>
                  <a:srgbClr val="222222"/>
                </a:solidFill>
              </a:rPr>
              <a:t>3300 штук × 40,33 руб. = 133 089 руб.;</a:t>
            </a:r>
          </a:p>
          <a:p>
            <a:pPr>
              <a:buFont typeface="Arial" panose="020B0604020202020204" pitchFamily="34" charset="0"/>
              <a:buChar char="•"/>
            </a:pPr>
            <a:r>
              <a:rPr lang="ru-RU" sz="2000" dirty="0">
                <a:solidFill>
                  <a:srgbClr val="222222"/>
                </a:solidFill>
              </a:rPr>
              <a:t>3300 штук – 19,76% от первоначального количества товара (в допустимых пределах);</a:t>
            </a:r>
          </a:p>
          <a:p>
            <a:pPr>
              <a:buFont typeface="Arial" panose="020B0604020202020204" pitchFamily="34" charset="0"/>
              <a:buChar char="•"/>
            </a:pPr>
            <a:r>
              <a:rPr lang="ru-RU" sz="2000" dirty="0">
                <a:solidFill>
                  <a:srgbClr val="222222"/>
                </a:solidFill>
              </a:rPr>
              <a:t>133 089 руб. – 19,76% от первоначальной цены контракта (в допустимых пределах).</a:t>
            </a:r>
            <a:endParaRPr lang="ru-RU" sz="2000" b="0" i="0" dirty="0">
              <a:solidFill>
                <a:srgbClr val="222222"/>
              </a:solidFill>
              <a:effectLst/>
            </a:endParaRPr>
          </a:p>
        </p:txBody>
      </p:sp>
      <p:graphicFrame>
        <p:nvGraphicFramePr>
          <p:cNvPr id="10" name="Таблица 9"/>
          <p:cNvGraphicFramePr>
            <a:graphicFrameLocks noGrp="1"/>
          </p:cNvGraphicFramePr>
          <p:nvPr>
            <p:extLst/>
          </p:nvPr>
        </p:nvGraphicFramePr>
        <p:xfrm>
          <a:off x="1207576" y="4267200"/>
          <a:ext cx="9601200" cy="1005840"/>
        </p:xfrm>
        <a:graphic>
          <a:graphicData uri="http://schemas.openxmlformats.org/drawingml/2006/table">
            <a:tbl>
              <a:tblPr/>
              <a:tblGrid>
                <a:gridCol w="2400300"/>
                <a:gridCol w="2400300"/>
                <a:gridCol w="2400300"/>
                <a:gridCol w="2400300"/>
              </a:tblGrid>
              <a:tr h="0">
                <a:tc>
                  <a:txBody>
                    <a:bodyPr/>
                    <a:lstStyle/>
                    <a:p>
                      <a:pPr algn="l" fontAlgn="t"/>
                      <a:r>
                        <a:rPr lang="ru-RU">
                          <a:effectLst/>
                        </a:rPr>
                        <a:t>Наименование</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Кол-во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Цена за единицу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Сумма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lgn="l" fontAlgn="t"/>
                      <a:r>
                        <a:rPr lang="ru-RU">
                          <a:effectLst/>
                        </a:rPr>
                        <a:t>Коннектор инфузионный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20 000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a:effectLst/>
                        </a:rPr>
                        <a:t>40,33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ru-RU" dirty="0">
                          <a:effectLst/>
                        </a:rPr>
                        <a:t>806 600,00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25545852"/>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0600" y="1524000"/>
            <a:ext cx="9838509" cy="3785652"/>
          </a:xfrm>
          <a:prstGeom prst="rect">
            <a:avLst/>
          </a:prstGeom>
        </p:spPr>
        <p:txBody>
          <a:bodyPr wrap="square">
            <a:spAutoFit/>
          </a:bodyPr>
          <a:lstStyle/>
          <a:p>
            <a:r>
              <a:rPr lang="ru-RU" sz="2000" b="1" dirty="0" smtClean="0">
                <a:solidFill>
                  <a:srgbClr val="FF0000"/>
                </a:solidFill>
              </a:rPr>
              <a:t>Норма  – ч. 65.2 ст.112 закона</a:t>
            </a:r>
          </a:p>
          <a:p>
            <a:endParaRPr lang="ru-RU" sz="2000" b="1" dirty="0" smtClean="0">
              <a:solidFill>
                <a:srgbClr val="FF0000"/>
              </a:solidFill>
            </a:endParaRPr>
          </a:p>
          <a:p>
            <a:pPr marL="285750" indent="-285750">
              <a:buFont typeface="Courier New" panose="02070309020205020404" pitchFamily="49" charset="0"/>
              <a:buChar char="o"/>
            </a:pPr>
            <a:r>
              <a:rPr lang="ru-RU" sz="2000" dirty="0" smtClean="0"/>
              <a:t>Любые </a:t>
            </a:r>
            <a:r>
              <a:rPr lang="ru-RU" sz="2000" dirty="0"/>
              <a:t>контракты с любой датой </a:t>
            </a:r>
            <a:r>
              <a:rPr lang="ru-RU" sz="2000" dirty="0" smtClean="0"/>
              <a:t>заключения</a:t>
            </a:r>
          </a:p>
          <a:p>
            <a:pPr marL="285750" indent="-285750">
              <a:buFont typeface="Courier New" panose="02070309020205020404" pitchFamily="49" charset="0"/>
              <a:buChar char="o"/>
            </a:pPr>
            <a:r>
              <a:rPr lang="ru-RU" sz="2000" dirty="0" smtClean="0"/>
              <a:t>Способ </a:t>
            </a:r>
            <a:r>
              <a:rPr lang="ru-RU" sz="2000" dirty="0"/>
              <a:t>закупки не имеет значения</a:t>
            </a:r>
          </a:p>
          <a:p>
            <a:pPr marL="285750" indent="-285750">
              <a:buFont typeface="Courier New" panose="02070309020205020404" pitchFamily="49" charset="0"/>
              <a:buChar char="o"/>
            </a:pPr>
            <a:r>
              <a:rPr lang="ru-RU" sz="2000" dirty="0" smtClean="0"/>
              <a:t>Обоснование </a:t>
            </a:r>
            <a:r>
              <a:rPr lang="ru-RU" sz="2000" dirty="0"/>
              <a:t>не </a:t>
            </a:r>
            <a:r>
              <a:rPr lang="ru-RU" sz="2000" dirty="0" smtClean="0"/>
              <a:t>предусмотрено. По соглашению сторон.</a:t>
            </a:r>
            <a:endParaRPr lang="ru-RU" sz="2000" dirty="0"/>
          </a:p>
          <a:p>
            <a:pPr marL="285750" indent="-285750">
              <a:buFont typeface="Courier New" panose="02070309020205020404" pitchFamily="49" charset="0"/>
              <a:buChar char="o"/>
            </a:pPr>
            <a:r>
              <a:rPr lang="ru-RU" sz="2000" dirty="0" smtClean="0"/>
              <a:t>Сначала количество, потом цена.</a:t>
            </a:r>
            <a:r>
              <a:rPr lang="ru-RU" sz="2000" spc="-5" dirty="0">
                <a:cs typeface="Times New Roman"/>
              </a:rPr>
              <a:t> Цена</a:t>
            </a:r>
            <a:r>
              <a:rPr lang="ru-RU" sz="2000" spc="5" dirty="0">
                <a:cs typeface="Times New Roman"/>
              </a:rPr>
              <a:t> </a:t>
            </a:r>
            <a:r>
              <a:rPr lang="ru-RU" sz="2000" spc="-5" dirty="0">
                <a:cs typeface="Times New Roman"/>
              </a:rPr>
              <a:t>за</a:t>
            </a:r>
            <a:r>
              <a:rPr lang="ru-RU" sz="2000" spc="5" dirty="0">
                <a:cs typeface="Times New Roman"/>
              </a:rPr>
              <a:t> </a:t>
            </a:r>
            <a:r>
              <a:rPr lang="ru-RU" sz="2000" spc="-5" dirty="0">
                <a:cs typeface="Times New Roman"/>
              </a:rPr>
              <a:t>единицу</a:t>
            </a:r>
            <a:r>
              <a:rPr lang="ru-RU" sz="2000" spc="5" dirty="0">
                <a:cs typeface="Times New Roman"/>
              </a:rPr>
              <a:t> </a:t>
            </a:r>
            <a:r>
              <a:rPr lang="ru-RU" sz="2000" dirty="0">
                <a:cs typeface="Times New Roman"/>
              </a:rPr>
              <a:t>–</a:t>
            </a:r>
            <a:r>
              <a:rPr lang="ru-RU" sz="2000" spc="-10" dirty="0">
                <a:cs typeface="Times New Roman"/>
              </a:rPr>
              <a:t> </a:t>
            </a:r>
            <a:r>
              <a:rPr lang="ru-RU" sz="2000" dirty="0">
                <a:cs typeface="Times New Roman"/>
              </a:rPr>
              <a:t>не</a:t>
            </a:r>
            <a:r>
              <a:rPr lang="ru-RU" sz="2000" spc="5" dirty="0">
                <a:cs typeface="Times New Roman"/>
              </a:rPr>
              <a:t> </a:t>
            </a:r>
            <a:r>
              <a:rPr lang="ru-RU" sz="2000" dirty="0">
                <a:cs typeface="Times New Roman"/>
              </a:rPr>
              <a:t>изменяется</a:t>
            </a:r>
            <a:r>
              <a:rPr lang="ru-RU" sz="2000" dirty="0" smtClean="0">
                <a:cs typeface="Times New Roman"/>
              </a:rPr>
              <a:t>.</a:t>
            </a:r>
          </a:p>
          <a:p>
            <a:pPr marL="285750" indent="-285750">
              <a:buFont typeface="Courier New" panose="02070309020205020404" pitchFamily="49" charset="0"/>
              <a:buChar char="o"/>
            </a:pPr>
            <a:r>
              <a:rPr lang="ru-RU" sz="2000" dirty="0"/>
              <a:t>Количество – в пределах +/- 30% от </a:t>
            </a:r>
            <a:r>
              <a:rPr lang="ru-RU" sz="2000" dirty="0" smtClean="0"/>
              <a:t>первоначального. Цена </a:t>
            </a:r>
            <a:r>
              <a:rPr lang="ru-RU" sz="2000" dirty="0"/>
              <a:t>контракта – пропорционально в пределах +/- </a:t>
            </a:r>
            <a:r>
              <a:rPr lang="ru-RU" sz="2000" dirty="0" smtClean="0"/>
              <a:t>30%</a:t>
            </a:r>
          </a:p>
          <a:p>
            <a:pPr marL="285750" indent="-285750">
              <a:buFont typeface="Courier New" panose="02070309020205020404" pitchFamily="49" charset="0"/>
              <a:buChar char="o"/>
            </a:pPr>
            <a:r>
              <a:rPr lang="ru-RU" sz="2000" b="1" dirty="0" smtClean="0"/>
              <a:t>Инициатор изменений - </a:t>
            </a:r>
            <a:r>
              <a:rPr lang="ru-RU" sz="2000" dirty="0" smtClean="0"/>
              <a:t>Заказчик </a:t>
            </a:r>
            <a:r>
              <a:rPr lang="ru-RU" sz="2000" dirty="0"/>
              <a:t>(«по предложению заказчика</a:t>
            </a:r>
            <a:r>
              <a:rPr lang="ru-RU" sz="2000" dirty="0" smtClean="0"/>
              <a:t>»)</a:t>
            </a:r>
          </a:p>
          <a:p>
            <a:pPr marL="285750" indent="-285750">
              <a:buFont typeface="Courier New" panose="02070309020205020404" pitchFamily="49" charset="0"/>
              <a:buChar char="o"/>
            </a:pPr>
            <a:r>
              <a:rPr lang="ru-RU" sz="2000" b="1" dirty="0" smtClean="0">
                <a:solidFill>
                  <a:srgbClr val="7030A0"/>
                </a:solidFill>
              </a:rPr>
              <a:t>Заказчик не имеет значения</a:t>
            </a:r>
          </a:p>
          <a:p>
            <a:pPr marL="285750" indent="-285750">
              <a:buFont typeface="Courier New" panose="02070309020205020404" pitchFamily="49" charset="0"/>
              <a:buChar char="o"/>
            </a:pPr>
            <a:r>
              <a:rPr lang="ru-RU" sz="2000" b="1" dirty="0" smtClean="0">
                <a:solidFill>
                  <a:srgbClr val="00B050"/>
                </a:solidFill>
              </a:rPr>
              <a:t>Любой контракт – государственный (муниципальный) контракт, гражданско-правовой договор БУ</a:t>
            </a:r>
            <a:endParaRPr lang="ru-RU" sz="2000" b="1" dirty="0">
              <a:solidFill>
                <a:srgbClr val="00B050"/>
              </a:solidFill>
            </a:endParaRPr>
          </a:p>
        </p:txBody>
      </p:sp>
      <p:sp>
        <p:nvSpPr>
          <p:cNvPr id="4" name="Прямоугольник 3"/>
          <p:cNvSpPr/>
          <p:nvPr/>
        </p:nvSpPr>
        <p:spPr>
          <a:xfrm>
            <a:off x="10397470" y="17585"/>
            <a:ext cx="1794530" cy="400110"/>
          </a:xfrm>
          <a:prstGeom prst="rect">
            <a:avLst/>
          </a:prstGeom>
          <a:solidFill>
            <a:srgbClr val="0070C0"/>
          </a:solidFill>
        </p:spPr>
        <p:txBody>
          <a:bodyPr wrap="none">
            <a:spAutoFit/>
          </a:bodyPr>
          <a:lstStyle/>
          <a:p>
            <a:r>
              <a:rPr lang="ru-RU" sz="2000" b="1" dirty="0" smtClean="0">
                <a:solidFill>
                  <a:schemeClr val="bg1"/>
                </a:solidFill>
              </a:rPr>
              <a:t>С 9 июля 2022 </a:t>
            </a:r>
            <a:endParaRPr lang="ru-RU" sz="2000" b="1" dirty="0">
              <a:solidFill>
                <a:schemeClr val="bg1"/>
              </a:solidFill>
            </a:endParaRPr>
          </a:p>
        </p:txBody>
      </p:sp>
    </p:spTree>
    <p:extLst>
      <p:ext uri="{BB962C8B-B14F-4D97-AF65-F5344CB8AC3E}">
        <p14:creationId xmlns:p14="http://schemas.microsoft.com/office/powerpoint/2010/main" val="3890491224"/>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6690" y="619475"/>
            <a:ext cx="10203051" cy="4708981"/>
          </a:xfrm>
          <a:prstGeom prst="rect">
            <a:avLst/>
          </a:prstGeom>
        </p:spPr>
        <p:txBody>
          <a:bodyPr wrap="square">
            <a:spAutoFit/>
          </a:bodyPr>
          <a:lstStyle/>
          <a:p>
            <a:r>
              <a:rPr lang="ru-RU" sz="2000" dirty="0" smtClean="0">
                <a:solidFill>
                  <a:srgbClr val="000000"/>
                </a:solidFill>
              </a:rPr>
              <a:t>Часть 17 ст.112 закона.</a:t>
            </a:r>
          </a:p>
          <a:p>
            <a:endParaRPr lang="ru-RU" sz="2000" dirty="0" smtClean="0">
              <a:solidFill>
                <a:srgbClr val="000000"/>
              </a:solidFill>
            </a:endParaRPr>
          </a:p>
          <a:p>
            <a:r>
              <a:rPr lang="ru-RU" sz="2000" dirty="0" smtClean="0">
                <a:solidFill>
                  <a:srgbClr val="000000"/>
                </a:solidFill>
              </a:rPr>
              <a:t>Установить</a:t>
            </a:r>
            <a:r>
              <a:rPr lang="ru-RU" sz="2000" dirty="0">
                <a:solidFill>
                  <a:srgbClr val="000000"/>
                </a:solidFill>
              </a:rPr>
              <a:t>, что в 2022 и 2023 годах при определении заказчиками из </a:t>
            </a:r>
            <a:r>
              <a:rPr lang="ru-RU" sz="2000" dirty="0" smtClean="0">
                <a:solidFill>
                  <a:srgbClr val="000000"/>
                </a:solidFill>
              </a:rPr>
              <a:t>числа:</a:t>
            </a:r>
          </a:p>
          <a:p>
            <a:endParaRPr lang="ru-RU" sz="2000" dirty="0" smtClean="0">
              <a:solidFill>
                <a:srgbClr val="000000"/>
              </a:solidFill>
            </a:endParaRPr>
          </a:p>
          <a:p>
            <a:pPr marL="342900" indent="-342900">
              <a:buFontTx/>
              <a:buChar char="-"/>
            </a:pPr>
            <a:r>
              <a:rPr lang="ru-RU" sz="2000" dirty="0" smtClean="0">
                <a:solidFill>
                  <a:srgbClr val="000000"/>
                </a:solidFill>
              </a:rPr>
              <a:t>федеральных </a:t>
            </a:r>
            <a:r>
              <a:rPr lang="ru-RU" sz="2000" dirty="0">
                <a:solidFill>
                  <a:srgbClr val="000000"/>
                </a:solidFill>
              </a:rPr>
              <a:t>органов исполнительной </a:t>
            </a:r>
            <a:r>
              <a:rPr lang="ru-RU" sz="2000" dirty="0" smtClean="0">
                <a:solidFill>
                  <a:srgbClr val="000000"/>
                </a:solidFill>
              </a:rPr>
              <a:t>власти (</a:t>
            </a:r>
            <a:r>
              <a:rPr lang="ru-RU" sz="2000" dirty="0">
                <a:solidFill>
                  <a:srgbClr val="000000"/>
                </a:solidFill>
              </a:rPr>
              <a:t>М</a:t>
            </a:r>
            <a:r>
              <a:rPr lang="ru-RU" sz="2000" dirty="0" smtClean="0">
                <a:solidFill>
                  <a:srgbClr val="000000"/>
                </a:solidFill>
              </a:rPr>
              <a:t>инздрав России),</a:t>
            </a:r>
          </a:p>
          <a:p>
            <a:pPr marL="342900" indent="-342900">
              <a:buFontTx/>
              <a:buChar char="-"/>
            </a:pPr>
            <a:r>
              <a:rPr lang="ru-RU" sz="2000" dirty="0" smtClean="0">
                <a:solidFill>
                  <a:srgbClr val="000000"/>
                </a:solidFill>
              </a:rPr>
              <a:t>органов </a:t>
            </a:r>
            <a:r>
              <a:rPr lang="ru-RU" sz="2000" dirty="0">
                <a:solidFill>
                  <a:srgbClr val="000000"/>
                </a:solidFill>
              </a:rPr>
              <a:t>исполнительной власти субъектов Российской </a:t>
            </a:r>
            <a:r>
              <a:rPr lang="ru-RU" sz="2000" dirty="0" smtClean="0">
                <a:solidFill>
                  <a:srgbClr val="000000"/>
                </a:solidFill>
              </a:rPr>
              <a:t>Федерации (Минздрав области, края), </a:t>
            </a:r>
          </a:p>
          <a:p>
            <a:pPr marL="342900" indent="-342900">
              <a:buFontTx/>
              <a:buChar char="-"/>
            </a:pPr>
            <a:r>
              <a:rPr lang="ru-RU" sz="2000" dirty="0" smtClean="0">
                <a:solidFill>
                  <a:srgbClr val="000000"/>
                </a:solidFill>
              </a:rPr>
              <a:t>подведомственных </a:t>
            </a:r>
            <a:r>
              <a:rPr lang="ru-RU" sz="2000" dirty="0">
                <a:solidFill>
                  <a:srgbClr val="000000"/>
                </a:solidFill>
              </a:rPr>
              <a:t>им государственных учреждений или государственных унитарных предприятий, </a:t>
            </a:r>
            <a:endParaRPr lang="ru-RU" sz="2000" dirty="0" smtClean="0">
              <a:solidFill>
                <a:srgbClr val="000000"/>
              </a:solidFill>
            </a:endParaRPr>
          </a:p>
          <a:p>
            <a:pPr marL="342900" indent="-342900">
              <a:buFontTx/>
              <a:buChar char="-"/>
            </a:pPr>
            <a:r>
              <a:rPr lang="ru-RU" sz="2000" dirty="0" smtClean="0">
                <a:solidFill>
                  <a:srgbClr val="000000"/>
                </a:solidFill>
              </a:rPr>
              <a:t>муниципальных </a:t>
            </a:r>
            <a:r>
              <a:rPr lang="ru-RU" sz="2000" dirty="0">
                <a:solidFill>
                  <a:srgbClr val="000000"/>
                </a:solidFill>
              </a:rPr>
              <a:t>медицинских организаций </a:t>
            </a:r>
            <a:endParaRPr lang="ru-RU" sz="2000" dirty="0" smtClean="0">
              <a:solidFill>
                <a:srgbClr val="000000"/>
              </a:solidFill>
            </a:endParaRPr>
          </a:p>
          <a:p>
            <a:pPr marL="342900" indent="-342900">
              <a:buFontTx/>
              <a:buChar char="-"/>
            </a:pPr>
            <a:endParaRPr lang="ru-RU" sz="2000" dirty="0">
              <a:solidFill>
                <a:srgbClr val="000000"/>
              </a:solidFill>
            </a:endParaRPr>
          </a:p>
          <a:p>
            <a:r>
              <a:rPr lang="ru-RU" sz="2000" dirty="0" smtClean="0">
                <a:solidFill>
                  <a:srgbClr val="000000"/>
                </a:solidFill>
              </a:rPr>
              <a:t>объема </a:t>
            </a:r>
            <a:r>
              <a:rPr lang="ru-RU" sz="2000" dirty="0">
                <a:solidFill>
                  <a:srgbClr val="000000"/>
                </a:solidFill>
              </a:rPr>
              <a:t>закупок, предусмотренного </a:t>
            </a:r>
            <a:r>
              <a:rPr lang="ru-RU" sz="2000" u="sng" dirty="0">
                <a:solidFill>
                  <a:srgbClr val="1A0DAB"/>
                </a:solidFill>
              </a:rPr>
              <a:t>частью 1 статьи </a:t>
            </a:r>
            <a:r>
              <a:rPr lang="ru-RU" sz="2000" u="sng" dirty="0" smtClean="0">
                <a:solidFill>
                  <a:srgbClr val="1A0DAB"/>
                </a:solidFill>
              </a:rPr>
              <a:t>30</a:t>
            </a:r>
            <a:r>
              <a:rPr lang="ru-RU" sz="2000" dirty="0" smtClean="0">
                <a:solidFill>
                  <a:srgbClr val="000000"/>
                </a:solidFill>
              </a:rPr>
              <a:t> закона</a:t>
            </a:r>
            <a:r>
              <a:rPr lang="ru-RU" sz="2000" dirty="0">
                <a:solidFill>
                  <a:srgbClr val="000000"/>
                </a:solidFill>
              </a:rPr>
              <a:t>, в расчет совокупного годового объема закупок </a:t>
            </a:r>
            <a:r>
              <a:rPr lang="ru-RU" sz="2000" b="1" dirty="0">
                <a:solidFill>
                  <a:srgbClr val="FF0000"/>
                </a:solidFill>
              </a:rPr>
              <a:t>не включаются</a:t>
            </a:r>
            <a:r>
              <a:rPr lang="ru-RU" sz="2000" dirty="0">
                <a:solidFill>
                  <a:srgbClr val="000000"/>
                </a:solidFill>
              </a:rPr>
              <a:t> закупки лекарственных препаратов для медицинского применения и медицинских </a:t>
            </a:r>
            <a:r>
              <a:rPr lang="ru-RU" sz="2000" dirty="0" smtClean="0">
                <a:solidFill>
                  <a:srgbClr val="000000"/>
                </a:solidFill>
              </a:rPr>
              <a:t>изделий (</a:t>
            </a:r>
            <a:r>
              <a:rPr lang="ru-RU" sz="2000" i="1" dirty="0" smtClean="0">
                <a:solidFill>
                  <a:srgbClr val="000000"/>
                </a:solidFill>
              </a:rPr>
              <a:t>любые контракты: конкурентные закупки и </a:t>
            </a:r>
            <a:r>
              <a:rPr lang="ru-RU" sz="2000" i="1" dirty="0" err="1" smtClean="0">
                <a:solidFill>
                  <a:srgbClr val="000000"/>
                </a:solidFill>
              </a:rPr>
              <a:t>едпоставщик</a:t>
            </a:r>
            <a:r>
              <a:rPr lang="ru-RU" sz="2000" dirty="0" smtClean="0">
                <a:solidFill>
                  <a:srgbClr val="000000"/>
                </a:solidFill>
              </a:rPr>
              <a:t>)</a:t>
            </a:r>
            <a:endParaRPr lang="ru-RU" sz="2000" dirty="0"/>
          </a:p>
        </p:txBody>
      </p:sp>
      <p:sp>
        <p:nvSpPr>
          <p:cNvPr id="3" name="Прямоугольник 2"/>
          <p:cNvSpPr/>
          <p:nvPr/>
        </p:nvSpPr>
        <p:spPr>
          <a:xfrm>
            <a:off x="1979603" y="5646572"/>
            <a:ext cx="6977295" cy="646331"/>
          </a:xfrm>
          <a:prstGeom prst="rect">
            <a:avLst/>
          </a:prstGeom>
          <a:ln>
            <a:solidFill>
              <a:schemeClr val="accent1"/>
            </a:solidFill>
          </a:ln>
        </p:spPr>
        <p:txBody>
          <a:bodyPr wrap="none">
            <a:spAutoFit/>
          </a:bodyPr>
          <a:lstStyle/>
          <a:p>
            <a:pPr marL="342900" indent="-342900">
              <a:buFontTx/>
              <a:buChar char="-"/>
            </a:pPr>
            <a:r>
              <a:rPr lang="ru-RU" i="1" dirty="0" smtClean="0">
                <a:solidFill>
                  <a:srgbClr val="000000"/>
                </a:solidFill>
              </a:rPr>
              <a:t>А где департаменты и управления на муниципальном уровне??</a:t>
            </a:r>
          </a:p>
          <a:p>
            <a:pPr marL="342900" indent="-342900">
              <a:buFontTx/>
              <a:buChar char="-"/>
            </a:pPr>
            <a:r>
              <a:rPr lang="ru-RU" i="1" dirty="0" smtClean="0">
                <a:solidFill>
                  <a:srgbClr val="000000"/>
                </a:solidFill>
              </a:rPr>
              <a:t>А областные учреждения?</a:t>
            </a:r>
            <a:endParaRPr lang="ru-RU" i="1" dirty="0">
              <a:solidFill>
                <a:srgbClr val="000000"/>
              </a:solidFill>
            </a:endParaRPr>
          </a:p>
        </p:txBody>
      </p:sp>
    </p:spTree>
    <p:extLst>
      <p:ext uri="{BB962C8B-B14F-4D97-AF65-F5344CB8AC3E}">
        <p14:creationId xmlns:p14="http://schemas.microsoft.com/office/powerpoint/2010/main" val="174193614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3785" y="144673"/>
            <a:ext cx="10881937" cy="5909310"/>
          </a:xfrm>
          <a:prstGeom prst="rect">
            <a:avLst/>
          </a:prstGeom>
        </p:spPr>
        <p:txBody>
          <a:bodyPr wrap="square">
            <a:spAutoFit/>
          </a:bodyPr>
          <a:lstStyle/>
          <a:p>
            <a:r>
              <a:rPr lang="ru-RU" b="1" dirty="0"/>
              <a:t>Письмо Минфина России от 01.07.2022 № </a:t>
            </a:r>
            <a:r>
              <a:rPr lang="ru-RU" b="1" dirty="0" smtClean="0"/>
              <a:t>24-06-06/63449</a:t>
            </a:r>
          </a:p>
          <a:p>
            <a:endParaRPr lang="ru-RU" b="1" dirty="0"/>
          </a:p>
          <a:p>
            <a:r>
              <a:rPr lang="ru-RU" dirty="0" smtClean="0"/>
              <a:t>Частью </a:t>
            </a:r>
            <a:r>
              <a:rPr lang="ru-RU" dirty="0"/>
              <a:t>71 статьи 112 Закона № 44-ФЗ установлено, что при определении указанными в данной части заказчиками в 2022 и 2023 годах объема закупок, предусмотренного частью 1 статьи 30 Закона № 44-ФЗ, в расчет СГОЗ </a:t>
            </a:r>
            <a:r>
              <a:rPr lang="ru-RU" dirty="0">
                <a:solidFill>
                  <a:srgbClr val="FF0000"/>
                </a:solidFill>
              </a:rPr>
              <a:t>не включаются закупки лекарственных препаратов для медицинского применения и медицинских изделий.</a:t>
            </a:r>
            <a:br>
              <a:rPr lang="ru-RU" dirty="0">
                <a:solidFill>
                  <a:srgbClr val="FF0000"/>
                </a:solidFill>
              </a:rPr>
            </a:br>
            <a:r>
              <a:rPr lang="ru-RU" dirty="0">
                <a:solidFill>
                  <a:srgbClr val="FF0000"/>
                </a:solidFill>
              </a:rPr>
              <a:t/>
            </a:r>
            <a:br>
              <a:rPr lang="ru-RU" dirty="0">
                <a:solidFill>
                  <a:srgbClr val="FF0000"/>
                </a:solidFill>
              </a:rPr>
            </a:br>
            <a:r>
              <a:rPr lang="ru-RU" dirty="0"/>
              <a:t>При этом положения части 71 статьи 112 Закона № 44-ФЗ </a:t>
            </a:r>
            <a:r>
              <a:rPr lang="ru-RU" b="1" dirty="0">
                <a:solidFill>
                  <a:srgbClr val="FF0000"/>
                </a:solidFill>
              </a:rPr>
              <a:t>не устанавливают ограничения </a:t>
            </a:r>
            <a:r>
              <a:rPr lang="ru-RU" dirty="0"/>
              <a:t>возможности осуществления таких закупок у субъектов малого предпринимательства и социально ориентированных некоммерческих </a:t>
            </a:r>
            <a:r>
              <a:rPr lang="ru-RU" dirty="0" smtClean="0"/>
              <a:t>организаций (можно устанавливать преимущества СМП(СОНО).</a:t>
            </a:r>
            <a:r>
              <a:rPr lang="ru-RU" dirty="0"/>
              <a:t/>
            </a:r>
            <a:br>
              <a:rPr lang="ru-RU" dirty="0"/>
            </a:br>
            <a:r>
              <a:rPr lang="ru-RU" dirty="0"/>
              <a:t/>
            </a:r>
            <a:br>
              <a:rPr lang="ru-RU" dirty="0"/>
            </a:br>
            <a:r>
              <a:rPr lang="ru-RU" dirty="0"/>
              <a:t>Также отмечаем, что закупки у единственного поставщика (подрядчика, исполнителя), осуществленные в соответствии с пунктом 25 части 1 статьи 93 Закона № 44-ФЗ по результатам несостоявшегося определения поставщика (подрядчика, исполнителя), проведенного с установлением требования о привлечении к исполнению контракта субподрядчиков, соисполнителей из числа субъектов малого предпринимательства, социально ориентированных некоммерческих организаций в соответствии с частью 5 статьи 30 Закона № 44-ФЗ, не включаются в расчет СГОЗ</a:t>
            </a:r>
            <a:r>
              <a:rPr lang="ru-RU" dirty="0" smtClean="0"/>
              <a:t>.</a:t>
            </a:r>
            <a:r>
              <a:rPr lang="ru-RU" dirty="0"/>
              <a:t> </a:t>
            </a:r>
            <a:endParaRPr lang="ru-RU" dirty="0" smtClean="0"/>
          </a:p>
          <a:p>
            <a:endParaRPr lang="ru-RU" dirty="0"/>
          </a:p>
          <a:p>
            <a:r>
              <a:rPr lang="ru-RU" dirty="0" smtClean="0"/>
              <a:t>При  этом </a:t>
            </a:r>
            <a:r>
              <a:rPr lang="ru-RU" dirty="0"/>
              <a:t>объем такого привлечения учитывается в объеме закупок, осуществленных заказчиками у субъектов малого предпринимательства, социально ориентированных некоммерческих организаций в соответствии с частью 1 статьи 30 Закона № 44-ФЗ, и включается в отчет, указанный в части 4 данной статьи.</a:t>
            </a:r>
            <a:r>
              <a:rPr lang="ru-RU" b="1" dirty="0" smtClean="0"/>
              <a:t> </a:t>
            </a:r>
            <a:endParaRPr lang="ru-RU" b="1" dirty="0"/>
          </a:p>
        </p:txBody>
      </p:sp>
    </p:spTree>
    <p:extLst>
      <p:ext uri="{BB962C8B-B14F-4D97-AF65-F5344CB8AC3E}">
        <p14:creationId xmlns:p14="http://schemas.microsoft.com/office/powerpoint/2010/main" val="4110985067"/>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92306" y="228600"/>
            <a:ext cx="4196080" cy="452120"/>
          </a:xfrm>
          <a:prstGeom prst="rect">
            <a:avLst/>
          </a:prstGeom>
        </p:spPr>
        <p:txBody>
          <a:bodyPr vert="horz" wrap="square" lIns="0" tIns="12065" rIns="0" bIns="0" rtlCol="0" anchor="t">
            <a:spAutoFit/>
          </a:bodyPr>
          <a:lstStyle/>
          <a:p>
            <a:pPr marL="12700">
              <a:lnSpc>
                <a:spcPct val="100000"/>
              </a:lnSpc>
              <a:spcBef>
                <a:spcPts val="95"/>
              </a:spcBef>
            </a:pPr>
            <a:r>
              <a:rPr sz="2800" b="1" spc="-110" dirty="0">
                <a:solidFill>
                  <a:srgbClr val="1F487C"/>
                </a:solidFill>
              </a:rPr>
              <a:t>И</a:t>
            </a:r>
            <a:r>
              <a:rPr sz="2800" b="1" spc="-135" dirty="0">
                <a:solidFill>
                  <a:srgbClr val="1F487C"/>
                </a:solidFill>
              </a:rPr>
              <a:t>з</a:t>
            </a:r>
            <a:r>
              <a:rPr sz="2800" b="1" spc="-100" dirty="0">
                <a:solidFill>
                  <a:srgbClr val="1F487C"/>
                </a:solidFill>
              </a:rPr>
              <a:t>м</a:t>
            </a:r>
            <a:r>
              <a:rPr sz="2800" b="1" spc="-110" dirty="0">
                <a:solidFill>
                  <a:srgbClr val="1F487C"/>
                </a:solidFill>
              </a:rPr>
              <a:t>е</a:t>
            </a:r>
            <a:r>
              <a:rPr sz="2800" b="1" spc="-105" dirty="0">
                <a:solidFill>
                  <a:srgbClr val="1F487C"/>
                </a:solidFill>
              </a:rPr>
              <a:t>н</a:t>
            </a:r>
            <a:r>
              <a:rPr sz="2800" b="1" spc="-110" dirty="0">
                <a:solidFill>
                  <a:srgbClr val="1F487C"/>
                </a:solidFill>
              </a:rPr>
              <a:t>е</a:t>
            </a:r>
            <a:r>
              <a:rPr sz="2800" b="1" spc="-105" dirty="0">
                <a:solidFill>
                  <a:srgbClr val="1F487C"/>
                </a:solidFill>
              </a:rPr>
              <a:t>ни</a:t>
            </a:r>
            <a:r>
              <a:rPr sz="2800" b="1" spc="-5" dirty="0">
                <a:solidFill>
                  <a:srgbClr val="1F487C"/>
                </a:solidFill>
              </a:rPr>
              <a:t>я</a:t>
            </a:r>
            <a:r>
              <a:rPr sz="2800" b="1" spc="-215" dirty="0">
                <a:solidFill>
                  <a:srgbClr val="1F487C"/>
                </a:solidFill>
              </a:rPr>
              <a:t> </a:t>
            </a:r>
            <a:r>
              <a:rPr sz="2800" b="1" spc="-5" dirty="0">
                <a:solidFill>
                  <a:srgbClr val="1F487C"/>
                </a:solidFill>
              </a:rPr>
              <a:t>в</a:t>
            </a:r>
            <a:r>
              <a:rPr sz="2800" b="1" spc="-210" dirty="0">
                <a:solidFill>
                  <a:srgbClr val="1F487C"/>
                </a:solidFill>
              </a:rPr>
              <a:t> </a:t>
            </a:r>
            <a:r>
              <a:rPr sz="2800" b="1" spc="-100" dirty="0">
                <a:solidFill>
                  <a:srgbClr val="1F487C"/>
                </a:solidFill>
              </a:rPr>
              <a:t>з</a:t>
            </a:r>
            <a:r>
              <a:rPr sz="2800" b="1" spc="-95" dirty="0">
                <a:solidFill>
                  <a:srgbClr val="1F487C"/>
                </a:solidFill>
              </a:rPr>
              <a:t>а</a:t>
            </a:r>
            <a:r>
              <a:rPr sz="2800" b="1" spc="-140" dirty="0">
                <a:solidFill>
                  <a:srgbClr val="1F487C"/>
                </a:solidFill>
              </a:rPr>
              <a:t>к</a:t>
            </a:r>
            <a:r>
              <a:rPr sz="2800" b="1" spc="-95" dirty="0">
                <a:solidFill>
                  <a:srgbClr val="1F487C"/>
                </a:solidFill>
              </a:rPr>
              <a:t>у</a:t>
            </a:r>
            <a:r>
              <a:rPr sz="2800" b="1" spc="-105" dirty="0">
                <a:solidFill>
                  <a:srgbClr val="1F487C"/>
                </a:solidFill>
              </a:rPr>
              <a:t>п</a:t>
            </a:r>
            <a:r>
              <a:rPr sz="2800" b="1" spc="-155" dirty="0">
                <a:solidFill>
                  <a:srgbClr val="1F487C"/>
                </a:solidFill>
              </a:rPr>
              <a:t>к</a:t>
            </a:r>
            <a:r>
              <a:rPr sz="2800" b="1" spc="-95" dirty="0">
                <a:solidFill>
                  <a:srgbClr val="1F487C"/>
                </a:solidFill>
              </a:rPr>
              <a:t>а</a:t>
            </a:r>
            <a:r>
              <a:rPr sz="2800" b="1" spc="-5" dirty="0">
                <a:solidFill>
                  <a:srgbClr val="1F487C"/>
                </a:solidFill>
              </a:rPr>
              <a:t>х</a:t>
            </a:r>
            <a:r>
              <a:rPr sz="2800" b="1" spc="-225" dirty="0">
                <a:solidFill>
                  <a:srgbClr val="1F487C"/>
                </a:solidFill>
              </a:rPr>
              <a:t> </a:t>
            </a:r>
            <a:r>
              <a:rPr sz="2800" b="1" spc="-5" dirty="0">
                <a:solidFill>
                  <a:srgbClr val="1F487C"/>
                </a:solidFill>
              </a:rPr>
              <a:t>у</a:t>
            </a:r>
            <a:r>
              <a:rPr sz="2800" b="1" spc="-190" dirty="0">
                <a:solidFill>
                  <a:srgbClr val="1F487C"/>
                </a:solidFill>
              </a:rPr>
              <a:t> </a:t>
            </a:r>
            <a:r>
              <a:rPr sz="2800" b="1" spc="-110" dirty="0">
                <a:solidFill>
                  <a:srgbClr val="1F487C"/>
                </a:solidFill>
              </a:rPr>
              <a:t>Е</a:t>
            </a:r>
            <a:r>
              <a:rPr sz="2800" b="1" spc="-5" dirty="0">
                <a:solidFill>
                  <a:srgbClr val="1F487C"/>
                </a:solidFill>
              </a:rPr>
              <a:t>П</a:t>
            </a:r>
            <a:endParaRPr sz="2800" b="1" dirty="0"/>
          </a:p>
        </p:txBody>
      </p:sp>
      <p:graphicFrame>
        <p:nvGraphicFramePr>
          <p:cNvPr id="3" name="object 3"/>
          <p:cNvGraphicFramePr>
            <a:graphicFrameLocks noGrp="1"/>
          </p:cNvGraphicFramePr>
          <p:nvPr>
            <p:extLst/>
          </p:nvPr>
        </p:nvGraphicFramePr>
        <p:xfrm>
          <a:off x="1219200" y="987701"/>
          <a:ext cx="10134600" cy="5504940"/>
        </p:xfrm>
        <a:graphic>
          <a:graphicData uri="http://schemas.openxmlformats.org/drawingml/2006/table">
            <a:tbl>
              <a:tblPr firstRow="1" bandRow="1">
                <a:tableStyleId>{2D5ABB26-0587-4C30-8999-92F81FD0307C}</a:tableStyleId>
              </a:tblPr>
              <a:tblGrid>
                <a:gridCol w="5105400"/>
                <a:gridCol w="2971800"/>
                <a:gridCol w="2057400"/>
              </a:tblGrid>
              <a:tr h="370839">
                <a:tc>
                  <a:txBody>
                    <a:bodyPr/>
                    <a:lstStyle/>
                    <a:p>
                      <a:pPr marL="91440">
                        <a:lnSpc>
                          <a:spcPct val="100000"/>
                        </a:lnSpc>
                        <a:spcBef>
                          <a:spcPts val="80"/>
                        </a:spcBef>
                      </a:pPr>
                      <a:r>
                        <a:rPr sz="1800" b="1" spc="-10" dirty="0">
                          <a:latin typeface="+mn-lt"/>
                          <a:cs typeface="Times New Roman"/>
                        </a:rPr>
                        <a:t>Изменения</a:t>
                      </a:r>
                      <a:endParaRPr sz="1800" dirty="0">
                        <a:latin typeface="+mn-lt"/>
                        <a:cs typeface="Times New Roman"/>
                      </a:endParaRPr>
                    </a:p>
                  </a:txBody>
                  <a:tcPr marL="0" marR="0" marT="101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80"/>
                        </a:spcBef>
                      </a:pPr>
                      <a:r>
                        <a:rPr sz="1800" b="1" spc="-15" dirty="0">
                          <a:latin typeface="+mn-lt"/>
                          <a:cs typeface="Times New Roman"/>
                        </a:rPr>
                        <a:t>НПА</a:t>
                      </a:r>
                      <a:endParaRPr sz="1800">
                        <a:latin typeface="+mn-lt"/>
                        <a:cs typeface="Times New Roman"/>
                      </a:endParaRPr>
                    </a:p>
                  </a:txBody>
                  <a:tcPr marL="0" marR="0" marT="101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80"/>
                        </a:spcBef>
                      </a:pPr>
                      <a:r>
                        <a:rPr sz="1800" b="1" spc="-5" dirty="0">
                          <a:latin typeface="+mn-lt"/>
                          <a:cs typeface="Times New Roman"/>
                        </a:rPr>
                        <a:t>Срок</a:t>
                      </a:r>
                      <a:r>
                        <a:rPr sz="1800" b="1" spc="-35" dirty="0">
                          <a:latin typeface="+mn-lt"/>
                          <a:cs typeface="Times New Roman"/>
                        </a:rPr>
                        <a:t> </a:t>
                      </a:r>
                      <a:r>
                        <a:rPr sz="1800" b="1" spc="-10" dirty="0">
                          <a:latin typeface="+mn-lt"/>
                          <a:cs typeface="Times New Roman"/>
                        </a:rPr>
                        <a:t>действия</a:t>
                      </a:r>
                      <a:endParaRPr sz="1800">
                        <a:latin typeface="+mn-lt"/>
                        <a:cs typeface="Times New Roman"/>
                      </a:endParaRPr>
                    </a:p>
                  </a:txBody>
                  <a:tcPr marL="0" marR="0" marT="101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386839">
                <a:tc>
                  <a:txBody>
                    <a:bodyPr/>
                    <a:lstStyle/>
                    <a:p>
                      <a:pPr marL="91440">
                        <a:lnSpc>
                          <a:spcPts val="1810"/>
                        </a:lnSpc>
                        <a:spcBef>
                          <a:spcPts val="85"/>
                        </a:spcBef>
                      </a:pPr>
                      <a:r>
                        <a:rPr sz="1800" b="1" spc="-5" dirty="0">
                          <a:latin typeface="+mn-lt"/>
                          <a:cs typeface="Times New Roman"/>
                        </a:rPr>
                        <a:t>Добавили</a:t>
                      </a:r>
                      <a:r>
                        <a:rPr sz="1800" b="1" spc="-10" dirty="0">
                          <a:latin typeface="+mn-lt"/>
                          <a:cs typeface="Times New Roman"/>
                        </a:rPr>
                        <a:t> новые</a:t>
                      </a:r>
                      <a:r>
                        <a:rPr sz="1800" b="1" spc="-5" dirty="0">
                          <a:latin typeface="+mn-lt"/>
                          <a:cs typeface="Times New Roman"/>
                        </a:rPr>
                        <a:t> </a:t>
                      </a:r>
                      <a:r>
                        <a:rPr sz="1800" b="1" spc="-10" dirty="0">
                          <a:latin typeface="+mn-lt"/>
                          <a:cs typeface="Times New Roman"/>
                        </a:rPr>
                        <a:t>основания</a:t>
                      </a:r>
                      <a:r>
                        <a:rPr sz="1800" b="1" dirty="0">
                          <a:latin typeface="+mn-lt"/>
                          <a:cs typeface="Times New Roman"/>
                        </a:rPr>
                        <a:t> </a:t>
                      </a:r>
                      <a:r>
                        <a:rPr sz="1800" b="1" spc="-10" dirty="0">
                          <a:latin typeface="+mn-lt"/>
                          <a:cs typeface="Times New Roman"/>
                        </a:rPr>
                        <a:t>закупок</a:t>
                      </a:r>
                      <a:r>
                        <a:rPr sz="1800" b="1" spc="-15" dirty="0">
                          <a:latin typeface="+mn-lt"/>
                          <a:cs typeface="Times New Roman"/>
                        </a:rPr>
                        <a:t> </a:t>
                      </a:r>
                      <a:r>
                        <a:rPr sz="1800" b="1" spc="-5" dirty="0">
                          <a:latin typeface="+mn-lt"/>
                          <a:cs typeface="Times New Roman"/>
                        </a:rPr>
                        <a:t>у</a:t>
                      </a:r>
                      <a:r>
                        <a:rPr sz="1800" b="1" spc="5" dirty="0">
                          <a:latin typeface="+mn-lt"/>
                          <a:cs typeface="Times New Roman"/>
                        </a:rPr>
                        <a:t> </a:t>
                      </a:r>
                      <a:r>
                        <a:rPr sz="1800" b="1" spc="-5" dirty="0">
                          <a:latin typeface="+mn-lt"/>
                          <a:cs typeface="Times New Roman"/>
                        </a:rPr>
                        <a:t>ЕП</a:t>
                      </a:r>
                      <a:r>
                        <a:rPr sz="1800" b="1" spc="10" dirty="0">
                          <a:latin typeface="+mn-lt"/>
                          <a:cs typeface="Times New Roman"/>
                        </a:rPr>
                        <a:t> </a:t>
                      </a:r>
                      <a:r>
                        <a:rPr sz="1800" spc="-5" dirty="0">
                          <a:latin typeface="+mn-lt"/>
                          <a:cs typeface="Times New Roman"/>
                        </a:rPr>
                        <a:t>–</a:t>
                      </a:r>
                      <a:endParaRPr sz="1800">
                        <a:latin typeface="+mn-lt"/>
                        <a:cs typeface="Times New Roman"/>
                      </a:endParaRPr>
                    </a:p>
                    <a:p>
                      <a:pPr marL="91440">
                        <a:lnSpc>
                          <a:spcPts val="1810"/>
                        </a:lnSpc>
                      </a:pPr>
                      <a:r>
                        <a:rPr sz="1800" spc="-10" dirty="0">
                          <a:latin typeface="+mn-lt"/>
                          <a:cs typeface="Times New Roman"/>
                        </a:rPr>
                        <a:t>пункты</a:t>
                      </a:r>
                      <a:r>
                        <a:rPr sz="1800" spc="20" dirty="0">
                          <a:latin typeface="+mn-lt"/>
                          <a:cs typeface="Times New Roman"/>
                        </a:rPr>
                        <a:t> </a:t>
                      </a:r>
                      <a:r>
                        <a:rPr sz="1800" spc="-5" dirty="0">
                          <a:latin typeface="+mn-lt"/>
                          <a:cs typeface="Times New Roman"/>
                        </a:rPr>
                        <a:t>5.1,</a:t>
                      </a:r>
                      <a:r>
                        <a:rPr sz="1800" spc="10" dirty="0">
                          <a:latin typeface="+mn-lt"/>
                          <a:cs typeface="Times New Roman"/>
                        </a:rPr>
                        <a:t> </a:t>
                      </a:r>
                      <a:r>
                        <a:rPr sz="1800" spc="-5" dirty="0">
                          <a:latin typeface="+mn-lt"/>
                          <a:cs typeface="Times New Roman"/>
                        </a:rPr>
                        <a:t>5.2, 28.1</a:t>
                      </a:r>
                      <a:r>
                        <a:rPr sz="1800" dirty="0">
                          <a:latin typeface="+mn-lt"/>
                          <a:cs typeface="Times New Roman"/>
                        </a:rPr>
                        <a:t> </a:t>
                      </a:r>
                      <a:r>
                        <a:rPr sz="1800" spc="-5" dirty="0">
                          <a:latin typeface="+mn-lt"/>
                          <a:cs typeface="Times New Roman"/>
                        </a:rPr>
                        <a:t>ч.1 </a:t>
                      </a:r>
                      <a:r>
                        <a:rPr sz="1800" spc="-30" dirty="0">
                          <a:latin typeface="+mn-lt"/>
                          <a:cs typeface="Times New Roman"/>
                        </a:rPr>
                        <a:t>ст.93</a:t>
                      </a:r>
                      <a:r>
                        <a:rPr sz="1800" spc="20" dirty="0">
                          <a:latin typeface="+mn-lt"/>
                          <a:cs typeface="Times New Roman"/>
                        </a:rPr>
                        <a:t> </a:t>
                      </a:r>
                      <a:r>
                        <a:rPr sz="1800" spc="-20" dirty="0">
                          <a:latin typeface="+mn-lt"/>
                          <a:cs typeface="Times New Roman"/>
                        </a:rPr>
                        <a:t>закона</a:t>
                      </a:r>
                      <a:r>
                        <a:rPr sz="1800" dirty="0">
                          <a:latin typeface="+mn-lt"/>
                          <a:cs typeface="Times New Roman"/>
                        </a:rPr>
                        <a:t> </a:t>
                      </a:r>
                      <a:r>
                        <a:rPr sz="1800" spc="-5" dirty="0">
                          <a:latin typeface="+mn-lt"/>
                          <a:cs typeface="Times New Roman"/>
                        </a:rPr>
                        <a:t>44-ФЗ</a:t>
                      </a:r>
                      <a:endParaRPr sz="180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ts val="1810"/>
                        </a:lnSpc>
                        <a:spcBef>
                          <a:spcPts val="85"/>
                        </a:spcBef>
                      </a:pPr>
                      <a:r>
                        <a:rPr sz="1800" spc="-5" dirty="0">
                          <a:latin typeface="+mn-lt"/>
                          <a:cs typeface="Times New Roman"/>
                        </a:rPr>
                        <a:t>п/п</a:t>
                      </a:r>
                      <a:r>
                        <a:rPr sz="1800" dirty="0">
                          <a:latin typeface="+mn-lt"/>
                          <a:cs typeface="Times New Roman"/>
                        </a:rPr>
                        <a:t> </a:t>
                      </a:r>
                      <a:r>
                        <a:rPr sz="1800" spc="-15" dirty="0">
                          <a:latin typeface="+mn-lt"/>
                          <a:cs typeface="Times New Roman"/>
                        </a:rPr>
                        <a:t>«а»,</a:t>
                      </a:r>
                      <a:r>
                        <a:rPr sz="1800" spc="20" dirty="0">
                          <a:latin typeface="+mn-lt"/>
                          <a:cs typeface="Times New Roman"/>
                        </a:rPr>
                        <a:t> </a:t>
                      </a:r>
                      <a:r>
                        <a:rPr sz="1800" spc="-10" dirty="0">
                          <a:latin typeface="+mn-lt"/>
                          <a:cs typeface="Times New Roman"/>
                        </a:rPr>
                        <a:t>«в»</a:t>
                      </a:r>
                      <a:r>
                        <a:rPr sz="1800" spc="-5" dirty="0">
                          <a:latin typeface="+mn-lt"/>
                          <a:cs typeface="Times New Roman"/>
                        </a:rPr>
                        <a:t> </a:t>
                      </a:r>
                      <a:r>
                        <a:rPr sz="1800" spc="-10" dirty="0">
                          <a:latin typeface="+mn-lt"/>
                          <a:cs typeface="Times New Roman"/>
                        </a:rPr>
                        <a:t>п.3</a:t>
                      </a:r>
                      <a:endParaRPr sz="1800">
                        <a:latin typeface="+mn-lt"/>
                        <a:cs typeface="Times New Roman"/>
                      </a:endParaRPr>
                    </a:p>
                    <a:p>
                      <a:pPr marL="92075">
                        <a:lnSpc>
                          <a:spcPts val="1810"/>
                        </a:lnSpc>
                      </a:pPr>
                      <a:r>
                        <a:rPr sz="1800" spc="-35" dirty="0">
                          <a:latin typeface="+mn-lt"/>
                          <a:cs typeface="Times New Roman"/>
                        </a:rPr>
                        <a:t>ст.8</a:t>
                      </a:r>
                      <a:r>
                        <a:rPr sz="1800" spc="-10" dirty="0">
                          <a:latin typeface="+mn-lt"/>
                          <a:cs typeface="Times New Roman"/>
                        </a:rPr>
                        <a:t> </a:t>
                      </a:r>
                      <a:r>
                        <a:rPr sz="1800" spc="-20" dirty="0">
                          <a:latin typeface="+mn-lt"/>
                          <a:cs typeface="Times New Roman"/>
                        </a:rPr>
                        <a:t>Закона</a:t>
                      </a:r>
                      <a:r>
                        <a:rPr sz="1800" spc="-15" dirty="0">
                          <a:latin typeface="+mn-lt"/>
                          <a:cs typeface="Times New Roman"/>
                        </a:rPr>
                        <a:t> </a:t>
                      </a:r>
                      <a:r>
                        <a:rPr sz="1800" spc="-5" dirty="0">
                          <a:latin typeface="+mn-lt"/>
                          <a:cs typeface="Times New Roman"/>
                        </a:rPr>
                        <a:t>46-ФЗ</a:t>
                      </a:r>
                      <a:endParaRPr sz="180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ts val="1810"/>
                        </a:lnSpc>
                        <a:spcBef>
                          <a:spcPts val="85"/>
                        </a:spcBef>
                      </a:pPr>
                      <a:r>
                        <a:rPr sz="1800" spc="-5" dirty="0">
                          <a:latin typeface="+mn-lt"/>
                          <a:cs typeface="Times New Roman"/>
                        </a:rPr>
                        <a:t>до</a:t>
                      </a:r>
                      <a:r>
                        <a:rPr sz="1800" spc="-15" dirty="0">
                          <a:latin typeface="+mn-lt"/>
                          <a:cs typeface="Times New Roman"/>
                        </a:rPr>
                        <a:t> </a:t>
                      </a:r>
                      <a:r>
                        <a:rPr sz="1800" spc="-10" dirty="0">
                          <a:latin typeface="+mn-lt"/>
                          <a:cs typeface="Times New Roman"/>
                        </a:rPr>
                        <a:t>истечения</a:t>
                      </a:r>
                      <a:r>
                        <a:rPr sz="1800" spc="20" dirty="0">
                          <a:latin typeface="+mn-lt"/>
                          <a:cs typeface="Times New Roman"/>
                        </a:rPr>
                        <a:t> </a:t>
                      </a:r>
                      <a:r>
                        <a:rPr sz="1800" spc="-5" dirty="0">
                          <a:latin typeface="+mn-lt"/>
                          <a:cs typeface="Times New Roman"/>
                        </a:rPr>
                        <a:t>2</a:t>
                      </a:r>
                      <a:r>
                        <a:rPr sz="1800" spc="-15" dirty="0">
                          <a:latin typeface="+mn-lt"/>
                          <a:cs typeface="Times New Roman"/>
                        </a:rPr>
                        <a:t> </a:t>
                      </a:r>
                      <a:r>
                        <a:rPr sz="1800" spc="-5" dirty="0">
                          <a:latin typeface="+mn-lt"/>
                          <a:cs typeface="Times New Roman"/>
                        </a:rPr>
                        <a:t>лет</a:t>
                      </a:r>
                      <a:endParaRPr sz="1800">
                        <a:latin typeface="+mn-lt"/>
                        <a:cs typeface="Times New Roman"/>
                      </a:endParaRPr>
                    </a:p>
                    <a:p>
                      <a:pPr marL="92075">
                        <a:lnSpc>
                          <a:spcPts val="1705"/>
                        </a:lnSpc>
                      </a:pPr>
                      <a:r>
                        <a:rPr sz="1800" spc="-5" dirty="0">
                          <a:latin typeface="+mn-lt"/>
                          <a:cs typeface="Times New Roman"/>
                        </a:rPr>
                        <a:t>со</a:t>
                      </a:r>
                      <a:r>
                        <a:rPr sz="1800" spc="-40" dirty="0">
                          <a:latin typeface="+mn-lt"/>
                          <a:cs typeface="Times New Roman"/>
                        </a:rPr>
                        <a:t> </a:t>
                      </a:r>
                      <a:r>
                        <a:rPr sz="1800" spc="-5" dirty="0">
                          <a:latin typeface="+mn-lt"/>
                          <a:cs typeface="Times New Roman"/>
                        </a:rPr>
                        <a:t>дня</a:t>
                      </a:r>
                      <a:endParaRPr sz="1800">
                        <a:latin typeface="+mn-lt"/>
                        <a:cs typeface="Times New Roman"/>
                      </a:endParaRPr>
                    </a:p>
                    <a:p>
                      <a:pPr marL="92075" marR="493395">
                        <a:lnSpc>
                          <a:spcPts val="1689"/>
                        </a:lnSpc>
                        <a:spcBef>
                          <a:spcPts val="140"/>
                        </a:spcBef>
                      </a:pPr>
                      <a:r>
                        <a:rPr sz="1800" spc="-10" dirty="0">
                          <a:latin typeface="+mn-lt"/>
                          <a:cs typeface="Times New Roman"/>
                        </a:rPr>
                        <a:t>официального </a:t>
                      </a:r>
                      <a:r>
                        <a:rPr sz="1800" spc="-5" dirty="0">
                          <a:latin typeface="+mn-lt"/>
                          <a:cs typeface="Times New Roman"/>
                        </a:rPr>
                        <a:t> </a:t>
                      </a:r>
                      <a:r>
                        <a:rPr sz="1800" dirty="0">
                          <a:latin typeface="+mn-lt"/>
                          <a:cs typeface="Times New Roman"/>
                        </a:rPr>
                        <a:t>о</a:t>
                      </a:r>
                      <a:r>
                        <a:rPr sz="1800" spc="-5" dirty="0">
                          <a:latin typeface="+mn-lt"/>
                          <a:cs typeface="Times New Roman"/>
                        </a:rPr>
                        <a:t>п</a:t>
                      </a:r>
                      <a:r>
                        <a:rPr sz="1800" spc="-35" dirty="0">
                          <a:latin typeface="+mn-lt"/>
                          <a:cs typeface="Times New Roman"/>
                        </a:rPr>
                        <a:t>уб</a:t>
                      </a:r>
                      <a:r>
                        <a:rPr sz="1800" dirty="0">
                          <a:latin typeface="+mn-lt"/>
                          <a:cs typeface="Times New Roman"/>
                        </a:rPr>
                        <a:t>л</a:t>
                      </a:r>
                      <a:r>
                        <a:rPr sz="1800" spc="-10" dirty="0">
                          <a:latin typeface="+mn-lt"/>
                          <a:cs typeface="Times New Roman"/>
                        </a:rPr>
                        <a:t>и</a:t>
                      </a:r>
                      <a:r>
                        <a:rPr sz="1800" spc="-80" dirty="0">
                          <a:latin typeface="+mn-lt"/>
                          <a:cs typeface="Times New Roman"/>
                        </a:rPr>
                        <a:t>к</a:t>
                      </a:r>
                      <a:r>
                        <a:rPr sz="1800" dirty="0">
                          <a:latin typeface="+mn-lt"/>
                          <a:cs typeface="Times New Roman"/>
                        </a:rPr>
                        <a:t>о</a:t>
                      </a:r>
                      <a:r>
                        <a:rPr sz="1800" spc="-25" dirty="0">
                          <a:latin typeface="+mn-lt"/>
                          <a:cs typeface="Times New Roman"/>
                        </a:rPr>
                        <a:t>в</a:t>
                      </a:r>
                      <a:r>
                        <a:rPr sz="1800" dirty="0">
                          <a:latin typeface="+mn-lt"/>
                          <a:cs typeface="Times New Roman"/>
                        </a:rPr>
                        <a:t>ания</a:t>
                      </a:r>
                      <a:endParaRPr sz="1800">
                        <a:latin typeface="+mn-lt"/>
                        <a:cs typeface="Times New Roman"/>
                      </a:endParaRPr>
                    </a:p>
                    <a:p>
                      <a:pPr marL="92075" marR="304165">
                        <a:lnSpc>
                          <a:spcPts val="1700"/>
                        </a:lnSpc>
                        <a:spcBef>
                          <a:spcPts val="5"/>
                        </a:spcBef>
                      </a:pPr>
                      <a:r>
                        <a:rPr sz="1800" spc="-20" dirty="0">
                          <a:latin typeface="+mn-lt"/>
                          <a:cs typeface="Times New Roman"/>
                        </a:rPr>
                        <a:t>Закона </a:t>
                      </a:r>
                      <a:r>
                        <a:rPr sz="1800" spc="-5" dirty="0">
                          <a:latin typeface="+mn-lt"/>
                          <a:cs typeface="Times New Roman"/>
                        </a:rPr>
                        <a:t>46-ФЗ (до </a:t>
                      </a:r>
                      <a:r>
                        <a:rPr sz="1800" spc="-390" dirty="0">
                          <a:latin typeface="+mn-lt"/>
                          <a:cs typeface="Times New Roman"/>
                        </a:rPr>
                        <a:t> </a:t>
                      </a:r>
                      <a:r>
                        <a:rPr sz="1800" spc="-5" dirty="0">
                          <a:latin typeface="+mn-lt"/>
                          <a:cs typeface="Times New Roman"/>
                        </a:rPr>
                        <a:t>08.03.2024</a:t>
                      </a:r>
                      <a:r>
                        <a:rPr sz="1800" spc="-35" dirty="0">
                          <a:latin typeface="+mn-lt"/>
                          <a:cs typeface="Times New Roman"/>
                        </a:rPr>
                        <a:t> </a:t>
                      </a:r>
                      <a:r>
                        <a:rPr sz="1800" spc="-60" dirty="0">
                          <a:latin typeface="+mn-lt"/>
                          <a:cs typeface="Times New Roman"/>
                        </a:rPr>
                        <a:t>г.)</a:t>
                      </a:r>
                      <a:endParaRPr sz="180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739140">
                <a:tc>
                  <a:txBody>
                    <a:bodyPr/>
                    <a:lstStyle/>
                    <a:p>
                      <a:pPr marL="91440" marR="269240">
                        <a:lnSpc>
                          <a:spcPts val="1700"/>
                        </a:lnSpc>
                        <a:spcBef>
                          <a:spcPts val="325"/>
                        </a:spcBef>
                      </a:pPr>
                      <a:r>
                        <a:rPr sz="1800" b="1" spc="-20" dirty="0">
                          <a:latin typeface="+mn-lt"/>
                          <a:cs typeface="Times New Roman"/>
                        </a:rPr>
                        <a:t>Увеличили</a:t>
                      </a:r>
                      <a:r>
                        <a:rPr sz="1800" b="1" spc="5" dirty="0">
                          <a:latin typeface="+mn-lt"/>
                          <a:cs typeface="Times New Roman"/>
                        </a:rPr>
                        <a:t> </a:t>
                      </a:r>
                      <a:r>
                        <a:rPr sz="1800" b="1" spc="-10" dirty="0">
                          <a:latin typeface="+mn-lt"/>
                          <a:cs typeface="Times New Roman"/>
                        </a:rPr>
                        <a:t>предел</a:t>
                      </a:r>
                      <a:r>
                        <a:rPr sz="1800" b="1" spc="10" dirty="0">
                          <a:latin typeface="+mn-lt"/>
                          <a:cs typeface="Times New Roman"/>
                        </a:rPr>
                        <a:t> </a:t>
                      </a:r>
                      <a:r>
                        <a:rPr sz="1800" b="1" spc="-5" dirty="0">
                          <a:latin typeface="+mn-lt"/>
                          <a:cs typeface="Times New Roman"/>
                        </a:rPr>
                        <a:t>цены</a:t>
                      </a:r>
                      <a:r>
                        <a:rPr sz="1800" b="1" spc="20" dirty="0">
                          <a:latin typeface="+mn-lt"/>
                          <a:cs typeface="Times New Roman"/>
                        </a:rPr>
                        <a:t> </a:t>
                      </a:r>
                      <a:r>
                        <a:rPr sz="1800" b="1" spc="-5" dirty="0">
                          <a:latin typeface="+mn-lt"/>
                          <a:cs typeface="Times New Roman"/>
                        </a:rPr>
                        <a:t>– с</a:t>
                      </a:r>
                      <a:r>
                        <a:rPr sz="1800" b="1" spc="5" dirty="0">
                          <a:latin typeface="+mn-lt"/>
                          <a:cs typeface="Times New Roman"/>
                        </a:rPr>
                        <a:t> </a:t>
                      </a:r>
                      <a:r>
                        <a:rPr sz="1800" b="1" spc="-5" dirty="0">
                          <a:latin typeface="+mn-lt"/>
                          <a:cs typeface="Times New Roman"/>
                        </a:rPr>
                        <a:t>1 млн. до</a:t>
                      </a:r>
                      <a:r>
                        <a:rPr sz="1800" b="1" spc="15" dirty="0">
                          <a:latin typeface="+mn-lt"/>
                          <a:cs typeface="Times New Roman"/>
                        </a:rPr>
                        <a:t> </a:t>
                      </a:r>
                      <a:r>
                        <a:rPr sz="1800" b="1" spc="-5" dirty="0">
                          <a:latin typeface="+mn-lt"/>
                          <a:cs typeface="Times New Roman"/>
                        </a:rPr>
                        <a:t>1,5  </a:t>
                      </a:r>
                      <a:r>
                        <a:rPr sz="1800" b="1" spc="-10" dirty="0">
                          <a:latin typeface="+mn-lt"/>
                          <a:cs typeface="Times New Roman"/>
                        </a:rPr>
                        <a:t>млн. </a:t>
                      </a:r>
                      <a:r>
                        <a:rPr sz="1800" b="1" spc="-385" dirty="0">
                          <a:latin typeface="+mn-lt"/>
                          <a:cs typeface="Times New Roman"/>
                        </a:rPr>
                        <a:t> </a:t>
                      </a:r>
                      <a:r>
                        <a:rPr sz="1800" b="1" spc="-15" dirty="0">
                          <a:latin typeface="+mn-lt"/>
                          <a:cs typeface="Times New Roman"/>
                        </a:rPr>
                        <a:t>руб. </a:t>
                      </a:r>
                      <a:r>
                        <a:rPr sz="1800" b="1" spc="-5" dirty="0">
                          <a:latin typeface="+mn-lt"/>
                          <a:cs typeface="Times New Roman"/>
                        </a:rPr>
                        <a:t>при</a:t>
                      </a:r>
                      <a:r>
                        <a:rPr sz="1800" b="1" spc="10" dirty="0">
                          <a:latin typeface="+mn-lt"/>
                          <a:cs typeface="Times New Roman"/>
                        </a:rPr>
                        <a:t> </a:t>
                      </a:r>
                      <a:r>
                        <a:rPr sz="1800" b="1" spc="-10" dirty="0">
                          <a:latin typeface="+mn-lt"/>
                          <a:cs typeface="Times New Roman"/>
                        </a:rPr>
                        <a:t>закупках</a:t>
                      </a:r>
                      <a:r>
                        <a:rPr sz="1800" b="1" spc="-15" dirty="0">
                          <a:latin typeface="+mn-lt"/>
                          <a:cs typeface="Times New Roman"/>
                        </a:rPr>
                        <a:t> </a:t>
                      </a:r>
                      <a:r>
                        <a:rPr sz="1800" b="1" spc="-5" dirty="0">
                          <a:latin typeface="+mn-lt"/>
                          <a:cs typeface="Times New Roman"/>
                        </a:rPr>
                        <a:t>по</a:t>
                      </a:r>
                      <a:r>
                        <a:rPr sz="1800" b="1" spc="15" dirty="0">
                          <a:latin typeface="+mn-lt"/>
                          <a:cs typeface="Times New Roman"/>
                        </a:rPr>
                        <a:t> </a:t>
                      </a:r>
                      <a:r>
                        <a:rPr sz="1800" b="1" spc="-5" dirty="0">
                          <a:latin typeface="+mn-lt"/>
                          <a:cs typeface="Times New Roman"/>
                        </a:rPr>
                        <a:t>п.28</a:t>
                      </a:r>
                      <a:r>
                        <a:rPr sz="1800" b="1" spc="15" dirty="0">
                          <a:latin typeface="+mn-lt"/>
                          <a:cs typeface="Times New Roman"/>
                        </a:rPr>
                        <a:t> </a:t>
                      </a:r>
                      <a:r>
                        <a:rPr sz="1800" spc="-5" dirty="0">
                          <a:latin typeface="+mn-lt"/>
                          <a:cs typeface="Times New Roman"/>
                        </a:rPr>
                        <a:t>ч.1 </a:t>
                      </a:r>
                      <a:r>
                        <a:rPr sz="1800" spc="-30" dirty="0">
                          <a:latin typeface="+mn-lt"/>
                          <a:cs typeface="Times New Roman"/>
                        </a:rPr>
                        <a:t>ст.93</a:t>
                      </a:r>
                      <a:r>
                        <a:rPr sz="1800" dirty="0">
                          <a:latin typeface="+mn-lt"/>
                          <a:cs typeface="Times New Roman"/>
                        </a:rPr>
                        <a:t> </a:t>
                      </a:r>
                      <a:r>
                        <a:rPr sz="1800" spc="-15" dirty="0">
                          <a:latin typeface="+mn-lt"/>
                          <a:cs typeface="Times New Roman"/>
                        </a:rPr>
                        <a:t>(закупка</a:t>
                      </a:r>
                      <a:endParaRPr sz="1800">
                        <a:latin typeface="+mn-lt"/>
                        <a:cs typeface="Times New Roman"/>
                      </a:endParaRPr>
                    </a:p>
                    <a:p>
                      <a:pPr marL="91440">
                        <a:lnSpc>
                          <a:spcPts val="1689"/>
                        </a:lnSpc>
                      </a:pPr>
                      <a:r>
                        <a:rPr sz="1800" spc="-10" dirty="0">
                          <a:latin typeface="+mn-lt"/>
                          <a:cs typeface="Times New Roman"/>
                        </a:rPr>
                        <a:t>лек.препаратов</a:t>
                      </a:r>
                      <a:r>
                        <a:rPr sz="1800" spc="30" dirty="0">
                          <a:latin typeface="+mn-lt"/>
                          <a:cs typeface="Times New Roman"/>
                        </a:rPr>
                        <a:t> </a:t>
                      </a:r>
                      <a:r>
                        <a:rPr sz="1800" spc="-5" dirty="0">
                          <a:latin typeface="+mn-lt"/>
                          <a:cs typeface="Times New Roman"/>
                        </a:rPr>
                        <a:t>по</a:t>
                      </a:r>
                      <a:r>
                        <a:rPr sz="1800" spc="5" dirty="0">
                          <a:latin typeface="+mn-lt"/>
                          <a:cs typeface="Times New Roman"/>
                        </a:rPr>
                        <a:t> </a:t>
                      </a:r>
                      <a:r>
                        <a:rPr sz="1800" spc="-5" dirty="0">
                          <a:latin typeface="+mn-lt"/>
                          <a:cs typeface="Times New Roman"/>
                        </a:rPr>
                        <a:t>решению</a:t>
                      </a:r>
                      <a:r>
                        <a:rPr sz="1800" spc="30" dirty="0">
                          <a:latin typeface="+mn-lt"/>
                          <a:cs typeface="Times New Roman"/>
                        </a:rPr>
                        <a:t> </a:t>
                      </a:r>
                      <a:r>
                        <a:rPr sz="1800" spc="-10" dirty="0">
                          <a:latin typeface="+mn-lt"/>
                          <a:cs typeface="Times New Roman"/>
                        </a:rPr>
                        <a:t>врачебной</a:t>
                      </a:r>
                      <a:r>
                        <a:rPr sz="1800" dirty="0">
                          <a:latin typeface="+mn-lt"/>
                          <a:cs typeface="Times New Roman"/>
                        </a:rPr>
                        <a:t> </a:t>
                      </a:r>
                      <a:r>
                        <a:rPr sz="1800" spc="-20" dirty="0">
                          <a:latin typeface="+mn-lt"/>
                          <a:cs typeface="Times New Roman"/>
                        </a:rPr>
                        <a:t>комиссии)</a:t>
                      </a:r>
                      <a:endParaRPr sz="1800">
                        <a:latin typeface="+mn-lt"/>
                        <a:cs typeface="Times New Roman"/>
                      </a:endParaRPr>
                    </a:p>
                  </a:txBody>
                  <a:tcPr marL="0" marR="0" marT="412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316865">
                        <a:lnSpc>
                          <a:spcPts val="1700"/>
                        </a:lnSpc>
                        <a:spcBef>
                          <a:spcPts val="325"/>
                        </a:spcBef>
                      </a:pPr>
                      <a:r>
                        <a:rPr sz="1800" spc="-10" dirty="0">
                          <a:latin typeface="+mn-lt"/>
                          <a:cs typeface="Times New Roman"/>
                        </a:rPr>
                        <a:t>п/п</a:t>
                      </a:r>
                      <a:r>
                        <a:rPr sz="1800" dirty="0">
                          <a:latin typeface="+mn-lt"/>
                          <a:cs typeface="Times New Roman"/>
                        </a:rPr>
                        <a:t> </a:t>
                      </a:r>
                      <a:r>
                        <a:rPr sz="1800" spc="-10" dirty="0">
                          <a:latin typeface="+mn-lt"/>
                          <a:cs typeface="Times New Roman"/>
                        </a:rPr>
                        <a:t>«б» </a:t>
                      </a:r>
                      <a:r>
                        <a:rPr sz="1800" spc="-5" dirty="0">
                          <a:latin typeface="+mn-lt"/>
                          <a:cs typeface="Times New Roman"/>
                        </a:rPr>
                        <a:t>п.3</a:t>
                      </a:r>
                      <a:r>
                        <a:rPr sz="1800" spc="-15" dirty="0">
                          <a:latin typeface="+mn-lt"/>
                          <a:cs typeface="Times New Roman"/>
                        </a:rPr>
                        <a:t> </a:t>
                      </a:r>
                      <a:r>
                        <a:rPr sz="1800" spc="-35" dirty="0">
                          <a:latin typeface="+mn-lt"/>
                          <a:cs typeface="Times New Roman"/>
                        </a:rPr>
                        <a:t>ст.8 </a:t>
                      </a:r>
                      <a:r>
                        <a:rPr sz="1800" spc="-385" dirty="0">
                          <a:latin typeface="+mn-lt"/>
                          <a:cs typeface="Times New Roman"/>
                        </a:rPr>
                        <a:t> </a:t>
                      </a:r>
                      <a:r>
                        <a:rPr sz="1800" spc="-20" dirty="0">
                          <a:latin typeface="+mn-lt"/>
                          <a:cs typeface="Times New Roman"/>
                        </a:rPr>
                        <a:t>Закона </a:t>
                      </a:r>
                      <a:r>
                        <a:rPr sz="1800" spc="-5" dirty="0">
                          <a:latin typeface="+mn-lt"/>
                          <a:cs typeface="Times New Roman"/>
                        </a:rPr>
                        <a:t>46-ФЗ</a:t>
                      </a:r>
                      <a:endParaRPr sz="1800">
                        <a:latin typeface="+mn-lt"/>
                        <a:cs typeface="Times New Roman"/>
                      </a:endParaRPr>
                    </a:p>
                  </a:txBody>
                  <a:tcPr marL="0" marR="0" marT="412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85"/>
                        </a:spcBef>
                      </a:pPr>
                      <a:r>
                        <a:rPr sz="1800" spc="-5" dirty="0">
                          <a:latin typeface="+mn-lt"/>
                          <a:cs typeface="Times New Roman"/>
                        </a:rPr>
                        <a:t>бессрочно</a:t>
                      </a:r>
                      <a:endParaRPr sz="180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955167">
                <a:tc>
                  <a:txBody>
                    <a:bodyPr/>
                    <a:lstStyle/>
                    <a:p>
                      <a:pPr marL="91440">
                        <a:lnSpc>
                          <a:spcPts val="1814"/>
                        </a:lnSpc>
                        <a:spcBef>
                          <a:spcPts val="85"/>
                        </a:spcBef>
                      </a:pPr>
                      <a:r>
                        <a:rPr sz="1800" spc="-10" dirty="0">
                          <a:latin typeface="+mn-lt"/>
                          <a:cs typeface="Times New Roman"/>
                        </a:rPr>
                        <a:t>Правительством</a:t>
                      </a:r>
                      <a:r>
                        <a:rPr sz="1800" dirty="0">
                          <a:latin typeface="+mn-lt"/>
                          <a:cs typeface="Times New Roman"/>
                        </a:rPr>
                        <a:t> </a:t>
                      </a:r>
                      <a:r>
                        <a:rPr sz="1800" spc="-20" dirty="0">
                          <a:latin typeface="+mn-lt"/>
                          <a:cs typeface="Times New Roman"/>
                        </a:rPr>
                        <a:t>РФ </a:t>
                      </a:r>
                      <a:r>
                        <a:rPr sz="1800" spc="-5" dirty="0">
                          <a:latin typeface="+mn-lt"/>
                          <a:cs typeface="Times New Roman"/>
                        </a:rPr>
                        <a:t>установлены</a:t>
                      </a:r>
                      <a:endParaRPr sz="1800" dirty="0">
                        <a:latin typeface="+mn-lt"/>
                        <a:cs typeface="Times New Roman"/>
                      </a:endParaRPr>
                    </a:p>
                    <a:p>
                      <a:pPr marL="91440">
                        <a:lnSpc>
                          <a:spcPts val="1814"/>
                        </a:lnSpc>
                      </a:pPr>
                      <a:r>
                        <a:rPr sz="1800" b="1" spc="-5" dirty="0">
                          <a:latin typeface="+mn-lt"/>
                          <a:cs typeface="Times New Roman"/>
                        </a:rPr>
                        <a:t>дополнительные</a:t>
                      </a:r>
                      <a:r>
                        <a:rPr sz="1800" b="1" spc="25" dirty="0">
                          <a:latin typeface="+mn-lt"/>
                          <a:cs typeface="Times New Roman"/>
                        </a:rPr>
                        <a:t> </a:t>
                      </a:r>
                      <a:r>
                        <a:rPr sz="1800" b="1" spc="-5" dirty="0">
                          <a:latin typeface="+mn-lt"/>
                          <a:cs typeface="Times New Roman"/>
                        </a:rPr>
                        <a:t>случаи</a:t>
                      </a:r>
                      <a:r>
                        <a:rPr sz="1800" b="1" spc="-20" dirty="0">
                          <a:latin typeface="+mn-lt"/>
                          <a:cs typeface="Times New Roman"/>
                        </a:rPr>
                        <a:t> </a:t>
                      </a:r>
                      <a:r>
                        <a:rPr sz="1800" b="1" spc="-5" dirty="0">
                          <a:latin typeface="+mn-lt"/>
                          <a:cs typeface="Times New Roman"/>
                        </a:rPr>
                        <a:t>закупок</a:t>
                      </a:r>
                      <a:r>
                        <a:rPr sz="1800" b="1" spc="-15" dirty="0">
                          <a:latin typeface="+mn-lt"/>
                          <a:cs typeface="Times New Roman"/>
                        </a:rPr>
                        <a:t> </a:t>
                      </a:r>
                      <a:r>
                        <a:rPr sz="1800" b="1" spc="-5" dirty="0">
                          <a:latin typeface="+mn-lt"/>
                          <a:cs typeface="Times New Roman"/>
                        </a:rPr>
                        <a:t>у </a:t>
                      </a:r>
                      <a:r>
                        <a:rPr sz="1800" b="1" spc="-5" dirty="0" smtClean="0">
                          <a:latin typeface="+mn-lt"/>
                          <a:cs typeface="Times New Roman"/>
                        </a:rPr>
                        <a:t>ЕП</a:t>
                      </a:r>
                      <a:endParaRPr lang="ru-RU" sz="1800" b="1" spc="-5" dirty="0" smtClean="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244475">
                        <a:lnSpc>
                          <a:spcPts val="1710"/>
                        </a:lnSpc>
                        <a:spcBef>
                          <a:spcPts val="315"/>
                        </a:spcBef>
                      </a:pPr>
                      <a:r>
                        <a:rPr sz="1800" spc="-5" dirty="0">
                          <a:latin typeface="+mn-lt"/>
                          <a:cs typeface="Times New Roman"/>
                        </a:rPr>
                        <a:t>Ч.1 </a:t>
                      </a:r>
                      <a:r>
                        <a:rPr sz="1800" spc="-30" dirty="0">
                          <a:latin typeface="+mn-lt"/>
                          <a:cs typeface="Times New Roman"/>
                        </a:rPr>
                        <a:t>ст.15 </a:t>
                      </a:r>
                      <a:r>
                        <a:rPr sz="1800" spc="-20" dirty="0">
                          <a:latin typeface="+mn-lt"/>
                          <a:cs typeface="Times New Roman"/>
                        </a:rPr>
                        <a:t>Закона </a:t>
                      </a:r>
                      <a:r>
                        <a:rPr sz="1800" spc="-385" dirty="0">
                          <a:latin typeface="+mn-lt"/>
                          <a:cs typeface="Times New Roman"/>
                        </a:rPr>
                        <a:t> </a:t>
                      </a:r>
                      <a:r>
                        <a:rPr sz="1800" spc="-5" dirty="0">
                          <a:latin typeface="+mn-lt"/>
                          <a:cs typeface="Times New Roman"/>
                        </a:rPr>
                        <a:t>46-ФЗ.</a:t>
                      </a:r>
                      <a:endParaRPr sz="1800">
                        <a:latin typeface="+mn-lt"/>
                        <a:cs typeface="Times New Roman"/>
                      </a:endParaRPr>
                    </a:p>
                    <a:p>
                      <a:pPr marL="92075" marR="162560">
                        <a:lnSpc>
                          <a:spcPts val="1689"/>
                        </a:lnSpc>
                        <a:spcBef>
                          <a:spcPts val="10"/>
                        </a:spcBef>
                      </a:pPr>
                      <a:r>
                        <a:rPr sz="1800" spc="-10" dirty="0">
                          <a:latin typeface="+mn-lt"/>
                          <a:cs typeface="Times New Roman"/>
                        </a:rPr>
                        <a:t>ПП</a:t>
                      </a:r>
                      <a:r>
                        <a:rPr sz="1800" spc="-15" dirty="0">
                          <a:latin typeface="+mn-lt"/>
                          <a:cs typeface="Times New Roman"/>
                        </a:rPr>
                        <a:t> </a:t>
                      </a:r>
                      <a:r>
                        <a:rPr sz="1800" spc="-20" dirty="0">
                          <a:latin typeface="+mn-lt"/>
                          <a:cs typeface="Times New Roman"/>
                        </a:rPr>
                        <a:t>РФ</a:t>
                      </a:r>
                      <a:r>
                        <a:rPr sz="1800" spc="-10" dirty="0">
                          <a:latin typeface="+mn-lt"/>
                          <a:cs typeface="Times New Roman"/>
                        </a:rPr>
                        <a:t> </a:t>
                      </a:r>
                      <a:r>
                        <a:rPr sz="1800" spc="-15" dirty="0">
                          <a:latin typeface="+mn-lt"/>
                          <a:cs typeface="Times New Roman"/>
                        </a:rPr>
                        <a:t>от </a:t>
                      </a:r>
                      <a:r>
                        <a:rPr sz="1800" spc="-10" dirty="0">
                          <a:latin typeface="+mn-lt"/>
                          <a:cs typeface="Times New Roman"/>
                        </a:rPr>
                        <a:t> </a:t>
                      </a:r>
                      <a:r>
                        <a:rPr sz="1800" spc="-5" dirty="0">
                          <a:latin typeface="+mn-lt"/>
                          <a:cs typeface="Times New Roman"/>
                        </a:rPr>
                        <a:t>10.03.2022</a:t>
                      </a:r>
                      <a:r>
                        <a:rPr sz="1800" spc="-45" dirty="0">
                          <a:latin typeface="+mn-lt"/>
                          <a:cs typeface="Times New Roman"/>
                        </a:rPr>
                        <a:t> </a:t>
                      </a:r>
                      <a:r>
                        <a:rPr sz="1800" spc="-5" dirty="0">
                          <a:latin typeface="+mn-lt"/>
                          <a:cs typeface="Times New Roman"/>
                        </a:rPr>
                        <a:t>N</a:t>
                      </a:r>
                      <a:r>
                        <a:rPr sz="1800" spc="-30" dirty="0">
                          <a:latin typeface="+mn-lt"/>
                          <a:cs typeface="Times New Roman"/>
                        </a:rPr>
                        <a:t> </a:t>
                      </a:r>
                      <a:r>
                        <a:rPr sz="1800" spc="-5" dirty="0">
                          <a:latin typeface="+mn-lt"/>
                          <a:cs typeface="Times New Roman"/>
                        </a:rPr>
                        <a:t>339</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142875">
                        <a:lnSpc>
                          <a:spcPts val="1710"/>
                        </a:lnSpc>
                        <a:spcBef>
                          <a:spcPts val="315"/>
                        </a:spcBef>
                      </a:pPr>
                      <a:r>
                        <a:rPr sz="1800" spc="-5" dirty="0">
                          <a:latin typeface="+mn-lt"/>
                          <a:cs typeface="Times New Roman"/>
                        </a:rPr>
                        <a:t>до 31 декабря 2022 </a:t>
                      </a:r>
                      <a:r>
                        <a:rPr sz="1800" spc="-390" dirty="0">
                          <a:latin typeface="+mn-lt"/>
                          <a:cs typeface="Times New Roman"/>
                        </a:rPr>
                        <a:t> </a:t>
                      </a:r>
                      <a:r>
                        <a:rPr sz="1800" spc="-25" dirty="0">
                          <a:latin typeface="+mn-lt"/>
                          <a:cs typeface="Times New Roman"/>
                        </a:rPr>
                        <a:t>года</a:t>
                      </a:r>
                      <a:r>
                        <a:rPr sz="1800" spc="-35" dirty="0">
                          <a:latin typeface="+mn-lt"/>
                          <a:cs typeface="Times New Roman"/>
                        </a:rPr>
                        <a:t> </a:t>
                      </a:r>
                      <a:r>
                        <a:rPr sz="1800" spc="-15" dirty="0">
                          <a:latin typeface="+mn-lt"/>
                          <a:cs typeface="Times New Roman"/>
                        </a:rPr>
                        <a:t>включительно</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732724">
                <a:tc>
                  <a:txBody>
                    <a:bodyPr/>
                    <a:lstStyle/>
                    <a:p>
                      <a:pPr marL="91440" marR="147320">
                        <a:lnSpc>
                          <a:spcPct val="88500"/>
                        </a:lnSpc>
                        <a:spcBef>
                          <a:spcPts val="309"/>
                        </a:spcBef>
                      </a:pPr>
                      <a:r>
                        <a:rPr sz="1800" b="1" spc="-15" dirty="0" err="1" smtClean="0">
                          <a:latin typeface="+mn-lt"/>
                          <a:cs typeface="Times New Roman"/>
                        </a:rPr>
                        <a:t>Субъектам</a:t>
                      </a:r>
                      <a:r>
                        <a:rPr lang="ru-RU" sz="1800" b="1" spc="-15" dirty="0" smtClean="0">
                          <a:latin typeface="+mn-lt"/>
                          <a:cs typeface="Times New Roman"/>
                        </a:rPr>
                        <a:t> и муниципалитетам</a:t>
                      </a:r>
                      <a:r>
                        <a:rPr sz="1800" b="1" spc="5" dirty="0" smtClean="0">
                          <a:latin typeface="+mn-lt"/>
                          <a:cs typeface="Times New Roman"/>
                        </a:rPr>
                        <a:t> </a:t>
                      </a:r>
                      <a:r>
                        <a:rPr sz="1800" b="1" spc="-25" dirty="0">
                          <a:latin typeface="+mn-lt"/>
                          <a:cs typeface="Times New Roman"/>
                        </a:rPr>
                        <a:t>РФ</a:t>
                      </a:r>
                      <a:r>
                        <a:rPr sz="1800" b="1" spc="5" dirty="0">
                          <a:latin typeface="+mn-lt"/>
                          <a:cs typeface="Times New Roman"/>
                        </a:rPr>
                        <a:t> </a:t>
                      </a:r>
                      <a:r>
                        <a:rPr sz="1800" b="1" spc="-5" dirty="0">
                          <a:latin typeface="+mn-lt"/>
                          <a:cs typeface="Times New Roman"/>
                        </a:rPr>
                        <a:t>дано</a:t>
                      </a:r>
                      <a:r>
                        <a:rPr sz="1800" b="1" spc="20" dirty="0">
                          <a:latin typeface="+mn-lt"/>
                          <a:cs typeface="Times New Roman"/>
                        </a:rPr>
                        <a:t> </a:t>
                      </a:r>
                      <a:r>
                        <a:rPr sz="1800" b="1" spc="-10" dirty="0">
                          <a:latin typeface="+mn-lt"/>
                          <a:cs typeface="Times New Roman"/>
                        </a:rPr>
                        <a:t>право </a:t>
                      </a:r>
                      <a:r>
                        <a:rPr sz="1800" b="1" spc="-15" dirty="0">
                          <a:latin typeface="+mn-lt"/>
                          <a:cs typeface="Times New Roman"/>
                        </a:rPr>
                        <a:t>устанавливать</a:t>
                      </a:r>
                      <a:r>
                        <a:rPr sz="1800" b="1" spc="30" dirty="0">
                          <a:latin typeface="+mn-lt"/>
                          <a:cs typeface="Times New Roman"/>
                        </a:rPr>
                        <a:t> </a:t>
                      </a:r>
                      <a:r>
                        <a:rPr sz="1800" b="1" spc="-5" dirty="0">
                          <a:latin typeface="+mn-lt"/>
                          <a:cs typeface="Times New Roman"/>
                        </a:rPr>
                        <a:t>иные </a:t>
                      </a:r>
                      <a:r>
                        <a:rPr sz="1800" b="1" spc="-385" dirty="0">
                          <a:latin typeface="+mn-lt"/>
                          <a:cs typeface="Times New Roman"/>
                        </a:rPr>
                        <a:t> </a:t>
                      </a:r>
                      <a:r>
                        <a:rPr sz="1800" b="1" spc="-5" dirty="0">
                          <a:latin typeface="+mn-lt"/>
                          <a:cs typeface="Times New Roman"/>
                        </a:rPr>
                        <a:t>случаи</a:t>
                      </a:r>
                      <a:r>
                        <a:rPr sz="1800" b="1" spc="-10" dirty="0">
                          <a:latin typeface="+mn-lt"/>
                          <a:cs typeface="Times New Roman"/>
                        </a:rPr>
                        <a:t> </a:t>
                      </a:r>
                      <a:r>
                        <a:rPr sz="1800" b="1" spc="-5" dirty="0">
                          <a:latin typeface="+mn-lt"/>
                          <a:cs typeface="Times New Roman"/>
                        </a:rPr>
                        <a:t>и</a:t>
                      </a:r>
                      <a:r>
                        <a:rPr sz="1800" b="1" spc="10" dirty="0">
                          <a:latin typeface="+mn-lt"/>
                          <a:cs typeface="Times New Roman"/>
                        </a:rPr>
                        <a:t> </a:t>
                      </a:r>
                      <a:r>
                        <a:rPr sz="1800" b="1" spc="-5" dirty="0">
                          <a:latin typeface="+mn-lt"/>
                          <a:cs typeface="Times New Roman"/>
                        </a:rPr>
                        <a:t>их</a:t>
                      </a:r>
                      <a:r>
                        <a:rPr sz="1800" b="1" spc="5" dirty="0">
                          <a:latin typeface="+mn-lt"/>
                          <a:cs typeface="Times New Roman"/>
                        </a:rPr>
                        <a:t> </a:t>
                      </a:r>
                      <a:r>
                        <a:rPr sz="1800" b="1" spc="-5" dirty="0">
                          <a:latin typeface="+mn-lt"/>
                          <a:cs typeface="Times New Roman"/>
                        </a:rPr>
                        <a:t>порядок</a:t>
                      </a:r>
                      <a:r>
                        <a:rPr sz="1800" b="1" spc="5" dirty="0">
                          <a:latin typeface="+mn-lt"/>
                          <a:cs typeface="Times New Roman"/>
                        </a:rPr>
                        <a:t> </a:t>
                      </a:r>
                      <a:r>
                        <a:rPr sz="1800" b="1" spc="-10" dirty="0">
                          <a:latin typeface="+mn-lt"/>
                          <a:cs typeface="Times New Roman"/>
                        </a:rPr>
                        <a:t>осуществления</a:t>
                      </a:r>
                      <a:r>
                        <a:rPr sz="1800" b="1" spc="40" dirty="0">
                          <a:latin typeface="+mn-lt"/>
                          <a:cs typeface="Times New Roman"/>
                        </a:rPr>
                        <a:t> </a:t>
                      </a:r>
                      <a:r>
                        <a:rPr sz="1800" b="1" spc="-10" dirty="0">
                          <a:latin typeface="+mn-lt"/>
                          <a:cs typeface="Times New Roman"/>
                        </a:rPr>
                        <a:t>закупок </a:t>
                      </a:r>
                      <a:r>
                        <a:rPr sz="1800" b="1" spc="-5" dirty="0">
                          <a:latin typeface="+mn-lt"/>
                          <a:cs typeface="Times New Roman"/>
                        </a:rPr>
                        <a:t>у </a:t>
                      </a:r>
                      <a:r>
                        <a:rPr sz="1800" b="1" dirty="0">
                          <a:latin typeface="+mn-lt"/>
                          <a:cs typeface="Times New Roman"/>
                        </a:rPr>
                        <a:t> </a:t>
                      </a:r>
                      <a:r>
                        <a:rPr sz="1800" b="1" spc="-5" dirty="0">
                          <a:latin typeface="+mn-lt"/>
                          <a:cs typeface="Times New Roman"/>
                        </a:rPr>
                        <a:t>ЕП</a:t>
                      </a:r>
                      <a:r>
                        <a:rPr sz="1800" b="1" dirty="0">
                          <a:latin typeface="+mn-lt"/>
                          <a:cs typeface="Times New Roman"/>
                        </a:rPr>
                        <a:t> </a:t>
                      </a:r>
                      <a:r>
                        <a:rPr sz="1800" spc="-5" dirty="0">
                          <a:latin typeface="+mn-lt"/>
                          <a:cs typeface="Times New Roman"/>
                        </a:rPr>
                        <a:t>для</a:t>
                      </a:r>
                      <a:r>
                        <a:rPr sz="1800" dirty="0">
                          <a:latin typeface="+mn-lt"/>
                          <a:cs typeface="Times New Roman"/>
                        </a:rPr>
                        <a:t> </a:t>
                      </a:r>
                      <a:r>
                        <a:rPr sz="1800" spc="-15" dirty="0">
                          <a:latin typeface="+mn-lt"/>
                          <a:cs typeface="Times New Roman"/>
                        </a:rPr>
                        <a:t>государственных</a:t>
                      </a:r>
                      <a:r>
                        <a:rPr sz="1800" spc="45" dirty="0">
                          <a:latin typeface="+mn-lt"/>
                          <a:cs typeface="Times New Roman"/>
                        </a:rPr>
                        <a:t> </a:t>
                      </a:r>
                      <a:r>
                        <a:rPr sz="1800" spc="-5" dirty="0">
                          <a:latin typeface="+mn-lt"/>
                          <a:cs typeface="Times New Roman"/>
                        </a:rPr>
                        <a:t>и</a:t>
                      </a:r>
                      <a:r>
                        <a:rPr sz="1800" dirty="0">
                          <a:latin typeface="+mn-lt"/>
                          <a:cs typeface="Times New Roman"/>
                        </a:rPr>
                        <a:t> </a:t>
                      </a:r>
                      <a:r>
                        <a:rPr sz="1800" spc="-5" dirty="0">
                          <a:latin typeface="+mn-lt"/>
                          <a:cs typeface="Times New Roman"/>
                        </a:rPr>
                        <a:t>(или)</a:t>
                      </a:r>
                      <a:r>
                        <a:rPr sz="1800" spc="35" dirty="0">
                          <a:latin typeface="+mn-lt"/>
                          <a:cs typeface="Times New Roman"/>
                        </a:rPr>
                        <a:t> </a:t>
                      </a:r>
                      <a:r>
                        <a:rPr sz="1800" spc="-5" dirty="0">
                          <a:latin typeface="+mn-lt"/>
                          <a:cs typeface="Times New Roman"/>
                        </a:rPr>
                        <a:t>муниципальных </a:t>
                      </a:r>
                      <a:r>
                        <a:rPr sz="1800" dirty="0">
                          <a:latin typeface="+mn-lt"/>
                          <a:cs typeface="Times New Roman"/>
                        </a:rPr>
                        <a:t> </a:t>
                      </a:r>
                      <a:r>
                        <a:rPr sz="1800" spc="-10" dirty="0">
                          <a:latin typeface="+mn-lt"/>
                          <a:cs typeface="Times New Roman"/>
                        </a:rPr>
                        <a:t>нужд.</a:t>
                      </a:r>
                      <a:endParaRPr sz="1800" dirty="0">
                        <a:latin typeface="+mn-lt"/>
                        <a:cs typeface="Times New Roman"/>
                      </a:endParaRPr>
                    </a:p>
                    <a:p>
                      <a:pPr marL="91440">
                        <a:lnSpc>
                          <a:spcPts val="1805"/>
                        </a:lnSpc>
                        <a:spcBef>
                          <a:spcPts val="1485"/>
                        </a:spcBef>
                      </a:pPr>
                      <a:r>
                        <a:rPr sz="1800" spc="-10" dirty="0">
                          <a:latin typeface="+mn-lt"/>
                          <a:cs typeface="Times New Roman"/>
                        </a:rPr>
                        <a:t>Основание</a:t>
                      </a:r>
                      <a:r>
                        <a:rPr sz="1800" spc="25" dirty="0">
                          <a:latin typeface="+mn-lt"/>
                          <a:cs typeface="Times New Roman"/>
                        </a:rPr>
                        <a:t> </a:t>
                      </a:r>
                      <a:r>
                        <a:rPr sz="1800" spc="-5" dirty="0">
                          <a:latin typeface="+mn-lt"/>
                          <a:cs typeface="Times New Roman"/>
                        </a:rPr>
                        <a:t>–</a:t>
                      </a:r>
                      <a:r>
                        <a:rPr sz="1800" spc="5" dirty="0">
                          <a:latin typeface="+mn-lt"/>
                          <a:cs typeface="Times New Roman"/>
                        </a:rPr>
                        <a:t> </a:t>
                      </a:r>
                      <a:r>
                        <a:rPr sz="1800" spc="-5" dirty="0">
                          <a:latin typeface="+mn-lt"/>
                          <a:cs typeface="Times New Roman"/>
                        </a:rPr>
                        <a:t>решение</a:t>
                      </a:r>
                      <a:r>
                        <a:rPr sz="1800" spc="35" dirty="0">
                          <a:latin typeface="+mn-lt"/>
                          <a:cs typeface="Times New Roman"/>
                        </a:rPr>
                        <a:t> </a:t>
                      </a:r>
                      <a:r>
                        <a:rPr sz="1800" spc="-15" dirty="0">
                          <a:latin typeface="+mn-lt"/>
                          <a:cs typeface="Times New Roman"/>
                        </a:rPr>
                        <a:t>высшего</a:t>
                      </a:r>
                      <a:r>
                        <a:rPr sz="1800" spc="25" dirty="0">
                          <a:latin typeface="+mn-lt"/>
                          <a:cs typeface="Times New Roman"/>
                        </a:rPr>
                        <a:t> </a:t>
                      </a:r>
                      <a:r>
                        <a:rPr sz="1800" spc="-10" dirty="0">
                          <a:latin typeface="+mn-lt"/>
                          <a:cs typeface="Times New Roman"/>
                        </a:rPr>
                        <a:t>исполнительного</a:t>
                      </a:r>
                      <a:endParaRPr sz="1800" dirty="0">
                        <a:latin typeface="+mn-lt"/>
                        <a:cs typeface="Times New Roman"/>
                      </a:endParaRPr>
                    </a:p>
                    <a:p>
                      <a:pPr marL="91440">
                        <a:lnSpc>
                          <a:spcPts val="1805"/>
                        </a:lnSpc>
                      </a:pPr>
                      <a:r>
                        <a:rPr sz="1800" spc="-5" dirty="0">
                          <a:latin typeface="+mn-lt"/>
                          <a:cs typeface="Times New Roman"/>
                        </a:rPr>
                        <a:t>органа</a:t>
                      </a:r>
                      <a:r>
                        <a:rPr sz="1800" dirty="0">
                          <a:latin typeface="+mn-lt"/>
                          <a:cs typeface="Times New Roman"/>
                        </a:rPr>
                        <a:t> </a:t>
                      </a:r>
                      <a:r>
                        <a:rPr sz="1800" spc="-15" dirty="0">
                          <a:latin typeface="+mn-lt"/>
                          <a:cs typeface="Times New Roman"/>
                        </a:rPr>
                        <a:t>государственной</a:t>
                      </a:r>
                      <a:r>
                        <a:rPr sz="1800" spc="45" dirty="0">
                          <a:latin typeface="+mn-lt"/>
                          <a:cs typeface="Times New Roman"/>
                        </a:rPr>
                        <a:t> </a:t>
                      </a:r>
                      <a:r>
                        <a:rPr sz="1800" spc="-10" dirty="0">
                          <a:latin typeface="+mn-lt"/>
                          <a:cs typeface="Times New Roman"/>
                        </a:rPr>
                        <a:t>власти</a:t>
                      </a:r>
                      <a:r>
                        <a:rPr sz="1800" spc="25" dirty="0">
                          <a:latin typeface="+mn-lt"/>
                          <a:cs typeface="Times New Roman"/>
                        </a:rPr>
                        <a:t> </a:t>
                      </a:r>
                      <a:r>
                        <a:rPr sz="1800" spc="-20" dirty="0" err="1">
                          <a:latin typeface="+mn-lt"/>
                          <a:cs typeface="Times New Roman"/>
                        </a:rPr>
                        <a:t>субъекта</a:t>
                      </a:r>
                      <a:r>
                        <a:rPr sz="1800" spc="20" dirty="0">
                          <a:latin typeface="+mn-lt"/>
                          <a:cs typeface="Times New Roman"/>
                        </a:rPr>
                        <a:t> </a:t>
                      </a:r>
                      <a:r>
                        <a:rPr sz="1800" spc="-15" dirty="0" smtClean="0">
                          <a:latin typeface="+mn-lt"/>
                          <a:cs typeface="Times New Roman"/>
                        </a:rPr>
                        <a:t>РФ</a:t>
                      </a:r>
                      <a:r>
                        <a:rPr lang="ru-RU" sz="1800" spc="-15" dirty="0" smtClean="0">
                          <a:latin typeface="+mn-lt"/>
                          <a:cs typeface="Times New Roman"/>
                        </a:rPr>
                        <a:t>, </a:t>
                      </a:r>
                      <a:r>
                        <a:rPr lang="ru-RU" sz="1800" spc="-15" baseline="0" dirty="0" smtClean="0">
                          <a:latin typeface="+mn-lt"/>
                          <a:cs typeface="Times New Roman"/>
                        </a:rPr>
                        <a:t> местной администрации</a:t>
                      </a:r>
                      <a:endParaRPr sz="1800" dirty="0">
                        <a:latin typeface="+mn-lt"/>
                        <a:cs typeface="Times New Roman"/>
                      </a:endParaRPr>
                    </a:p>
                  </a:txBody>
                  <a:tcPr marL="0" marR="0" marT="393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244475">
                        <a:lnSpc>
                          <a:spcPts val="1700"/>
                        </a:lnSpc>
                        <a:spcBef>
                          <a:spcPts val="330"/>
                        </a:spcBef>
                      </a:pPr>
                      <a:r>
                        <a:rPr sz="1800" spc="-5" dirty="0">
                          <a:latin typeface="+mn-lt"/>
                          <a:cs typeface="Times New Roman"/>
                        </a:rPr>
                        <a:t>Ч.2 </a:t>
                      </a:r>
                      <a:r>
                        <a:rPr sz="1800" spc="-30" dirty="0">
                          <a:latin typeface="+mn-lt"/>
                          <a:cs typeface="Times New Roman"/>
                        </a:rPr>
                        <a:t>ст.15 </a:t>
                      </a:r>
                      <a:r>
                        <a:rPr sz="1800" spc="-20" dirty="0">
                          <a:latin typeface="+mn-lt"/>
                          <a:cs typeface="Times New Roman"/>
                        </a:rPr>
                        <a:t>Закона </a:t>
                      </a:r>
                      <a:r>
                        <a:rPr sz="1800" spc="-385" dirty="0">
                          <a:latin typeface="+mn-lt"/>
                          <a:cs typeface="Times New Roman"/>
                        </a:rPr>
                        <a:t> </a:t>
                      </a:r>
                      <a:r>
                        <a:rPr sz="1800" spc="-5" dirty="0">
                          <a:latin typeface="+mn-lt"/>
                          <a:cs typeface="Times New Roman"/>
                        </a:rPr>
                        <a:t>46-ФЗ</a:t>
                      </a:r>
                      <a:endParaRPr sz="1800" dirty="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142875">
                        <a:lnSpc>
                          <a:spcPts val="1700"/>
                        </a:lnSpc>
                        <a:spcBef>
                          <a:spcPts val="330"/>
                        </a:spcBef>
                      </a:pPr>
                      <a:r>
                        <a:rPr sz="1800" spc="-5" dirty="0">
                          <a:latin typeface="+mn-lt"/>
                          <a:cs typeface="Times New Roman"/>
                        </a:rPr>
                        <a:t>до 31 декабря 2022 </a:t>
                      </a:r>
                      <a:r>
                        <a:rPr sz="1800" spc="-390" dirty="0">
                          <a:latin typeface="+mn-lt"/>
                          <a:cs typeface="Times New Roman"/>
                        </a:rPr>
                        <a:t> </a:t>
                      </a:r>
                      <a:r>
                        <a:rPr sz="1800" spc="-25" dirty="0">
                          <a:latin typeface="+mn-lt"/>
                          <a:cs typeface="Times New Roman"/>
                        </a:rPr>
                        <a:t>года</a:t>
                      </a:r>
                      <a:r>
                        <a:rPr sz="1800" spc="-35" dirty="0">
                          <a:latin typeface="+mn-lt"/>
                          <a:cs typeface="Times New Roman"/>
                        </a:rPr>
                        <a:t> </a:t>
                      </a:r>
                      <a:r>
                        <a:rPr sz="1800" spc="-15" dirty="0">
                          <a:latin typeface="+mn-lt"/>
                          <a:cs typeface="Times New Roman"/>
                        </a:rPr>
                        <a:t>включительно</a:t>
                      </a:r>
                      <a:endParaRPr sz="1800" dirty="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3467719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6985" y="974526"/>
            <a:ext cx="10508105" cy="5016758"/>
          </a:xfrm>
          <a:prstGeom prst="rect">
            <a:avLst/>
          </a:prstGeom>
        </p:spPr>
        <p:txBody>
          <a:bodyPr wrap="square">
            <a:spAutoFit/>
          </a:bodyPr>
          <a:lstStyle/>
          <a:p>
            <a:pPr fontAlgn="base"/>
            <a:r>
              <a:rPr lang="ru-RU" sz="2000" b="1" dirty="0" smtClean="0">
                <a:solidFill>
                  <a:srgbClr val="000099"/>
                </a:solidFill>
                <a:latin typeface="arial" panose="020B0604020202020204" pitchFamily="34" charset="0"/>
              </a:rPr>
              <a:t>Приказ </a:t>
            </a:r>
            <a:r>
              <a:rPr lang="ru-RU" sz="2000" b="1" dirty="0">
                <a:solidFill>
                  <a:srgbClr val="000099"/>
                </a:solidFill>
                <a:latin typeface="arial" panose="020B0604020202020204" pitchFamily="34" charset="0"/>
              </a:rPr>
              <a:t>Министерства здравоохранения </a:t>
            </a:r>
            <a:r>
              <a:rPr lang="ru-RU" sz="2000" b="1" dirty="0" smtClean="0">
                <a:solidFill>
                  <a:srgbClr val="000099"/>
                </a:solidFill>
                <a:latin typeface="arial" panose="020B0604020202020204" pitchFamily="34" charset="0"/>
              </a:rPr>
              <a:t>от </a:t>
            </a:r>
            <a:r>
              <a:rPr lang="ru-RU" sz="2000" b="1" dirty="0">
                <a:solidFill>
                  <a:srgbClr val="000099"/>
                </a:solidFill>
                <a:latin typeface="arial" panose="020B0604020202020204" pitchFamily="34" charset="0"/>
              </a:rPr>
              <a:t>05.08.2022 № </a:t>
            </a:r>
            <a:r>
              <a:rPr lang="ru-RU" sz="2000" b="1" dirty="0" smtClean="0">
                <a:solidFill>
                  <a:srgbClr val="000099"/>
                </a:solidFill>
                <a:latin typeface="arial" panose="020B0604020202020204" pitchFamily="34" charset="0"/>
              </a:rPr>
              <a:t>531н</a:t>
            </a:r>
            <a:endParaRPr lang="ru-RU" sz="2000" dirty="0" smtClean="0">
              <a:solidFill>
                <a:srgbClr val="000000"/>
              </a:solidFill>
              <a:latin typeface="arial" panose="020B0604020202020204" pitchFamily="34" charset="0"/>
            </a:endParaRPr>
          </a:p>
          <a:p>
            <a:pPr fontAlgn="base"/>
            <a:endParaRPr lang="ru-RU" sz="2000" dirty="0">
              <a:solidFill>
                <a:srgbClr val="000000"/>
              </a:solidFill>
              <a:latin typeface="arial" panose="020B0604020202020204" pitchFamily="34" charset="0"/>
            </a:endParaRPr>
          </a:p>
          <a:p>
            <a:pPr fontAlgn="base"/>
            <a:r>
              <a:rPr lang="ru-RU" sz="2000" dirty="0" smtClean="0">
                <a:solidFill>
                  <a:srgbClr val="000000"/>
                </a:solidFill>
                <a:latin typeface="arial" panose="020B0604020202020204" pitchFamily="34" charset="0"/>
              </a:rPr>
              <a:t>признает </a:t>
            </a:r>
            <a:r>
              <a:rPr lang="ru-RU" sz="2000" dirty="0">
                <a:solidFill>
                  <a:srgbClr val="000000"/>
                </a:solidFill>
                <a:latin typeface="arial" panose="020B0604020202020204" pitchFamily="34" charset="0"/>
              </a:rPr>
              <a:t>утратившим силу подпункт 1 пункта 2 порядка определения начальной (максимальной) цены контракта, цены контракта, заключаемого с единственным поставщиком (подрядчиком, исполнителем), и начальной цены единицы товара, работы, услуги при осуществлении закупок медицинских изделий (далее - порядок), утвержденного приказом Министерства здравоохранения Российской Федерации от 15.05.2020 № 450н</a:t>
            </a:r>
            <a:r>
              <a:rPr lang="ru-RU" sz="2000" dirty="0" smtClean="0">
                <a:solidFill>
                  <a:srgbClr val="000000"/>
                </a:solidFill>
                <a:latin typeface="arial" panose="020B0604020202020204" pitchFamily="34" charset="0"/>
              </a:rPr>
              <a:t>.</a:t>
            </a:r>
          </a:p>
          <a:p>
            <a:pPr fontAlgn="base"/>
            <a:endParaRPr lang="ru-RU" sz="2000" dirty="0">
              <a:solidFill>
                <a:srgbClr val="000000"/>
              </a:solidFill>
              <a:latin typeface="Lato"/>
            </a:endParaRPr>
          </a:p>
          <a:p>
            <a:pPr fontAlgn="base"/>
            <a:r>
              <a:rPr lang="ru-RU" sz="2000" dirty="0">
                <a:solidFill>
                  <a:srgbClr val="000000"/>
                </a:solidFill>
                <a:latin typeface="arial" panose="020B0604020202020204" pitchFamily="34" charset="0"/>
              </a:rPr>
              <a:t>Согласно приказу, указанный порядок применяется при обосновании начальной (максимальной) цены контракта при закупке медицинских изделий, включенных в перечень медицинских изделий одноразового применения (использования) </a:t>
            </a:r>
            <a:r>
              <a:rPr lang="ru-RU" sz="2000" i="1" dirty="0">
                <a:solidFill>
                  <a:srgbClr val="000000"/>
                </a:solidFill>
                <a:latin typeface="arial" panose="020B0604020202020204" pitchFamily="34" charset="0"/>
              </a:rPr>
              <a:t>из поливинилхлоридных пластиков, происходящих из иностранных государств, в отношении которых устанавливаются ограничения допуска для целей осуществления закупок для обеспечения </a:t>
            </a:r>
            <a:r>
              <a:rPr lang="ru-RU" sz="2000" dirty="0">
                <a:solidFill>
                  <a:srgbClr val="000000"/>
                </a:solidFill>
                <a:latin typeface="arial" panose="020B0604020202020204" pitchFamily="34" charset="0"/>
              </a:rPr>
              <a:t>государственных и муниципальных нужд, утвержденный постановлением Правительства </a:t>
            </a:r>
            <a:r>
              <a:rPr lang="ru-RU" sz="2000" dirty="0" smtClean="0">
                <a:solidFill>
                  <a:srgbClr val="000000"/>
                </a:solidFill>
                <a:latin typeface="arial" panose="020B0604020202020204" pitchFamily="34" charset="0"/>
              </a:rPr>
              <a:t>от </a:t>
            </a:r>
            <a:r>
              <a:rPr lang="ru-RU" sz="2000" dirty="0">
                <a:solidFill>
                  <a:srgbClr val="000000"/>
                </a:solidFill>
                <a:latin typeface="arial" panose="020B0604020202020204" pitchFamily="34" charset="0"/>
              </a:rPr>
              <a:t>05.02.2015 №102.</a:t>
            </a:r>
            <a:endParaRPr lang="ru-RU" sz="2000" b="0" i="0" dirty="0">
              <a:solidFill>
                <a:srgbClr val="000000"/>
              </a:solidFill>
              <a:effectLst/>
              <a:latin typeface="Lato"/>
            </a:endParaRPr>
          </a:p>
        </p:txBody>
      </p:sp>
      <p:sp>
        <p:nvSpPr>
          <p:cNvPr id="3" name="Прямоугольник 2"/>
          <p:cNvSpPr/>
          <p:nvPr/>
        </p:nvSpPr>
        <p:spPr>
          <a:xfrm>
            <a:off x="10013739" y="0"/>
            <a:ext cx="2139817" cy="400110"/>
          </a:xfrm>
          <a:prstGeom prst="rect">
            <a:avLst/>
          </a:prstGeom>
          <a:solidFill>
            <a:srgbClr val="0070C0"/>
          </a:solidFill>
        </p:spPr>
        <p:txBody>
          <a:bodyPr wrap="none">
            <a:spAutoFit/>
          </a:bodyPr>
          <a:lstStyle/>
          <a:p>
            <a:r>
              <a:rPr lang="ru-RU" sz="2000" dirty="0" smtClean="0">
                <a:solidFill>
                  <a:schemeClr val="bg1"/>
                </a:solidFill>
              </a:rPr>
              <a:t>С 03 октября 2022</a:t>
            </a:r>
            <a:endParaRPr lang="ru-RU" sz="2000" dirty="0">
              <a:solidFill>
                <a:schemeClr val="bg1"/>
              </a:solidFill>
            </a:endParaRPr>
          </a:p>
        </p:txBody>
      </p:sp>
    </p:spTree>
    <p:extLst>
      <p:ext uri="{BB962C8B-B14F-4D97-AF65-F5344CB8AC3E}">
        <p14:creationId xmlns:p14="http://schemas.microsoft.com/office/powerpoint/2010/main" val="4198625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50976" y="657199"/>
            <a:ext cx="10691525" cy="5355312"/>
          </a:xfrm>
          <a:prstGeom prst="rect">
            <a:avLst/>
          </a:prstGeom>
        </p:spPr>
        <p:txBody>
          <a:bodyPr wrap="square">
            <a:spAutoFit/>
          </a:bodyPr>
          <a:lstStyle/>
          <a:p>
            <a:pPr indent="342900"/>
            <a:r>
              <a:rPr lang="ru-RU" dirty="0"/>
              <a:t>19. Поставщик (подрядчик, исполнитель) вправе принять решение об одностороннем отказе от исполнения контракта по основаниям, предусмотренным Гражданским </a:t>
            </a:r>
            <a:r>
              <a:rPr lang="ru-RU" u="sng" dirty="0"/>
              <a:t>кодексом</a:t>
            </a:r>
            <a:r>
              <a:rPr lang="ru-RU" dirty="0"/>
              <a:t> </a:t>
            </a:r>
            <a:r>
              <a:rPr lang="ru-RU" dirty="0" smtClean="0"/>
              <a:t>РФ для </a:t>
            </a:r>
            <a:r>
              <a:rPr lang="ru-RU" dirty="0"/>
              <a:t>одностороннего отказа от исполнения отдельных видов обязательств, </a:t>
            </a:r>
            <a:r>
              <a:rPr lang="ru-RU" i="1" dirty="0">
                <a:solidFill>
                  <a:srgbClr val="C00000"/>
                </a:solidFill>
              </a:rPr>
              <a:t>если в контракте было предусмотрено право заказчика принять решение об одностороннем отказе от исполнения контракта.</a:t>
            </a:r>
            <a:endParaRPr lang="ru-RU" i="1" dirty="0" smtClean="0">
              <a:solidFill>
                <a:srgbClr val="C00000"/>
              </a:solidFill>
            </a:endParaRPr>
          </a:p>
          <a:p>
            <a:pPr indent="342900"/>
            <a:r>
              <a:rPr lang="ru-RU" dirty="0" smtClean="0">
                <a:solidFill>
                  <a:srgbClr val="000000"/>
                </a:solidFill>
              </a:rPr>
              <a:t>20.1</a:t>
            </a:r>
            <a:r>
              <a:rPr lang="ru-RU" dirty="0">
                <a:solidFill>
                  <a:srgbClr val="000000"/>
                </a:solidFill>
              </a:rPr>
              <a:t>. Р</a:t>
            </a:r>
            <a:r>
              <a:rPr lang="ru-RU" dirty="0" smtClean="0">
                <a:solidFill>
                  <a:srgbClr val="000000"/>
                </a:solidFill>
              </a:rPr>
              <a:t>ешение </a:t>
            </a:r>
            <a:r>
              <a:rPr lang="ru-RU" dirty="0">
                <a:solidFill>
                  <a:srgbClr val="000000"/>
                </a:solidFill>
              </a:rPr>
              <a:t>направляется заказчику в следующем порядке:</a:t>
            </a:r>
          </a:p>
          <a:p>
            <a:pPr marL="342900" indent="-342900">
              <a:buAutoNum type="arabicParenR"/>
            </a:pPr>
            <a:r>
              <a:rPr lang="ru-RU" dirty="0" smtClean="0"/>
              <a:t>поставщик </a:t>
            </a:r>
            <a:r>
              <a:rPr lang="ru-RU" dirty="0"/>
              <a:t>(подрядчик, исполнитель) с использованием </a:t>
            </a:r>
            <a:r>
              <a:rPr lang="ru-RU" dirty="0" smtClean="0"/>
              <a:t>ЕИС формирует решение, </a:t>
            </a:r>
            <a:r>
              <a:rPr lang="ru-RU" dirty="0"/>
              <a:t>подписывает его усиленной электронной подписью лица, имеющего право действовать от имени поставщика (подрядчика, исполнителя), и размещает такое решение в </a:t>
            </a:r>
            <a:r>
              <a:rPr lang="ru-RU" dirty="0" smtClean="0"/>
              <a:t>ЕИС. </a:t>
            </a:r>
          </a:p>
          <a:p>
            <a:r>
              <a:rPr lang="ru-RU" dirty="0" smtClean="0"/>
              <a:t>В </a:t>
            </a:r>
            <a:r>
              <a:rPr lang="ru-RU" dirty="0"/>
              <a:t>случаях, предусмотренных </a:t>
            </a:r>
            <a:r>
              <a:rPr lang="ru-RU" u="sng" dirty="0">
                <a:solidFill>
                  <a:srgbClr val="1A0DAB"/>
                </a:solidFill>
              </a:rPr>
              <a:t>частью 5 статьи </a:t>
            </a:r>
            <a:r>
              <a:rPr lang="ru-RU" u="sng" dirty="0" smtClean="0">
                <a:solidFill>
                  <a:srgbClr val="1A0DAB"/>
                </a:solidFill>
              </a:rPr>
              <a:t>103</a:t>
            </a:r>
            <a:r>
              <a:rPr lang="ru-RU" dirty="0" smtClean="0"/>
              <a:t> закона</a:t>
            </a:r>
            <a:r>
              <a:rPr lang="ru-RU" dirty="0"/>
              <a:t>, такое решение не размещается на официальном сайте;</a:t>
            </a:r>
            <a:endParaRPr lang="ru-RU" dirty="0">
              <a:solidFill>
                <a:srgbClr val="000000"/>
              </a:solidFill>
            </a:endParaRPr>
          </a:p>
          <a:p>
            <a:pPr indent="342900"/>
            <a:r>
              <a:rPr lang="ru-RU" dirty="0"/>
              <a:t>2) решение об одностороннем отказе от исполнения контракта </a:t>
            </a:r>
            <a:r>
              <a:rPr lang="ru-RU" b="1" dirty="0"/>
              <a:t>не позднее одного часа с момента </a:t>
            </a:r>
            <a:r>
              <a:rPr lang="ru-RU" dirty="0"/>
              <a:t>его размещения в </a:t>
            </a:r>
            <a:r>
              <a:rPr lang="ru-RU" dirty="0" smtClean="0"/>
              <a:t>ЕИС автоматически </a:t>
            </a:r>
            <a:r>
              <a:rPr lang="ru-RU" dirty="0"/>
              <a:t>с использованием </a:t>
            </a:r>
            <a:r>
              <a:rPr lang="ru-RU" dirty="0" smtClean="0"/>
              <a:t>ЕИС направляется </a:t>
            </a:r>
            <a:r>
              <a:rPr lang="ru-RU" dirty="0"/>
              <a:t>заказчику. </a:t>
            </a:r>
          </a:p>
          <a:p>
            <a:pPr indent="342900"/>
            <a:endParaRPr lang="ru-RU" dirty="0" smtClean="0"/>
          </a:p>
          <a:p>
            <a:pPr indent="342900"/>
            <a:r>
              <a:rPr lang="ru-RU" i="1" dirty="0" smtClean="0"/>
              <a:t>Датой </a:t>
            </a:r>
            <a:r>
              <a:rPr lang="ru-RU" i="1" dirty="0"/>
              <a:t>поступления заказчику решения об одностороннем отказе от исполнения контракта считается дата размещения в соответствии с настоящим пунктом такого решения в </a:t>
            </a:r>
            <a:r>
              <a:rPr lang="ru-RU" i="1" dirty="0" smtClean="0"/>
              <a:t>ЕИС в </a:t>
            </a:r>
            <a:r>
              <a:rPr lang="ru-RU" i="1" dirty="0"/>
              <a:t>соответствии с часовой зоной, в которой расположен заказчик</a:t>
            </a:r>
            <a:r>
              <a:rPr lang="ru-RU" dirty="0" smtClean="0"/>
              <a:t>;</a:t>
            </a:r>
          </a:p>
          <a:p>
            <a:pPr indent="342900"/>
            <a:endParaRPr lang="ru-RU" dirty="0">
              <a:solidFill>
                <a:srgbClr val="000000"/>
              </a:solidFill>
            </a:endParaRPr>
          </a:p>
          <a:p>
            <a:r>
              <a:rPr lang="ru-RU" u="sng" dirty="0"/>
              <a:t>3) поступление решения об одностороннем отказе </a:t>
            </a:r>
            <a:r>
              <a:rPr lang="ru-RU" u="sng" dirty="0" smtClean="0"/>
              <a:t>считается </a:t>
            </a:r>
            <a:r>
              <a:rPr lang="ru-RU" u="sng" dirty="0"/>
              <a:t>надлежащим уведомлением заказчика об одностороннем отказе от исполнения контракта</a:t>
            </a:r>
            <a:r>
              <a:rPr lang="ru-RU" u="sng" dirty="0" smtClean="0"/>
              <a:t>.</a:t>
            </a:r>
            <a:endParaRPr lang="ru-RU" b="0" i="0" u="sng" dirty="0">
              <a:solidFill>
                <a:srgbClr val="828282"/>
              </a:solidFill>
              <a:effectLst/>
            </a:endParaRPr>
          </a:p>
        </p:txBody>
      </p:sp>
      <p:sp>
        <p:nvSpPr>
          <p:cNvPr id="3" name="Прямоугольник 2"/>
          <p:cNvSpPr/>
          <p:nvPr/>
        </p:nvSpPr>
        <p:spPr>
          <a:xfrm>
            <a:off x="1280160" y="0"/>
            <a:ext cx="5285678" cy="341632"/>
          </a:xfrm>
          <a:prstGeom prst="rect">
            <a:avLst/>
          </a:prstGeom>
        </p:spPr>
        <p:txBody>
          <a:bodyPr wrap="none">
            <a:spAutoFit/>
          </a:bodyPr>
          <a:lstStyle/>
          <a:p>
            <a:pPr indent="342900">
              <a:lnSpc>
                <a:spcPct val="90000"/>
              </a:lnSpc>
            </a:pPr>
            <a:r>
              <a:rPr lang="ru-RU" b="1" dirty="0" smtClean="0">
                <a:solidFill>
                  <a:srgbClr val="C00000"/>
                </a:solidFill>
              </a:rPr>
              <a:t>Односторонний отказ поставщика (01.07.2022):</a:t>
            </a:r>
            <a:endParaRPr lang="ru-RU" b="1" dirty="0">
              <a:solidFill>
                <a:srgbClr val="C00000"/>
              </a:solidFill>
            </a:endParaRPr>
          </a:p>
        </p:txBody>
      </p:sp>
      <p:sp>
        <p:nvSpPr>
          <p:cNvPr id="4" name="Прямоугольник 3"/>
          <p:cNvSpPr/>
          <p:nvPr/>
        </p:nvSpPr>
        <p:spPr>
          <a:xfrm>
            <a:off x="5890788" y="6289510"/>
            <a:ext cx="6301212" cy="369332"/>
          </a:xfrm>
          <a:prstGeom prst="rect">
            <a:avLst/>
          </a:prstGeom>
          <a:solidFill>
            <a:srgbClr val="FFFF00"/>
          </a:solidFill>
        </p:spPr>
        <p:txBody>
          <a:bodyPr wrap="none">
            <a:spAutoFit/>
          </a:bodyPr>
          <a:lstStyle/>
          <a:p>
            <a:r>
              <a:rPr lang="ru-RU" dirty="0" smtClean="0">
                <a:solidFill>
                  <a:srgbClr val="000000"/>
                </a:solidFill>
              </a:rPr>
              <a:t>электронные процедуры, закрытые электронные процедуры </a:t>
            </a:r>
            <a:endParaRPr lang="ru-RU" dirty="0"/>
          </a:p>
        </p:txBody>
      </p:sp>
    </p:spTree>
    <p:extLst>
      <p:ext uri="{BB962C8B-B14F-4D97-AF65-F5344CB8AC3E}">
        <p14:creationId xmlns:p14="http://schemas.microsoft.com/office/powerpoint/2010/main" val="303819876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43000" y="457200"/>
            <a:ext cx="9601200" cy="751488"/>
          </a:xfrm>
          <a:prstGeom prst="rect">
            <a:avLst/>
          </a:prstGeom>
        </p:spPr>
        <p:txBody>
          <a:bodyPr vert="horz" wrap="square" lIns="0" tIns="12700" rIns="0" bIns="0" rtlCol="0" anchor="t">
            <a:spAutoFit/>
          </a:bodyPr>
          <a:lstStyle/>
          <a:p>
            <a:pPr marL="12700" marR="5080">
              <a:lnSpc>
                <a:spcPct val="100000"/>
              </a:lnSpc>
              <a:spcBef>
                <a:spcPts val="100"/>
              </a:spcBef>
            </a:pPr>
            <a:r>
              <a:rPr lang="ru-RU" sz="2400" b="1" spc="-95" dirty="0" smtClean="0">
                <a:solidFill>
                  <a:srgbClr val="1F487C"/>
                </a:solidFill>
              </a:rPr>
              <a:t>О</a:t>
            </a:r>
            <a:r>
              <a:rPr sz="2400" b="1" spc="-95" dirty="0" err="1" smtClean="0">
                <a:solidFill>
                  <a:srgbClr val="1F487C"/>
                </a:solidFill>
              </a:rPr>
              <a:t>с</a:t>
            </a:r>
            <a:r>
              <a:rPr sz="2400" b="1" spc="-100" dirty="0" err="1" smtClean="0">
                <a:solidFill>
                  <a:srgbClr val="1F487C"/>
                </a:solidFill>
              </a:rPr>
              <a:t>о</a:t>
            </a:r>
            <a:r>
              <a:rPr sz="2400" b="1" spc="-135" dirty="0" err="1" smtClean="0">
                <a:solidFill>
                  <a:srgbClr val="1F487C"/>
                </a:solidFill>
              </a:rPr>
              <a:t>б</a:t>
            </a:r>
            <a:r>
              <a:rPr sz="2400" b="1" spc="-95" dirty="0" err="1" smtClean="0">
                <a:solidFill>
                  <a:srgbClr val="1F487C"/>
                </a:solidFill>
              </a:rPr>
              <a:t>е</a:t>
            </a:r>
            <a:r>
              <a:rPr sz="2400" b="1" spc="-105" dirty="0" err="1" smtClean="0">
                <a:solidFill>
                  <a:srgbClr val="1F487C"/>
                </a:solidFill>
              </a:rPr>
              <a:t>нн</a:t>
            </a:r>
            <a:r>
              <a:rPr sz="2400" b="1" spc="-100" dirty="0" err="1" smtClean="0">
                <a:solidFill>
                  <a:srgbClr val="1F487C"/>
                </a:solidFill>
              </a:rPr>
              <a:t>о</a:t>
            </a:r>
            <a:r>
              <a:rPr sz="2400" b="1" spc="-95" dirty="0" err="1" smtClean="0">
                <a:solidFill>
                  <a:srgbClr val="1F487C"/>
                </a:solidFill>
              </a:rPr>
              <a:t>с</a:t>
            </a:r>
            <a:r>
              <a:rPr sz="2400" b="1" spc="-100" dirty="0" err="1" smtClean="0">
                <a:solidFill>
                  <a:srgbClr val="1F487C"/>
                </a:solidFill>
              </a:rPr>
              <a:t>т</a:t>
            </a:r>
            <a:r>
              <a:rPr sz="2400" b="1" dirty="0" err="1" smtClean="0">
                <a:solidFill>
                  <a:srgbClr val="1F487C"/>
                </a:solidFill>
              </a:rPr>
              <a:t>и</a:t>
            </a:r>
            <a:r>
              <a:rPr sz="2400" b="1" spc="-235" dirty="0" smtClean="0">
                <a:solidFill>
                  <a:srgbClr val="1F487C"/>
                </a:solidFill>
              </a:rPr>
              <a:t> </a:t>
            </a:r>
            <a:r>
              <a:rPr sz="2400" b="1" spc="-100" dirty="0">
                <a:solidFill>
                  <a:srgbClr val="1F487C"/>
                </a:solidFill>
              </a:rPr>
              <a:t>"а</a:t>
            </a:r>
            <a:r>
              <a:rPr sz="2400" b="1" spc="-105" dirty="0">
                <a:solidFill>
                  <a:srgbClr val="1F487C"/>
                </a:solidFill>
              </a:rPr>
              <a:t>н</a:t>
            </a:r>
            <a:r>
              <a:rPr sz="2400" b="1" spc="-100" dirty="0">
                <a:solidFill>
                  <a:srgbClr val="1F487C"/>
                </a:solidFill>
              </a:rPr>
              <a:t>т</a:t>
            </a:r>
            <a:r>
              <a:rPr sz="2400" b="1" spc="-105" dirty="0">
                <a:solidFill>
                  <a:srgbClr val="1F487C"/>
                </a:solidFill>
              </a:rPr>
              <a:t>и</a:t>
            </a:r>
            <a:r>
              <a:rPr sz="2400" b="1" spc="-70" dirty="0">
                <a:solidFill>
                  <a:srgbClr val="1F487C"/>
                </a:solidFill>
              </a:rPr>
              <a:t>с</a:t>
            </a:r>
            <a:r>
              <a:rPr sz="2400" b="1" spc="-100" dirty="0">
                <a:solidFill>
                  <a:srgbClr val="1F487C"/>
                </a:solidFill>
              </a:rPr>
              <a:t>а</a:t>
            </a:r>
            <a:r>
              <a:rPr sz="2400" b="1" spc="-105" dirty="0">
                <a:solidFill>
                  <a:srgbClr val="1F487C"/>
                </a:solidFill>
              </a:rPr>
              <a:t>нкци</a:t>
            </a:r>
            <a:r>
              <a:rPr sz="2400" b="1" spc="-100" dirty="0">
                <a:solidFill>
                  <a:srgbClr val="1F487C"/>
                </a:solidFill>
              </a:rPr>
              <a:t>о</a:t>
            </a:r>
            <a:r>
              <a:rPr sz="2400" b="1" spc="-105" dirty="0">
                <a:solidFill>
                  <a:srgbClr val="1F487C"/>
                </a:solidFill>
              </a:rPr>
              <a:t>нны</a:t>
            </a:r>
            <a:r>
              <a:rPr sz="2400" b="1" spc="-90" dirty="0">
                <a:solidFill>
                  <a:srgbClr val="1F487C"/>
                </a:solidFill>
              </a:rPr>
              <a:t>х</a:t>
            </a:r>
            <a:r>
              <a:rPr sz="2400" b="1" dirty="0">
                <a:solidFill>
                  <a:srgbClr val="1F487C"/>
                </a:solidFill>
              </a:rPr>
              <a:t>"  </a:t>
            </a:r>
            <a:r>
              <a:rPr sz="2400" b="1" spc="-105" dirty="0">
                <a:solidFill>
                  <a:srgbClr val="1F487C"/>
                </a:solidFill>
              </a:rPr>
              <a:t>з</a:t>
            </a:r>
            <a:r>
              <a:rPr sz="2400" b="1" spc="-100" dirty="0">
                <a:solidFill>
                  <a:srgbClr val="1F487C"/>
                </a:solidFill>
              </a:rPr>
              <a:t>а</a:t>
            </a:r>
            <a:r>
              <a:rPr sz="2400" b="1" spc="-135" dirty="0">
                <a:solidFill>
                  <a:srgbClr val="1F487C"/>
                </a:solidFill>
              </a:rPr>
              <a:t>к</a:t>
            </a:r>
            <a:r>
              <a:rPr sz="2400" b="1" spc="-100" dirty="0">
                <a:solidFill>
                  <a:srgbClr val="1F487C"/>
                </a:solidFill>
              </a:rPr>
              <a:t>упо</a:t>
            </a:r>
            <a:r>
              <a:rPr sz="2400" b="1" dirty="0">
                <a:solidFill>
                  <a:srgbClr val="1F487C"/>
                </a:solidFill>
              </a:rPr>
              <a:t>к</a:t>
            </a:r>
            <a:r>
              <a:rPr sz="2400" b="1" spc="-195" dirty="0">
                <a:solidFill>
                  <a:srgbClr val="1F487C"/>
                </a:solidFill>
              </a:rPr>
              <a:t> </a:t>
            </a:r>
            <a:r>
              <a:rPr sz="2400" b="1" dirty="0">
                <a:solidFill>
                  <a:srgbClr val="1F487C"/>
                </a:solidFill>
              </a:rPr>
              <a:t>у</a:t>
            </a:r>
            <a:r>
              <a:rPr sz="2400" b="1" spc="-204" dirty="0">
                <a:solidFill>
                  <a:srgbClr val="1F487C"/>
                </a:solidFill>
              </a:rPr>
              <a:t> </a:t>
            </a:r>
            <a:r>
              <a:rPr sz="2400" b="1" spc="-130" dirty="0">
                <a:solidFill>
                  <a:srgbClr val="1F487C"/>
                </a:solidFill>
              </a:rPr>
              <a:t>е</a:t>
            </a:r>
            <a:r>
              <a:rPr sz="2400" b="1" spc="-100" dirty="0">
                <a:solidFill>
                  <a:srgbClr val="1F487C"/>
                </a:solidFill>
              </a:rPr>
              <a:t>дин</a:t>
            </a:r>
            <a:r>
              <a:rPr sz="2400" b="1" spc="-95" dirty="0">
                <a:solidFill>
                  <a:srgbClr val="1F487C"/>
                </a:solidFill>
              </a:rPr>
              <a:t>с</a:t>
            </a:r>
            <a:r>
              <a:rPr sz="2400" b="1" spc="-100" dirty="0">
                <a:solidFill>
                  <a:srgbClr val="1F487C"/>
                </a:solidFill>
              </a:rPr>
              <a:t>тв</a:t>
            </a:r>
            <a:r>
              <a:rPr sz="2400" b="1" spc="-95" dirty="0">
                <a:solidFill>
                  <a:srgbClr val="1F487C"/>
                </a:solidFill>
              </a:rPr>
              <a:t>е</a:t>
            </a:r>
            <a:r>
              <a:rPr sz="2400" b="1" spc="-100" dirty="0">
                <a:solidFill>
                  <a:srgbClr val="1F487C"/>
                </a:solidFill>
              </a:rPr>
              <a:t>нны</a:t>
            </a:r>
            <a:r>
              <a:rPr sz="2400" b="1" dirty="0">
                <a:solidFill>
                  <a:srgbClr val="1F487C"/>
                </a:solidFill>
              </a:rPr>
              <a:t>х</a:t>
            </a:r>
            <a:r>
              <a:rPr sz="2400" b="1" spc="-220" dirty="0">
                <a:solidFill>
                  <a:srgbClr val="1F487C"/>
                </a:solidFill>
              </a:rPr>
              <a:t> </a:t>
            </a:r>
            <a:r>
              <a:rPr sz="2400" b="1" spc="-135" dirty="0">
                <a:solidFill>
                  <a:srgbClr val="1F487C"/>
                </a:solidFill>
              </a:rPr>
              <a:t>к</a:t>
            </a:r>
            <a:r>
              <a:rPr sz="2400" b="1" spc="-100" dirty="0">
                <a:solidFill>
                  <a:srgbClr val="1F487C"/>
                </a:solidFill>
              </a:rPr>
              <a:t>он</a:t>
            </a:r>
            <a:r>
              <a:rPr sz="2400" b="1" spc="-75" dirty="0">
                <a:solidFill>
                  <a:srgbClr val="1F487C"/>
                </a:solidFill>
              </a:rPr>
              <a:t>т</a:t>
            </a:r>
            <a:r>
              <a:rPr sz="2400" b="1" spc="-100" dirty="0">
                <a:solidFill>
                  <a:srgbClr val="1F487C"/>
                </a:solidFill>
              </a:rPr>
              <a:t>ра</a:t>
            </a:r>
            <a:r>
              <a:rPr sz="2400" b="1" spc="-130" dirty="0">
                <a:solidFill>
                  <a:srgbClr val="1F487C"/>
                </a:solidFill>
              </a:rPr>
              <a:t>г</a:t>
            </a:r>
            <a:r>
              <a:rPr sz="2400" b="1" spc="-95" dirty="0">
                <a:solidFill>
                  <a:srgbClr val="1F487C"/>
                </a:solidFill>
              </a:rPr>
              <a:t>е</a:t>
            </a:r>
            <a:r>
              <a:rPr sz="2400" b="1" spc="-100" dirty="0">
                <a:solidFill>
                  <a:srgbClr val="1F487C"/>
                </a:solidFill>
              </a:rPr>
              <a:t>н</a:t>
            </a:r>
            <a:r>
              <a:rPr sz="2400" b="1" spc="-135" dirty="0">
                <a:solidFill>
                  <a:srgbClr val="1F487C"/>
                </a:solidFill>
              </a:rPr>
              <a:t>т</a:t>
            </a:r>
            <a:r>
              <a:rPr sz="2400" b="1" spc="-160" dirty="0">
                <a:solidFill>
                  <a:srgbClr val="1F487C"/>
                </a:solidFill>
              </a:rPr>
              <a:t>о</a:t>
            </a:r>
            <a:r>
              <a:rPr sz="2400" b="1" spc="-100" dirty="0">
                <a:solidFill>
                  <a:srgbClr val="1F487C"/>
                </a:solidFill>
              </a:rPr>
              <a:t>в</a:t>
            </a:r>
            <a:r>
              <a:rPr sz="2400" b="1" dirty="0">
                <a:solidFill>
                  <a:srgbClr val="1F487C"/>
                </a:solidFill>
              </a:rPr>
              <a:t>,</a:t>
            </a:r>
            <a:r>
              <a:rPr sz="2400" b="1" spc="-220" dirty="0">
                <a:solidFill>
                  <a:srgbClr val="1F487C"/>
                </a:solidFill>
              </a:rPr>
              <a:t> </a:t>
            </a:r>
            <a:r>
              <a:rPr sz="2400" b="1" spc="-100" dirty="0">
                <a:solidFill>
                  <a:srgbClr val="1F487C"/>
                </a:solidFill>
              </a:rPr>
              <a:t>пр</a:t>
            </a:r>
            <a:r>
              <a:rPr sz="2400" b="1" spc="-160" dirty="0">
                <a:solidFill>
                  <a:srgbClr val="1F487C"/>
                </a:solidFill>
              </a:rPr>
              <a:t>о</a:t>
            </a:r>
            <a:r>
              <a:rPr sz="2400" b="1" spc="-110" dirty="0">
                <a:solidFill>
                  <a:srgbClr val="1F487C"/>
                </a:solidFill>
              </a:rPr>
              <a:t>в</a:t>
            </a:r>
            <a:r>
              <a:rPr sz="2400" b="1" spc="-170" dirty="0">
                <a:solidFill>
                  <a:srgbClr val="1F487C"/>
                </a:solidFill>
              </a:rPr>
              <a:t>о</a:t>
            </a:r>
            <a:r>
              <a:rPr sz="2400" b="1" spc="-100" dirty="0">
                <a:solidFill>
                  <a:srgbClr val="1F487C"/>
                </a:solidFill>
              </a:rPr>
              <a:t>димы</a:t>
            </a:r>
            <a:r>
              <a:rPr sz="2400" b="1" dirty="0">
                <a:solidFill>
                  <a:srgbClr val="1F487C"/>
                </a:solidFill>
              </a:rPr>
              <a:t>х</a:t>
            </a:r>
            <a:r>
              <a:rPr sz="2400" b="1" spc="-204" dirty="0">
                <a:solidFill>
                  <a:srgbClr val="1F487C"/>
                </a:solidFill>
              </a:rPr>
              <a:t> </a:t>
            </a:r>
            <a:r>
              <a:rPr sz="2400" b="1" spc="-100" dirty="0">
                <a:solidFill>
                  <a:srgbClr val="1F487C"/>
                </a:solidFill>
              </a:rPr>
              <a:t>п</a:t>
            </a:r>
            <a:r>
              <a:rPr sz="2400" b="1" dirty="0">
                <a:solidFill>
                  <a:srgbClr val="1F487C"/>
                </a:solidFill>
              </a:rPr>
              <a:t>о  </a:t>
            </a:r>
            <a:r>
              <a:rPr sz="2400" b="1" spc="-100" dirty="0">
                <a:solidFill>
                  <a:srgbClr val="1F487C"/>
                </a:solidFill>
              </a:rPr>
              <a:t>р</a:t>
            </a:r>
            <a:r>
              <a:rPr sz="2400" b="1" spc="-95" dirty="0">
                <a:solidFill>
                  <a:srgbClr val="1F487C"/>
                </a:solidFill>
              </a:rPr>
              <a:t>еше</a:t>
            </a:r>
            <a:r>
              <a:rPr sz="2400" b="1" spc="-100" dirty="0">
                <a:solidFill>
                  <a:srgbClr val="1F487C"/>
                </a:solidFill>
              </a:rPr>
              <a:t>ни</a:t>
            </a:r>
            <a:r>
              <a:rPr sz="2400" b="1" dirty="0">
                <a:solidFill>
                  <a:srgbClr val="1F487C"/>
                </a:solidFill>
              </a:rPr>
              <a:t>ю</a:t>
            </a:r>
            <a:r>
              <a:rPr sz="2400" b="1" spc="-215" dirty="0">
                <a:solidFill>
                  <a:srgbClr val="1F487C"/>
                </a:solidFill>
              </a:rPr>
              <a:t> </a:t>
            </a:r>
            <a:r>
              <a:rPr sz="2400" b="1" spc="-100" dirty="0">
                <a:solidFill>
                  <a:srgbClr val="1F487C"/>
                </a:solidFill>
              </a:rPr>
              <a:t>ор</a:t>
            </a:r>
            <a:r>
              <a:rPr sz="2400" b="1" spc="-95" dirty="0">
                <a:solidFill>
                  <a:srgbClr val="1F487C"/>
                </a:solidFill>
              </a:rPr>
              <a:t>г</a:t>
            </a:r>
            <a:r>
              <a:rPr sz="2400" b="1" spc="-100" dirty="0">
                <a:solidFill>
                  <a:srgbClr val="1F487C"/>
                </a:solidFill>
              </a:rPr>
              <a:t>ан</a:t>
            </a:r>
            <a:r>
              <a:rPr sz="2400" b="1" spc="-160" dirty="0">
                <a:solidFill>
                  <a:srgbClr val="1F487C"/>
                </a:solidFill>
              </a:rPr>
              <a:t>о</a:t>
            </a:r>
            <a:r>
              <a:rPr sz="2400" b="1" dirty="0">
                <a:solidFill>
                  <a:srgbClr val="1F487C"/>
                </a:solidFill>
              </a:rPr>
              <a:t>в</a:t>
            </a:r>
            <a:r>
              <a:rPr sz="2400" b="1" spc="-220" dirty="0">
                <a:solidFill>
                  <a:srgbClr val="1F487C"/>
                </a:solidFill>
              </a:rPr>
              <a:t> </a:t>
            </a:r>
            <a:r>
              <a:rPr sz="2400" b="1" spc="-135" dirty="0">
                <a:solidFill>
                  <a:srgbClr val="1F487C"/>
                </a:solidFill>
              </a:rPr>
              <a:t>в</a:t>
            </a:r>
            <a:r>
              <a:rPr sz="2400" b="1" spc="-100" dirty="0">
                <a:solidFill>
                  <a:srgbClr val="1F487C"/>
                </a:solidFill>
              </a:rPr>
              <a:t>ла</a:t>
            </a:r>
            <a:r>
              <a:rPr sz="2400" b="1" spc="-95" dirty="0">
                <a:solidFill>
                  <a:srgbClr val="1F487C"/>
                </a:solidFill>
              </a:rPr>
              <a:t>с</a:t>
            </a:r>
            <a:r>
              <a:rPr sz="2400" b="1" spc="-100" dirty="0">
                <a:solidFill>
                  <a:srgbClr val="1F487C"/>
                </a:solidFill>
              </a:rPr>
              <a:t>т</a:t>
            </a:r>
            <a:r>
              <a:rPr sz="2400" b="1" dirty="0">
                <a:solidFill>
                  <a:srgbClr val="1F487C"/>
                </a:solidFill>
              </a:rPr>
              <a:t>и</a:t>
            </a:r>
            <a:r>
              <a:rPr sz="2400" b="1" spc="-210" dirty="0">
                <a:solidFill>
                  <a:srgbClr val="1F487C"/>
                </a:solidFill>
              </a:rPr>
              <a:t> </a:t>
            </a:r>
            <a:r>
              <a:rPr sz="2400" b="1" spc="-130" dirty="0">
                <a:solidFill>
                  <a:srgbClr val="1F487C"/>
                </a:solidFill>
              </a:rPr>
              <a:t>с</a:t>
            </a:r>
            <a:r>
              <a:rPr sz="2400" b="1" spc="-135" dirty="0">
                <a:solidFill>
                  <a:srgbClr val="1F487C"/>
                </a:solidFill>
              </a:rPr>
              <a:t>у</a:t>
            </a:r>
            <a:r>
              <a:rPr sz="2400" b="1" spc="-160" dirty="0">
                <a:solidFill>
                  <a:srgbClr val="1F487C"/>
                </a:solidFill>
              </a:rPr>
              <a:t>б</a:t>
            </a:r>
            <a:r>
              <a:rPr sz="2400" b="1" spc="-95" dirty="0">
                <a:solidFill>
                  <a:srgbClr val="1F487C"/>
                </a:solidFill>
              </a:rPr>
              <a:t>ъе</a:t>
            </a:r>
            <a:r>
              <a:rPr sz="2400" b="1" spc="-100" dirty="0">
                <a:solidFill>
                  <a:srgbClr val="1F487C"/>
                </a:solidFill>
              </a:rPr>
              <a:t>к</a:t>
            </a:r>
            <a:r>
              <a:rPr sz="2400" b="1" spc="-135" dirty="0">
                <a:solidFill>
                  <a:srgbClr val="1F487C"/>
                </a:solidFill>
              </a:rPr>
              <a:t>т</a:t>
            </a:r>
            <a:r>
              <a:rPr sz="2400" b="1" spc="-160" dirty="0">
                <a:solidFill>
                  <a:srgbClr val="1F487C"/>
                </a:solidFill>
              </a:rPr>
              <a:t>о</a:t>
            </a:r>
            <a:r>
              <a:rPr sz="2400" b="1" dirty="0">
                <a:solidFill>
                  <a:srgbClr val="1F487C"/>
                </a:solidFill>
              </a:rPr>
              <a:t>в</a:t>
            </a:r>
            <a:r>
              <a:rPr sz="2400" b="1" spc="-220" dirty="0">
                <a:solidFill>
                  <a:srgbClr val="1F487C"/>
                </a:solidFill>
              </a:rPr>
              <a:t> </a:t>
            </a:r>
            <a:r>
              <a:rPr sz="2400" b="1" spc="-135" dirty="0">
                <a:solidFill>
                  <a:srgbClr val="1F487C"/>
                </a:solidFill>
              </a:rPr>
              <a:t>Р</a:t>
            </a:r>
            <a:r>
              <a:rPr sz="2400" b="1" dirty="0">
                <a:solidFill>
                  <a:srgbClr val="1F487C"/>
                </a:solidFill>
              </a:rPr>
              <a:t>Ф</a:t>
            </a:r>
            <a:endParaRPr sz="2400" b="1" dirty="0"/>
          </a:p>
        </p:txBody>
      </p:sp>
      <p:sp>
        <p:nvSpPr>
          <p:cNvPr id="3" name="object 3"/>
          <p:cNvSpPr txBox="1"/>
          <p:nvPr/>
        </p:nvSpPr>
        <p:spPr>
          <a:xfrm>
            <a:off x="1371600" y="1524000"/>
            <a:ext cx="10210800" cy="5244384"/>
          </a:xfrm>
          <a:prstGeom prst="rect">
            <a:avLst/>
          </a:prstGeom>
        </p:spPr>
        <p:txBody>
          <a:bodyPr vert="horz" wrap="square" lIns="0" tIns="12065" rIns="0" bIns="0" rtlCol="0">
            <a:spAutoFit/>
          </a:bodyPr>
          <a:lstStyle/>
          <a:p>
            <a:pPr marL="12700" marR="22225">
              <a:spcBef>
                <a:spcPts val="95"/>
              </a:spcBef>
            </a:pPr>
            <a:r>
              <a:rPr sz="2000" spc="-15" dirty="0">
                <a:cs typeface="Times New Roman"/>
              </a:rPr>
              <a:t>«…</a:t>
            </a:r>
            <a:r>
              <a:rPr sz="2000" spc="20" dirty="0">
                <a:cs typeface="Times New Roman"/>
              </a:rPr>
              <a:t> </a:t>
            </a:r>
            <a:r>
              <a:rPr sz="2000" b="1" spc="-10" dirty="0">
                <a:solidFill>
                  <a:srgbClr val="C0504D"/>
                </a:solidFill>
                <a:cs typeface="Times New Roman"/>
              </a:rPr>
              <a:t>решения</a:t>
            </a:r>
            <a:r>
              <a:rPr sz="2000" b="1" spc="25" dirty="0">
                <a:solidFill>
                  <a:srgbClr val="C0504D"/>
                </a:solidFill>
                <a:cs typeface="Times New Roman"/>
              </a:rPr>
              <a:t> </a:t>
            </a:r>
            <a:r>
              <a:rPr sz="2000" b="1" spc="-5" dirty="0">
                <a:solidFill>
                  <a:srgbClr val="C0504D"/>
                </a:solidFill>
                <a:cs typeface="Times New Roman"/>
              </a:rPr>
              <a:t>о</a:t>
            </a:r>
            <a:r>
              <a:rPr sz="2000" b="1" spc="10" dirty="0">
                <a:solidFill>
                  <a:srgbClr val="C0504D"/>
                </a:solidFill>
                <a:cs typeface="Times New Roman"/>
              </a:rPr>
              <a:t> </a:t>
            </a:r>
            <a:r>
              <a:rPr sz="2000" b="1" spc="-10" dirty="0">
                <a:solidFill>
                  <a:srgbClr val="C0504D"/>
                </a:solidFill>
                <a:cs typeface="Times New Roman"/>
              </a:rPr>
              <a:t>принятии</a:t>
            </a:r>
            <a:r>
              <a:rPr sz="2000" b="1" spc="35" dirty="0">
                <a:solidFill>
                  <a:srgbClr val="C0504D"/>
                </a:solidFill>
                <a:cs typeface="Times New Roman"/>
              </a:rPr>
              <a:t> </a:t>
            </a:r>
            <a:r>
              <a:rPr sz="2000" b="1" spc="-20" dirty="0">
                <a:solidFill>
                  <a:srgbClr val="C0504D"/>
                </a:solidFill>
                <a:cs typeface="Times New Roman"/>
              </a:rPr>
              <a:t>актов</a:t>
            </a:r>
            <a:r>
              <a:rPr sz="2000" b="1" spc="10" dirty="0">
                <a:solidFill>
                  <a:srgbClr val="C0504D"/>
                </a:solidFill>
                <a:cs typeface="Times New Roman"/>
              </a:rPr>
              <a:t> </a:t>
            </a:r>
            <a:r>
              <a:rPr sz="2000" b="1" spc="-5" dirty="0">
                <a:solidFill>
                  <a:srgbClr val="C0504D"/>
                </a:solidFill>
                <a:cs typeface="Times New Roman"/>
              </a:rPr>
              <a:t>об</a:t>
            </a:r>
            <a:r>
              <a:rPr sz="2000" b="1" spc="10" dirty="0">
                <a:solidFill>
                  <a:srgbClr val="C0504D"/>
                </a:solidFill>
                <a:cs typeface="Times New Roman"/>
              </a:rPr>
              <a:t> </a:t>
            </a:r>
            <a:r>
              <a:rPr sz="2000" b="1" spc="-10" dirty="0">
                <a:solidFill>
                  <a:srgbClr val="C0504D"/>
                </a:solidFill>
                <a:cs typeface="Times New Roman"/>
              </a:rPr>
              <a:t>осуществлении</a:t>
            </a:r>
            <a:r>
              <a:rPr sz="2000" b="1" spc="55" dirty="0">
                <a:solidFill>
                  <a:srgbClr val="C0504D"/>
                </a:solidFill>
                <a:cs typeface="Times New Roman"/>
              </a:rPr>
              <a:t> </a:t>
            </a:r>
            <a:r>
              <a:rPr sz="2000" b="1" spc="-10" dirty="0">
                <a:solidFill>
                  <a:srgbClr val="C0504D"/>
                </a:solidFill>
                <a:cs typeface="Times New Roman"/>
              </a:rPr>
              <a:t>закупки</a:t>
            </a:r>
            <a:r>
              <a:rPr sz="2000" b="1" spc="5" dirty="0">
                <a:solidFill>
                  <a:srgbClr val="C0504D"/>
                </a:solidFill>
                <a:cs typeface="Times New Roman"/>
              </a:rPr>
              <a:t> </a:t>
            </a:r>
            <a:r>
              <a:rPr sz="2000" b="1" spc="-5" dirty="0">
                <a:solidFill>
                  <a:srgbClr val="C0504D"/>
                </a:solidFill>
                <a:cs typeface="Times New Roman"/>
              </a:rPr>
              <a:t>для</a:t>
            </a:r>
            <a:r>
              <a:rPr sz="2000" b="1" spc="20" dirty="0">
                <a:solidFill>
                  <a:srgbClr val="C0504D"/>
                </a:solidFill>
                <a:cs typeface="Times New Roman"/>
              </a:rPr>
              <a:t> </a:t>
            </a:r>
            <a:r>
              <a:rPr sz="2000" b="1" spc="-10" dirty="0">
                <a:solidFill>
                  <a:srgbClr val="C0504D"/>
                </a:solidFill>
                <a:cs typeface="Times New Roman"/>
              </a:rPr>
              <a:t>нужд</a:t>
            </a:r>
            <a:r>
              <a:rPr sz="2000" b="1" spc="20" dirty="0">
                <a:solidFill>
                  <a:srgbClr val="C0504D"/>
                </a:solidFill>
                <a:cs typeface="Times New Roman"/>
              </a:rPr>
              <a:t> </a:t>
            </a:r>
            <a:r>
              <a:rPr sz="2000" b="1" spc="-15" dirty="0">
                <a:solidFill>
                  <a:srgbClr val="C0504D"/>
                </a:solidFill>
                <a:cs typeface="Times New Roman"/>
              </a:rPr>
              <a:t>субъекта</a:t>
            </a:r>
            <a:r>
              <a:rPr sz="2000" b="1" spc="20" dirty="0">
                <a:solidFill>
                  <a:srgbClr val="C0504D"/>
                </a:solidFill>
                <a:cs typeface="Times New Roman"/>
              </a:rPr>
              <a:t> </a:t>
            </a:r>
            <a:r>
              <a:rPr sz="2000" b="1" spc="-10" dirty="0">
                <a:solidFill>
                  <a:srgbClr val="C0504D"/>
                </a:solidFill>
                <a:cs typeface="Times New Roman"/>
              </a:rPr>
              <a:t>Российской </a:t>
            </a:r>
            <a:r>
              <a:rPr sz="2000" b="1" spc="-385" dirty="0">
                <a:solidFill>
                  <a:srgbClr val="C0504D"/>
                </a:solidFill>
                <a:cs typeface="Times New Roman"/>
              </a:rPr>
              <a:t> </a:t>
            </a:r>
            <a:r>
              <a:rPr sz="2000" b="1" spc="-10" dirty="0">
                <a:solidFill>
                  <a:srgbClr val="C0504D"/>
                </a:solidFill>
                <a:cs typeface="Times New Roman"/>
              </a:rPr>
              <a:t>Федерации</a:t>
            </a:r>
            <a:r>
              <a:rPr sz="2000" b="1" spc="25" dirty="0">
                <a:solidFill>
                  <a:srgbClr val="C0504D"/>
                </a:solidFill>
                <a:cs typeface="Times New Roman"/>
              </a:rPr>
              <a:t> </a:t>
            </a:r>
            <a:r>
              <a:rPr sz="2000" b="1" spc="-5" dirty="0">
                <a:solidFill>
                  <a:srgbClr val="C0504D"/>
                </a:solidFill>
                <a:cs typeface="Times New Roman"/>
              </a:rPr>
              <a:t>у</a:t>
            </a:r>
            <a:r>
              <a:rPr sz="2000" b="1" spc="5" dirty="0">
                <a:solidFill>
                  <a:srgbClr val="C0504D"/>
                </a:solidFill>
                <a:cs typeface="Times New Roman"/>
              </a:rPr>
              <a:t> </a:t>
            </a:r>
            <a:r>
              <a:rPr sz="2000" b="1" spc="-10" dirty="0">
                <a:solidFill>
                  <a:srgbClr val="C0504D"/>
                </a:solidFill>
                <a:cs typeface="Times New Roman"/>
              </a:rPr>
              <a:t>единственного</a:t>
            </a:r>
            <a:r>
              <a:rPr sz="2000" b="1" spc="45" dirty="0">
                <a:solidFill>
                  <a:srgbClr val="C0504D"/>
                </a:solidFill>
                <a:cs typeface="Times New Roman"/>
              </a:rPr>
              <a:t> </a:t>
            </a:r>
            <a:r>
              <a:rPr sz="2000" b="1" spc="-10" dirty="0">
                <a:solidFill>
                  <a:srgbClr val="C0504D"/>
                </a:solidFill>
                <a:cs typeface="Times New Roman"/>
              </a:rPr>
              <a:t>поставщика</a:t>
            </a:r>
            <a:r>
              <a:rPr sz="2000" b="1" spc="25" dirty="0">
                <a:solidFill>
                  <a:srgbClr val="C0504D"/>
                </a:solidFill>
                <a:cs typeface="Times New Roman"/>
              </a:rPr>
              <a:t> </a:t>
            </a:r>
            <a:r>
              <a:rPr sz="2000" b="1" spc="-10" dirty="0">
                <a:solidFill>
                  <a:srgbClr val="C0504D"/>
                </a:solidFill>
                <a:cs typeface="Times New Roman"/>
              </a:rPr>
              <a:t>(подрядчика,</a:t>
            </a:r>
            <a:r>
              <a:rPr sz="2000" b="1" spc="15" dirty="0">
                <a:solidFill>
                  <a:srgbClr val="C0504D"/>
                </a:solidFill>
                <a:cs typeface="Times New Roman"/>
              </a:rPr>
              <a:t> </a:t>
            </a:r>
            <a:r>
              <a:rPr sz="2000" b="1" spc="-10" dirty="0">
                <a:solidFill>
                  <a:srgbClr val="C0504D"/>
                </a:solidFill>
                <a:cs typeface="Times New Roman"/>
              </a:rPr>
              <a:t>исполнителя)</a:t>
            </a:r>
            <a:r>
              <a:rPr sz="2000" b="1" spc="45" dirty="0">
                <a:solidFill>
                  <a:srgbClr val="C0504D"/>
                </a:solidFill>
                <a:cs typeface="Times New Roman"/>
              </a:rPr>
              <a:t> </a:t>
            </a:r>
            <a:r>
              <a:rPr sz="2000" b="1" spc="-10" dirty="0">
                <a:solidFill>
                  <a:srgbClr val="C0504D"/>
                </a:solidFill>
                <a:cs typeface="Times New Roman"/>
              </a:rPr>
              <a:t>должны </a:t>
            </a:r>
            <a:r>
              <a:rPr sz="2000" b="1" spc="-5" dirty="0">
                <a:solidFill>
                  <a:srgbClr val="C0504D"/>
                </a:solidFill>
                <a:cs typeface="Times New Roman"/>
              </a:rPr>
              <a:t> </a:t>
            </a:r>
            <a:r>
              <a:rPr sz="2000" b="1" spc="-10" dirty="0">
                <a:solidFill>
                  <a:srgbClr val="C0504D"/>
                </a:solidFill>
                <a:cs typeface="Times New Roman"/>
              </a:rPr>
              <a:t>приниматься</a:t>
            </a:r>
            <a:r>
              <a:rPr sz="2000" b="1" spc="5" dirty="0">
                <a:solidFill>
                  <a:srgbClr val="C0504D"/>
                </a:solidFill>
                <a:cs typeface="Times New Roman"/>
              </a:rPr>
              <a:t> </a:t>
            </a:r>
            <a:r>
              <a:rPr sz="2000" b="1" spc="-5" dirty="0">
                <a:solidFill>
                  <a:srgbClr val="C0504D"/>
                </a:solidFill>
                <a:cs typeface="Times New Roman"/>
              </a:rPr>
              <a:t>с</a:t>
            </a:r>
            <a:r>
              <a:rPr sz="2000" b="1" spc="10" dirty="0">
                <a:solidFill>
                  <a:srgbClr val="C0504D"/>
                </a:solidFill>
                <a:cs typeface="Times New Roman"/>
              </a:rPr>
              <a:t> </a:t>
            </a:r>
            <a:r>
              <a:rPr sz="2000" b="1" spc="-15" dirty="0">
                <a:solidFill>
                  <a:srgbClr val="C0504D"/>
                </a:solidFill>
                <a:cs typeface="Times New Roman"/>
              </a:rPr>
              <a:t>учетом</a:t>
            </a:r>
            <a:r>
              <a:rPr sz="2000" b="1" spc="25" dirty="0">
                <a:solidFill>
                  <a:srgbClr val="C0504D"/>
                </a:solidFill>
                <a:cs typeface="Times New Roman"/>
              </a:rPr>
              <a:t> </a:t>
            </a:r>
            <a:r>
              <a:rPr sz="2000" b="1" spc="-20" dirty="0">
                <a:solidFill>
                  <a:srgbClr val="C0504D"/>
                </a:solidFill>
                <a:cs typeface="Times New Roman"/>
              </a:rPr>
              <a:t>необходимости</a:t>
            </a:r>
            <a:r>
              <a:rPr sz="2000" b="1" spc="25" dirty="0">
                <a:solidFill>
                  <a:srgbClr val="C0504D"/>
                </a:solidFill>
                <a:cs typeface="Times New Roman"/>
              </a:rPr>
              <a:t> </a:t>
            </a:r>
            <a:r>
              <a:rPr sz="2000" b="1" spc="-10" dirty="0">
                <a:solidFill>
                  <a:srgbClr val="C0504D"/>
                </a:solidFill>
                <a:cs typeface="Times New Roman"/>
              </a:rPr>
              <a:t>защиты</a:t>
            </a:r>
            <a:r>
              <a:rPr sz="2000" b="1" spc="25" dirty="0">
                <a:solidFill>
                  <a:srgbClr val="C0504D"/>
                </a:solidFill>
                <a:cs typeface="Times New Roman"/>
              </a:rPr>
              <a:t> </a:t>
            </a:r>
            <a:r>
              <a:rPr sz="2000" b="1" spc="-5" dirty="0">
                <a:solidFill>
                  <a:srgbClr val="C0504D"/>
                </a:solidFill>
                <a:cs typeface="Times New Roman"/>
              </a:rPr>
              <a:t>национальных</a:t>
            </a:r>
            <a:r>
              <a:rPr sz="2000" b="1" spc="5" dirty="0">
                <a:solidFill>
                  <a:srgbClr val="C0504D"/>
                </a:solidFill>
                <a:cs typeface="Times New Roman"/>
              </a:rPr>
              <a:t> </a:t>
            </a:r>
            <a:r>
              <a:rPr sz="2000" b="1" spc="-10" dirty="0">
                <a:solidFill>
                  <a:srgbClr val="C0504D"/>
                </a:solidFill>
                <a:cs typeface="Times New Roman"/>
              </a:rPr>
              <a:t>интересов</a:t>
            </a:r>
            <a:r>
              <a:rPr sz="2000" b="1" spc="25" dirty="0">
                <a:solidFill>
                  <a:srgbClr val="C0504D"/>
                </a:solidFill>
                <a:cs typeface="Times New Roman"/>
              </a:rPr>
              <a:t> </a:t>
            </a:r>
            <a:r>
              <a:rPr sz="2000" b="1" spc="-10" dirty="0">
                <a:solidFill>
                  <a:srgbClr val="C0504D"/>
                </a:solidFill>
                <a:cs typeface="Times New Roman"/>
              </a:rPr>
              <a:t>Российской</a:t>
            </a:r>
            <a:endParaRPr sz="2000" dirty="0">
              <a:cs typeface="Times New Roman"/>
            </a:endParaRPr>
          </a:p>
          <a:p>
            <a:pPr marL="12700"/>
            <a:r>
              <a:rPr sz="2000" b="1" spc="-10" dirty="0">
                <a:solidFill>
                  <a:srgbClr val="C0504D"/>
                </a:solidFill>
                <a:cs typeface="Times New Roman"/>
              </a:rPr>
              <a:t>Федерации</a:t>
            </a:r>
            <a:r>
              <a:rPr sz="2000" b="1" spc="35" dirty="0">
                <a:solidFill>
                  <a:srgbClr val="C0504D"/>
                </a:solidFill>
                <a:cs typeface="Times New Roman"/>
              </a:rPr>
              <a:t> </a:t>
            </a:r>
            <a:r>
              <a:rPr sz="2000" spc="-5" dirty="0">
                <a:cs typeface="Times New Roman"/>
              </a:rPr>
              <a:t>в</a:t>
            </a:r>
            <a:r>
              <a:rPr sz="2000" dirty="0">
                <a:cs typeface="Times New Roman"/>
              </a:rPr>
              <a:t> </a:t>
            </a:r>
            <a:r>
              <a:rPr sz="2000" spc="-10" dirty="0">
                <a:cs typeface="Times New Roman"/>
              </a:rPr>
              <a:t>связи</a:t>
            </a:r>
            <a:r>
              <a:rPr sz="2000" spc="20" dirty="0">
                <a:cs typeface="Times New Roman"/>
              </a:rPr>
              <a:t> </a:t>
            </a:r>
            <a:r>
              <a:rPr sz="2000" spc="-5" dirty="0">
                <a:cs typeface="Times New Roman"/>
              </a:rPr>
              <a:t>с</a:t>
            </a:r>
            <a:r>
              <a:rPr sz="2000" spc="10" dirty="0">
                <a:cs typeface="Times New Roman"/>
              </a:rPr>
              <a:t> </a:t>
            </a:r>
            <a:r>
              <a:rPr sz="2000" spc="-10" dirty="0">
                <a:cs typeface="Times New Roman"/>
              </a:rPr>
              <a:t>недружественными</a:t>
            </a:r>
            <a:r>
              <a:rPr sz="2000" spc="55" dirty="0">
                <a:cs typeface="Times New Roman"/>
              </a:rPr>
              <a:t> </a:t>
            </a:r>
            <a:r>
              <a:rPr sz="2000" spc="-5" dirty="0">
                <a:cs typeface="Times New Roman"/>
              </a:rPr>
              <a:t>действиями</a:t>
            </a:r>
            <a:r>
              <a:rPr sz="2000" spc="40" dirty="0">
                <a:cs typeface="Times New Roman"/>
              </a:rPr>
              <a:t> </a:t>
            </a:r>
            <a:r>
              <a:rPr sz="2000" dirty="0">
                <a:cs typeface="Times New Roman"/>
              </a:rPr>
              <a:t>иностранных</a:t>
            </a:r>
            <a:r>
              <a:rPr sz="2000" spc="60" dirty="0">
                <a:cs typeface="Times New Roman"/>
              </a:rPr>
              <a:t> </a:t>
            </a:r>
            <a:r>
              <a:rPr sz="2000" spc="-15" dirty="0">
                <a:cs typeface="Times New Roman"/>
              </a:rPr>
              <a:t>государств</a:t>
            </a:r>
            <a:r>
              <a:rPr sz="2000" spc="10" dirty="0">
                <a:cs typeface="Times New Roman"/>
              </a:rPr>
              <a:t> </a:t>
            </a:r>
            <a:r>
              <a:rPr sz="2000" spc="-5" dirty="0">
                <a:cs typeface="Times New Roman"/>
              </a:rPr>
              <a:t>и</a:t>
            </a:r>
            <a:endParaRPr sz="2000" dirty="0">
              <a:cs typeface="Times New Roman"/>
            </a:endParaRPr>
          </a:p>
          <a:p>
            <a:pPr marL="12700"/>
            <a:r>
              <a:rPr sz="2000" spc="-10" dirty="0">
                <a:cs typeface="Times New Roman"/>
              </a:rPr>
              <a:t>международных</a:t>
            </a:r>
            <a:r>
              <a:rPr sz="2000" spc="40" dirty="0">
                <a:cs typeface="Times New Roman"/>
              </a:rPr>
              <a:t> </a:t>
            </a:r>
            <a:r>
              <a:rPr sz="2000" spc="-5" dirty="0">
                <a:cs typeface="Times New Roman"/>
              </a:rPr>
              <a:t>организаций,</a:t>
            </a:r>
            <a:r>
              <a:rPr sz="2000" spc="65" dirty="0">
                <a:cs typeface="Times New Roman"/>
              </a:rPr>
              <a:t> </a:t>
            </a:r>
            <a:r>
              <a:rPr sz="2000" spc="-5" dirty="0">
                <a:cs typeface="Times New Roman"/>
              </a:rPr>
              <a:t>а</a:t>
            </a:r>
            <a:r>
              <a:rPr sz="2000" spc="15" dirty="0">
                <a:cs typeface="Times New Roman"/>
              </a:rPr>
              <a:t> </a:t>
            </a:r>
            <a:r>
              <a:rPr sz="2000" spc="-5" dirty="0">
                <a:cs typeface="Times New Roman"/>
              </a:rPr>
              <a:t>также</a:t>
            </a:r>
            <a:r>
              <a:rPr sz="2000" spc="10" dirty="0">
                <a:cs typeface="Times New Roman"/>
              </a:rPr>
              <a:t> </a:t>
            </a:r>
            <a:r>
              <a:rPr sz="2000" spc="-5" dirty="0">
                <a:cs typeface="Times New Roman"/>
              </a:rPr>
              <a:t>с</a:t>
            </a:r>
            <a:r>
              <a:rPr sz="2000" spc="5" dirty="0">
                <a:cs typeface="Times New Roman"/>
              </a:rPr>
              <a:t> </a:t>
            </a:r>
            <a:r>
              <a:rPr sz="2000" spc="-15" dirty="0">
                <a:cs typeface="Times New Roman"/>
              </a:rPr>
              <a:t>учетом</a:t>
            </a:r>
            <a:r>
              <a:rPr sz="2000" spc="30" dirty="0">
                <a:cs typeface="Times New Roman"/>
              </a:rPr>
              <a:t> </a:t>
            </a:r>
            <a:r>
              <a:rPr sz="2000" spc="-5" dirty="0">
                <a:cs typeface="Times New Roman"/>
              </a:rPr>
              <a:t>срочности</a:t>
            </a:r>
            <a:r>
              <a:rPr sz="2000" spc="25" dirty="0">
                <a:cs typeface="Times New Roman"/>
              </a:rPr>
              <a:t> </a:t>
            </a:r>
            <a:r>
              <a:rPr sz="2000" spc="-5" dirty="0">
                <a:cs typeface="Times New Roman"/>
              </a:rPr>
              <a:t>осуществления</a:t>
            </a:r>
            <a:r>
              <a:rPr sz="2000" spc="65" dirty="0">
                <a:cs typeface="Times New Roman"/>
              </a:rPr>
              <a:t> </a:t>
            </a:r>
            <a:r>
              <a:rPr sz="2000" spc="-10" dirty="0">
                <a:cs typeface="Times New Roman"/>
              </a:rPr>
              <a:t>закупки.</a:t>
            </a:r>
            <a:endParaRPr sz="2000" dirty="0">
              <a:cs typeface="Times New Roman"/>
            </a:endParaRPr>
          </a:p>
          <a:p>
            <a:pPr>
              <a:spcBef>
                <a:spcPts val="45"/>
              </a:spcBef>
            </a:pPr>
            <a:endParaRPr sz="2000" dirty="0">
              <a:cs typeface="Times New Roman"/>
            </a:endParaRPr>
          </a:p>
          <a:p>
            <a:pPr marL="12700" marR="40005"/>
            <a:r>
              <a:rPr sz="2000" spc="-5" dirty="0">
                <a:cs typeface="Times New Roman"/>
              </a:rPr>
              <a:t>В</a:t>
            </a:r>
            <a:r>
              <a:rPr sz="2000" dirty="0">
                <a:cs typeface="Times New Roman"/>
              </a:rPr>
              <a:t> частности,</a:t>
            </a:r>
            <a:r>
              <a:rPr sz="2000" spc="45" dirty="0">
                <a:cs typeface="Times New Roman"/>
              </a:rPr>
              <a:t> </a:t>
            </a:r>
            <a:r>
              <a:rPr sz="2000" b="1" spc="-25" dirty="0">
                <a:solidFill>
                  <a:srgbClr val="C0504D"/>
                </a:solidFill>
                <a:cs typeface="Times New Roman"/>
              </a:rPr>
              <a:t>необходимо</a:t>
            </a:r>
            <a:r>
              <a:rPr sz="2000" b="1" spc="10" dirty="0">
                <a:solidFill>
                  <a:srgbClr val="C0504D"/>
                </a:solidFill>
                <a:cs typeface="Times New Roman"/>
              </a:rPr>
              <a:t> </a:t>
            </a:r>
            <a:r>
              <a:rPr sz="2000" b="1" spc="-25" dirty="0">
                <a:solidFill>
                  <a:srgbClr val="C0504D"/>
                </a:solidFill>
                <a:cs typeface="Times New Roman"/>
              </a:rPr>
              <a:t>соблюдать</a:t>
            </a:r>
            <a:r>
              <a:rPr sz="2000" b="1" spc="20" dirty="0">
                <a:solidFill>
                  <a:srgbClr val="C0504D"/>
                </a:solidFill>
                <a:cs typeface="Times New Roman"/>
              </a:rPr>
              <a:t> </a:t>
            </a:r>
            <a:r>
              <a:rPr sz="2000" b="1" spc="-10" dirty="0">
                <a:solidFill>
                  <a:srgbClr val="C0504D"/>
                </a:solidFill>
                <a:cs typeface="Times New Roman"/>
              </a:rPr>
              <a:t>требования,</a:t>
            </a:r>
            <a:r>
              <a:rPr sz="2000" b="1" spc="5" dirty="0">
                <a:solidFill>
                  <a:srgbClr val="C0504D"/>
                </a:solidFill>
                <a:cs typeface="Times New Roman"/>
              </a:rPr>
              <a:t> </a:t>
            </a:r>
            <a:r>
              <a:rPr sz="2000" b="1" spc="-15" dirty="0">
                <a:solidFill>
                  <a:srgbClr val="C0504D"/>
                </a:solidFill>
                <a:cs typeface="Times New Roman"/>
              </a:rPr>
              <a:t>установленные</a:t>
            </a:r>
            <a:r>
              <a:rPr sz="2000" b="1" spc="25" dirty="0">
                <a:solidFill>
                  <a:srgbClr val="C0504D"/>
                </a:solidFill>
                <a:cs typeface="Times New Roman"/>
              </a:rPr>
              <a:t> </a:t>
            </a:r>
            <a:r>
              <a:rPr sz="2000" b="1" spc="-10" dirty="0">
                <a:solidFill>
                  <a:srgbClr val="C0504D"/>
                </a:solidFill>
                <a:cs typeface="Times New Roman"/>
              </a:rPr>
              <a:t>статьей</a:t>
            </a:r>
            <a:r>
              <a:rPr sz="2000" b="1" spc="40" dirty="0">
                <a:solidFill>
                  <a:srgbClr val="C0504D"/>
                </a:solidFill>
                <a:cs typeface="Times New Roman"/>
              </a:rPr>
              <a:t> </a:t>
            </a:r>
            <a:r>
              <a:rPr sz="2000" b="1" spc="-5" dirty="0">
                <a:solidFill>
                  <a:srgbClr val="C0504D"/>
                </a:solidFill>
                <a:cs typeface="Times New Roman"/>
              </a:rPr>
              <a:t>14</a:t>
            </a:r>
            <a:r>
              <a:rPr sz="2000" b="1" spc="10" dirty="0">
                <a:solidFill>
                  <a:srgbClr val="C0504D"/>
                </a:solidFill>
                <a:cs typeface="Times New Roman"/>
              </a:rPr>
              <a:t> </a:t>
            </a:r>
            <a:r>
              <a:rPr sz="2000" b="1" spc="-10" dirty="0">
                <a:solidFill>
                  <a:srgbClr val="C0504D"/>
                </a:solidFill>
                <a:cs typeface="Times New Roman"/>
              </a:rPr>
              <a:t>Закона</a:t>
            </a:r>
            <a:r>
              <a:rPr sz="2000" b="1" spc="15" dirty="0">
                <a:solidFill>
                  <a:srgbClr val="C0504D"/>
                </a:solidFill>
                <a:cs typeface="Times New Roman"/>
              </a:rPr>
              <a:t> </a:t>
            </a:r>
            <a:r>
              <a:rPr sz="2000" b="1" spc="-5" dirty="0">
                <a:solidFill>
                  <a:srgbClr val="C0504D"/>
                </a:solidFill>
                <a:cs typeface="Times New Roman"/>
              </a:rPr>
              <a:t>N</a:t>
            </a:r>
            <a:r>
              <a:rPr sz="2000" b="1" spc="5" dirty="0">
                <a:solidFill>
                  <a:srgbClr val="C0504D"/>
                </a:solidFill>
                <a:cs typeface="Times New Roman"/>
              </a:rPr>
              <a:t> </a:t>
            </a:r>
            <a:r>
              <a:rPr sz="2000" b="1" spc="10" dirty="0">
                <a:solidFill>
                  <a:srgbClr val="C0504D"/>
                </a:solidFill>
                <a:cs typeface="Times New Roman"/>
              </a:rPr>
              <a:t>44- </a:t>
            </a:r>
            <a:r>
              <a:rPr sz="2000" b="1" spc="15" dirty="0">
                <a:solidFill>
                  <a:srgbClr val="C0504D"/>
                </a:solidFill>
                <a:cs typeface="Times New Roman"/>
              </a:rPr>
              <a:t> </a:t>
            </a:r>
            <a:r>
              <a:rPr sz="2000" b="1" spc="-10" dirty="0">
                <a:solidFill>
                  <a:srgbClr val="C0504D"/>
                </a:solidFill>
                <a:cs typeface="Times New Roman"/>
              </a:rPr>
              <a:t>ФЗ</a:t>
            </a:r>
            <a:r>
              <a:rPr sz="2000" spc="-10" dirty="0">
                <a:cs typeface="Times New Roman"/>
              </a:rPr>
              <a:t>,</a:t>
            </a:r>
            <a:r>
              <a:rPr sz="2000" spc="35" dirty="0">
                <a:cs typeface="Times New Roman"/>
              </a:rPr>
              <a:t> </a:t>
            </a:r>
            <a:r>
              <a:rPr sz="2000" spc="-5" dirty="0">
                <a:cs typeface="Times New Roman"/>
              </a:rPr>
              <a:t>в</a:t>
            </a:r>
            <a:r>
              <a:rPr sz="2000" spc="15" dirty="0">
                <a:cs typeface="Times New Roman"/>
              </a:rPr>
              <a:t> </a:t>
            </a:r>
            <a:r>
              <a:rPr sz="2000" dirty="0">
                <a:cs typeface="Times New Roman"/>
              </a:rPr>
              <a:t>особенности</a:t>
            </a:r>
            <a:r>
              <a:rPr sz="2000" spc="55" dirty="0">
                <a:cs typeface="Times New Roman"/>
              </a:rPr>
              <a:t> </a:t>
            </a:r>
            <a:r>
              <a:rPr sz="2000" spc="-5" dirty="0">
                <a:cs typeface="Times New Roman"/>
              </a:rPr>
              <a:t>постановление</a:t>
            </a:r>
            <a:r>
              <a:rPr sz="2000" spc="65" dirty="0">
                <a:cs typeface="Times New Roman"/>
              </a:rPr>
              <a:t> </a:t>
            </a:r>
            <a:r>
              <a:rPr sz="2000" spc="-5" dirty="0">
                <a:cs typeface="Times New Roman"/>
              </a:rPr>
              <a:t>постановления</a:t>
            </a:r>
            <a:r>
              <a:rPr sz="2000" spc="80" dirty="0">
                <a:cs typeface="Times New Roman"/>
              </a:rPr>
              <a:t> </a:t>
            </a:r>
            <a:r>
              <a:rPr sz="2000" spc="-10" dirty="0">
                <a:cs typeface="Times New Roman"/>
              </a:rPr>
              <a:t>Правительства</a:t>
            </a:r>
            <a:r>
              <a:rPr sz="2000" spc="35" dirty="0">
                <a:cs typeface="Times New Roman"/>
              </a:rPr>
              <a:t> </a:t>
            </a:r>
            <a:r>
              <a:rPr sz="2000" spc="-15" dirty="0">
                <a:cs typeface="Times New Roman"/>
              </a:rPr>
              <a:t>Российской</a:t>
            </a:r>
            <a:r>
              <a:rPr sz="2000" spc="45" dirty="0">
                <a:cs typeface="Times New Roman"/>
              </a:rPr>
              <a:t> </a:t>
            </a:r>
            <a:r>
              <a:rPr sz="2000" spc="-10" dirty="0">
                <a:cs typeface="Times New Roman"/>
              </a:rPr>
              <a:t>Федерации</a:t>
            </a:r>
            <a:r>
              <a:rPr sz="2000" spc="55" dirty="0">
                <a:cs typeface="Times New Roman"/>
              </a:rPr>
              <a:t> </a:t>
            </a:r>
            <a:r>
              <a:rPr sz="2000" spc="-15" dirty="0">
                <a:cs typeface="Times New Roman"/>
              </a:rPr>
              <a:t>от</a:t>
            </a:r>
            <a:r>
              <a:rPr sz="2000" spc="25" dirty="0">
                <a:cs typeface="Times New Roman"/>
              </a:rPr>
              <a:t> </a:t>
            </a:r>
            <a:r>
              <a:rPr sz="2000" spc="-5" dirty="0">
                <a:cs typeface="Times New Roman"/>
              </a:rPr>
              <a:t>30 </a:t>
            </a:r>
            <a:r>
              <a:rPr sz="2000" spc="-385" dirty="0">
                <a:cs typeface="Times New Roman"/>
              </a:rPr>
              <a:t> </a:t>
            </a:r>
            <a:r>
              <a:rPr sz="2000" spc="-10" dirty="0">
                <a:cs typeface="Times New Roman"/>
              </a:rPr>
              <a:t>апреля</a:t>
            </a:r>
            <a:r>
              <a:rPr sz="2000" spc="25" dirty="0">
                <a:cs typeface="Times New Roman"/>
              </a:rPr>
              <a:t> </a:t>
            </a:r>
            <a:r>
              <a:rPr sz="2000" spc="-5" dirty="0">
                <a:cs typeface="Times New Roman"/>
              </a:rPr>
              <a:t>2020</a:t>
            </a:r>
            <a:r>
              <a:rPr sz="2000" spc="-15" dirty="0">
                <a:cs typeface="Times New Roman"/>
              </a:rPr>
              <a:t> </a:t>
            </a:r>
            <a:r>
              <a:rPr sz="2000" spc="-90" dirty="0">
                <a:cs typeface="Times New Roman"/>
              </a:rPr>
              <a:t>г.</a:t>
            </a:r>
            <a:r>
              <a:rPr sz="2000" dirty="0">
                <a:cs typeface="Times New Roman"/>
              </a:rPr>
              <a:t> </a:t>
            </a:r>
            <a:r>
              <a:rPr sz="2000" spc="-5" dirty="0">
                <a:cs typeface="Times New Roman"/>
              </a:rPr>
              <a:t>N 616</a:t>
            </a:r>
            <a:r>
              <a:rPr sz="2000" spc="-15" dirty="0">
                <a:cs typeface="Times New Roman"/>
              </a:rPr>
              <a:t> </a:t>
            </a:r>
            <a:r>
              <a:rPr sz="2000" spc="-10" dirty="0">
                <a:cs typeface="Times New Roman"/>
              </a:rPr>
              <a:t>"Об</a:t>
            </a:r>
            <a:r>
              <a:rPr sz="2000" spc="-5" dirty="0">
                <a:cs typeface="Times New Roman"/>
              </a:rPr>
              <a:t> установлении</a:t>
            </a:r>
            <a:r>
              <a:rPr sz="2000" spc="50" dirty="0">
                <a:cs typeface="Times New Roman"/>
              </a:rPr>
              <a:t> </a:t>
            </a:r>
            <a:r>
              <a:rPr sz="2000" spc="-5" dirty="0">
                <a:cs typeface="Times New Roman"/>
              </a:rPr>
              <a:t>запрета</a:t>
            </a:r>
            <a:r>
              <a:rPr sz="2000" spc="15" dirty="0">
                <a:cs typeface="Times New Roman"/>
              </a:rPr>
              <a:t> </a:t>
            </a:r>
            <a:r>
              <a:rPr sz="2000" spc="-5" dirty="0">
                <a:cs typeface="Times New Roman"/>
              </a:rPr>
              <a:t>на</a:t>
            </a:r>
            <a:r>
              <a:rPr sz="2000" spc="15" dirty="0">
                <a:cs typeface="Times New Roman"/>
              </a:rPr>
              <a:t> </a:t>
            </a:r>
            <a:r>
              <a:rPr sz="2000" spc="-5" dirty="0">
                <a:cs typeface="Times New Roman"/>
              </a:rPr>
              <a:t>допуск</a:t>
            </a:r>
            <a:r>
              <a:rPr sz="2000" spc="10" dirty="0">
                <a:cs typeface="Times New Roman"/>
              </a:rPr>
              <a:t> </a:t>
            </a:r>
            <a:r>
              <a:rPr sz="2000" spc="-10" dirty="0">
                <a:cs typeface="Times New Roman"/>
              </a:rPr>
              <a:t>промышленных</a:t>
            </a:r>
            <a:r>
              <a:rPr sz="2000" spc="55" dirty="0">
                <a:cs typeface="Times New Roman"/>
              </a:rPr>
              <a:t> </a:t>
            </a:r>
            <a:r>
              <a:rPr sz="2000" spc="-10" dirty="0">
                <a:cs typeface="Times New Roman"/>
              </a:rPr>
              <a:t>товаров,</a:t>
            </a:r>
            <a:endParaRPr sz="2000" dirty="0">
              <a:cs typeface="Times New Roman"/>
            </a:endParaRPr>
          </a:p>
          <a:p>
            <a:pPr marL="12700"/>
            <a:r>
              <a:rPr sz="2000" spc="-15" dirty="0">
                <a:cs typeface="Times New Roman"/>
              </a:rPr>
              <a:t>происходящих</a:t>
            </a:r>
            <a:r>
              <a:rPr sz="2000" spc="35" dirty="0">
                <a:cs typeface="Times New Roman"/>
              </a:rPr>
              <a:t> </a:t>
            </a:r>
            <a:r>
              <a:rPr sz="2000" spc="-5" dirty="0">
                <a:cs typeface="Times New Roman"/>
              </a:rPr>
              <a:t>из</a:t>
            </a:r>
            <a:r>
              <a:rPr sz="2000" spc="25" dirty="0">
                <a:cs typeface="Times New Roman"/>
              </a:rPr>
              <a:t> </a:t>
            </a:r>
            <a:r>
              <a:rPr sz="2000" dirty="0">
                <a:cs typeface="Times New Roman"/>
              </a:rPr>
              <a:t>иностранных</a:t>
            </a:r>
            <a:r>
              <a:rPr sz="2000" spc="50" dirty="0">
                <a:cs typeface="Times New Roman"/>
              </a:rPr>
              <a:t> </a:t>
            </a:r>
            <a:r>
              <a:rPr sz="2000" spc="-15" dirty="0">
                <a:cs typeface="Times New Roman"/>
              </a:rPr>
              <a:t>государств,</a:t>
            </a:r>
            <a:r>
              <a:rPr sz="2000" dirty="0">
                <a:cs typeface="Times New Roman"/>
              </a:rPr>
              <a:t> </a:t>
            </a:r>
            <a:r>
              <a:rPr sz="2000" spc="-5" dirty="0">
                <a:cs typeface="Times New Roman"/>
              </a:rPr>
              <a:t>для</a:t>
            </a:r>
            <a:r>
              <a:rPr sz="2000" spc="20" dirty="0">
                <a:cs typeface="Times New Roman"/>
              </a:rPr>
              <a:t> </a:t>
            </a:r>
            <a:r>
              <a:rPr sz="2000" spc="-10" dirty="0">
                <a:cs typeface="Times New Roman"/>
              </a:rPr>
              <a:t>целей</a:t>
            </a:r>
            <a:r>
              <a:rPr sz="2000" spc="30" dirty="0">
                <a:cs typeface="Times New Roman"/>
              </a:rPr>
              <a:t> </a:t>
            </a:r>
            <a:r>
              <a:rPr sz="2000" spc="-5" dirty="0">
                <a:cs typeface="Times New Roman"/>
              </a:rPr>
              <a:t>осуществления</a:t>
            </a:r>
            <a:r>
              <a:rPr sz="2000" spc="50" dirty="0">
                <a:cs typeface="Times New Roman"/>
              </a:rPr>
              <a:t> </a:t>
            </a:r>
            <a:r>
              <a:rPr sz="2000" spc="-10" dirty="0">
                <a:cs typeface="Times New Roman"/>
              </a:rPr>
              <a:t>закупок</a:t>
            </a:r>
            <a:r>
              <a:rPr sz="2000" spc="20" dirty="0">
                <a:cs typeface="Times New Roman"/>
              </a:rPr>
              <a:t> </a:t>
            </a:r>
            <a:r>
              <a:rPr sz="2000" spc="-5" dirty="0">
                <a:cs typeface="Times New Roman"/>
              </a:rPr>
              <a:t>для</a:t>
            </a:r>
            <a:endParaRPr sz="2000" dirty="0">
              <a:cs typeface="Times New Roman"/>
            </a:endParaRPr>
          </a:p>
          <a:p>
            <a:pPr marL="12700" marR="140970"/>
            <a:r>
              <a:rPr sz="2000" spc="-15" dirty="0">
                <a:cs typeface="Times New Roman"/>
              </a:rPr>
              <a:t>государственных</a:t>
            </a:r>
            <a:r>
              <a:rPr sz="2000" spc="50" dirty="0">
                <a:cs typeface="Times New Roman"/>
              </a:rPr>
              <a:t> </a:t>
            </a:r>
            <a:r>
              <a:rPr sz="2000" spc="-5" dirty="0">
                <a:cs typeface="Times New Roman"/>
              </a:rPr>
              <a:t>и</a:t>
            </a:r>
            <a:r>
              <a:rPr sz="2000" spc="5" dirty="0">
                <a:cs typeface="Times New Roman"/>
              </a:rPr>
              <a:t> </a:t>
            </a:r>
            <a:r>
              <a:rPr sz="2000" spc="-5" dirty="0">
                <a:cs typeface="Times New Roman"/>
              </a:rPr>
              <a:t>муниципальных</a:t>
            </a:r>
            <a:r>
              <a:rPr sz="2000" spc="60" dirty="0">
                <a:cs typeface="Times New Roman"/>
              </a:rPr>
              <a:t> </a:t>
            </a:r>
            <a:r>
              <a:rPr sz="2000" spc="-10" dirty="0">
                <a:cs typeface="Times New Roman"/>
              </a:rPr>
              <a:t>нужд,</a:t>
            </a:r>
            <a:r>
              <a:rPr sz="2000" spc="20" dirty="0">
                <a:cs typeface="Times New Roman"/>
              </a:rPr>
              <a:t> </a:t>
            </a:r>
            <a:r>
              <a:rPr sz="2000" spc="-5" dirty="0">
                <a:cs typeface="Times New Roman"/>
              </a:rPr>
              <a:t>а</a:t>
            </a:r>
            <a:r>
              <a:rPr sz="2000" spc="5" dirty="0">
                <a:cs typeface="Times New Roman"/>
              </a:rPr>
              <a:t> </a:t>
            </a:r>
            <a:r>
              <a:rPr sz="2000" spc="-5" dirty="0">
                <a:cs typeface="Times New Roman"/>
              </a:rPr>
              <a:t>также</a:t>
            </a:r>
            <a:r>
              <a:rPr sz="2000" dirty="0">
                <a:cs typeface="Times New Roman"/>
              </a:rPr>
              <a:t> </a:t>
            </a:r>
            <a:r>
              <a:rPr sz="2000" spc="-10" dirty="0">
                <a:cs typeface="Times New Roman"/>
              </a:rPr>
              <a:t>промышленных</a:t>
            </a:r>
            <a:r>
              <a:rPr sz="2000" spc="60" dirty="0">
                <a:cs typeface="Times New Roman"/>
              </a:rPr>
              <a:t> </a:t>
            </a:r>
            <a:r>
              <a:rPr sz="2000" spc="-10" dirty="0">
                <a:cs typeface="Times New Roman"/>
              </a:rPr>
              <a:t>товаров,</a:t>
            </a:r>
            <a:r>
              <a:rPr sz="2000" spc="-15" dirty="0">
                <a:cs typeface="Times New Roman"/>
              </a:rPr>
              <a:t> происходящих</a:t>
            </a:r>
            <a:r>
              <a:rPr sz="2000" spc="45" dirty="0">
                <a:cs typeface="Times New Roman"/>
              </a:rPr>
              <a:t> </a:t>
            </a:r>
            <a:r>
              <a:rPr sz="2000" spc="-10" dirty="0">
                <a:cs typeface="Times New Roman"/>
              </a:rPr>
              <a:t>из </a:t>
            </a:r>
            <a:r>
              <a:rPr sz="2000" spc="-385" dirty="0">
                <a:cs typeface="Times New Roman"/>
              </a:rPr>
              <a:t> </a:t>
            </a:r>
            <a:r>
              <a:rPr sz="2000" dirty="0">
                <a:cs typeface="Times New Roman"/>
              </a:rPr>
              <a:t>иностранных</a:t>
            </a:r>
            <a:r>
              <a:rPr sz="2000" spc="55" dirty="0">
                <a:cs typeface="Times New Roman"/>
              </a:rPr>
              <a:t> </a:t>
            </a:r>
            <a:r>
              <a:rPr sz="2000" spc="-15" dirty="0">
                <a:cs typeface="Times New Roman"/>
              </a:rPr>
              <a:t>государств,</a:t>
            </a:r>
            <a:r>
              <a:rPr sz="2000" spc="20" dirty="0">
                <a:cs typeface="Times New Roman"/>
              </a:rPr>
              <a:t> </a:t>
            </a:r>
            <a:r>
              <a:rPr sz="2000" spc="-5" dirty="0">
                <a:cs typeface="Times New Roman"/>
              </a:rPr>
              <a:t>работ</a:t>
            </a:r>
            <a:r>
              <a:rPr sz="2000" spc="5" dirty="0">
                <a:cs typeface="Times New Roman"/>
              </a:rPr>
              <a:t> </a:t>
            </a:r>
            <a:r>
              <a:rPr sz="2000" spc="-10" dirty="0">
                <a:cs typeface="Times New Roman"/>
              </a:rPr>
              <a:t>(услуг),</a:t>
            </a:r>
            <a:r>
              <a:rPr sz="2000" spc="55" dirty="0">
                <a:cs typeface="Times New Roman"/>
              </a:rPr>
              <a:t> </a:t>
            </a:r>
            <a:r>
              <a:rPr sz="2000" spc="-10" dirty="0">
                <a:cs typeface="Times New Roman"/>
              </a:rPr>
              <a:t>выполняемых</a:t>
            </a:r>
            <a:r>
              <a:rPr sz="2000" spc="50" dirty="0">
                <a:cs typeface="Times New Roman"/>
              </a:rPr>
              <a:t> </a:t>
            </a:r>
            <a:r>
              <a:rPr sz="2000" spc="-10" dirty="0">
                <a:cs typeface="Times New Roman"/>
              </a:rPr>
              <a:t>(оказываемых)</a:t>
            </a:r>
            <a:r>
              <a:rPr sz="2000" spc="45" dirty="0">
                <a:cs typeface="Times New Roman"/>
              </a:rPr>
              <a:t> </a:t>
            </a:r>
            <a:r>
              <a:rPr sz="2000" dirty="0">
                <a:cs typeface="Times New Roman"/>
              </a:rPr>
              <a:t>иностранными</a:t>
            </a:r>
            <a:r>
              <a:rPr sz="2000" spc="70" dirty="0">
                <a:cs typeface="Times New Roman"/>
              </a:rPr>
              <a:t> </a:t>
            </a:r>
            <a:r>
              <a:rPr sz="2000" spc="-10" dirty="0">
                <a:cs typeface="Times New Roman"/>
              </a:rPr>
              <a:t>лицами, </a:t>
            </a:r>
            <a:r>
              <a:rPr sz="2000" spc="-385" dirty="0">
                <a:cs typeface="Times New Roman"/>
              </a:rPr>
              <a:t> </a:t>
            </a:r>
            <a:r>
              <a:rPr sz="2000" spc="-5" dirty="0">
                <a:cs typeface="Times New Roman"/>
              </a:rPr>
              <a:t>для</a:t>
            </a:r>
            <a:r>
              <a:rPr sz="2000" dirty="0">
                <a:cs typeface="Times New Roman"/>
              </a:rPr>
              <a:t> </a:t>
            </a:r>
            <a:r>
              <a:rPr sz="2000" spc="-10" dirty="0">
                <a:cs typeface="Times New Roman"/>
              </a:rPr>
              <a:t>целей</a:t>
            </a:r>
            <a:r>
              <a:rPr sz="2000" spc="45" dirty="0">
                <a:cs typeface="Times New Roman"/>
              </a:rPr>
              <a:t> </a:t>
            </a:r>
            <a:r>
              <a:rPr sz="2000" spc="-5" dirty="0">
                <a:cs typeface="Times New Roman"/>
              </a:rPr>
              <a:t>осуществления</a:t>
            </a:r>
            <a:r>
              <a:rPr sz="2000" spc="55" dirty="0">
                <a:cs typeface="Times New Roman"/>
              </a:rPr>
              <a:t> </a:t>
            </a:r>
            <a:r>
              <a:rPr sz="2000" spc="-10" dirty="0">
                <a:cs typeface="Times New Roman"/>
              </a:rPr>
              <a:t>закупок</a:t>
            </a:r>
            <a:r>
              <a:rPr sz="2000" spc="15" dirty="0">
                <a:cs typeface="Times New Roman"/>
              </a:rPr>
              <a:t> </a:t>
            </a:r>
            <a:r>
              <a:rPr sz="2000" spc="-5" dirty="0">
                <a:cs typeface="Times New Roman"/>
              </a:rPr>
              <a:t>для</a:t>
            </a:r>
            <a:r>
              <a:rPr sz="2000" spc="5" dirty="0">
                <a:cs typeface="Times New Roman"/>
              </a:rPr>
              <a:t> </a:t>
            </a:r>
            <a:r>
              <a:rPr sz="2000" spc="-15" dirty="0">
                <a:cs typeface="Times New Roman"/>
              </a:rPr>
              <a:t>нужд</a:t>
            </a:r>
            <a:r>
              <a:rPr sz="2000" spc="25" dirty="0">
                <a:cs typeface="Times New Roman"/>
              </a:rPr>
              <a:t> </a:t>
            </a:r>
            <a:r>
              <a:rPr sz="2000" spc="-5" dirty="0">
                <a:cs typeface="Times New Roman"/>
              </a:rPr>
              <a:t>обороны </a:t>
            </a:r>
            <a:r>
              <a:rPr sz="2000" dirty="0">
                <a:cs typeface="Times New Roman"/>
              </a:rPr>
              <a:t>страны</a:t>
            </a:r>
            <a:r>
              <a:rPr sz="2000" spc="15" dirty="0">
                <a:cs typeface="Times New Roman"/>
              </a:rPr>
              <a:t> </a:t>
            </a:r>
            <a:r>
              <a:rPr sz="2000" spc="-5" dirty="0">
                <a:cs typeface="Times New Roman"/>
              </a:rPr>
              <a:t>и</a:t>
            </a:r>
            <a:r>
              <a:rPr sz="2000" spc="5" dirty="0">
                <a:cs typeface="Times New Roman"/>
              </a:rPr>
              <a:t> </a:t>
            </a:r>
            <a:r>
              <a:rPr sz="2000" spc="-5" dirty="0">
                <a:cs typeface="Times New Roman"/>
              </a:rPr>
              <a:t>безопасности</a:t>
            </a:r>
            <a:r>
              <a:rPr sz="2000" spc="55" dirty="0">
                <a:cs typeface="Times New Roman"/>
              </a:rPr>
              <a:t> </a:t>
            </a:r>
            <a:r>
              <a:rPr sz="2000" spc="-15" dirty="0">
                <a:cs typeface="Times New Roman"/>
              </a:rPr>
              <a:t>государства" </a:t>
            </a:r>
            <a:r>
              <a:rPr sz="2000" spc="-10" dirty="0">
                <a:cs typeface="Times New Roman"/>
              </a:rPr>
              <a:t> </a:t>
            </a:r>
            <a:r>
              <a:rPr sz="2000" spc="-5" dirty="0">
                <a:cs typeface="Times New Roman"/>
              </a:rPr>
              <a:t>(далее</a:t>
            </a:r>
            <a:r>
              <a:rPr sz="2000" spc="30" dirty="0">
                <a:cs typeface="Times New Roman"/>
              </a:rPr>
              <a:t> </a:t>
            </a:r>
            <a:r>
              <a:rPr sz="2000" spc="-5" dirty="0">
                <a:cs typeface="Times New Roman"/>
              </a:rPr>
              <a:t>-</a:t>
            </a:r>
            <a:r>
              <a:rPr sz="2000" dirty="0">
                <a:cs typeface="Times New Roman"/>
              </a:rPr>
              <a:t> </a:t>
            </a:r>
            <a:r>
              <a:rPr sz="2000" spc="-5" dirty="0">
                <a:cs typeface="Times New Roman"/>
              </a:rPr>
              <a:t>постановление</a:t>
            </a:r>
            <a:r>
              <a:rPr sz="2000" spc="45" dirty="0">
                <a:cs typeface="Times New Roman"/>
              </a:rPr>
              <a:t> </a:t>
            </a:r>
            <a:r>
              <a:rPr sz="2000" spc="-5" dirty="0">
                <a:cs typeface="Times New Roman"/>
              </a:rPr>
              <a:t>N 616)…»</a:t>
            </a:r>
            <a:endParaRPr sz="2000" dirty="0">
              <a:cs typeface="Times New Roman"/>
            </a:endParaRPr>
          </a:p>
          <a:p>
            <a:pPr>
              <a:spcBef>
                <a:spcPts val="45"/>
              </a:spcBef>
            </a:pPr>
            <a:endParaRPr sz="2000" dirty="0">
              <a:cs typeface="Times New Roman"/>
            </a:endParaRPr>
          </a:p>
          <a:p>
            <a:pPr marR="5715" algn="r">
              <a:spcBef>
                <a:spcPts val="5"/>
              </a:spcBef>
            </a:pPr>
            <a:r>
              <a:rPr sz="2000" i="1" spc="-5" dirty="0">
                <a:cs typeface="Times New Roman"/>
              </a:rPr>
              <a:t>Письмо</a:t>
            </a:r>
            <a:r>
              <a:rPr sz="2000" i="1" spc="-10" dirty="0">
                <a:cs typeface="Times New Roman"/>
              </a:rPr>
              <a:t> </a:t>
            </a:r>
            <a:r>
              <a:rPr sz="2000" i="1" spc="-5" dirty="0">
                <a:cs typeface="Times New Roman"/>
              </a:rPr>
              <a:t>Министерства</a:t>
            </a:r>
            <a:r>
              <a:rPr sz="2000" i="1" spc="-10" dirty="0">
                <a:cs typeface="Times New Roman"/>
              </a:rPr>
              <a:t> </a:t>
            </a:r>
            <a:r>
              <a:rPr sz="2000" i="1" spc="-5" dirty="0">
                <a:cs typeface="Times New Roman"/>
              </a:rPr>
              <a:t>промышленности</a:t>
            </a:r>
            <a:r>
              <a:rPr sz="2000" i="1" spc="15" dirty="0">
                <a:cs typeface="Times New Roman"/>
              </a:rPr>
              <a:t> </a:t>
            </a:r>
            <a:r>
              <a:rPr sz="2000" i="1" spc="-5" dirty="0">
                <a:cs typeface="Times New Roman"/>
              </a:rPr>
              <a:t>и</a:t>
            </a:r>
            <a:r>
              <a:rPr sz="2000" i="1" spc="-10" dirty="0">
                <a:cs typeface="Times New Roman"/>
              </a:rPr>
              <a:t> </a:t>
            </a:r>
            <a:r>
              <a:rPr sz="2000" i="1" spc="-5" dirty="0">
                <a:cs typeface="Times New Roman"/>
              </a:rPr>
              <a:t>торговли</a:t>
            </a:r>
            <a:r>
              <a:rPr sz="2000" i="1" spc="-15" dirty="0">
                <a:cs typeface="Times New Roman"/>
              </a:rPr>
              <a:t> </a:t>
            </a:r>
            <a:r>
              <a:rPr sz="2000" i="1" spc="-35" dirty="0">
                <a:cs typeface="Times New Roman"/>
              </a:rPr>
              <a:t>РФ</a:t>
            </a:r>
            <a:endParaRPr sz="2000" dirty="0">
              <a:cs typeface="Times New Roman"/>
            </a:endParaRPr>
          </a:p>
          <a:p>
            <a:pPr marR="5080" algn="r"/>
            <a:r>
              <a:rPr sz="2000" i="1" spc="-5" dirty="0">
                <a:cs typeface="Times New Roman"/>
              </a:rPr>
              <a:t>от</a:t>
            </a:r>
            <a:r>
              <a:rPr sz="2000" i="1" spc="-15" dirty="0">
                <a:cs typeface="Times New Roman"/>
              </a:rPr>
              <a:t> </a:t>
            </a:r>
            <a:r>
              <a:rPr sz="2000" i="1" spc="-5" dirty="0">
                <a:cs typeface="Times New Roman"/>
              </a:rPr>
              <a:t>27.04.2022</a:t>
            </a:r>
            <a:r>
              <a:rPr sz="2000" i="1" spc="365" dirty="0">
                <a:cs typeface="Times New Roman"/>
              </a:rPr>
              <a:t> </a:t>
            </a:r>
            <a:r>
              <a:rPr sz="2000" i="1" spc="-5" dirty="0">
                <a:cs typeface="Times New Roman"/>
              </a:rPr>
              <a:t>N</a:t>
            </a:r>
            <a:r>
              <a:rPr sz="2000" i="1" spc="-10" dirty="0">
                <a:cs typeface="Times New Roman"/>
              </a:rPr>
              <a:t> </a:t>
            </a:r>
            <a:r>
              <a:rPr sz="2000" i="1" spc="-5" dirty="0">
                <a:cs typeface="Times New Roman"/>
              </a:rPr>
              <a:t>ОВ-39122/12</a:t>
            </a:r>
            <a:endParaRPr sz="2000" dirty="0">
              <a:cs typeface="Times New Roman"/>
            </a:endParaRPr>
          </a:p>
        </p:txBody>
      </p:sp>
    </p:spTree>
    <p:extLst>
      <p:ext uri="{BB962C8B-B14F-4D97-AF65-F5344CB8AC3E}">
        <p14:creationId xmlns:p14="http://schemas.microsoft.com/office/powerpoint/2010/main" val="11286270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62977" y="1268095"/>
            <a:ext cx="10824222" cy="5589905"/>
            <a:chOff x="0" y="1268475"/>
            <a:chExt cx="9144000" cy="5589905"/>
          </a:xfrm>
        </p:grpSpPr>
        <p:sp>
          <p:nvSpPr>
            <p:cNvPr id="3" name="object 3"/>
            <p:cNvSpPr/>
            <p:nvPr/>
          </p:nvSpPr>
          <p:spPr>
            <a:xfrm>
              <a:off x="0" y="1268475"/>
              <a:ext cx="9144000" cy="2376805"/>
            </a:xfrm>
            <a:custGeom>
              <a:avLst/>
              <a:gdLst/>
              <a:ahLst/>
              <a:cxnLst/>
              <a:rect l="l" t="t" r="r" b="b"/>
              <a:pathLst>
                <a:path w="9144000" h="2376804">
                  <a:moveTo>
                    <a:pt x="9144000" y="0"/>
                  </a:moveTo>
                  <a:lnTo>
                    <a:pt x="0" y="0"/>
                  </a:lnTo>
                  <a:lnTo>
                    <a:pt x="0" y="2376424"/>
                  </a:lnTo>
                  <a:lnTo>
                    <a:pt x="9144000" y="2376424"/>
                  </a:lnTo>
                  <a:lnTo>
                    <a:pt x="9144000" y="0"/>
                  </a:lnTo>
                  <a:close/>
                </a:path>
              </a:pathLst>
            </a:custGeom>
            <a:solidFill>
              <a:srgbClr val="DCE6F1"/>
            </a:solidFill>
          </p:spPr>
          <p:txBody>
            <a:bodyPr wrap="square" lIns="0" tIns="0" rIns="0" bIns="0" rtlCol="0"/>
            <a:lstStyle/>
            <a:p>
              <a:endParaRPr/>
            </a:p>
          </p:txBody>
        </p:sp>
        <p:sp>
          <p:nvSpPr>
            <p:cNvPr id="4" name="object 4"/>
            <p:cNvSpPr/>
            <p:nvPr/>
          </p:nvSpPr>
          <p:spPr>
            <a:xfrm>
              <a:off x="23812" y="3832288"/>
              <a:ext cx="1596390" cy="3025775"/>
            </a:xfrm>
            <a:custGeom>
              <a:avLst/>
              <a:gdLst/>
              <a:ahLst/>
              <a:cxnLst/>
              <a:rect l="l" t="t" r="r" b="b"/>
              <a:pathLst>
                <a:path w="1596390" h="3025775">
                  <a:moveTo>
                    <a:pt x="1596390" y="2603131"/>
                  </a:moveTo>
                  <a:lnTo>
                    <a:pt x="0" y="2603131"/>
                  </a:lnTo>
                  <a:lnTo>
                    <a:pt x="0" y="3025216"/>
                  </a:lnTo>
                  <a:lnTo>
                    <a:pt x="1596390" y="3025216"/>
                  </a:lnTo>
                  <a:lnTo>
                    <a:pt x="1596390" y="2603131"/>
                  </a:lnTo>
                  <a:close/>
                </a:path>
                <a:path w="1596390" h="3025775">
                  <a:moveTo>
                    <a:pt x="1596390" y="2015947"/>
                  </a:moveTo>
                  <a:lnTo>
                    <a:pt x="0" y="2015947"/>
                  </a:lnTo>
                  <a:lnTo>
                    <a:pt x="0" y="2603119"/>
                  </a:lnTo>
                  <a:lnTo>
                    <a:pt x="1596390" y="2603119"/>
                  </a:lnTo>
                  <a:lnTo>
                    <a:pt x="1596390" y="2015947"/>
                  </a:lnTo>
                  <a:close/>
                </a:path>
                <a:path w="1596390" h="3025775">
                  <a:moveTo>
                    <a:pt x="1596390" y="513981"/>
                  </a:moveTo>
                  <a:lnTo>
                    <a:pt x="0" y="513981"/>
                  </a:lnTo>
                  <a:lnTo>
                    <a:pt x="0" y="770890"/>
                  </a:lnTo>
                  <a:lnTo>
                    <a:pt x="0" y="1192974"/>
                  </a:lnTo>
                  <a:lnTo>
                    <a:pt x="0" y="1711134"/>
                  </a:lnTo>
                  <a:lnTo>
                    <a:pt x="0" y="2015934"/>
                  </a:lnTo>
                  <a:lnTo>
                    <a:pt x="1596390" y="2015934"/>
                  </a:lnTo>
                  <a:lnTo>
                    <a:pt x="1596390" y="1711134"/>
                  </a:lnTo>
                  <a:lnTo>
                    <a:pt x="1596390" y="1192974"/>
                  </a:lnTo>
                  <a:lnTo>
                    <a:pt x="1596390" y="770953"/>
                  </a:lnTo>
                  <a:lnTo>
                    <a:pt x="1596390" y="513981"/>
                  </a:lnTo>
                  <a:close/>
                </a:path>
                <a:path w="1596390" h="3025775">
                  <a:moveTo>
                    <a:pt x="1596390" y="0"/>
                  </a:moveTo>
                  <a:lnTo>
                    <a:pt x="0" y="0"/>
                  </a:lnTo>
                  <a:lnTo>
                    <a:pt x="0" y="256921"/>
                  </a:lnTo>
                  <a:lnTo>
                    <a:pt x="0" y="513905"/>
                  </a:lnTo>
                  <a:lnTo>
                    <a:pt x="1596390" y="513905"/>
                  </a:lnTo>
                  <a:lnTo>
                    <a:pt x="1596390" y="256984"/>
                  </a:lnTo>
                  <a:lnTo>
                    <a:pt x="1596390" y="0"/>
                  </a:lnTo>
                  <a:close/>
                </a:path>
              </a:pathLst>
            </a:custGeom>
            <a:solidFill>
              <a:srgbClr val="F1DCDB"/>
            </a:solidFill>
          </p:spPr>
          <p:txBody>
            <a:bodyPr wrap="square" lIns="0" tIns="0" rIns="0" bIns="0" rtlCol="0"/>
            <a:lstStyle/>
            <a:p>
              <a:endParaRPr/>
            </a:p>
          </p:txBody>
        </p:sp>
        <p:sp>
          <p:nvSpPr>
            <p:cNvPr id="5" name="object 5"/>
            <p:cNvSpPr/>
            <p:nvPr/>
          </p:nvSpPr>
          <p:spPr>
            <a:xfrm>
              <a:off x="17462" y="3825874"/>
              <a:ext cx="9126855" cy="3032125"/>
            </a:xfrm>
            <a:custGeom>
              <a:avLst/>
              <a:gdLst/>
              <a:ahLst/>
              <a:cxnLst/>
              <a:rect l="l" t="t" r="r" b="b"/>
              <a:pathLst>
                <a:path w="9126855" h="3032125">
                  <a:moveTo>
                    <a:pt x="9126525" y="1187323"/>
                  </a:moveTo>
                  <a:lnTo>
                    <a:pt x="9120187" y="1187323"/>
                  </a:lnTo>
                  <a:lnTo>
                    <a:pt x="9120187" y="1193038"/>
                  </a:lnTo>
                  <a:lnTo>
                    <a:pt x="9120187" y="1205738"/>
                  </a:lnTo>
                  <a:lnTo>
                    <a:pt x="9120187" y="3025279"/>
                  </a:lnTo>
                  <a:lnTo>
                    <a:pt x="1609026" y="3025279"/>
                  </a:lnTo>
                  <a:lnTo>
                    <a:pt x="1609026" y="2615882"/>
                  </a:lnTo>
                  <a:lnTo>
                    <a:pt x="9120187" y="2615882"/>
                  </a:lnTo>
                  <a:lnTo>
                    <a:pt x="9120187" y="2603182"/>
                  </a:lnTo>
                  <a:lnTo>
                    <a:pt x="1609026" y="2603182"/>
                  </a:lnTo>
                  <a:lnTo>
                    <a:pt x="1609026" y="2028698"/>
                  </a:lnTo>
                  <a:lnTo>
                    <a:pt x="9120187" y="2028698"/>
                  </a:lnTo>
                  <a:lnTo>
                    <a:pt x="9120187" y="2015998"/>
                  </a:lnTo>
                  <a:lnTo>
                    <a:pt x="1609026" y="2015998"/>
                  </a:lnTo>
                  <a:lnTo>
                    <a:pt x="1609026" y="1723898"/>
                  </a:lnTo>
                  <a:lnTo>
                    <a:pt x="9120187" y="1723898"/>
                  </a:lnTo>
                  <a:lnTo>
                    <a:pt x="9120187" y="1711198"/>
                  </a:lnTo>
                  <a:lnTo>
                    <a:pt x="1609026" y="1711198"/>
                  </a:lnTo>
                  <a:lnTo>
                    <a:pt x="1609026" y="1205738"/>
                  </a:lnTo>
                  <a:lnTo>
                    <a:pt x="9120187" y="1205738"/>
                  </a:lnTo>
                  <a:lnTo>
                    <a:pt x="9120187" y="1193038"/>
                  </a:lnTo>
                  <a:lnTo>
                    <a:pt x="1609026" y="1193038"/>
                  </a:lnTo>
                  <a:lnTo>
                    <a:pt x="1609026" y="783717"/>
                  </a:lnTo>
                  <a:lnTo>
                    <a:pt x="5274627" y="783717"/>
                  </a:lnTo>
                  <a:lnTo>
                    <a:pt x="5274627" y="771017"/>
                  </a:lnTo>
                  <a:lnTo>
                    <a:pt x="1609026" y="771017"/>
                  </a:lnTo>
                  <a:lnTo>
                    <a:pt x="1609026" y="526669"/>
                  </a:lnTo>
                  <a:lnTo>
                    <a:pt x="5274627" y="526669"/>
                  </a:lnTo>
                  <a:lnTo>
                    <a:pt x="5274627" y="513969"/>
                  </a:lnTo>
                  <a:lnTo>
                    <a:pt x="1609026" y="513969"/>
                  </a:lnTo>
                  <a:lnTo>
                    <a:pt x="1609026" y="269748"/>
                  </a:lnTo>
                  <a:lnTo>
                    <a:pt x="5274627" y="269748"/>
                  </a:lnTo>
                  <a:lnTo>
                    <a:pt x="5274627" y="257048"/>
                  </a:lnTo>
                  <a:lnTo>
                    <a:pt x="1609026" y="257048"/>
                  </a:lnTo>
                  <a:lnTo>
                    <a:pt x="1609026" y="12700"/>
                  </a:lnTo>
                  <a:lnTo>
                    <a:pt x="5274627" y="12700"/>
                  </a:lnTo>
                  <a:lnTo>
                    <a:pt x="5274627" y="0"/>
                  </a:lnTo>
                  <a:lnTo>
                    <a:pt x="1609026" y="0"/>
                  </a:lnTo>
                  <a:lnTo>
                    <a:pt x="1596326" y="0"/>
                  </a:lnTo>
                  <a:lnTo>
                    <a:pt x="1596326" y="12700"/>
                  </a:lnTo>
                  <a:lnTo>
                    <a:pt x="1596326" y="3025279"/>
                  </a:lnTo>
                  <a:lnTo>
                    <a:pt x="12700" y="3025279"/>
                  </a:lnTo>
                  <a:lnTo>
                    <a:pt x="12700" y="2615882"/>
                  </a:lnTo>
                  <a:lnTo>
                    <a:pt x="1596326" y="2615882"/>
                  </a:lnTo>
                  <a:lnTo>
                    <a:pt x="1596326" y="2603182"/>
                  </a:lnTo>
                  <a:lnTo>
                    <a:pt x="12700" y="2603182"/>
                  </a:lnTo>
                  <a:lnTo>
                    <a:pt x="12700" y="2028698"/>
                  </a:lnTo>
                  <a:lnTo>
                    <a:pt x="1596326" y="2028698"/>
                  </a:lnTo>
                  <a:lnTo>
                    <a:pt x="1596326" y="2015998"/>
                  </a:lnTo>
                  <a:lnTo>
                    <a:pt x="12700" y="2015998"/>
                  </a:lnTo>
                  <a:lnTo>
                    <a:pt x="12700" y="1723898"/>
                  </a:lnTo>
                  <a:lnTo>
                    <a:pt x="1596326" y="1723898"/>
                  </a:lnTo>
                  <a:lnTo>
                    <a:pt x="1596326" y="1711198"/>
                  </a:lnTo>
                  <a:lnTo>
                    <a:pt x="12700" y="1711198"/>
                  </a:lnTo>
                  <a:lnTo>
                    <a:pt x="12700" y="1205738"/>
                  </a:lnTo>
                  <a:lnTo>
                    <a:pt x="1596326" y="1205738"/>
                  </a:lnTo>
                  <a:lnTo>
                    <a:pt x="1596326" y="1193038"/>
                  </a:lnTo>
                  <a:lnTo>
                    <a:pt x="12700" y="1193038"/>
                  </a:lnTo>
                  <a:lnTo>
                    <a:pt x="12700" y="783717"/>
                  </a:lnTo>
                  <a:lnTo>
                    <a:pt x="1596326" y="783717"/>
                  </a:lnTo>
                  <a:lnTo>
                    <a:pt x="1596326" y="771017"/>
                  </a:lnTo>
                  <a:lnTo>
                    <a:pt x="12700" y="771017"/>
                  </a:lnTo>
                  <a:lnTo>
                    <a:pt x="12700" y="526669"/>
                  </a:lnTo>
                  <a:lnTo>
                    <a:pt x="1596326" y="526669"/>
                  </a:lnTo>
                  <a:lnTo>
                    <a:pt x="1596326" y="513969"/>
                  </a:lnTo>
                  <a:lnTo>
                    <a:pt x="12700" y="513969"/>
                  </a:lnTo>
                  <a:lnTo>
                    <a:pt x="12700" y="269748"/>
                  </a:lnTo>
                  <a:lnTo>
                    <a:pt x="1596326" y="269748"/>
                  </a:lnTo>
                  <a:lnTo>
                    <a:pt x="1596326" y="257048"/>
                  </a:lnTo>
                  <a:lnTo>
                    <a:pt x="12700" y="257048"/>
                  </a:lnTo>
                  <a:lnTo>
                    <a:pt x="12700" y="12700"/>
                  </a:lnTo>
                  <a:lnTo>
                    <a:pt x="1596326" y="12700"/>
                  </a:lnTo>
                  <a:lnTo>
                    <a:pt x="1596326" y="0"/>
                  </a:lnTo>
                  <a:lnTo>
                    <a:pt x="12700" y="0"/>
                  </a:lnTo>
                  <a:lnTo>
                    <a:pt x="0" y="0"/>
                  </a:lnTo>
                  <a:lnTo>
                    <a:pt x="0" y="12700"/>
                  </a:lnTo>
                  <a:lnTo>
                    <a:pt x="0" y="3032125"/>
                  </a:lnTo>
                  <a:lnTo>
                    <a:pt x="12700" y="3032125"/>
                  </a:lnTo>
                  <a:lnTo>
                    <a:pt x="1596326" y="3032125"/>
                  </a:lnTo>
                  <a:lnTo>
                    <a:pt x="1609026" y="3032125"/>
                  </a:lnTo>
                  <a:lnTo>
                    <a:pt x="9120187" y="3032125"/>
                  </a:lnTo>
                  <a:lnTo>
                    <a:pt x="9126525" y="3032125"/>
                  </a:lnTo>
                  <a:lnTo>
                    <a:pt x="9126525" y="3025279"/>
                  </a:lnTo>
                  <a:lnTo>
                    <a:pt x="9126525" y="1193038"/>
                  </a:lnTo>
                  <a:lnTo>
                    <a:pt x="9126525" y="1187323"/>
                  </a:lnTo>
                  <a:close/>
                </a:path>
              </a:pathLst>
            </a:custGeom>
            <a:solidFill>
              <a:srgbClr val="000000"/>
            </a:solidFill>
          </p:spPr>
          <p:txBody>
            <a:bodyPr wrap="square" lIns="0" tIns="0" rIns="0" bIns="0" rtlCol="0"/>
            <a:lstStyle/>
            <a:p>
              <a:endParaRPr/>
            </a:p>
          </p:txBody>
        </p:sp>
      </p:grpSp>
      <p:sp>
        <p:nvSpPr>
          <p:cNvPr id="6" name="object 6"/>
          <p:cNvSpPr txBox="1">
            <a:spLocks noGrp="1"/>
          </p:cNvSpPr>
          <p:nvPr>
            <p:ph type="title"/>
          </p:nvPr>
        </p:nvSpPr>
        <p:spPr>
          <a:xfrm>
            <a:off x="1410910" y="175468"/>
            <a:ext cx="8749183" cy="878840"/>
          </a:xfrm>
          <a:prstGeom prst="rect">
            <a:avLst/>
          </a:prstGeom>
        </p:spPr>
        <p:txBody>
          <a:bodyPr vert="horz" wrap="square" lIns="0" tIns="12065" rIns="0" bIns="0" rtlCol="0" anchor="t">
            <a:spAutoFit/>
          </a:bodyPr>
          <a:lstStyle/>
          <a:p>
            <a:pPr marL="12700">
              <a:lnSpc>
                <a:spcPct val="100000"/>
              </a:lnSpc>
              <a:spcBef>
                <a:spcPts val="95"/>
              </a:spcBef>
            </a:pPr>
            <a:r>
              <a:rPr sz="2800" spc="-110" dirty="0">
                <a:solidFill>
                  <a:srgbClr val="000000"/>
                </a:solidFill>
              </a:rPr>
              <a:t>П</a:t>
            </a:r>
            <a:r>
              <a:rPr sz="2800" spc="-95" dirty="0">
                <a:solidFill>
                  <a:srgbClr val="000000"/>
                </a:solidFill>
              </a:rPr>
              <a:t>у</a:t>
            </a:r>
            <a:r>
              <a:rPr sz="2800" spc="-105" dirty="0">
                <a:solidFill>
                  <a:srgbClr val="000000"/>
                </a:solidFill>
              </a:rPr>
              <a:t>нк</a:t>
            </a:r>
            <a:r>
              <a:rPr sz="2800" spc="-5" dirty="0">
                <a:solidFill>
                  <a:srgbClr val="000000"/>
                </a:solidFill>
              </a:rPr>
              <a:t>т</a:t>
            </a:r>
            <a:r>
              <a:rPr sz="2800" spc="-204" dirty="0">
                <a:solidFill>
                  <a:srgbClr val="000000"/>
                </a:solidFill>
              </a:rPr>
              <a:t> </a:t>
            </a:r>
            <a:r>
              <a:rPr sz="2800" spc="-95" dirty="0">
                <a:solidFill>
                  <a:srgbClr val="000000"/>
                </a:solidFill>
              </a:rPr>
              <a:t>5</a:t>
            </a:r>
            <a:r>
              <a:rPr sz="2800" spc="-105" dirty="0">
                <a:solidFill>
                  <a:srgbClr val="000000"/>
                </a:solidFill>
              </a:rPr>
              <a:t>.</a:t>
            </a:r>
            <a:r>
              <a:rPr sz="2800" spc="-5" dirty="0">
                <a:solidFill>
                  <a:srgbClr val="000000"/>
                </a:solidFill>
              </a:rPr>
              <a:t>1</a:t>
            </a:r>
            <a:r>
              <a:rPr sz="2800" spc="-215" dirty="0">
                <a:solidFill>
                  <a:srgbClr val="000000"/>
                </a:solidFill>
              </a:rPr>
              <a:t> </a:t>
            </a:r>
            <a:r>
              <a:rPr sz="2800" spc="-110" dirty="0">
                <a:solidFill>
                  <a:srgbClr val="000000"/>
                </a:solidFill>
              </a:rPr>
              <a:t>ч</a:t>
            </a:r>
            <a:r>
              <a:rPr sz="2800" spc="-105" dirty="0">
                <a:solidFill>
                  <a:srgbClr val="000000"/>
                </a:solidFill>
              </a:rPr>
              <a:t>.</a:t>
            </a:r>
            <a:r>
              <a:rPr sz="2800" spc="-5" dirty="0">
                <a:solidFill>
                  <a:srgbClr val="000000"/>
                </a:solidFill>
              </a:rPr>
              <a:t>1</a:t>
            </a:r>
            <a:r>
              <a:rPr sz="2800" spc="-190" dirty="0">
                <a:solidFill>
                  <a:srgbClr val="000000"/>
                </a:solidFill>
              </a:rPr>
              <a:t> </a:t>
            </a:r>
            <a:r>
              <a:rPr sz="2800" spc="-110" dirty="0">
                <a:solidFill>
                  <a:srgbClr val="000000"/>
                </a:solidFill>
              </a:rPr>
              <a:t>с</a:t>
            </a:r>
            <a:r>
              <a:rPr sz="2800" spc="-325" dirty="0">
                <a:solidFill>
                  <a:srgbClr val="000000"/>
                </a:solidFill>
              </a:rPr>
              <a:t>т</a:t>
            </a:r>
            <a:r>
              <a:rPr sz="2800" spc="-105" dirty="0">
                <a:solidFill>
                  <a:srgbClr val="000000"/>
                </a:solidFill>
              </a:rPr>
              <a:t>.</a:t>
            </a:r>
            <a:r>
              <a:rPr sz="2800" spc="-95" dirty="0">
                <a:solidFill>
                  <a:srgbClr val="000000"/>
                </a:solidFill>
              </a:rPr>
              <a:t>9</a:t>
            </a:r>
            <a:r>
              <a:rPr sz="2800" spc="-5" dirty="0">
                <a:solidFill>
                  <a:srgbClr val="000000"/>
                </a:solidFill>
              </a:rPr>
              <a:t>3</a:t>
            </a:r>
            <a:r>
              <a:rPr sz="2800" spc="-215" dirty="0">
                <a:solidFill>
                  <a:srgbClr val="000000"/>
                </a:solidFill>
              </a:rPr>
              <a:t> </a:t>
            </a:r>
            <a:r>
              <a:rPr sz="1800" dirty="0">
                <a:solidFill>
                  <a:srgbClr val="000000"/>
                </a:solidFill>
              </a:rPr>
              <a:t>в</a:t>
            </a:r>
            <a:r>
              <a:rPr sz="1800" spc="-200" dirty="0">
                <a:solidFill>
                  <a:srgbClr val="000000"/>
                </a:solidFill>
              </a:rPr>
              <a:t> </a:t>
            </a:r>
            <a:r>
              <a:rPr sz="1800" spc="-105" dirty="0">
                <a:solidFill>
                  <a:srgbClr val="000000"/>
                </a:solidFill>
              </a:rPr>
              <a:t>р</a:t>
            </a:r>
            <a:r>
              <a:rPr sz="1800" spc="-114" dirty="0">
                <a:solidFill>
                  <a:srgbClr val="000000"/>
                </a:solidFill>
              </a:rPr>
              <a:t>е</a:t>
            </a:r>
            <a:r>
              <a:rPr sz="1800" spc="-100" dirty="0">
                <a:solidFill>
                  <a:srgbClr val="000000"/>
                </a:solidFill>
              </a:rPr>
              <a:t>д</a:t>
            </a:r>
            <a:r>
              <a:rPr sz="1800" dirty="0">
                <a:solidFill>
                  <a:srgbClr val="000000"/>
                </a:solidFill>
              </a:rPr>
              <a:t>.</a:t>
            </a:r>
            <a:r>
              <a:rPr sz="1800" spc="-215" dirty="0">
                <a:solidFill>
                  <a:srgbClr val="000000"/>
                </a:solidFill>
              </a:rPr>
              <a:t> </a:t>
            </a:r>
            <a:r>
              <a:rPr sz="1800" spc="-100" dirty="0">
                <a:solidFill>
                  <a:srgbClr val="000000"/>
                </a:solidFill>
              </a:rPr>
              <a:t>За</a:t>
            </a:r>
            <a:r>
              <a:rPr sz="1800" spc="-125" dirty="0">
                <a:solidFill>
                  <a:srgbClr val="000000"/>
                </a:solidFill>
              </a:rPr>
              <a:t>к</a:t>
            </a:r>
            <a:r>
              <a:rPr sz="1800" spc="-100" dirty="0">
                <a:solidFill>
                  <a:srgbClr val="000000"/>
                </a:solidFill>
              </a:rPr>
              <a:t>о</a:t>
            </a:r>
            <a:r>
              <a:rPr sz="1800" spc="-105" dirty="0">
                <a:solidFill>
                  <a:srgbClr val="000000"/>
                </a:solidFill>
              </a:rPr>
              <a:t>н</a:t>
            </a:r>
            <a:r>
              <a:rPr sz="1800" dirty="0">
                <a:solidFill>
                  <a:srgbClr val="000000"/>
                </a:solidFill>
              </a:rPr>
              <a:t>а</a:t>
            </a:r>
            <a:r>
              <a:rPr sz="1800" spc="-215" dirty="0">
                <a:solidFill>
                  <a:srgbClr val="000000"/>
                </a:solidFill>
              </a:rPr>
              <a:t> </a:t>
            </a:r>
            <a:r>
              <a:rPr sz="1800" spc="-125" dirty="0">
                <a:solidFill>
                  <a:srgbClr val="000000"/>
                </a:solidFill>
              </a:rPr>
              <a:t>о</a:t>
            </a:r>
            <a:r>
              <a:rPr sz="1800" dirty="0">
                <a:solidFill>
                  <a:srgbClr val="000000"/>
                </a:solidFill>
              </a:rPr>
              <a:t>т</a:t>
            </a:r>
            <a:r>
              <a:rPr sz="1800" spc="-195" dirty="0">
                <a:solidFill>
                  <a:srgbClr val="000000"/>
                </a:solidFill>
              </a:rPr>
              <a:t> </a:t>
            </a:r>
            <a:r>
              <a:rPr sz="1800" spc="-100" dirty="0">
                <a:solidFill>
                  <a:srgbClr val="000000"/>
                </a:solidFill>
              </a:rPr>
              <a:t>28</a:t>
            </a:r>
            <a:r>
              <a:rPr sz="1800" spc="-90" dirty="0">
                <a:solidFill>
                  <a:srgbClr val="000000"/>
                </a:solidFill>
              </a:rPr>
              <a:t>.</a:t>
            </a:r>
            <a:r>
              <a:rPr sz="1800" spc="-100" dirty="0">
                <a:solidFill>
                  <a:srgbClr val="000000"/>
                </a:solidFill>
              </a:rPr>
              <a:t>06</a:t>
            </a:r>
            <a:r>
              <a:rPr sz="1800" spc="-90" dirty="0">
                <a:solidFill>
                  <a:srgbClr val="000000"/>
                </a:solidFill>
              </a:rPr>
              <a:t>.</a:t>
            </a:r>
            <a:r>
              <a:rPr sz="1800" spc="-100" dirty="0">
                <a:solidFill>
                  <a:srgbClr val="000000"/>
                </a:solidFill>
              </a:rPr>
              <a:t>2</a:t>
            </a:r>
            <a:r>
              <a:rPr sz="1800" spc="-110" dirty="0">
                <a:solidFill>
                  <a:srgbClr val="000000"/>
                </a:solidFill>
              </a:rPr>
              <a:t>0</a:t>
            </a:r>
            <a:r>
              <a:rPr sz="1800" spc="-100" dirty="0">
                <a:solidFill>
                  <a:srgbClr val="000000"/>
                </a:solidFill>
              </a:rPr>
              <a:t>2</a:t>
            </a:r>
            <a:r>
              <a:rPr sz="1800" dirty="0">
                <a:solidFill>
                  <a:srgbClr val="000000"/>
                </a:solidFill>
              </a:rPr>
              <a:t>2</a:t>
            </a:r>
            <a:r>
              <a:rPr sz="1800" spc="-235" dirty="0">
                <a:solidFill>
                  <a:srgbClr val="000000"/>
                </a:solidFill>
              </a:rPr>
              <a:t> </a:t>
            </a:r>
            <a:r>
              <a:rPr sz="1800" dirty="0">
                <a:solidFill>
                  <a:srgbClr val="000000"/>
                </a:solidFill>
              </a:rPr>
              <a:t>N</a:t>
            </a:r>
            <a:r>
              <a:rPr sz="1800" spc="-204" dirty="0">
                <a:solidFill>
                  <a:srgbClr val="000000"/>
                </a:solidFill>
              </a:rPr>
              <a:t> </a:t>
            </a:r>
            <a:r>
              <a:rPr sz="1800" spc="-100" dirty="0">
                <a:solidFill>
                  <a:srgbClr val="000000"/>
                </a:solidFill>
              </a:rPr>
              <a:t>231-</a:t>
            </a:r>
            <a:r>
              <a:rPr sz="1800" spc="-95" dirty="0">
                <a:solidFill>
                  <a:srgbClr val="000000"/>
                </a:solidFill>
              </a:rPr>
              <a:t>Ф</a:t>
            </a:r>
            <a:r>
              <a:rPr sz="1800" spc="-100" dirty="0">
                <a:solidFill>
                  <a:srgbClr val="000000"/>
                </a:solidFill>
              </a:rPr>
              <a:t>З</a:t>
            </a:r>
            <a:r>
              <a:rPr sz="1800" dirty="0">
                <a:solidFill>
                  <a:srgbClr val="000000"/>
                </a:solidFill>
              </a:rPr>
              <a:t>,</a:t>
            </a:r>
            <a:endParaRPr sz="1800" dirty="0"/>
          </a:p>
          <a:p>
            <a:pPr marL="12700">
              <a:lnSpc>
                <a:spcPct val="100000"/>
              </a:lnSpc>
            </a:pPr>
            <a:r>
              <a:rPr sz="2800" spc="-110" dirty="0">
                <a:solidFill>
                  <a:srgbClr val="C0504D"/>
                </a:solidFill>
              </a:rPr>
              <a:t>н</a:t>
            </a:r>
            <a:r>
              <a:rPr sz="2800" spc="-170" dirty="0">
                <a:solidFill>
                  <a:srgbClr val="C0504D"/>
                </a:solidFill>
              </a:rPr>
              <a:t>о</a:t>
            </a:r>
            <a:r>
              <a:rPr sz="2800" spc="-105" dirty="0">
                <a:solidFill>
                  <a:srgbClr val="C0504D"/>
                </a:solidFill>
              </a:rPr>
              <a:t>в</a:t>
            </a:r>
            <a:r>
              <a:rPr sz="2800" spc="-100" dirty="0">
                <a:solidFill>
                  <a:srgbClr val="C0504D"/>
                </a:solidFill>
              </a:rPr>
              <a:t>а</a:t>
            </a:r>
            <a:r>
              <a:rPr sz="2800" spc="-5" dirty="0">
                <a:solidFill>
                  <a:srgbClr val="C0504D"/>
                </a:solidFill>
              </a:rPr>
              <a:t>я</a:t>
            </a:r>
            <a:r>
              <a:rPr sz="2800" spc="-225" dirty="0">
                <a:solidFill>
                  <a:srgbClr val="C0504D"/>
                </a:solidFill>
              </a:rPr>
              <a:t> </a:t>
            </a:r>
            <a:r>
              <a:rPr sz="2800" spc="-100" dirty="0">
                <a:solidFill>
                  <a:srgbClr val="C0504D"/>
                </a:solidFill>
              </a:rPr>
              <a:t>р</a:t>
            </a:r>
            <a:r>
              <a:rPr sz="2800" spc="-145" dirty="0">
                <a:solidFill>
                  <a:srgbClr val="C0504D"/>
                </a:solidFill>
              </a:rPr>
              <a:t>е</a:t>
            </a:r>
            <a:r>
              <a:rPr sz="2800" spc="-100" dirty="0">
                <a:solidFill>
                  <a:srgbClr val="C0504D"/>
                </a:solidFill>
              </a:rPr>
              <a:t>да</a:t>
            </a:r>
            <a:r>
              <a:rPr sz="2800" spc="-110" dirty="0">
                <a:solidFill>
                  <a:srgbClr val="C0504D"/>
                </a:solidFill>
              </a:rPr>
              <a:t>кци</a:t>
            </a:r>
            <a:r>
              <a:rPr sz="2800" spc="-5" dirty="0">
                <a:solidFill>
                  <a:srgbClr val="C0504D"/>
                </a:solidFill>
              </a:rPr>
              <a:t>я</a:t>
            </a:r>
            <a:r>
              <a:rPr sz="2800" spc="-225" dirty="0">
                <a:solidFill>
                  <a:srgbClr val="C0504D"/>
                </a:solidFill>
              </a:rPr>
              <a:t> </a:t>
            </a:r>
            <a:r>
              <a:rPr sz="2800" spc="-100" dirty="0">
                <a:solidFill>
                  <a:srgbClr val="C0504D"/>
                </a:solidFill>
              </a:rPr>
              <a:t>д</a:t>
            </a:r>
            <a:r>
              <a:rPr sz="2800" spc="-110" dirty="0">
                <a:solidFill>
                  <a:srgbClr val="C0504D"/>
                </a:solidFill>
              </a:rPr>
              <a:t>ейст</a:t>
            </a:r>
            <a:r>
              <a:rPr sz="2800" spc="-200" dirty="0">
                <a:solidFill>
                  <a:srgbClr val="C0504D"/>
                </a:solidFill>
              </a:rPr>
              <a:t>в</a:t>
            </a:r>
            <a:r>
              <a:rPr sz="2800" spc="-185" dirty="0">
                <a:solidFill>
                  <a:srgbClr val="C0504D"/>
                </a:solidFill>
              </a:rPr>
              <a:t>у</a:t>
            </a:r>
            <a:r>
              <a:rPr sz="2800" spc="-110" dirty="0">
                <a:solidFill>
                  <a:srgbClr val="C0504D"/>
                </a:solidFill>
              </a:rPr>
              <a:t>е</a:t>
            </a:r>
            <a:r>
              <a:rPr sz="2800" spc="-5" dirty="0">
                <a:solidFill>
                  <a:srgbClr val="C0504D"/>
                </a:solidFill>
              </a:rPr>
              <a:t>т</a:t>
            </a:r>
            <a:r>
              <a:rPr sz="2800" spc="-215" dirty="0">
                <a:solidFill>
                  <a:srgbClr val="C0504D"/>
                </a:solidFill>
              </a:rPr>
              <a:t> </a:t>
            </a:r>
            <a:r>
              <a:rPr sz="2800" spc="-5" dirty="0">
                <a:solidFill>
                  <a:srgbClr val="C0504D"/>
                </a:solidFill>
              </a:rPr>
              <a:t>с</a:t>
            </a:r>
            <a:r>
              <a:rPr sz="2800" spc="-220" dirty="0">
                <a:solidFill>
                  <a:srgbClr val="C0504D"/>
                </a:solidFill>
              </a:rPr>
              <a:t> </a:t>
            </a:r>
            <a:r>
              <a:rPr sz="2800" spc="-5" dirty="0">
                <a:solidFill>
                  <a:srgbClr val="C0504D"/>
                </a:solidFill>
              </a:rPr>
              <a:t>9</a:t>
            </a:r>
            <a:r>
              <a:rPr sz="2800" spc="-195" dirty="0">
                <a:solidFill>
                  <a:srgbClr val="C0504D"/>
                </a:solidFill>
              </a:rPr>
              <a:t> </a:t>
            </a:r>
            <a:r>
              <a:rPr sz="2800" spc="-110" dirty="0">
                <a:solidFill>
                  <a:srgbClr val="C0504D"/>
                </a:solidFill>
              </a:rPr>
              <a:t>и</a:t>
            </a:r>
            <a:r>
              <a:rPr sz="2800" spc="-180" dirty="0">
                <a:solidFill>
                  <a:srgbClr val="C0504D"/>
                </a:solidFill>
              </a:rPr>
              <a:t>ю</a:t>
            </a:r>
            <a:r>
              <a:rPr sz="2800" spc="-105" dirty="0">
                <a:solidFill>
                  <a:srgbClr val="C0504D"/>
                </a:solidFill>
              </a:rPr>
              <a:t>л</a:t>
            </a:r>
            <a:r>
              <a:rPr sz="2800" spc="-5" dirty="0">
                <a:solidFill>
                  <a:srgbClr val="C0504D"/>
                </a:solidFill>
              </a:rPr>
              <a:t>я</a:t>
            </a:r>
            <a:r>
              <a:rPr sz="2800" spc="-215" dirty="0">
                <a:solidFill>
                  <a:srgbClr val="C0504D"/>
                </a:solidFill>
              </a:rPr>
              <a:t> </a:t>
            </a:r>
            <a:r>
              <a:rPr sz="2800" spc="-100" dirty="0">
                <a:solidFill>
                  <a:srgbClr val="C0504D"/>
                </a:solidFill>
              </a:rPr>
              <a:t>202</a:t>
            </a:r>
            <a:r>
              <a:rPr sz="2800" spc="-5" dirty="0">
                <a:solidFill>
                  <a:srgbClr val="C0504D"/>
                </a:solidFill>
              </a:rPr>
              <a:t>2</a:t>
            </a:r>
            <a:r>
              <a:rPr sz="2800" spc="-220" dirty="0">
                <a:solidFill>
                  <a:srgbClr val="C0504D"/>
                </a:solidFill>
              </a:rPr>
              <a:t> </a:t>
            </a:r>
            <a:r>
              <a:rPr sz="2800" spc="-415" dirty="0">
                <a:solidFill>
                  <a:srgbClr val="C0504D"/>
                </a:solidFill>
              </a:rPr>
              <a:t>г</a:t>
            </a:r>
            <a:r>
              <a:rPr sz="2800" spc="-5" dirty="0">
                <a:solidFill>
                  <a:srgbClr val="C0504D"/>
                </a:solidFill>
              </a:rPr>
              <a:t>.</a:t>
            </a:r>
            <a:endParaRPr sz="2800" dirty="0"/>
          </a:p>
        </p:txBody>
      </p:sp>
      <p:sp>
        <p:nvSpPr>
          <p:cNvPr id="8" name="object 8"/>
          <p:cNvSpPr txBox="1"/>
          <p:nvPr/>
        </p:nvSpPr>
        <p:spPr>
          <a:xfrm>
            <a:off x="1580794" y="3811270"/>
            <a:ext cx="697230" cy="228268"/>
          </a:xfrm>
          <a:prstGeom prst="rect">
            <a:avLst/>
          </a:prstGeom>
        </p:spPr>
        <p:txBody>
          <a:bodyPr vert="horz" wrap="square" lIns="0" tIns="12700" rIns="0" bIns="0" rtlCol="0">
            <a:spAutoFit/>
          </a:bodyPr>
          <a:lstStyle/>
          <a:p>
            <a:pPr marL="12700">
              <a:spcBef>
                <a:spcPts val="100"/>
              </a:spcBef>
            </a:pPr>
            <a:r>
              <a:rPr sz="1400" dirty="0">
                <a:latin typeface="Times New Roman"/>
                <a:cs typeface="Times New Roman"/>
              </a:rPr>
              <a:t>За</a:t>
            </a:r>
            <a:r>
              <a:rPr sz="1400" spc="-25" dirty="0">
                <a:latin typeface="Times New Roman"/>
                <a:cs typeface="Times New Roman"/>
              </a:rPr>
              <a:t>к</a:t>
            </a:r>
            <a:r>
              <a:rPr sz="1400" dirty="0">
                <a:latin typeface="Times New Roman"/>
                <a:cs typeface="Times New Roman"/>
              </a:rPr>
              <a:t>а</a:t>
            </a:r>
            <a:r>
              <a:rPr sz="1400" spc="-30" dirty="0">
                <a:latin typeface="Times New Roman"/>
                <a:cs typeface="Times New Roman"/>
              </a:rPr>
              <a:t>з</a:t>
            </a:r>
            <a:r>
              <a:rPr sz="1400" dirty="0">
                <a:latin typeface="Times New Roman"/>
                <a:cs typeface="Times New Roman"/>
              </a:rPr>
              <a:t>ч</a:t>
            </a:r>
            <a:r>
              <a:rPr sz="1400" spc="5" dirty="0">
                <a:latin typeface="Times New Roman"/>
                <a:cs typeface="Times New Roman"/>
              </a:rPr>
              <a:t>и</a:t>
            </a:r>
            <a:r>
              <a:rPr sz="1400" dirty="0">
                <a:latin typeface="Times New Roman"/>
                <a:cs typeface="Times New Roman"/>
              </a:rPr>
              <a:t>к</a:t>
            </a:r>
          </a:p>
        </p:txBody>
      </p:sp>
      <p:sp>
        <p:nvSpPr>
          <p:cNvPr id="9" name="object 9"/>
          <p:cNvSpPr txBox="1"/>
          <p:nvPr/>
        </p:nvSpPr>
        <p:spPr>
          <a:xfrm>
            <a:off x="3177285" y="3811270"/>
            <a:ext cx="1334770" cy="228268"/>
          </a:xfrm>
          <a:prstGeom prst="rect">
            <a:avLst/>
          </a:prstGeom>
        </p:spPr>
        <p:txBody>
          <a:bodyPr vert="horz" wrap="square" lIns="0" tIns="12700" rIns="0" bIns="0" rtlCol="0">
            <a:spAutoFit/>
          </a:bodyPr>
          <a:lstStyle/>
          <a:p>
            <a:pPr marL="12700">
              <a:spcBef>
                <a:spcPts val="100"/>
              </a:spcBef>
            </a:pPr>
            <a:r>
              <a:rPr sz="1400" spc="-5" dirty="0">
                <a:latin typeface="Times New Roman"/>
                <a:cs typeface="Times New Roman"/>
              </a:rPr>
              <a:t>Нет</a:t>
            </a:r>
            <a:r>
              <a:rPr sz="1400" spc="-50" dirty="0">
                <a:latin typeface="Times New Roman"/>
                <a:cs typeface="Times New Roman"/>
              </a:rPr>
              <a:t> </a:t>
            </a:r>
            <a:r>
              <a:rPr sz="1400" dirty="0">
                <a:latin typeface="Times New Roman"/>
                <a:cs typeface="Times New Roman"/>
              </a:rPr>
              <a:t>ограничений</a:t>
            </a:r>
            <a:endParaRPr sz="1400">
              <a:latin typeface="Times New Roman"/>
              <a:cs typeface="Times New Roman"/>
            </a:endParaRPr>
          </a:p>
        </p:txBody>
      </p:sp>
      <p:sp>
        <p:nvSpPr>
          <p:cNvPr id="10" name="object 10"/>
          <p:cNvSpPr txBox="1"/>
          <p:nvPr/>
        </p:nvSpPr>
        <p:spPr>
          <a:xfrm>
            <a:off x="1580794" y="4068317"/>
            <a:ext cx="1215390" cy="228268"/>
          </a:xfrm>
          <a:prstGeom prst="rect">
            <a:avLst/>
          </a:prstGeom>
        </p:spPr>
        <p:txBody>
          <a:bodyPr vert="horz" wrap="square" lIns="0" tIns="12700" rIns="0" bIns="0" rtlCol="0">
            <a:spAutoFit/>
          </a:bodyPr>
          <a:lstStyle/>
          <a:p>
            <a:pPr marL="12700">
              <a:spcBef>
                <a:spcPts val="100"/>
              </a:spcBef>
            </a:pPr>
            <a:r>
              <a:rPr sz="1400" spc="-15" dirty="0">
                <a:latin typeface="Times New Roman"/>
                <a:cs typeface="Times New Roman"/>
              </a:rPr>
              <a:t>Объект</a:t>
            </a:r>
            <a:r>
              <a:rPr sz="1400" spc="-60" dirty="0">
                <a:latin typeface="Times New Roman"/>
                <a:cs typeface="Times New Roman"/>
              </a:rPr>
              <a:t> </a:t>
            </a:r>
            <a:r>
              <a:rPr sz="1400" spc="-5" dirty="0">
                <a:latin typeface="Times New Roman"/>
                <a:cs typeface="Times New Roman"/>
              </a:rPr>
              <a:t>закупки</a:t>
            </a:r>
            <a:endParaRPr sz="1400">
              <a:latin typeface="Times New Roman"/>
              <a:cs typeface="Times New Roman"/>
            </a:endParaRPr>
          </a:p>
        </p:txBody>
      </p:sp>
      <p:sp>
        <p:nvSpPr>
          <p:cNvPr id="11" name="object 11"/>
          <p:cNvSpPr txBox="1"/>
          <p:nvPr/>
        </p:nvSpPr>
        <p:spPr>
          <a:xfrm>
            <a:off x="3177286" y="4068317"/>
            <a:ext cx="3510915" cy="228268"/>
          </a:xfrm>
          <a:prstGeom prst="rect">
            <a:avLst/>
          </a:prstGeom>
        </p:spPr>
        <p:txBody>
          <a:bodyPr vert="horz" wrap="square" lIns="0" tIns="12700" rIns="0" bIns="0" rtlCol="0">
            <a:spAutoFit/>
          </a:bodyPr>
          <a:lstStyle/>
          <a:p>
            <a:pPr marL="12700">
              <a:spcBef>
                <a:spcPts val="100"/>
              </a:spcBef>
            </a:pPr>
            <a:r>
              <a:rPr sz="1400" dirty="0">
                <a:latin typeface="Times New Roman"/>
                <a:cs typeface="Times New Roman"/>
              </a:rPr>
              <a:t>медицинские</a:t>
            </a:r>
            <a:r>
              <a:rPr sz="1400" spc="-30" dirty="0">
                <a:latin typeface="Times New Roman"/>
                <a:cs typeface="Times New Roman"/>
              </a:rPr>
              <a:t> </a:t>
            </a:r>
            <a:r>
              <a:rPr sz="1400" spc="-5" dirty="0">
                <a:latin typeface="Times New Roman"/>
                <a:cs typeface="Times New Roman"/>
              </a:rPr>
              <a:t>изделия</a:t>
            </a:r>
            <a:r>
              <a:rPr sz="1400" spc="-20" dirty="0">
                <a:latin typeface="Times New Roman"/>
                <a:cs typeface="Times New Roman"/>
              </a:rPr>
              <a:t> </a:t>
            </a:r>
            <a:r>
              <a:rPr sz="1400" dirty="0">
                <a:latin typeface="Times New Roman"/>
                <a:cs typeface="Times New Roman"/>
              </a:rPr>
              <a:t>и</a:t>
            </a:r>
            <a:r>
              <a:rPr sz="1400" spc="-20" dirty="0">
                <a:latin typeface="Times New Roman"/>
                <a:cs typeface="Times New Roman"/>
              </a:rPr>
              <a:t> </a:t>
            </a:r>
            <a:r>
              <a:rPr sz="1400" spc="-15" dirty="0">
                <a:latin typeface="Times New Roman"/>
                <a:cs typeface="Times New Roman"/>
              </a:rPr>
              <a:t>расходные</a:t>
            </a:r>
            <a:r>
              <a:rPr sz="1400" spc="-30" dirty="0">
                <a:latin typeface="Times New Roman"/>
                <a:cs typeface="Times New Roman"/>
              </a:rPr>
              <a:t> </a:t>
            </a:r>
            <a:r>
              <a:rPr sz="1400" spc="-5" dirty="0">
                <a:latin typeface="Times New Roman"/>
                <a:cs typeface="Times New Roman"/>
              </a:rPr>
              <a:t>материалы</a:t>
            </a:r>
            <a:endParaRPr sz="1400">
              <a:latin typeface="Times New Roman"/>
              <a:cs typeface="Times New Roman"/>
            </a:endParaRPr>
          </a:p>
        </p:txBody>
      </p:sp>
      <p:sp>
        <p:nvSpPr>
          <p:cNvPr id="12" name="object 12"/>
          <p:cNvSpPr txBox="1"/>
          <p:nvPr/>
        </p:nvSpPr>
        <p:spPr>
          <a:xfrm>
            <a:off x="1580794" y="4325492"/>
            <a:ext cx="1205230" cy="228268"/>
          </a:xfrm>
          <a:prstGeom prst="rect">
            <a:avLst/>
          </a:prstGeom>
        </p:spPr>
        <p:txBody>
          <a:bodyPr vert="horz" wrap="square" lIns="0" tIns="12700" rIns="0" bIns="0" rtlCol="0">
            <a:spAutoFit/>
          </a:bodyPr>
          <a:lstStyle/>
          <a:p>
            <a:pPr marL="12700">
              <a:spcBef>
                <a:spcPts val="100"/>
              </a:spcBef>
            </a:pPr>
            <a:r>
              <a:rPr sz="1400" spc="-5" dirty="0">
                <a:latin typeface="Times New Roman"/>
                <a:cs typeface="Times New Roman"/>
              </a:rPr>
              <a:t>Цена</a:t>
            </a:r>
            <a:r>
              <a:rPr sz="1400" spc="-50" dirty="0">
                <a:latin typeface="Times New Roman"/>
                <a:cs typeface="Times New Roman"/>
              </a:rPr>
              <a:t> </a:t>
            </a:r>
            <a:r>
              <a:rPr sz="1400" spc="-10" dirty="0">
                <a:latin typeface="Times New Roman"/>
                <a:cs typeface="Times New Roman"/>
              </a:rPr>
              <a:t>контракта</a:t>
            </a:r>
            <a:endParaRPr sz="1400" dirty="0">
              <a:latin typeface="Times New Roman"/>
              <a:cs typeface="Times New Roman"/>
            </a:endParaRPr>
          </a:p>
        </p:txBody>
      </p:sp>
      <p:sp>
        <p:nvSpPr>
          <p:cNvPr id="13" name="object 13"/>
          <p:cNvSpPr txBox="1"/>
          <p:nvPr/>
        </p:nvSpPr>
        <p:spPr>
          <a:xfrm>
            <a:off x="3177286" y="4325492"/>
            <a:ext cx="1301115" cy="228268"/>
          </a:xfrm>
          <a:prstGeom prst="rect">
            <a:avLst/>
          </a:prstGeom>
        </p:spPr>
        <p:txBody>
          <a:bodyPr vert="horz" wrap="square" lIns="0" tIns="12700" rIns="0" bIns="0" rtlCol="0">
            <a:spAutoFit/>
          </a:bodyPr>
          <a:lstStyle/>
          <a:p>
            <a:pPr marL="12700">
              <a:spcBef>
                <a:spcPts val="100"/>
              </a:spcBef>
            </a:pPr>
            <a:r>
              <a:rPr sz="1400" dirty="0">
                <a:latin typeface="Times New Roman"/>
                <a:cs typeface="Times New Roman"/>
              </a:rPr>
              <a:t>нет</a:t>
            </a:r>
            <a:r>
              <a:rPr sz="1400" spc="-55" dirty="0">
                <a:latin typeface="Times New Roman"/>
                <a:cs typeface="Times New Roman"/>
              </a:rPr>
              <a:t> </a:t>
            </a:r>
            <a:r>
              <a:rPr sz="1400" dirty="0">
                <a:latin typeface="Times New Roman"/>
                <a:cs typeface="Times New Roman"/>
              </a:rPr>
              <a:t>ограничений</a:t>
            </a:r>
            <a:endParaRPr sz="1400">
              <a:latin typeface="Times New Roman"/>
              <a:cs typeface="Times New Roman"/>
            </a:endParaRPr>
          </a:p>
        </p:txBody>
      </p:sp>
      <p:sp>
        <p:nvSpPr>
          <p:cNvPr id="14" name="object 14"/>
          <p:cNvSpPr txBox="1"/>
          <p:nvPr/>
        </p:nvSpPr>
        <p:spPr>
          <a:xfrm>
            <a:off x="1580795" y="4582415"/>
            <a:ext cx="1149985" cy="405765"/>
          </a:xfrm>
          <a:prstGeom prst="rect">
            <a:avLst/>
          </a:prstGeom>
        </p:spPr>
        <p:txBody>
          <a:bodyPr vert="horz" wrap="square" lIns="0" tIns="60325" rIns="0" bIns="0" rtlCol="0">
            <a:spAutoFit/>
          </a:bodyPr>
          <a:lstStyle/>
          <a:p>
            <a:pPr marL="12700" marR="5080">
              <a:lnSpc>
                <a:spcPct val="77900"/>
              </a:lnSpc>
              <a:spcBef>
                <a:spcPts val="475"/>
              </a:spcBef>
            </a:pPr>
            <a:r>
              <a:rPr sz="1400" spc="-120" dirty="0">
                <a:latin typeface="Times New Roman"/>
                <a:cs typeface="Times New Roman"/>
              </a:rPr>
              <a:t>Г</a:t>
            </a:r>
            <a:r>
              <a:rPr sz="1400" spc="-30" dirty="0">
                <a:latin typeface="Times New Roman"/>
                <a:cs typeface="Times New Roman"/>
              </a:rPr>
              <a:t>о</a:t>
            </a:r>
            <a:r>
              <a:rPr sz="1400" dirty="0">
                <a:latin typeface="Times New Roman"/>
                <a:cs typeface="Times New Roman"/>
              </a:rPr>
              <a:t>до</a:t>
            </a:r>
            <a:r>
              <a:rPr sz="1400" spc="-15" dirty="0">
                <a:latin typeface="Times New Roman"/>
                <a:cs typeface="Times New Roman"/>
              </a:rPr>
              <a:t>в</a:t>
            </a:r>
            <a:r>
              <a:rPr sz="1400" dirty="0">
                <a:latin typeface="Times New Roman"/>
                <a:cs typeface="Times New Roman"/>
              </a:rPr>
              <a:t>ой</a:t>
            </a:r>
            <a:r>
              <a:rPr sz="1400" spc="-10" dirty="0">
                <a:latin typeface="Times New Roman"/>
                <a:cs typeface="Times New Roman"/>
              </a:rPr>
              <a:t> </a:t>
            </a:r>
            <a:r>
              <a:rPr sz="1400" dirty="0">
                <a:latin typeface="Times New Roman"/>
                <a:cs typeface="Times New Roman"/>
              </a:rPr>
              <a:t>о</a:t>
            </a:r>
            <a:r>
              <a:rPr sz="1400" spc="-40" dirty="0">
                <a:latin typeface="Times New Roman"/>
                <a:cs typeface="Times New Roman"/>
              </a:rPr>
              <a:t>б</a:t>
            </a:r>
            <a:r>
              <a:rPr sz="1400" spc="-10" dirty="0">
                <a:latin typeface="Times New Roman"/>
                <a:cs typeface="Times New Roman"/>
              </a:rPr>
              <a:t>ъ</a:t>
            </a:r>
            <a:r>
              <a:rPr sz="1400" dirty="0">
                <a:latin typeface="Times New Roman"/>
                <a:cs typeface="Times New Roman"/>
              </a:rPr>
              <a:t>ем  </a:t>
            </a:r>
            <a:r>
              <a:rPr sz="1400" spc="-5" dirty="0">
                <a:latin typeface="Times New Roman"/>
                <a:cs typeface="Times New Roman"/>
              </a:rPr>
              <a:t>закупок</a:t>
            </a:r>
            <a:endParaRPr sz="1400">
              <a:latin typeface="Times New Roman"/>
              <a:cs typeface="Times New Roman"/>
            </a:endParaRPr>
          </a:p>
        </p:txBody>
      </p:sp>
      <p:sp>
        <p:nvSpPr>
          <p:cNvPr id="15" name="object 15"/>
          <p:cNvSpPr txBox="1"/>
          <p:nvPr/>
        </p:nvSpPr>
        <p:spPr>
          <a:xfrm>
            <a:off x="3177285" y="4582415"/>
            <a:ext cx="3538220" cy="405765"/>
          </a:xfrm>
          <a:prstGeom prst="rect">
            <a:avLst/>
          </a:prstGeom>
        </p:spPr>
        <p:txBody>
          <a:bodyPr vert="horz" wrap="square" lIns="0" tIns="60325" rIns="0" bIns="0" rtlCol="0">
            <a:spAutoFit/>
          </a:bodyPr>
          <a:lstStyle/>
          <a:p>
            <a:pPr marL="12700" marR="5080">
              <a:lnSpc>
                <a:spcPct val="77900"/>
              </a:lnSpc>
              <a:spcBef>
                <a:spcPts val="475"/>
              </a:spcBef>
            </a:pPr>
            <a:r>
              <a:rPr sz="1400" spc="-15" dirty="0">
                <a:latin typeface="Times New Roman"/>
                <a:cs typeface="Times New Roman"/>
              </a:rPr>
              <a:t>расходные </a:t>
            </a:r>
            <a:r>
              <a:rPr sz="1400" spc="-5" dirty="0">
                <a:latin typeface="Times New Roman"/>
                <a:cs typeface="Times New Roman"/>
              </a:rPr>
              <a:t>материалы </a:t>
            </a:r>
            <a:r>
              <a:rPr sz="1400" dirty="0">
                <a:latin typeface="Times New Roman"/>
                <a:cs typeface="Times New Roman"/>
              </a:rPr>
              <a:t>– не </a:t>
            </a:r>
            <a:r>
              <a:rPr sz="1400" spc="-5" dirty="0">
                <a:latin typeface="Times New Roman"/>
                <a:cs typeface="Times New Roman"/>
              </a:rPr>
              <a:t>более </a:t>
            </a:r>
            <a:r>
              <a:rPr sz="1400" dirty="0">
                <a:latin typeface="Times New Roman"/>
                <a:cs typeface="Times New Roman"/>
              </a:rPr>
              <a:t>50 </a:t>
            </a:r>
            <a:r>
              <a:rPr sz="1400" spc="-5" dirty="0">
                <a:latin typeface="Times New Roman"/>
                <a:cs typeface="Times New Roman"/>
              </a:rPr>
              <a:t>млн. </a:t>
            </a:r>
            <a:r>
              <a:rPr sz="1400" spc="-15" dirty="0">
                <a:latin typeface="Times New Roman"/>
                <a:cs typeface="Times New Roman"/>
              </a:rPr>
              <a:t>руб., </a:t>
            </a:r>
            <a:r>
              <a:rPr sz="1400" spc="-335" dirty="0">
                <a:latin typeface="Times New Roman"/>
                <a:cs typeface="Times New Roman"/>
              </a:rPr>
              <a:t> </a:t>
            </a:r>
            <a:r>
              <a:rPr sz="1400" dirty="0">
                <a:latin typeface="Times New Roman"/>
                <a:cs typeface="Times New Roman"/>
              </a:rPr>
              <a:t>медицинские</a:t>
            </a:r>
            <a:r>
              <a:rPr sz="1400" spc="-45" dirty="0">
                <a:latin typeface="Times New Roman"/>
                <a:cs typeface="Times New Roman"/>
              </a:rPr>
              <a:t> </a:t>
            </a:r>
            <a:r>
              <a:rPr sz="1400" spc="-5" dirty="0">
                <a:latin typeface="Times New Roman"/>
                <a:cs typeface="Times New Roman"/>
              </a:rPr>
              <a:t>изделия</a:t>
            </a:r>
            <a:r>
              <a:rPr sz="1400" spc="-10" dirty="0">
                <a:latin typeface="Times New Roman"/>
                <a:cs typeface="Times New Roman"/>
              </a:rPr>
              <a:t> </a:t>
            </a:r>
            <a:r>
              <a:rPr sz="1400" dirty="0">
                <a:latin typeface="Times New Roman"/>
                <a:cs typeface="Times New Roman"/>
              </a:rPr>
              <a:t>–</a:t>
            </a:r>
            <a:r>
              <a:rPr sz="1400" spc="-15" dirty="0">
                <a:latin typeface="Times New Roman"/>
                <a:cs typeface="Times New Roman"/>
              </a:rPr>
              <a:t> </a:t>
            </a:r>
            <a:r>
              <a:rPr sz="1400" dirty="0">
                <a:latin typeface="Times New Roman"/>
                <a:cs typeface="Times New Roman"/>
              </a:rPr>
              <a:t>не</a:t>
            </a:r>
            <a:r>
              <a:rPr sz="1400" spc="-10" dirty="0">
                <a:latin typeface="Times New Roman"/>
                <a:cs typeface="Times New Roman"/>
              </a:rPr>
              <a:t> </a:t>
            </a:r>
            <a:r>
              <a:rPr sz="1400" spc="-5" dirty="0">
                <a:latin typeface="Times New Roman"/>
                <a:cs typeface="Times New Roman"/>
              </a:rPr>
              <a:t>более </a:t>
            </a:r>
            <a:r>
              <a:rPr sz="1400" dirty="0">
                <a:latin typeface="Times New Roman"/>
                <a:cs typeface="Times New Roman"/>
              </a:rPr>
              <a:t>250</a:t>
            </a:r>
            <a:r>
              <a:rPr sz="1400" spc="-30" dirty="0">
                <a:latin typeface="Times New Roman"/>
                <a:cs typeface="Times New Roman"/>
              </a:rPr>
              <a:t> </a:t>
            </a:r>
            <a:r>
              <a:rPr sz="1400" spc="-5" dirty="0">
                <a:latin typeface="Times New Roman"/>
                <a:cs typeface="Times New Roman"/>
              </a:rPr>
              <a:t>млн.</a:t>
            </a:r>
            <a:r>
              <a:rPr sz="1400" spc="-10" dirty="0">
                <a:latin typeface="Times New Roman"/>
                <a:cs typeface="Times New Roman"/>
              </a:rPr>
              <a:t> </a:t>
            </a:r>
            <a:r>
              <a:rPr sz="1400" spc="-15" dirty="0">
                <a:latin typeface="Times New Roman"/>
                <a:cs typeface="Times New Roman"/>
              </a:rPr>
              <a:t>руб.</a:t>
            </a:r>
            <a:endParaRPr sz="1400">
              <a:latin typeface="Times New Roman"/>
              <a:cs typeface="Times New Roman"/>
            </a:endParaRPr>
          </a:p>
        </p:txBody>
      </p:sp>
      <p:sp>
        <p:nvSpPr>
          <p:cNvPr id="16" name="object 16"/>
          <p:cNvSpPr txBox="1"/>
          <p:nvPr/>
        </p:nvSpPr>
        <p:spPr>
          <a:xfrm>
            <a:off x="1580795" y="5053329"/>
            <a:ext cx="1180465" cy="228268"/>
          </a:xfrm>
          <a:prstGeom prst="rect">
            <a:avLst/>
          </a:prstGeom>
        </p:spPr>
        <p:txBody>
          <a:bodyPr vert="horz" wrap="square" lIns="0" tIns="12700" rIns="0" bIns="0" rtlCol="0">
            <a:spAutoFit/>
          </a:bodyPr>
          <a:lstStyle/>
          <a:p>
            <a:pPr marL="12700">
              <a:spcBef>
                <a:spcPts val="100"/>
              </a:spcBef>
            </a:pPr>
            <a:r>
              <a:rPr sz="1400" spc="-5" dirty="0">
                <a:latin typeface="Times New Roman"/>
                <a:cs typeface="Times New Roman"/>
              </a:rPr>
              <a:t>Производитель</a:t>
            </a:r>
            <a:endParaRPr sz="1400">
              <a:latin typeface="Times New Roman"/>
              <a:cs typeface="Times New Roman"/>
            </a:endParaRPr>
          </a:p>
        </p:txBody>
      </p:sp>
      <p:sp>
        <p:nvSpPr>
          <p:cNvPr id="17" name="object 17"/>
          <p:cNvSpPr txBox="1"/>
          <p:nvPr/>
        </p:nvSpPr>
        <p:spPr>
          <a:xfrm>
            <a:off x="3177286" y="5053330"/>
            <a:ext cx="6952615" cy="452755"/>
          </a:xfrm>
          <a:prstGeom prst="rect">
            <a:avLst/>
          </a:prstGeom>
        </p:spPr>
        <p:txBody>
          <a:bodyPr vert="horz" wrap="square" lIns="0" tIns="12700" rIns="0" bIns="0" rtlCol="0">
            <a:spAutoFit/>
          </a:bodyPr>
          <a:lstStyle/>
          <a:p>
            <a:pPr marL="12700" marR="5080">
              <a:spcBef>
                <a:spcPts val="100"/>
              </a:spcBef>
            </a:pPr>
            <a:r>
              <a:rPr sz="1400" spc="-5" dirty="0">
                <a:latin typeface="Times New Roman"/>
                <a:cs typeface="Times New Roman"/>
              </a:rPr>
              <a:t>единственный </a:t>
            </a:r>
            <a:r>
              <a:rPr sz="1400" dirty="0">
                <a:latin typeface="Times New Roman"/>
                <a:cs typeface="Times New Roman"/>
              </a:rPr>
              <a:t>на </a:t>
            </a:r>
            <a:r>
              <a:rPr sz="1400" spc="-5" dirty="0">
                <a:latin typeface="Times New Roman"/>
                <a:cs typeface="Times New Roman"/>
              </a:rPr>
              <a:t>территории </a:t>
            </a:r>
            <a:r>
              <a:rPr sz="1400" spc="-15" dirty="0">
                <a:latin typeface="Times New Roman"/>
                <a:cs typeface="Times New Roman"/>
              </a:rPr>
              <a:t>РФ </a:t>
            </a:r>
            <a:r>
              <a:rPr sz="1400" dirty="0">
                <a:latin typeface="Times New Roman"/>
                <a:cs typeface="Times New Roman"/>
              </a:rPr>
              <a:t>или </a:t>
            </a:r>
            <a:r>
              <a:rPr sz="1400" spc="-5" dirty="0">
                <a:latin typeface="Times New Roman"/>
                <a:cs typeface="Times New Roman"/>
              </a:rPr>
              <a:t>территории </a:t>
            </a:r>
            <a:r>
              <a:rPr sz="1400" spc="5" dirty="0">
                <a:latin typeface="Times New Roman"/>
                <a:cs typeface="Times New Roman"/>
              </a:rPr>
              <a:t>иностранных </a:t>
            </a:r>
            <a:r>
              <a:rPr sz="1400" spc="-10" dirty="0">
                <a:latin typeface="Times New Roman"/>
                <a:cs typeface="Times New Roman"/>
              </a:rPr>
              <a:t>государств, </a:t>
            </a:r>
            <a:r>
              <a:rPr sz="1400" spc="-5" dirty="0">
                <a:latin typeface="Times New Roman"/>
                <a:cs typeface="Times New Roman"/>
              </a:rPr>
              <a:t>не </a:t>
            </a:r>
            <a:r>
              <a:rPr sz="1400" spc="-10" dirty="0">
                <a:latin typeface="Times New Roman"/>
                <a:cs typeface="Times New Roman"/>
              </a:rPr>
              <a:t>вводивших </a:t>
            </a:r>
            <a:r>
              <a:rPr sz="1400" dirty="0">
                <a:latin typeface="Times New Roman"/>
                <a:cs typeface="Times New Roman"/>
              </a:rPr>
              <a:t>в </a:t>
            </a:r>
            <a:r>
              <a:rPr sz="1400" spc="-335" dirty="0">
                <a:latin typeface="Times New Roman"/>
                <a:cs typeface="Times New Roman"/>
              </a:rPr>
              <a:t> </a:t>
            </a:r>
            <a:r>
              <a:rPr sz="1400" dirty="0">
                <a:latin typeface="Times New Roman"/>
                <a:cs typeface="Times New Roman"/>
              </a:rPr>
              <a:t>отношении</a:t>
            </a:r>
            <a:r>
              <a:rPr sz="1400" spc="-45" dirty="0">
                <a:latin typeface="Times New Roman"/>
                <a:cs typeface="Times New Roman"/>
              </a:rPr>
              <a:t> </a:t>
            </a:r>
            <a:r>
              <a:rPr sz="1400" spc="-15" dirty="0">
                <a:latin typeface="Times New Roman"/>
                <a:cs typeface="Times New Roman"/>
              </a:rPr>
              <a:t>РФ</a:t>
            </a:r>
            <a:r>
              <a:rPr sz="1400" spc="-25" dirty="0">
                <a:latin typeface="Times New Roman"/>
                <a:cs typeface="Times New Roman"/>
              </a:rPr>
              <a:t> </a:t>
            </a:r>
            <a:r>
              <a:rPr sz="1400" dirty="0">
                <a:latin typeface="Times New Roman"/>
                <a:cs typeface="Times New Roman"/>
              </a:rPr>
              <a:t>ограничительных</a:t>
            </a:r>
            <a:r>
              <a:rPr sz="1400" spc="-5" dirty="0">
                <a:latin typeface="Times New Roman"/>
                <a:cs typeface="Times New Roman"/>
              </a:rPr>
              <a:t> </a:t>
            </a:r>
            <a:r>
              <a:rPr sz="1400" dirty="0">
                <a:latin typeface="Times New Roman"/>
                <a:cs typeface="Times New Roman"/>
              </a:rPr>
              <a:t>мер</a:t>
            </a:r>
            <a:r>
              <a:rPr sz="1400" spc="-35" dirty="0">
                <a:latin typeface="Times New Roman"/>
                <a:cs typeface="Times New Roman"/>
              </a:rPr>
              <a:t> </a:t>
            </a:r>
            <a:r>
              <a:rPr sz="1400" spc="-15" dirty="0">
                <a:latin typeface="Times New Roman"/>
                <a:cs typeface="Times New Roman"/>
              </a:rPr>
              <a:t>экономического</a:t>
            </a:r>
            <a:r>
              <a:rPr sz="1400" spc="-5" dirty="0">
                <a:latin typeface="Times New Roman"/>
                <a:cs typeface="Times New Roman"/>
              </a:rPr>
              <a:t> характера</a:t>
            </a:r>
            <a:endParaRPr sz="1400">
              <a:latin typeface="Times New Roman"/>
              <a:cs typeface="Times New Roman"/>
            </a:endParaRPr>
          </a:p>
        </p:txBody>
      </p:sp>
      <p:sp>
        <p:nvSpPr>
          <p:cNvPr id="18" name="object 18"/>
          <p:cNvSpPr txBox="1"/>
          <p:nvPr/>
        </p:nvSpPr>
        <p:spPr>
          <a:xfrm>
            <a:off x="1580794" y="5571540"/>
            <a:ext cx="889000" cy="228268"/>
          </a:xfrm>
          <a:prstGeom prst="rect">
            <a:avLst/>
          </a:prstGeom>
        </p:spPr>
        <p:txBody>
          <a:bodyPr vert="horz" wrap="square" lIns="0" tIns="12700" rIns="0" bIns="0" rtlCol="0">
            <a:spAutoFit/>
          </a:bodyPr>
          <a:lstStyle/>
          <a:p>
            <a:pPr marL="12700">
              <a:spcBef>
                <a:spcPts val="100"/>
              </a:spcBef>
            </a:pPr>
            <a:r>
              <a:rPr sz="1400" spc="-10" dirty="0">
                <a:latin typeface="Times New Roman"/>
                <a:cs typeface="Times New Roman"/>
              </a:rPr>
              <a:t>П</a:t>
            </a:r>
            <a:r>
              <a:rPr sz="1400" spc="40" dirty="0">
                <a:latin typeface="Times New Roman"/>
                <a:cs typeface="Times New Roman"/>
              </a:rPr>
              <a:t>о</a:t>
            </a:r>
            <a:r>
              <a:rPr sz="1400" dirty="0">
                <a:latin typeface="Times New Roman"/>
                <a:cs typeface="Times New Roman"/>
              </a:rPr>
              <a:t>с</a:t>
            </a:r>
            <a:r>
              <a:rPr sz="1400" spc="10" dirty="0">
                <a:latin typeface="Times New Roman"/>
                <a:cs typeface="Times New Roman"/>
              </a:rPr>
              <a:t>т</a:t>
            </a:r>
            <a:r>
              <a:rPr sz="1400" dirty="0">
                <a:latin typeface="Times New Roman"/>
                <a:cs typeface="Times New Roman"/>
              </a:rPr>
              <a:t>авщик</a:t>
            </a:r>
            <a:endParaRPr sz="1400">
              <a:latin typeface="Times New Roman"/>
              <a:cs typeface="Times New Roman"/>
            </a:endParaRPr>
          </a:p>
        </p:txBody>
      </p:sp>
      <p:sp>
        <p:nvSpPr>
          <p:cNvPr id="19" name="object 19"/>
          <p:cNvSpPr txBox="1"/>
          <p:nvPr/>
        </p:nvSpPr>
        <p:spPr>
          <a:xfrm>
            <a:off x="3177286" y="5571540"/>
            <a:ext cx="3428365" cy="228268"/>
          </a:xfrm>
          <a:prstGeom prst="rect">
            <a:avLst/>
          </a:prstGeom>
        </p:spPr>
        <p:txBody>
          <a:bodyPr vert="horz" wrap="square" lIns="0" tIns="12700" rIns="0" bIns="0" rtlCol="0">
            <a:spAutoFit/>
          </a:bodyPr>
          <a:lstStyle/>
          <a:p>
            <a:pPr marL="12700">
              <a:spcBef>
                <a:spcPts val="100"/>
              </a:spcBef>
            </a:pPr>
            <a:r>
              <a:rPr sz="1400" spc="-5" dirty="0">
                <a:latin typeface="Times New Roman"/>
                <a:cs typeface="Times New Roman"/>
              </a:rPr>
              <a:t>Любой,</a:t>
            </a:r>
            <a:r>
              <a:rPr sz="1400" spc="-30" dirty="0">
                <a:latin typeface="Times New Roman"/>
                <a:cs typeface="Times New Roman"/>
              </a:rPr>
              <a:t> </a:t>
            </a:r>
            <a:r>
              <a:rPr sz="1400" dirty="0">
                <a:latin typeface="Times New Roman"/>
                <a:cs typeface="Times New Roman"/>
              </a:rPr>
              <a:t>в</a:t>
            </a:r>
            <a:r>
              <a:rPr sz="1400" spc="10" dirty="0">
                <a:latin typeface="Times New Roman"/>
                <a:cs typeface="Times New Roman"/>
              </a:rPr>
              <a:t> </a:t>
            </a:r>
            <a:r>
              <a:rPr sz="1400" spc="-30" dirty="0">
                <a:latin typeface="Times New Roman"/>
                <a:cs typeface="Times New Roman"/>
              </a:rPr>
              <a:t>т.ч.</a:t>
            </a:r>
            <a:r>
              <a:rPr sz="1400" spc="-15" dirty="0">
                <a:latin typeface="Times New Roman"/>
                <a:cs typeface="Times New Roman"/>
              </a:rPr>
              <a:t> </a:t>
            </a:r>
            <a:r>
              <a:rPr sz="1400" spc="-10" dirty="0">
                <a:latin typeface="Times New Roman"/>
                <a:cs typeface="Times New Roman"/>
              </a:rPr>
              <a:t>может</a:t>
            </a:r>
            <a:r>
              <a:rPr sz="1400" spc="-20" dirty="0">
                <a:latin typeface="Times New Roman"/>
                <a:cs typeface="Times New Roman"/>
              </a:rPr>
              <a:t> </a:t>
            </a:r>
            <a:r>
              <a:rPr sz="1400" dirty="0">
                <a:latin typeface="Times New Roman"/>
                <a:cs typeface="Times New Roman"/>
              </a:rPr>
              <a:t>быть</a:t>
            </a:r>
            <a:r>
              <a:rPr sz="1400" spc="-30" dirty="0">
                <a:latin typeface="Times New Roman"/>
                <a:cs typeface="Times New Roman"/>
              </a:rPr>
              <a:t> </a:t>
            </a:r>
            <a:r>
              <a:rPr sz="1400" spc="5" dirty="0">
                <a:latin typeface="Times New Roman"/>
                <a:cs typeface="Times New Roman"/>
              </a:rPr>
              <a:t>сам</a:t>
            </a:r>
            <a:r>
              <a:rPr sz="1400" spc="-5" dirty="0">
                <a:latin typeface="Times New Roman"/>
                <a:cs typeface="Times New Roman"/>
              </a:rPr>
              <a:t> производитель</a:t>
            </a:r>
            <a:endParaRPr sz="1400">
              <a:latin typeface="Times New Roman"/>
              <a:cs typeface="Times New Roman"/>
            </a:endParaRPr>
          </a:p>
        </p:txBody>
      </p:sp>
      <p:sp>
        <p:nvSpPr>
          <p:cNvPr id="20" name="object 20"/>
          <p:cNvSpPr txBox="1"/>
          <p:nvPr/>
        </p:nvSpPr>
        <p:spPr>
          <a:xfrm>
            <a:off x="1580795" y="5827877"/>
            <a:ext cx="903605" cy="570230"/>
          </a:xfrm>
          <a:prstGeom prst="rect">
            <a:avLst/>
          </a:prstGeom>
        </p:spPr>
        <p:txBody>
          <a:bodyPr vert="horz" wrap="square" lIns="0" tIns="60960" rIns="0" bIns="0" rtlCol="0">
            <a:spAutoFit/>
          </a:bodyPr>
          <a:lstStyle/>
          <a:p>
            <a:pPr marL="12700" marR="5080">
              <a:lnSpc>
                <a:spcPct val="77500"/>
              </a:lnSpc>
              <a:spcBef>
                <a:spcPts val="480"/>
              </a:spcBef>
            </a:pPr>
            <a:r>
              <a:rPr sz="1400" dirty="0">
                <a:latin typeface="Times New Roman"/>
                <a:cs typeface="Times New Roman"/>
              </a:rPr>
              <a:t>Порядок </a:t>
            </a:r>
            <a:r>
              <a:rPr sz="1400" spc="5" dirty="0">
                <a:latin typeface="Times New Roman"/>
                <a:cs typeface="Times New Roman"/>
              </a:rPr>
              <a:t> </a:t>
            </a:r>
            <a:r>
              <a:rPr sz="1400" dirty="0">
                <a:latin typeface="Times New Roman"/>
                <a:cs typeface="Times New Roman"/>
              </a:rPr>
              <a:t>про</a:t>
            </a:r>
            <a:r>
              <a:rPr sz="1400" spc="-15" dirty="0">
                <a:latin typeface="Times New Roman"/>
                <a:cs typeface="Times New Roman"/>
              </a:rPr>
              <a:t>в</a:t>
            </a:r>
            <a:r>
              <a:rPr sz="1400" spc="-25" dirty="0">
                <a:latin typeface="Times New Roman"/>
                <a:cs typeface="Times New Roman"/>
              </a:rPr>
              <a:t>е</a:t>
            </a:r>
            <a:r>
              <a:rPr sz="1400" dirty="0">
                <a:latin typeface="Times New Roman"/>
                <a:cs typeface="Times New Roman"/>
              </a:rPr>
              <a:t>дения  </a:t>
            </a:r>
            <a:r>
              <a:rPr sz="1400" spc="-5" dirty="0">
                <a:latin typeface="Times New Roman"/>
                <a:cs typeface="Times New Roman"/>
              </a:rPr>
              <a:t>закупки</a:t>
            </a:r>
            <a:endParaRPr sz="1400">
              <a:latin typeface="Times New Roman"/>
              <a:cs typeface="Times New Roman"/>
            </a:endParaRPr>
          </a:p>
        </p:txBody>
      </p:sp>
      <p:sp>
        <p:nvSpPr>
          <p:cNvPr id="21" name="object 21"/>
          <p:cNvSpPr txBox="1"/>
          <p:nvPr/>
        </p:nvSpPr>
        <p:spPr>
          <a:xfrm>
            <a:off x="3177284" y="5993993"/>
            <a:ext cx="5280915" cy="228268"/>
          </a:xfrm>
          <a:prstGeom prst="rect">
            <a:avLst/>
          </a:prstGeom>
        </p:spPr>
        <p:txBody>
          <a:bodyPr vert="horz" wrap="square" lIns="0" tIns="12700" rIns="0" bIns="0" rtlCol="0">
            <a:spAutoFit/>
          </a:bodyPr>
          <a:lstStyle/>
          <a:p>
            <a:pPr marL="12700">
              <a:spcBef>
                <a:spcPts val="100"/>
              </a:spcBef>
            </a:pPr>
            <a:r>
              <a:rPr sz="1400" dirty="0">
                <a:latin typeface="Times New Roman"/>
                <a:cs typeface="Times New Roman"/>
              </a:rPr>
              <a:t>В</a:t>
            </a:r>
            <a:r>
              <a:rPr sz="1400" spc="-5" dirty="0">
                <a:latin typeface="Times New Roman"/>
                <a:cs typeface="Times New Roman"/>
              </a:rPr>
              <a:t> электронной</a:t>
            </a:r>
            <a:r>
              <a:rPr sz="1400" spc="-30" dirty="0">
                <a:latin typeface="Times New Roman"/>
                <a:cs typeface="Times New Roman"/>
              </a:rPr>
              <a:t> </a:t>
            </a:r>
            <a:r>
              <a:rPr sz="1400" spc="-5" dirty="0">
                <a:latin typeface="Times New Roman"/>
                <a:cs typeface="Times New Roman"/>
              </a:rPr>
              <a:t>форме</a:t>
            </a:r>
            <a:r>
              <a:rPr sz="1400" dirty="0">
                <a:latin typeface="Times New Roman"/>
                <a:cs typeface="Times New Roman"/>
              </a:rPr>
              <a:t> (по</a:t>
            </a:r>
            <a:r>
              <a:rPr sz="1400" spc="-25" dirty="0">
                <a:latin typeface="Times New Roman"/>
                <a:cs typeface="Times New Roman"/>
              </a:rPr>
              <a:t> </a:t>
            </a:r>
            <a:r>
              <a:rPr sz="1400" dirty="0">
                <a:latin typeface="Times New Roman"/>
                <a:cs typeface="Times New Roman"/>
              </a:rPr>
              <a:t>ч.12</a:t>
            </a:r>
            <a:r>
              <a:rPr sz="1400" spc="-30" dirty="0">
                <a:latin typeface="Times New Roman"/>
                <a:cs typeface="Times New Roman"/>
              </a:rPr>
              <a:t> </a:t>
            </a:r>
            <a:r>
              <a:rPr sz="1400" spc="-20" dirty="0" smtClean="0">
                <a:latin typeface="Times New Roman"/>
                <a:cs typeface="Times New Roman"/>
              </a:rPr>
              <a:t>ст.93</a:t>
            </a:r>
            <a:r>
              <a:rPr lang="ru-RU" sz="1400" spc="-20" dirty="0" smtClean="0">
                <a:latin typeface="Times New Roman"/>
                <a:cs typeface="Times New Roman"/>
              </a:rPr>
              <a:t> закона</a:t>
            </a:r>
            <a:r>
              <a:rPr sz="1400" spc="-20" dirty="0" smtClean="0">
                <a:latin typeface="Times New Roman"/>
                <a:cs typeface="Times New Roman"/>
              </a:rPr>
              <a:t>)</a:t>
            </a:r>
            <a:endParaRPr sz="1400" dirty="0">
              <a:latin typeface="Times New Roman"/>
              <a:cs typeface="Times New Roman"/>
            </a:endParaRPr>
          </a:p>
        </p:txBody>
      </p:sp>
      <p:sp>
        <p:nvSpPr>
          <p:cNvPr id="22" name="object 22"/>
          <p:cNvSpPr txBox="1"/>
          <p:nvPr/>
        </p:nvSpPr>
        <p:spPr>
          <a:xfrm>
            <a:off x="1580795" y="6414922"/>
            <a:ext cx="1137285" cy="406400"/>
          </a:xfrm>
          <a:prstGeom prst="rect">
            <a:avLst/>
          </a:prstGeom>
        </p:spPr>
        <p:txBody>
          <a:bodyPr vert="horz" wrap="square" lIns="0" tIns="13335" rIns="0" bIns="0" rtlCol="0">
            <a:spAutoFit/>
          </a:bodyPr>
          <a:lstStyle/>
          <a:p>
            <a:pPr marL="12700">
              <a:lnSpc>
                <a:spcPts val="1495"/>
              </a:lnSpc>
              <a:spcBef>
                <a:spcPts val="105"/>
              </a:spcBef>
            </a:pPr>
            <a:r>
              <a:rPr sz="1400" dirty="0">
                <a:latin typeface="Times New Roman"/>
                <a:cs typeface="Times New Roman"/>
              </a:rPr>
              <a:t>Срок</a:t>
            </a:r>
            <a:r>
              <a:rPr sz="1400" spc="-80" dirty="0">
                <a:latin typeface="Times New Roman"/>
                <a:cs typeface="Times New Roman"/>
              </a:rPr>
              <a:t> </a:t>
            </a:r>
            <a:r>
              <a:rPr sz="1400" dirty="0">
                <a:latin typeface="Times New Roman"/>
                <a:cs typeface="Times New Roman"/>
              </a:rPr>
              <a:t>действия</a:t>
            </a:r>
            <a:endParaRPr sz="1400">
              <a:latin typeface="Times New Roman"/>
              <a:cs typeface="Times New Roman"/>
            </a:endParaRPr>
          </a:p>
          <a:p>
            <a:pPr marL="12700">
              <a:lnSpc>
                <a:spcPts val="1495"/>
              </a:lnSpc>
            </a:pPr>
            <a:r>
              <a:rPr sz="1400" spc="-5" dirty="0">
                <a:latin typeface="Times New Roman"/>
                <a:cs typeface="Times New Roman"/>
              </a:rPr>
              <a:t>нормы</a:t>
            </a:r>
            <a:endParaRPr sz="1400">
              <a:latin typeface="Times New Roman"/>
              <a:cs typeface="Times New Roman"/>
            </a:endParaRPr>
          </a:p>
        </p:txBody>
      </p:sp>
      <p:sp>
        <p:nvSpPr>
          <p:cNvPr id="23" name="object 23"/>
          <p:cNvSpPr txBox="1"/>
          <p:nvPr/>
        </p:nvSpPr>
        <p:spPr>
          <a:xfrm>
            <a:off x="3177285" y="6414923"/>
            <a:ext cx="6675120" cy="228909"/>
          </a:xfrm>
          <a:prstGeom prst="rect">
            <a:avLst/>
          </a:prstGeom>
        </p:spPr>
        <p:txBody>
          <a:bodyPr vert="horz" wrap="square" lIns="0" tIns="13335" rIns="0" bIns="0" rtlCol="0">
            <a:spAutoFit/>
          </a:bodyPr>
          <a:lstStyle/>
          <a:p>
            <a:pPr marL="12700">
              <a:spcBef>
                <a:spcPts val="105"/>
              </a:spcBef>
            </a:pPr>
            <a:r>
              <a:rPr sz="1400" dirty="0">
                <a:latin typeface="Times New Roman"/>
                <a:cs typeface="Times New Roman"/>
              </a:rPr>
              <a:t>до</a:t>
            </a:r>
            <a:r>
              <a:rPr sz="1400" spc="-5" dirty="0">
                <a:latin typeface="Times New Roman"/>
                <a:cs typeface="Times New Roman"/>
              </a:rPr>
              <a:t> истечения</a:t>
            </a:r>
            <a:r>
              <a:rPr sz="1400" spc="-15" dirty="0">
                <a:latin typeface="Times New Roman"/>
                <a:cs typeface="Times New Roman"/>
              </a:rPr>
              <a:t> </a:t>
            </a:r>
            <a:r>
              <a:rPr sz="1400" dirty="0">
                <a:latin typeface="Times New Roman"/>
                <a:cs typeface="Times New Roman"/>
              </a:rPr>
              <a:t>2</a:t>
            </a:r>
            <a:r>
              <a:rPr sz="1400" spc="10" dirty="0">
                <a:latin typeface="Times New Roman"/>
                <a:cs typeface="Times New Roman"/>
              </a:rPr>
              <a:t> </a:t>
            </a:r>
            <a:r>
              <a:rPr sz="1400" spc="-5" dirty="0">
                <a:latin typeface="Times New Roman"/>
                <a:cs typeface="Times New Roman"/>
              </a:rPr>
              <a:t>лет</a:t>
            </a:r>
            <a:r>
              <a:rPr sz="1400" spc="15" dirty="0">
                <a:latin typeface="Times New Roman"/>
                <a:cs typeface="Times New Roman"/>
              </a:rPr>
              <a:t> </a:t>
            </a:r>
            <a:r>
              <a:rPr sz="1400" dirty="0">
                <a:latin typeface="Times New Roman"/>
                <a:cs typeface="Times New Roman"/>
              </a:rPr>
              <a:t>со</a:t>
            </a:r>
            <a:r>
              <a:rPr sz="1400" spc="-5" dirty="0">
                <a:latin typeface="Times New Roman"/>
                <a:cs typeface="Times New Roman"/>
              </a:rPr>
              <a:t> </a:t>
            </a:r>
            <a:r>
              <a:rPr sz="1400" dirty="0">
                <a:latin typeface="Times New Roman"/>
                <a:cs typeface="Times New Roman"/>
              </a:rPr>
              <a:t>дня</a:t>
            </a:r>
            <a:r>
              <a:rPr sz="1400" spc="-5" dirty="0">
                <a:latin typeface="Times New Roman"/>
                <a:cs typeface="Times New Roman"/>
              </a:rPr>
              <a:t> официального</a:t>
            </a:r>
            <a:r>
              <a:rPr sz="1400" spc="-30" dirty="0">
                <a:latin typeface="Times New Roman"/>
                <a:cs typeface="Times New Roman"/>
              </a:rPr>
              <a:t> </a:t>
            </a:r>
            <a:r>
              <a:rPr sz="1400" spc="-15" dirty="0">
                <a:latin typeface="Times New Roman"/>
                <a:cs typeface="Times New Roman"/>
              </a:rPr>
              <a:t>опубликования</a:t>
            </a:r>
            <a:r>
              <a:rPr sz="1400" spc="-5" dirty="0">
                <a:latin typeface="Times New Roman"/>
                <a:cs typeface="Times New Roman"/>
              </a:rPr>
              <a:t> </a:t>
            </a:r>
            <a:r>
              <a:rPr sz="1400" spc="-10" dirty="0">
                <a:latin typeface="Times New Roman"/>
                <a:cs typeface="Times New Roman"/>
              </a:rPr>
              <a:t>Закона</a:t>
            </a:r>
            <a:r>
              <a:rPr sz="1400" spc="-15" dirty="0">
                <a:latin typeface="Times New Roman"/>
                <a:cs typeface="Times New Roman"/>
              </a:rPr>
              <a:t> </a:t>
            </a:r>
            <a:r>
              <a:rPr sz="1400" spc="5" dirty="0">
                <a:latin typeface="Times New Roman"/>
                <a:cs typeface="Times New Roman"/>
              </a:rPr>
              <a:t>46-ФЗ</a:t>
            </a:r>
            <a:r>
              <a:rPr sz="1400" spc="-25" dirty="0">
                <a:latin typeface="Times New Roman"/>
                <a:cs typeface="Times New Roman"/>
              </a:rPr>
              <a:t> </a:t>
            </a:r>
            <a:r>
              <a:rPr sz="1400" dirty="0">
                <a:latin typeface="Times New Roman"/>
                <a:cs typeface="Times New Roman"/>
              </a:rPr>
              <a:t>(до</a:t>
            </a:r>
            <a:r>
              <a:rPr sz="1400" spc="-10" dirty="0">
                <a:latin typeface="Times New Roman"/>
                <a:cs typeface="Times New Roman"/>
              </a:rPr>
              <a:t> </a:t>
            </a:r>
            <a:r>
              <a:rPr sz="1400" dirty="0">
                <a:latin typeface="Times New Roman"/>
                <a:cs typeface="Times New Roman"/>
              </a:rPr>
              <a:t>08.03.2024</a:t>
            </a:r>
            <a:r>
              <a:rPr sz="1400" spc="-5" dirty="0">
                <a:latin typeface="Times New Roman"/>
                <a:cs typeface="Times New Roman"/>
              </a:rPr>
              <a:t> </a:t>
            </a:r>
            <a:r>
              <a:rPr sz="1400" spc="-55" dirty="0">
                <a:latin typeface="Times New Roman"/>
                <a:cs typeface="Times New Roman"/>
              </a:rPr>
              <a:t>г.)</a:t>
            </a:r>
            <a:endParaRPr sz="1400">
              <a:latin typeface="Times New Roman"/>
              <a:cs typeface="Times New Roman"/>
            </a:endParaRPr>
          </a:p>
        </p:txBody>
      </p:sp>
      <p:sp>
        <p:nvSpPr>
          <p:cNvPr id="24" name="object 24"/>
          <p:cNvSpPr/>
          <p:nvPr/>
        </p:nvSpPr>
        <p:spPr>
          <a:xfrm>
            <a:off x="6851526" y="2892285"/>
            <a:ext cx="5232065" cy="1530737"/>
          </a:xfrm>
          <a:custGeom>
            <a:avLst/>
            <a:gdLst/>
            <a:ahLst/>
            <a:cxnLst/>
            <a:rect l="l" t="t" r="r" b="b"/>
            <a:pathLst>
              <a:path w="3851909" h="1800225">
                <a:moveTo>
                  <a:pt x="3851910" y="0"/>
                </a:moveTo>
                <a:lnTo>
                  <a:pt x="0" y="0"/>
                </a:lnTo>
                <a:lnTo>
                  <a:pt x="0" y="1800225"/>
                </a:lnTo>
                <a:lnTo>
                  <a:pt x="3851910" y="1800225"/>
                </a:lnTo>
                <a:lnTo>
                  <a:pt x="3851910" y="0"/>
                </a:lnTo>
                <a:close/>
              </a:path>
            </a:pathLst>
          </a:custGeom>
          <a:solidFill>
            <a:srgbClr val="4F81BC"/>
          </a:solidFill>
        </p:spPr>
        <p:txBody>
          <a:bodyPr wrap="square" lIns="0" tIns="0" rIns="0" bIns="0" rtlCol="0"/>
          <a:lstStyle/>
          <a:p>
            <a:endParaRPr/>
          </a:p>
        </p:txBody>
      </p:sp>
      <p:sp>
        <p:nvSpPr>
          <p:cNvPr id="25" name="object 25"/>
          <p:cNvSpPr txBox="1"/>
          <p:nvPr/>
        </p:nvSpPr>
        <p:spPr>
          <a:xfrm>
            <a:off x="1419536" y="1361477"/>
            <a:ext cx="10315264" cy="2232086"/>
          </a:xfrm>
          <a:prstGeom prst="rect">
            <a:avLst/>
          </a:prstGeom>
        </p:spPr>
        <p:txBody>
          <a:bodyPr vert="horz" wrap="square" lIns="0" tIns="71120" rIns="0" bIns="0" rtlCol="0">
            <a:spAutoFit/>
          </a:bodyPr>
          <a:lstStyle/>
          <a:p>
            <a:pPr marL="12700" marR="5080">
              <a:lnSpc>
                <a:spcPct val="78700"/>
              </a:lnSpc>
              <a:spcBef>
                <a:spcPts val="560"/>
              </a:spcBef>
            </a:pPr>
            <a:r>
              <a:rPr dirty="0">
                <a:cs typeface="Times New Roman"/>
              </a:rPr>
              <a:t>осуществление</a:t>
            </a:r>
            <a:r>
              <a:rPr spc="5" dirty="0">
                <a:cs typeface="Times New Roman"/>
              </a:rPr>
              <a:t> </a:t>
            </a:r>
            <a:r>
              <a:rPr spc="-5" dirty="0">
                <a:cs typeface="Times New Roman"/>
              </a:rPr>
              <a:t>закупки</a:t>
            </a:r>
            <a:r>
              <a:rPr dirty="0">
                <a:cs typeface="Times New Roman"/>
              </a:rPr>
              <a:t> </a:t>
            </a:r>
            <a:r>
              <a:rPr b="1" spc="-5" dirty="0">
                <a:cs typeface="Times New Roman"/>
              </a:rPr>
              <a:t>медицинских</a:t>
            </a:r>
            <a:r>
              <a:rPr b="1" dirty="0">
                <a:cs typeface="Times New Roman"/>
              </a:rPr>
              <a:t> </a:t>
            </a:r>
            <a:r>
              <a:rPr b="1" spc="-5" dirty="0">
                <a:cs typeface="Times New Roman"/>
              </a:rPr>
              <a:t>изделий</a:t>
            </a:r>
            <a:r>
              <a:rPr b="1" dirty="0">
                <a:cs typeface="Times New Roman"/>
              </a:rPr>
              <a:t> и</a:t>
            </a:r>
            <a:r>
              <a:rPr b="1" spc="5" dirty="0">
                <a:cs typeface="Times New Roman"/>
              </a:rPr>
              <a:t> </a:t>
            </a:r>
            <a:r>
              <a:rPr b="1" spc="-20" dirty="0">
                <a:cs typeface="Times New Roman"/>
              </a:rPr>
              <a:t>расходных</a:t>
            </a:r>
            <a:r>
              <a:rPr b="1" spc="-15" dirty="0">
                <a:cs typeface="Times New Roman"/>
              </a:rPr>
              <a:t> </a:t>
            </a:r>
            <a:r>
              <a:rPr b="1" spc="-10" dirty="0">
                <a:cs typeface="Times New Roman"/>
              </a:rPr>
              <a:t>материалов</a:t>
            </a:r>
            <a:r>
              <a:rPr spc="-10" dirty="0">
                <a:cs typeface="Times New Roman"/>
              </a:rPr>
              <a:t>,</a:t>
            </a:r>
            <a:r>
              <a:rPr spc="-5" dirty="0">
                <a:cs typeface="Times New Roman"/>
              </a:rPr>
              <a:t> </a:t>
            </a:r>
            <a:r>
              <a:rPr spc="10" dirty="0">
                <a:cs typeface="Times New Roman"/>
              </a:rPr>
              <a:t>если </a:t>
            </a:r>
            <a:r>
              <a:rPr spc="15" dirty="0">
                <a:cs typeface="Times New Roman"/>
              </a:rPr>
              <a:t> </a:t>
            </a:r>
            <a:r>
              <a:rPr spc="-5" dirty="0">
                <a:cs typeface="Times New Roman"/>
              </a:rPr>
              <a:t>такая </a:t>
            </a:r>
            <a:r>
              <a:rPr spc="-10" dirty="0">
                <a:cs typeface="Times New Roman"/>
              </a:rPr>
              <a:t>закупка </a:t>
            </a:r>
            <a:r>
              <a:rPr dirty="0">
                <a:cs typeface="Times New Roman"/>
              </a:rPr>
              <a:t>осуществляется </a:t>
            </a:r>
            <a:r>
              <a:rPr b="1" dirty="0">
                <a:cs typeface="Times New Roman"/>
              </a:rPr>
              <a:t>в </a:t>
            </a:r>
            <a:r>
              <a:rPr b="1" spc="-5" dirty="0">
                <a:cs typeface="Times New Roman"/>
              </a:rPr>
              <a:t>электронной </a:t>
            </a:r>
            <a:r>
              <a:rPr b="1" spc="-10" dirty="0">
                <a:cs typeface="Times New Roman"/>
              </a:rPr>
              <a:t>форме </a:t>
            </a:r>
            <a:r>
              <a:rPr dirty="0">
                <a:cs typeface="Times New Roman"/>
              </a:rPr>
              <a:t>в </a:t>
            </a:r>
            <a:r>
              <a:rPr spc="-5" dirty="0">
                <a:cs typeface="Times New Roman"/>
              </a:rPr>
              <a:t>отношении </a:t>
            </a:r>
            <a:r>
              <a:rPr spc="-10" dirty="0">
                <a:cs typeface="Times New Roman"/>
              </a:rPr>
              <a:t>медицинских </a:t>
            </a:r>
            <a:r>
              <a:rPr spc="-5" dirty="0">
                <a:cs typeface="Times New Roman"/>
              </a:rPr>
              <a:t> </a:t>
            </a:r>
            <a:r>
              <a:rPr spc="-10" dirty="0">
                <a:cs typeface="Times New Roman"/>
              </a:rPr>
              <a:t>изделий </a:t>
            </a:r>
            <a:r>
              <a:rPr dirty="0">
                <a:cs typeface="Times New Roman"/>
              </a:rPr>
              <a:t>и </a:t>
            </a:r>
            <a:r>
              <a:rPr spc="-20" dirty="0">
                <a:cs typeface="Times New Roman"/>
              </a:rPr>
              <a:t>расходных </a:t>
            </a:r>
            <a:r>
              <a:rPr spc="-10" dirty="0">
                <a:cs typeface="Times New Roman"/>
              </a:rPr>
              <a:t>материалов, </a:t>
            </a:r>
            <a:r>
              <a:rPr b="1" spc="-5" dirty="0">
                <a:cs typeface="Times New Roman"/>
              </a:rPr>
              <a:t>произведенных единственным на территории </a:t>
            </a:r>
            <a:r>
              <a:rPr b="1" dirty="0">
                <a:cs typeface="Times New Roman"/>
              </a:rPr>
              <a:t> </a:t>
            </a:r>
            <a:r>
              <a:rPr b="1" spc="-20" dirty="0">
                <a:cs typeface="Times New Roman"/>
              </a:rPr>
              <a:t>РФ </a:t>
            </a:r>
            <a:r>
              <a:rPr b="1" spc="-5" dirty="0">
                <a:cs typeface="Times New Roman"/>
              </a:rPr>
              <a:t>или территориях иностранных </a:t>
            </a:r>
            <a:r>
              <a:rPr b="1" spc="-20" dirty="0">
                <a:cs typeface="Times New Roman"/>
              </a:rPr>
              <a:t>государств, </a:t>
            </a:r>
            <a:r>
              <a:rPr b="1" spc="-5" dirty="0">
                <a:cs typeface="Times New Roman"/>
              </a:rPr>
              <a:t>не </a:t>
            </a:r>
            <a:r>
              <a:rPr b="1" spc="-10" dirty="0">
                <a:cs typeface="Times New Roman"/>
              </a:rPr>
              <a:t>вводивших </a:t>
            </a:r>
            <a:r>
              <a:rPr b="1" dirty="0">
                <a:cs typeface="Times New Roman"/>
              </a:rPr>
              <a:t>в </a:t>
            </a:r>
            <a:r>
              <a:rPr b="1" spc="-10" dirty="0">
                <a:cs typeface="Times New Roman"/>
              </a:rPr>
              <a:t>отношении </a:t>
            </a:r>
            <a:r>
              <a:rPr b="1" spc="-20" dirty="0">
                <a:cs typeface="Times New Roman"/>
              </a:rPr>
              <a:t>РФ </a:t>
            </a:r>
            <a:r>
              <a:rPr b="1" spc="-15" dirty="0">
                <a:cs typeface="Times New Roman"/>
              </a:rPr>
              <a:t> </a:t>
            </a:r>
            <a:r>
              <a:rPr b="1" spc="-5" dirty="0">
                <a:cs typeface="Times New Roman"/>
              </a:rPr>
              <a:t>ограничительных</a:t>
            </a:r>
            <a:r>
              <a:rPr b="1" dirty="0">
                <a:cs typeface="Times New Roman"/>
              </a:rPr>
              <a:t> </a:t>
            </a:r>
            <a:r>
              <a:rPr b="1" spc="-5" dirty="0">
                <a:cs typeface="Times New Roman"/>
              </a:rPr>
              <a:t>мер</a:t>
            </a:r>
            <a:r>
              <a:rPr b="1" dirty="0">
                <a:cs typeface="Times New Roman"/>
              </a:rPr>
              <a:t> </a:t>
            </a:r>
            <a:r>
              <a:rPr spc="-20" dirty="0">
                <a:cs typeface="Times New Roman"/>
              </a:rPr>
              <a:t>экономического</a:t>
            </a:r>
            <a:r>
              <a:rPr spc="-15" dirty="0">
                <a:cs typeface="Times New Roman"/>
              </a:rPr>
              <a:t> </a:t>
            </a:r>
            <a:r>
              <a:rPr spc="-10" dirty="0">
                <a:cs typeface="Times New Roman"/>
              </a:rPr>
              <a:t>характера,</a:t>
            </a:r>
            <a:r>
              <a:rPr spc="-5" dirty="0">
                <a:cs typeface="Times New Roman"/>
              </a:rPr>
              <a:t> </a:t>
            </a:r>
            <a:r>
              <a:rPr b="1" spc="-10" dirty="0">
                <a:cs typeface="Times New Roman"/>
              </a:rPr>
              <a:t>производителем</a:t>
            </a:r>
            <a:r>
              <a:rPr spc="-10" dirty="0">
                <a:cs typeface="Times New Roman"/>
              </a:rPr>
              <a:t>.</a:t>
            </a:r>
            <a:r>
              <a:rPr spc="-5" dirty="0">
                <a:cs typeface="Times New Roman"/>
              </a:rPr>
              <a:t> При</a:t>
            </a:r>
            <a:r>
              <a:rPr dirty="0">
                <a:cs typeface="Times New Roman"/>
              </a:rPr>
              <a:t> </a:t>
            </a:r>
            <a:r>
              <a:rPr spc="-20" dirty="0">
                <a:cs typeface="Times New Roman"/>
              </a:rPr>
              <a:t>этом </a:t>
            </a:r>
            <a:r>
              <a:rPr spc="-15" dirty="0">
                <a:cs typeface="Times New Roman"/>
              </a:rPr>
              <a:t> </a:t>
            </a:r>
            <a:r>
              <a:rPr b="1" spc="-25" dirty="0">
                <a:cs typeface="Times New Roman"/>
              </a:rPr>
              <a:t>годовой</a:t>
            </a:r>
            <a:r>
              <a:rPr b="1" spc="-20" dirty="0">
                <a:cs typeface="Times New Roman"/>
              </a:rPr>
              <a:t> </a:t>
            </a:r>
            <a:r>
              <a:rPr b="1" spc="-15" dirty="0">
                <a:cs typeface="Times New Roman"/>
              </a:rPr>
              <a:t>объем</a:t>
            </a:r>
            <a:r>
              <a:rPr b="1" spc="-10" dirty="0">
                <a:cs typeface="Times New Roman"/>
              </a:rPr>
              <a:t> закупок,</a:t>
            </a:r>
            <a:r>
              <a:rPr b="1" spc="-5" dirty="0">
                <a:cs typeface="Times New Roman"/>
              </a:rPr>
              <a:t> </a:t>
            </a:r>
            <a:r>
              <a:rPr spc="-25" dirty="0">
                <a:cs typeface="Times New Roman"/>
              </a:rPr>
              <a:t>которые</a:t>
            </a:r>
            <a:r>
              <a:rPr spc="-20" dirty="0">
                <a:cs typeface="Times New Roman"/>
              </a:rPr>
              <a:t> </a:t>
            </a:r>
            <a:r>
              <a:rPr spc="-10" dirty="0">
                <a:cs typeface="Times New Roman"/>
              </a:rPr>
              <a:t>заказчик</a:t>
            </a:r>
            <a:r>
              <a:rPr spc="-5" dirty="0">
                <a:cs typeface="Times New Roman"/>
              </a:rPr>
              <a:t> вправе</a:t>
            </a:r>
            <a:r>
              <a:rPr dirty="0">
                <a:cs typeface="Times New Roman"/>
              </a:rPr>
              <a:t> осуществить</a:t>
            </a:r>
            <a:r>
              <a:rPr spc="5" dirty="0">
                <a:cs typeface="Times New Roman"/>
              </a:rPr>
              <a:t> </a:t>
            </a:r>
            <a:r>
              <a:rPr spc="-5" dirty="0">
                <a:cs typeface="Times New Roman"/>
              </a:rPr>
              <a:t>на</a:t>
            </a:r>
            <a:r>
              <a:rPr dirty="0">
                <a:cs typeface="Times New Roman"/>
              </a:rPr>
              <a:t> основании </a:t>
            </a:r>
            <a:r>
              <a:rPr spc="5" dirty="0">
                <a:cs typeface="Times New Roman"/>
              </a:rPr>
              <a:t> </a:t>
            </a:r>
            <a:r>
              <a:rPr spc="-15" dirty="0">
                <a:cs typeface="Times New Roman"/>
              </a:rPr>
              <a:t>настоящего</a:t>
            </a:r>
            <a:r>
              <a:rPr spc="-10" dirty="0">
                <a:cs typeface="Times New Roman"/>
              </a:rPr>
              <a:t> </a:t>
            </a:r>
            <a:r>
              <a:rPr spc="-5" dirty="0">
                <a:cs typeface="Times New Roman"/>
              </a:rPr>
              <a:t>пункта,</a:t>
            </a:r>
            <a:r>
              <a:rPr dirty="0">
                <a:cs typeface="Times New Roman"/>
              </a:rPr>
              <a:t> </a:t>
            </a:r>
            <a:r>
              <a:rPr spc="-5" dirty="0">
                <a:cs typeface="Times New Roman"/>
              </a:rPr>
              <a:t>не</a:t>
            </a:r>
            <a:r>
              <a:rPr dirty="0">
                <a:cs typeface="Times New Roman"/>
              </a:rPr>
              <a:t> </a:t>
            </a:r>
            <a:r>
              <a:rPr spc="-15" dirty="0">
                <a:cs typeface="Times New Roman"/>
              </a:rPr>
              <a:t>должен</a:t>
            </a:r>
            <a:r>
              <a:rPr spc="-10" dirty="0">
                <a:cs typeface="Times New Roman"/>
              </a:rPr>
              <a:t> превышать</a:t>
            </a:r>
            <a:r>
              <a:rPr spc="-5" dirty="0">
                <a:cs typeface="Times New Roman"/>
              </a:rPr>
              <a:t> </a:t>
            </a:r>
            <a:r>
              <a:rPr dirty="0">
                <a:cs typeface="Times New Roman"/>
              </a:rPr>
              <a:t>в</a:t>
            </a:r>
            <a:r>
              <a:rPr spc="5" dirty="0">
                <a:cs typeface="Times New Roman"/>
              </a:rPr>
              <a:t> </a:t>
            </a:r>
            <a:r>
              <a:rPr spc="-5" dirty="0">
                <a:cs typeface="Times New Roman"/>
              </a:rPr>
              <a:t>отношении</a:t>
            </a:r>
            <a:r>
              <a:rPr dirty="0">
                <a:cs typeface="Times New Roman"/>
              </a:rPr>
              <a:t> </a:t>
            </a:r>
            <a:r>
              <a:rPr spc="-20" dirty="0">
                <a:cs typeface="Times New Roman"/>
              </a:rPr>
              <a:t>расходных</a:t>
            </a:r>
            <a:r>
              <a:rPr spc="-15" dirty="0">
                <a:cs typeface="Times New Roman"/>
              </a:rPr>
              <a:t> </a:t>
            </a:r>
            <a:r>
              <a:rPr spc="-10" dirty="0">
                <a:cs typeface="Times New Roman"/>
              </a:rPr>
              <a:t>материалов </a:t>
            </a:r>
            <a:r>
              <a:rPr spc="-5" dirty="0">
                <a:cs typeface="Times New Roman"/>
              </a:rPr>
              <a:t> </a:t>
            </a:r>
            <a:r>
              <a:rPr dirty="0">
                <a:cs typeface="Times New Roman"/>
              </a:rPr>
              <a:t>пятьдесят</a:t>
            </a:r>
            <a:r>
              <a:rPr spc="5" dirty="0">
                <a:cs typeface="Times New Roman"/>
              </a:rPr>
              <a:t> </a:t>
            </a:r>
            <a:r>
              <a:rPr spc="-5" dirty="0">
                <a:cs typeface="Times New Roman"/>
              </a:rPr>
              <a:t>миллионов</a:t>
            </a:r>
            <a:r>
              <a:rPr dirty="0">
                <a:cs typeface="Times New Roman"/>
              </a:rPr>
              <a:t> </a:t>
            </a:r>
            <a:r>
              <a:rPr spc="-15" dirty="0">
                <a:cs typeface="Times New Roman"/>
              </a:rPr>
              <a:t>рублей,</a:t>
            </a:r>
            <a:r>
              <a:rPr spc="-10" dirty="0">
                <a:cs typeface="Times New Roman"/>
              </a:rPr>
              <a:t> </a:t>
            </a:r>
            <a:r>
              <a:rPr dirty="0">
                <a:cs typeface="Times New Roman"/>
              </a:rPr>
              <a:t>а</a:t>
            </a:r>
            <a:r>
              <a:rPr spc="5" dirty="0">
                <a:cs typeface="Times New Roman"/>
              </a:rPr>
              <a:t> </a:t>
            </a:r>
            <a:r>
              <a:rPr dirty="0">
                <a:cs typeface="Times New Roman"/>
              </a:rPr>
              <a:t>в</a:t>
            </a:r>
            <a:r>
              <a:rPr spc="5" dirty="0">
                <a:cs typeface="Times New Roman"/>
              </a:rPr>
              <a:t> </a:t>
            </a:r>
            <a:r>
              <a:rPr spc="-10" dirty="0">
                <a:cs typeface="Times New Roman"/>
              </a:rPr>
              <a:t>отношении</a:t>
            </a:r>
            <a:r>
              <a:rPr spc="-5" dirty="0">
                <a:cs typeface="Times New Roman"/>
              </a:rPr>
              <a:t> </a:t>
            </a:r>
            <a:r>
              <a:rPr spc="-10" dirty="0">
                <a:cs typeface="Times New Roman"/>
              </a:rPr>
              <a:t>медицинских</a:t>
            </a:r>
            <a:r>
              <a:rPr spc="-5" dirty="0">
                <a:cs typeface="Times New Roman"/>
              </a:rPr>
              <a:t> </a:t>
            </a:r>
            <a:r>
              <a:rPr spc="-10" dirty="0">
                <a:cs typeface="Times New Roman"/>
              </a:rPr>
              <a:t>изделий</a:t>
            </a:r>
            <a:r>
              <a:rPr spc="-5" dirty="0">
                <a:cs typeface="Times New Roman"/>
              </a:rPr>
              <a:t> </a:t>
            </a:r>
            <a:r>
              <a:rPr dirty="0">
                <a:cs typeface="Times New Roman"/>
              </a:rPr>
              <a:t>-</a:t>
            </a:r>
            <a:r>
              <a:rPr spc="5" dirty="0">
                <a:cs typeface="Times New Roman"/>
              </a:rPr>
              <a:t> </a:t>
            </a:r>
            <a:r>
              <a:rPr dirty="0">
                <a:cs typeface="Times New Roman"/>
              </a:rPr>
              <a:t>двести </a:t>
            </a:r>
            <a:r>
              <a:rPr spc="5" dirty="0">
                <a:cs typeface="Times New Roman"/>
              </a:rPr>
              <a:t> </a:t>
            </a:r>
            <a:r>
              <a:rPr dirty="0">
                <a:cs typeface="Times New Roman"/>
              </a:rPr>
              <a:t>пятьдесят</a:t>
            </a:r>
            <a:r>
              <a:rPr spc="-15" dirty="0">
                <a:cs typeface="Times New Roman"/>
              </a:rPr>
              <a:t> </a:t>
            </a:r>
            <a:r>
              <a:rPr spc="-5" dirty="0">
                <a:cs typeface="Times New Roman"/>
              </a:rPr>
              <a:t>миллионов</a:t>
            </a:r>
            <a:r>
              <a:rPr dirty="0">
                <a:cs typeface="Times New Roman"/>
              </a:rPr>
              <a:t> </a:t>
            </a:r>
            <a:r>
              <a:rPr spc="-15" dirty="0">
                <a:cs typeface="Times New Roman"/>
              </a:rPr>
              <a:t>рублей</a:t>
            </a:r>
            <a:endParaRPr dirty="0">
              <a:cs typeface="Times New Roman"/>
            </a:endParaRPr>
          </a:p>
          <a:p>
            <a:pPr marL="4765675">
              <a:lnSpc>
                <a:spcPts val="1205"/>
              </a:lnSpc>
            </a:pPr>
            <a:r>
              <a:rPr lang="ru-RU" sz="1600" b="1" i="1" spc="-5" dirty="0" smtClean="0">
                <a:solidFill>
                  <a:srgbClr val="FFFFFF"/>
                </a:solidFill>
                <a:uFill>
                  <a:solidFill>
                    <a:srgbClr val="FFFFFF"/>
                  </a:solidFill>
                </a:uFill>
                <a:cs typeface="Times New Roman"/>
              </a:rPr>
              <a:t>                  </a:t>
            </a:r>
            <a:r>
              <a:rPr lang="ru-RU" sz="1600" b="1" i="1" u="heavy" spc="-5" dirty="0" smtClean="0">
                <a:solidFill>
                  <a:srgbClr val="FFFFFF"/>
                </a:solidFill>
                <a:uFill>
                  <a:solidFill>
                    <a:srgbClr val="FFFFFF"/>
                  </a:solidFill>
                </a:uFill>
                <a:cs typeface="Times New Roman"/>
              </a:rPr>
              <a:t> </a:t>
            </a:r>
            <a:r>
              <a:rPr sz="1600" b="1" i="1" u="heavy" spc="-5" dirty="0" smtClean="0">
                <a:solidFill>
                  <a:srgbClr val="FFFFFF"/>
                </a:solidFill>
                <a:uFill>
                  <a:solidFill>
                    <a:srgbClr val="FFFFFF"/>
                  </a:solidFill>
                </a:uFill>
                <a:cs typeface="Times New Roman"/>
              </a:rPr>
              <a:t>С</a:t>
            </a:r>
            <a:r>
              <a:rPr sz="1600" b="1" i="1" u="heavy" spc="-30" dirty="0" smtClean="0">
                <a:solidFill>
                  <a:srgbClr val="FFFFFF"/>
                </a:solidFill>
                <a:uFill>
                  <a:solidFill>
                    <a:srgbClr val="FFFFFF"/>
                  </a:solidFill>
                </a:uFill>
                <a:cs typeface="Times New Roman"/>
              </a:rPr>
              <a:t> </a:t>
            </a:r>
            <a:r>
              <a:rPr sz="1600" b="1" i="1" u="heavy" spc="-5" dirty="0">
                <a:solidFill>
                  <a:srgbClr val="FFFFFF"/>
                </a:solidFill>
                <a:uFill>
                  <a:solidFill>
                    <a:srgbClr val="FFFFFF"/>
                  </a:solidFill>
                </a:uFill>
                <a:cs typeface="Times New Roman"/>
              </a:rPr>
              <a:t>09.07.2022:</a:t>
            </a:r>
            <a:endParaRPr sz="1600" dirty="0">
              <a:cs typeface="Times New Roman"/>
            </a:endParaRPr>
          </a:p>
          <a:p>
            <a:pPr marL="4765675">
              <a:lnSpc>
                <a:spcPts val="1760"/>
              </a:lnSpc>
            </a:pPr>
            <a:r>
              <a:rPr lang="ru-RU" sz="1600" spc="-5" dirty="0" smtClean="0">
                <a:solidFill>
                  <a:srgbClr val="FFFFFF"/>
                </a:solidFill>
                <a:cs typeface="Times New Roman"/>
              </a:rPr>
              <a:t>                </a:t>
            </a:r>
            <a:r>
              <a:rPr sz="1600" b="1" spc="-5" dirty="0" smtClean="0">
                <a:solidFill>
                  <a:srgbClr val="FFFFFF"/>
                </a:solidFill>
                <a:cs typeface="Times New Roman"/>
              </a:rPr>
              <a:t>-</a:t>
            </a:r>
            <a:r>
              <a:rPr sz="1600" b="1" spc="-260" dirty="0" smtClean="0">
                <a:solidFill>
                  <a:srgbClr val="FFFFFF"/>
                </a:solidFill>
                <a:cs typeface="Times New Roman"/>
              </a:rPr>
              <a:t> </a:t>
            </a:r>
            <a:r>
              <a:rPr sz="1600" b="1" i="1" spc="-10" dirty="0" err="1" smtClean="0">
                <a:solidFill>
                  <a:srgbClr val="FFFFFF"/>
                </a:solidFill>
                <a:cs typeface="Times New Roman"/>
              </a:rPr>
              <a:t>Ис</a:t>
            </a:r>
            <a:r>
              <a:rPr sz="1600" b="1" i="1" spc="25" dirty="0" err="1" smtClean="0">
                <a:solidFill>
                  <a:srgbClr val="FFFFFF"/>
                </a:solidFill>
                <a:cs typeface="Times New Roman"/>
              </a:rPr>
              <a:t>к</a:t>
            </a:r>
            <a:r>
              <a:rPr sz="1600" b="1" i="1" spc="-10" dirty="0" err="1" smtClean="0">
                <a:solidFill>
                  <a:srgbClr val="FFFFFF"/>
                </a:solidFill>
                <a:cs typeface="Times New Roman"/>
              </a:rPr>
              <a:t>л</a:t>
            </a:r>
            <a:r>
              <a:rPr sz="1600" b="1" i="1" spc="-30" dirty="0" err="1" smtClean="0">
                <a:solidFill>
                  <a:srgbClr val="FFFFFF"/>
                </a:solidFill>
                <a:cs typeface="Times New Roman"/>
              </a:rPr>
              <a:t>ю</a:t>
            </a:r>
            <a:r>
              <a:rPr lang="ru-RU" sz="1600" b="1" i="1" spc="-10" dirty="0" err="1" smtClean="0">
                <a:solidFill>
                  <a:srgbClr val="FFFFFF"/>
                </a:solidFill>
                <a:cs typeface="Times New Roman"/>
              </a:rPr>
              <a:t>чена</a:t>
            </a:r>
            <a:r>
              <a:rPr sz="1600" b="1" i="1" spc="5" dirty="0" smtClean="0">
                <a:solidFill>
                  <a:srgbClr val="FFFFFF"/>
                </a:solidFill>
                <a:cs typeface="Times New Roman"/>
              </a:rPr>
              <a:t> </a:t>
            </a:r>
            <a:r>
              <a:rPr sz="1600" b="1" i="1" spc="-30" dirty="0" err="1">
                <a:solidFill>
                  <a:srgbClr val="FFFFFF"/>
                </a:solidFill>
                <a:cs typeface="Times New Roman"/>
              </a:rPr>
              <a:t>в</a:t>
            </a:r>
            <a:r>
              <a:rPr sz="1600" b="1" i="1" spc="-25" dirty="0" err="1">
                <a:solidFill>
                  <a:srgbClr val="FFFFFF"/>
                </a:solidFill>
                <a:cs typeface="Times New Roman"/>
              </a:rPr>
              <a:t>о</a:t>
            </a:r>
            <a:r>
              <a:rPr sz="1600" b="1" i="1" spc="-45" dirty="0" err="1">
                <a:solidFill>
                  <a:srgbClr val="FFFFFF"/>
                </a:solidFill>
                <a:cs typeface="Times New Roman"/>
              </a:rPr>
              <a:t>з</a:t>
            </a:r>
            <a:r>
              <a:rPr sz="1600" b="1" i="1" spc="-10" dirty="0" err="1">
                <a:solidFill>
                  <a:srgbClr val="FFFFFF"/>
                </a:solidFill>
                <a:cs typeface="Times New Roman"/>
              </a:rPr>
              <a:t>м</a:t>
            </a:r>
            <a:r>
              <a:rPr sz="1600" b="1" i="1" spc="-35" dirty="0" err="1">
                <a:solidFill>
                  <a:srgbClr val="FFFFFF"/>
                </a:solidFill>
                <a:cs typeface="Times New Roman"/>
              </a:rPr>
              <a:t>о</a:t>
            </a:r>
            <a:r>
              <a:rPr sz="1600" b="1" i="1" spc="-10" dirty="0" err="1">
                <a:solidFill>
                  <a:srgbClr val="FFFFFF"/>
                </a:solidFill>
                <a:cs typeface="Times New Roman"/>
              </a:rPr>
              <a:t>жн</a:t>
            </a:r>
            <a:r>
              <a:rPr sz="1600" b="1" i="1" dirty="0" err="1">
                <a:solidFill>
                  <a:srgbClr val="FFFFFF"/>
                </a:solidFill>
                <a:cs typeface="Times New Roman"/>
              </a:rPr>
              <a:t>о</a:t>
            </a:r>
            <a:r>
              <a:rPr sz="1600" b="1" i="1" spc="-5" dirty="0" err="1">
                <a:solidFill>
                  <a:srgbClr val="FFFFFF"/>
                </a:solidFill>
                <a:cs typeface="Times New Roman"/>
              </a:rPr>
              <a:t>сть</a:t>
            </a:r>
            <a:r>
              <a:rPr sz="1600" b="1" i="1" dirty="0">
                <a:solidFill>
                  <a:srgbClr val="FFFFFF"/>
                </a:solidFill>
                <a:cs typeface="Times New Roman"/>
              </a:rPr>
              <a:t> </a:t>
            </a:r>
            <a:r>
              <a:rPr sz="1600" b="1" i="1" spc="-10" dirty="0" err="1" smtClean="0">
                <a:solidFill>
                  <a:srgbClr val="FFFFFF"/>
                </a:solidFill>
                <a:cs typeface="Times New Roman"/>
              </a:rPr>
              <a:t>заку</a:t>
            </a:r>
            <a:r>
              <a:rPr sz="1600" b="1" i="1" spc="-5" dirty="0" err="1" smtClean="0">
                <a:solidFill>
                  <a:srgbClr val="FFFFFF"/>
                </a:solidFill>
                <a:cs typeface="Times New Roman"/>
              </a:rPr>
              <a:t>пки</a:t>
            </a:r>
            <a:r>
              <a:rPr lang="ru-RU" sz="1600" b="1" i="1" spc="-5" dirty="0" smtClean="0">
                <a:solidFill>
                  <a:srgbClr val="FFFFFF"/>
                </a:solidFill>
                <a:cs typeface="Times New Roman"/>
              </a:rPr>
              <a:t> </a:t>
            </a:r>
            <a:r>
              <a:rPr lang="ru-RU" sz="1600" b="1" i="1" spc="-5" dirty="0" err="1">
                <a:solidFill>
                  <a:srgbClr val="FFFFFF"/>
                </a:solidFill>
                <a:cs typeface="Times New Roman"/>
              </a:rPr>
              <a:t>лек.препаратов</a:t>
            </a:r>
            <a:endParaRPr lang="ru-RU" sz="1600" b="1" dirty="0">
              <a:cs typeface="Times New Roman"/>
            </a:endParaRPr>
          </a:p>
          <a:p>
            <a:pPr marL="4765675">
              <a:lnSpc>
                <a:spcPts val="1760"/>
              </a:lnSpc>
            </a:pPr>
            <a:r>
              <a:rPr lang="ru-RU" sz="1600" i="1" spc="-5" dirty="0" smtClean="0">
                <a:solidFill>
                  <a:srgbClr val="FFFFFF"/>
                </a:solidFill>
                <a:cs typeface="Times New Roman"/>
              </a:rPr>
              <a:t>      </a:t>
            </a:r>
            <a:endParaRPr sz="1600" dirty="0">
              <a:cs typeface="Times New Roman"/>
            </a:endParaRPr>
          </a:p>
        </p:txBody>
      </p:sp>
      <p:sp>
        <p:nvSpPr>
          <p:cNvPr id="26" name="object 26"/>
          <p:cNvSpPr txBox="1"/>
          <p:nvPr/>
        </p:nvSpPr>
        <p:spPr>
          <a:xfrm>
            <a:off x="6971753" y="3390951"/>
            <a:ext cx="4991609" cy="832920"/>
          </a:xfrm>
          <a:prstGeom prst="rect">
            <a:avLst/>
          </a:prstGeom>
        </p:spPr>
        <p:txBody>
          <a:bodyPr vert="horz" wrap="square" lIns="0" tIns="12065" rIns="0" bIns="0" rtlCol="0">
            <a:spAutoFit/>
          </a:bodyPr>
          <a:lstStyle/>
          <a:p>
            <a:pPr marL="97790" marR="5080" indent="-85725">
              <a:lnSpc>
                <a:spcPts val="1600"/>
              </a:lnSpc>
              <a:spcBef>
                <a:spcPts val="160"/>
              </a:spcBef>
            </a:pPr>
            <a:r>
              <a:rPr sz="1600" b="1" spc="-5" dirty="0" smtClean="0">
                <a:solidFill>
                  <a:srgbClr val="FFFFFF"/>
                </a:solidFill>
                <a:cs typeface="Times New Roman"/>
              </a:rPr>
              <a:t>-</a:t>
            </a:r>
            <a:r>
              <a:rPr sz="1600" b="1" spc="-260" dirty="0" smtClean="0">
                <a:solidFill>
                  <a:srgbClr val="FFFFFF"/>
                </a:solidFill>
                <a:cs typeface="Times New Roman"/>
              </a:rPr>
              <a:t> </a:t>
            </a:r>
            <a:r>
              <a:rPr sz="1600" b="1" i="1" spc="-5" dirty="0">
                <a:solidFill>
                  <a:srgbClr val="FFFFFF"/>
                </a:solidFill>
                <a:cs typeface="Times New Roman"/>
              </a:rPr>
              <a:t>ис</a:t>
            </a:r>
            <a:r>
              <a:rPr sz="1600" b="1" i="1" spc="25" dirty="0">
                <a:solidFill>
                  <a:srgbClr val="FFFFFF"/>
                </a:solidFill>
                <a:cs typeface="Times New Roman"/>
              </a:rPr>
              <a:t>к</a:t>
            </a:r>
            <a:r>
              <a:rPr sz="1600" b="1" i="1" spc="-10" dirty="0">
                <a:solidFill>
                  <a:srgbClr val="FFFFFF"/>
                </a:solidFill>
                <a:cs typeface="Times New Roman"/>
              </a:rPr>
              <a:t>л</a:t>
            </a:r>
            <a:r>
              <a:rPr sz="1600" b="1" i="1" spc="-30" dirty="0">
                <a:solidFill>
                  <a:srgbClr val="FFFFFF"/>
                </a:solidFill>
                <a:cs typeface="Times New Roman"/>
              </a:rPr>
              <a:t>ю</a:t>
            </a:r>
            <a:r>
              <a:rPr sz="1600" b="1" i="1" spc="-10" dirty="0">
                <a:solidFill>
                  <a:srgbClr val="FFFFFF"/>
                </a:solidFill>
                <a:cs typeface="Times New Roman"/>
              </a:rPr>
              <a:t>ч</a:t>
            </a:r>
            <a:r>
              <a:rPr sz="1600" b="1" i="1" spc="-5" dirty="0">
                <a:solidFill>
                  <a:srgbClr val="FFFFFF"/>
                </a:solidFill>
                <a:cs typeface="Times New Roman"/>
              </a:rPr>
              <a:t>а</a:t>
            </a:r>
            <a:r>
              <a:rPr sz="1600" b="1" i="1" spc="-10" dirty="0">
                <a:solidFill>
                  <a:srgbClr val="FFFFFF"/>
                </a:solidFill>
                <a:cs typeface="Times New Roman"/>
              </a:rPr>
              <a:t>ю</a:t>
            </a:r>
            <a:r>
              <a:rPr sz="1600" b="1" i="1" spc="-5" dirty="0">
                <a:solidFill>
                  <a:srgbClr val="FFFFFF"/>
                </a:solidFill>
                <a:cs typeface="Times New Roman"/>
              </a:rPr>
              <a:t>т</a:t>
            </a:r>
            <a:r>
              <a:rPr sz="1600" b="1" i="1" spc="5" dirty="0">
                <a:solidFill>
                  <a:srgbClr val="FFFFFF"/>
                </a:solidFill>
                <a:cs typeface="Times New Roman"/>
              </a:rPr>
              <a:t> </a:t>
            </a:r>
            <a:r>
              <a:rPr sz="1600" b="1" i="1" spc="-10" dirty="0">
                <a:solidFill>
                  <a:srgbClr val="FFFFFF"/>
                </a:solidFill>
                <a:cs typeface="Times New Roman"/>
              </a:rPr>
              <a:t>н</a:t>
            </a:r>
            <a:r>
              <a:rPr sz="1600" b="1" i="1" spc="-30" dirty="0">
                <a:solidFill>
                  <a:srgbClr val="FFFFFF"/>
                </a:solidFill>
                <a:cs typeface="Times New Roman"/>
              </a:rPr>
              <a:t>е</a:t>
            </a:r>
            <a:r>
              <a:rPr sz="1600" b="1" i="1" spc="-25" dirty="0">
                <a:solidFill>
                  <a:srgbClr val="FFFFFF"/>
                </a:solidFill>
                <a:cs typeface="Times New Roman"/>
              </a:rPr>
              <a:t>о</a:t>
            </a:r>
            <a:r>
              <a:rPr sz="1600" b="1" i="1" spc="-40" dirty="0">
                <a:solidFill>
                  <a:srgbClr val="FFFFFF"/>
                </a:solidFill>
                <a:cs typeface="Times New Roman"/>
              </a:rPr>
              <a:t>б</a:t>
            </a:r>
            <a:r>
              <a:rPr sz="1600" b="1" i="1" spc="-45" dirty="0">
                <a:solidFill>
                  <a:srgbClr val="FFFFFF"/>
                </a:solidFill>
                <a:cs typeface="Times New Roman"/>
              </a:rPr>
              <a:t>х</a:t>
            </a:r>
            <a:r>
              <a:rPr sz="1600" b="1" i="1" spc="-25" dirty="0">
                <a:solidFill>
                  <a:srgbClr val="FFFFFF"/>
                </a:solidFill>
                <a:cs typeface="Times New Roman"/>
              </a:rPr>
              <a:t>о</a:t>
            </a:r>
            <a:r>
              <a:rPr sz="1600" b="1" i="1" spc="-5" dirty="0">
                <a:solidFill>
                  <a:srgbClr val="FFFFFF"/>
                </a:solidFill>
                <a:cs typeface="Times New Roman"/>
              </a:rPr>
              <a:t>дим</a:t>
            </a:r>
            <a:r>
              <a:rPr sz="1600" b="1" i="1" dirty="0">
                <a:solidFill>
                  <a:srgbClr val="FFFFFF"/>
                </a:solidFill>
                <a:cs typeface="Times New Roman"/>
              </a:rPr>
              <a:t>о</a:t>
            </a:r>
            <a:r>
              <a:rPr sz="1600" b="1" i="1" spc="-5" dirty="0">
                <a:solidFill>
                  <a:srgbClr val="FFFFFF"/>
                </a:solidFill>
                <a:cs typeface="Times New Roman"/>
              </a:rPr>
              <a:t>сть</a:t>
            </a:r>
            <a:r>
              <a:rPr sz="1600" b="1" i="1" spc="10" dirty="0">
                <a:solidFill>
                  <a:srgbClr val="FFFFFF"/>
                </a:solidFill>
                <a:cs typeface="Times New Roman"/>
              </a:rPr>
              <a:t> </a:t>
            </a:r>
            <a:r>
              <a:rPr sz="1600" b="1" i="1" spc="-5" dirty="0">
                <a:solidFill>
                  <a:srgbClr val="FFFFFF"/>
                </a:solidFill>
                <a:cs typeface="Times New Roman"/>
              </a:rPr>
              <a:t>п</a:t>
            </a:r>
            <a:r>
              <a:rPr sz="1600" b="1" i="1" spc="-40" dirty="0">
                <a:solidFill>
                  <a:srgbClr val="FFFFFF"/>
                </a:solidFill>
                <a:cs typeface="Times New Roman"/>
              </a:rPr>
              <a:t>о</a:t>
            </a:r>
            <a:r>
              <a:rPr sz="1600" b="1" i="1" spc="-30" dirty="0">
                <a:solidFill>
                  <a:srgbClr val="FFFFFF"/>
                </a:solidFill>
                <a:cs typeface="Times New Roman"/>
              </a:rPr>
              <a:t>л</a:t>
            </a:r>
            <a:r>
              <a:rPr sz="1600" b="1" i="1" spc="-5" dirty="0">
                <a:solidFill>
                  <a:srgbClr val="FFFFFF"/>
                </a:solidFill>
                <a:cs typeface="Times New Roman"/>
              </a:rPr>
              <a:t>у</a:t>
            </a:r>
            <a:r>
              <a:rPr sz="1600" b="1" i="1" spc="-15" dirty="0">
                <a:solidFill>
                  <a:srgbClr val="FFFFFF"/>
                </a:solidFill>
                <a:cs typeface="Times New Roman"/>
              </a:rPr>
              <a:t>ч</a:t>
            </a:r>
            <a:r>
              <a:rPr sz="1600" b="1" i="1" spc="-5" dirty="0">
                <a:solidFill>
                  <a:srgbClr val="FFFFFF"/>
                </a:solidFill>
                <a:cs typeface="Times New Roman"/>
              </a:rPr>
              <a:t>ен</a:t>
            </a:r>
            <a:r>
              <a:rPr sz="1600" b="1" i="1" dirty="0">
                <a:solidFill>
                  <a:srgbClr val="FFFFFF"/>
                </a:solidFill>
                <a:cs typeface="Times New Roman"/>
              </a:rPr>
              <a:t>и</a:t>
            </a:r>
            <a:r>
              <a:rPr sz="1600" b="1" i="1" spc="-5" dirty="0">
                <a:solidFill>
                  <a:srgbClr val="FFFFFF"/>
                </a:solidFill>
                <a:cs typeface="Times New Roman"/>
              </a:rPr>
              <a:t>я  разрешения</a:t>
            </a:r>
            <a:r>
              <a:rPr sz="1600" b="1" i="1" spc="15" dirty="0">
                <a:solidFill>
                  <a:srgbClr val="FFFFFF"/>
                </a:solidFill>
                <a:cs typeface="Times New Roman"/>
              </a:rPr>
              <a:t> </a:t>
            </a:r>
            <a:r>
              <a:rPr sz="1600" b="1" i="1" spc="-15" dirty="0">
                <a:solidFill>
                  <a:srgbClr val="FFFFFF"/>
                </a:solidFill>
                <a:cs typeface="Times New Roman"/>
              </a:rPr>
              <a:t>учредителя</a:t>
            </a:r>
            <a:endParaRPr sz="1600" b="1" dirty="0">
              <a:cs typeface="Times New Roman"/>
            </a:endParaRPr>
          </a:p>
          <a:p>
            <a:pPr marL="97790" marR="662940" indent="-85725">
              <a:lnSpc>
                <a:spcPts val="1600"/>
              </a:lnSpc>
              <a:spcBef>
                <a:spcPts val="5"/>
              </a:spcBef>
            </a:pPr>
            <a:r>
              <a:rPr sz="1600" b="1" spc="-5" dirty="0">
                <a:solidFill>
                  <a:srgbClr val="FFFFFF"/>
                </a:solidFill>
                <a:cs typeface="Times New Roman"/>
              </a:rPr>
              <a:t>-</a:t>
            </a:r>
            <a:r>
              <a:rPr sz="1600" b="1" spc="-260" dirty="0">
                <a:solidFill>
                  <a:srgbClr val="FFFFFF"/>
                </a:solidFill>
                <a:cs typeface="Times New Roman"/>
              </a:rPr>
              <a:t> </a:t>
            </a:r>
            <a:r>
              <a:rPr sz="1600" b="1" i="1" spc="-10" dirty="0">
                <a:solidFill>
                  <a:srgbClr val="FFFFFF"/>
                </a:solidFill>
                <a:cs typeface="Times New Roman"/>
              </a:rPr>
              <a:t>у</a:t>
            </a:r>
            <a:r>
              <a:rPr sz="1600" b="1" i="1" spc="-5" dirty="0">
                <a:solidFill>
                  <a:srgbClr val="FFFFFF"/>
                </a:solidFill>
                <a:cs typeface="Times New Roman"/>
              </a:rPr>
              <a:t>б</a:t>
            </a:r>
            <a:r>
              <a:rPr sz="1600" b="1" i="1" dirty="0">
                <a:solidFill>
                  <a:srgbClr val="FFFFFF"/>
                </a:solidFill>
                <a:cs typeface="Times New Roman"/>
              </a:rPr>
              <a:t>и</a:t>
            </a:r>
            <a:r>
              <a:rPr sz="1600" b="1" i="1" spc="-5" dirty="0">
                <a:solidFill>
                  <a:srgbClr val="FFFFFF"/>
                </a:solidFill>
                <a:cs typeface="Times New Roman"/>
              </a:rPr>
              <a:t>ра</a:t>
            </a:r>
            <a:r>
              <a:rPr sz="1600" b="1" i="1" spc="-10" dirty="0">
                <a:solidFill>
                  <a:srgbClr val="FFFFFF"/>
                </a:solidFill>
                <a:cs typeface="Times New Roman"/>
              </a:rPr>
              <a:t>ю</a:t>
            </a:r>
            <a:r>
              <a:rPr sz="1600" b="1" i="1" spc="-5" dirty="0">
                <a:solidFill>
                  <a:srgbClr val="FFFFFF"/>
                </a:solidFill>
                <a:cs typeface="Times New Roman"/>
              </a:rPr>
              <a:t>т</a:t>
            </a:r>
            <a:r>
              <a:rPr sz="1600" b="1" i="1" spc="-15" dirty="0">
                <a:solidFill>
                  <a:srgbClr val="FFFFFF"/>
                </a:solidFill>
                <a:cs typeface="Times New Roman"/>
              </a:rPr>
              <a:t> </a:t>
            </a:r>
            <a:r>
              <a:rPr sz="1600" b="1" i="1" spc="-5" dirty="0">
                <a:solidFill>
                  <a:srgbClr val="FFFFFF"/>
                </a:solidFill>
                <a:cs typeface="Times New Roman"/>
              </a:rPr>
              <a:t>о</a:t>
            </a:r>
            <a:r>
              <a:rPr sz="1600" b="1" i="1" spc="-10" dirty="0">
                <a:solidFill>
                  <a:srgbClr val="FFFFFF"/>
                </a:solidFill>
                <a:cs typeface="Times New Roman"/>
              </a:rPr>
              <a:t>г</a:t>
            </a:r>
            <a:r>
              <a:rPr sz="1600" b="1" i="1" dirty="0">
                <a:solidFill>
                  <a:srgbClr val="FFFFFF"/>
                </a:solidFill>
                <a:cs typeface="Times New Roman"/>
              </a:rPr>
              <a:t>р</a:t>
            </a:r>
            <a:r>
              <a:rPr sz="1600" b="1" i="1" spc="-5" dirty="0">
                <a:solidFill>
                  <a:srgbClr val="FFFFFF"/>
                </a:solidFill>
                <a:cs typeface="Times New Roman"/>
              </a:rPr>
              <a:t>а</a:t>
            </a:r>
            <a:r>
              <a:rPr sz="1600" b="1" i="1" spc="-10" dirty="0">
                <a:solidFill>
                  <a:srgbClr val="FFFFFF"/>
                </a:solidFill>
                <a:cs typeface="Times New Roman"/>
              </a:rPr>
              <a:t>н</a:t>
            </a:r>
            <a:r>
              <a:rPr sz="1600" b="1" i="1" spc="-5" dirty="0">
                <a:solidFill>
                  <a:srgbClr val="FFFFFF"/>
                </a:solidFill>
                <a:cs typeface="Times New Roman"/>
              </a:rPr>
              <a:t>и</a:t>
            </a:r>
            <a:r>
              <a:rPr sz="1600" b="1" i="1" spc="-10" dirty="0">
                <a:solidFill>
                  <a:srgbClr val="FFFFFF"/>
                </a:solidFill>
                <a:cs typeface="Times New Roman"/>
              </a:rPr>
              <a:t>ч</a:t>
            </a:r>
            <a:r>
              <a:rPr sz="1600" b="1" i="1" spc="-5" dirty="0">
                <a:solidFill>
                  <a:srgbClr val="FFFFFF"/>
                </a:solidFill>
                <a:cs typeface="Times New Roman"/>
              </a:rPr>
              <a:t>ен</a:t>
            </a:r>
            <a:r>
              <a:rPr sz="1600" b="1" i="1" dirty="0">
                <a:solidFill>
                  <a:srgbClr val="FFFFFF"/>
                </a:solidFill>
                <a:cs typeface="Times New Roman"/>
              </a:rPr>
              <a:t>и</a:t>
            </a:r>
            <a:r>
              <a:rPr sz="1600" b="1" i="1" spc="-5" dirty="0">
                <a:solidFill>
                  <a:srgbClr val="FFFFFF"/>
                </a:solidFill>
                <a:cs typeface="Times New Roman"/>
              </a:rPr>
              <a:t>я</a:t>
            </a:r>
            <a:r>
              <a:rPr sz="1600" b="1" i="1" spc="5" dirty="0">
                <a:solidFill>
                  <a:srgbClr val="FFFFFF"/>
                </a:solidFill>
                <a:cs typeface="Times New Roman"/>
              </a:rPr>
              <a:t> </a:t>
            </a:r>
            <a:r>
              <a:rPr sz="1600" b="1" i="1" spc="-10" dirty="0">
                <a:solidFill>
                  <a:srgbClr val="FFFFFF"/>
                </a:solidFill>
                <a:cs typeface="Times New Roman"/>
              </a:rPr>
              <a:t>н</a:t>
            </a:r>
            <a:r>
              <a:rPr sz="1600" b="1" i="1" spc="-5" dirty="0">
                <a:solidFill>
                  <a:srgbClr val="FFFFFF"/>
                </a:solidFill>
                <a:cs typeface="Times New Roman"/>
              </a:rPr>
              <a:t>а</a:t>
            </a:r>
            <a:r>
              <a:rPr sz="1600" b="1" i="1" spc="10" dirty="0">
                <a:solidFill>
                  <a:srgbClr val="FFFFFF"/>
                </a:solidFill>
                <a:cs typeface="Times New Roman"/>
              </a:rPr>
              <a:t> </a:t>
            </a:r>
            <a:r>
              <a:rPr sz="1600" b="1" i="1" spc="-10" dirty="0">
                <a:solidFill>
                  <a:srgbClr val="FFFFFF"/>
                </a:solidFill>
                <a:cs typeface="Times New Roman"/>
              </a:rPr>
              <a:t>в</a:t>
            </a:r>
            <a:r>
              <a:rPr sz="1600" b="1" i="1" dirty="0">
                <a:solidFill>
                  <a:srgbClr val="FFFFFF"/>
                </a:solidFill>
                <a:cs typeface="Times New Roman"/>
              </a:rPr>
              <a:t>и</a:t>
            </a:r>
            <a:r>
              <a:rPr sz="1600" b="1" i="1" spc="-5" dirty="0">
                <a:solidFill>
                  <a:srgbClr val="FFFFFF"/>
                </a:solidFill>
                <a:cs typeface="Times New Roman"/>
              </a:rPr>
              <a:t>ды  </a:t>
            </a:r>
            <a:r>
              <a:rPr sz="1600" b="1" i="1" spc="-20" dirty="0">
                <a:solidFill>
                  <a:srgbClr val="FFFFFF"/>
                </a:solidFill>
                <a:cs typeface="Times New Roman"/>
              </a:rPr>
              <a:t>заказчиков</a:t>
            </a:r>
            <a:endParaRPr sz="1600" b="1" dirty="0">
              <a:cs typeface="Times New Roman"/>
            </a:endParaRPr>
          </a:p>
          <a:p>
            <a:pPr marL="12700">
              <a:lnSpc>
                <a:spcPts val="1590"/>
              </a:lnSpc>
            </a:pPr>
            <a:r>
              <a:rPr sz="1600" b="1" spc="-5" dirty="0">
                <a:solidFill>
                  <a:srgbClr val="FFFFFF"/>
                </a:solidFill>
                <a:cs typeface="Times New Roman"/>
              </a:rPr>
              <a:t>-</a:t>
            </a:r>
            <a:r>
              <a:rPr sz="1600" b="1" spc="-260" dirty="0">
                <a:solidFill>
                  <a:srgbClr val="FFFFFF"/>
                </a:solidFill>
                <a:cs typeface="Times New Roman"/>
              </a:rPr>
              <a:t> </a:t>
            </a:r>
            <a:r>
              <a:rPr sz="1600" b="1" i="1" spc="-35" dirty="0">
                <a:solidFill>
                  <a:srgbClr val="FFFFFF"/>
                </a:solidFill>
                <a:cs typeface="Times New Roman"/>
              </a:rPr>
              <a:t>ф</a:t>
            </a:r>
            <a:r>
              <a:rPr sz="1600" b="1" i="1" spc="-5" dirty="0">
                <a:solidFill>
                  <a:srgbClr val="FFFFFF"/>
                </a:solidFill>
                <a:cs typeface="Times New Roman"/>
              </a:rPr>
              <a:t>о</a:t>
            </a:r>
            <a:r>
              <a:rPr sz="1600" b="1" i="1" spc="-85" dirty="0">
                <a:solidFill>
                  <a:srgbClr val="FFFFFF"/>
                </a:solidFill>
                <a:cs typeface="Times New Roman"/>
              </a:rPr>
              <a:t>р</a:t>
            </a:r>
            <a:r>
              <a:rPr sz="1600" b="1" i="1" spc="-10" dirty="0">
                <a:solidFill>
                  <a:srgbClr val="FFFFFF"/>
                </a:solidFill>
                <a:cs typeface="Times New Roman"/>
              </a:rPr>
              <a:t>м</a:t>
            </a:r>
            <a:r>
              <a:rPr sz="1600" b="1" i="1" spc="-5" dirty="0">
                <a:solidFill>
                  <a:srgbClr val="FFFFFF"/>
                </a:solidFill>
                <a:cs typeface="Times New Roman"/>
              </a:rPr>
              <a:t>а</a:t>
            </a:r>
            <a:r>
              <a:rPr sz="1600" b="1" i="1" spc="10" dirty="0">
                <a:solidFill>
                  <a:srgbClr val="FFFFFF"/>
                </a:solidFill>
                <a:cs typeface="Times New Roman"/>
              </a:rPr>
              <a:t> </a:t>
            </a:r>
            <a:r>
              <a:rPr sz="1600" b="1" i="1" spc="-10" dirty="0">
                <a:solidFill>
                  <a:srgbClr val="FFFFFF"/>
                </a:solidFill>
                <a:cs typeface="Times New Roman"/>
              </a:rPr>
              <a:t>з</a:t>
            </a:r>
            <a:r>
              <a:rPr sz="1600" b="1" i="1" dirty="0">
                <a:solidFill>
                  <a:srgbClr val="FFFFFF"/>
                </a:solidFill>
                <a:cs typeface="Times New Roman"/>
              </a:rPr>
              <a:t>а</a:t>
            </a:r>
            <a:r>
              <a:rPr sz="1600" b="1" i="1" spc="-5" dirty="0">
                <a:solidFill>
                  <a:srgbClr val="FFFFFF"/>
                </a:solidFill>
                <a:cs typeface="Times New Roman"/>
              </a:rPr>
              <a:t>купки</a:t>
            </a:r>
            <a:r>
              <a:rPr sz="1600" b="1" i="1" spc="20" dirty="0">
                <a:solidFill>
                  <a:srgbClr val="FFFFFF"/>
                </a:solidFill>
                <a:cs typeface="Times New Roman"/>
              </a:rPr>
              <a:t> </a:t>
            </a:r>
            <a:r>
              <a:rPr sz="1600" b="1" i="1" spc="-5" dirty="0">
                <a:solidFill>
                  <a:srgbClr val="FFFFFF"/>
                </a:solidFill>
                <a:cs typeface="Times New Roman"/>
              </a:rPr>
              <a:t>–</a:t>
            </a:r>
            <a:r>
              <a:rPr sz="1600" b="1" i="1" dirty="0">
                <a:solidFill>
                  <a:srgbClr val="FFFFFF"/>
                </a:solidFill>
                <a:cs typeface="Times New Roman"/>
              </a:rPr>
              <a:t> </a:t>
            </a:r>
            <a:r>
              <a:rPr sz="1600" b="1" i="1" spc="-5" dirty="0">
                <a:solidFill>
                  <a:srgbClr val="FFFFFF"/>
                </a:solidFill>
                <a:cs typeface="Times New Roman"/>
              </a:rPr>
              <a:t>по</a:t>
            </a:r>
            <a:r>
              <a:rPr sz="1600" b="1" i="1" dirty="0">
                <a:solidFill>
                  <a:srgbClr val="FFFFFF"/>
                </a:solidFill>
                <a:cs typeface="Times New Roman"/>
              </a:rPr>
              <a:t> </a:t>
            </a:r>
            <a:r>
              <a:rPr sz="1600" b="1" i="1" spc="-15" dirty="0">
                <a:solidFill>
                  <a:srgbClr val="FFFFFF"/>
                </a:solidFill>
                <a:cs typeface="Times New Roman"/>
              </a:rPr>
              <a:t>ч</a:t>
            </a:r>
            <a:r>
              <a:rPr sz="1600" b="1" i="1" spc="-5" dirty="0">
                <a:solidFill>
                  <a:srgbClr val="FFFFFF"/>
                </a:solidFill>
                <a:cs typeface="Times New Roman"/>
              </a:rPr>
              <a:t>.12</a:t>
            </a:r>
            <a:r>
              <a:rPr sz="1600" b="1" i="1" spc="5" dirty="0">
                <a:solidFill>
                  <a:srgbClr val="FFFFFF"/>
                </a:solidFill>
                <a:cs typeface="Times New Roman"/>
              </a:rPr>
              <a:t> </a:t>
            </a:r>
            <a:r>
              <a:rPr sz="1600" b="1" i="1" spc="-5" dirty="0">
                <a:solidFill>
                  <a:srgbClr val="FFFFFF"/>
                </a:solidFill>
                <a:cs typeface="Times New Roman"/>
              </a:rPr>
              <a:t>с</a:t>
            </a:r>
            <a:r>
              <a:rPr sz="1600" b="1" i="1" spc="10" dirty="0">
                <a:solidFill>
                  <a:srgbClr val="FFFFFF"/>
                </a:solidFill>
                <a:cs typeface="Times New Roman"/>
              </a:rPr>
              <a:t>т</a:t>
            </a:r>
            <a:r>
              <a:rPr sz="1600" b="1" i="1" spc="-5" dirty="0">
                <a:solidFill>
                  <a:srgbClr val="FFFFFF"/>
                </a:solidFill>
                <a:cs typeface="Times New Roman"/>
              </a:rPr>
              <a:t>.93</a:t>
            </a:r>
            <a:endParaRPr sz="1600" b="1" dirty="0">
              <a:cs typeface="Times New Roman"/>
            </a:endParaRPr>
          </a:p>
        </p:txBody>
      </p:sp>
      <p:sp>
        <p:nvSpPr>
          <p:cNvPr id="7" name="Прямоугольник 6"/>
          <p:cNvSpPr/>
          <p:nvPr/>
        </p:nvSpPr>
        <p:spPr>
          <a:xfrm>
            <a:off x="7333957" y="54013"/>
            <a:ext cx="4553241" cy="923330"/>
          </a:xfrm>
          <a:prstGeom prst="rect">
            <a:avLst/>
          </a:prstGeom>
        </p:spPr>
        <p:txBody>
          <a:bodyPr wrap="square">
            <a:spAutoFit/>
          </a:bodyPr>
          <a:lstStyle/>
          <a:p>
            <a:r>
              <a:rPr lang="ru-RU" b="1" dirty="0">
                <a:solidFill>
                  <a:srgbClr val="FF0000"/>
                </a:solidFill>
              </a:rPr>
              <a:t>применяются положения </a:t>
            </a:r>
            <a:r>
              <a:rPr lang="ru-RU" b="1" u="sng" dirty="0">
                <a:solidFill>
                  <a:srgbClr val="FF0000"/>
                </a:solidFill>
              </a:rPr>
              <a:t>частей 13</a:t>
            </a:r>
            <a:r>
              <a:rPr lang="ru-RU" b="1" dirty="0">
                <a:solidFill>
                  <a:srgbClr val="FF0000"/>
                </a:solidFill>
              </a:rPr>
              <a:t> и </a:t>
            </a:r>
            <a:r>
              <a:rPr lang="ru-RU" b="1" u="sng" dirty="0">
                <a:solidFill>
                  <a:srgbClr val="FF0000"/>
                </a:solidFill>
              </a:rPr>
              <a:t>14 статьи 94</a:t>
            </a:r>
            <a:r>
              <a:rPr lang="ru-RU" b="1" dirty="0">
                <a:solidFill>
                  <a:srgbClr val="FF0000"/>
                </a:solidFill>
              </a:rPr>
              <a:t> закон – электронное актирование!!! </a:t>
            </a:r>
            <a:r>
              <a:rPr lang="ru-RU" b="1" dirty="0">
                <a:solidFill>
                  <a:srgbClr val="0070C0"/>
                </a:solidFill>
              </a:rPr>
              <a:t>(п.3 ст.22 Закона № 46-ФЗ)</a:t>
            </a:r>
            <a:endParaRPr lang="ru-RU" sz="1400" i="1" dirty="0">
              <a:solidFill>
                <a:srgbClr val="0070C0"/>
              </a:solidFill>
            </a:endParaRPr>
          </a:p>
        </p:txBody>
      </p:sp>
    </p:spTree>
    <p:extLst>
      <p:ext uri="{BB962C8B-B14F-4D97-AF65-F5344CB8AC3E}">
        <p14:creationId xmlns:p14="http://schemas.microsoft.com/office/powerpoint/2010/main" val="1604322463"/>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95600" y="685801"/>
            <a:ext cx="9601200" cy="564641"/>
          </a:xfrm>
          <a:prstGeom prst="rect">
            <a:avLst/>
          </a:prstGeom>
        </p:spPr>
        <p:txBody>
          <a:bodyPr vert="horz" wrap="square" lIns="0" tIns="132460" rIns="0" bIns="0" rtlCol="0" anchor="t">
            <a:spAutoFit/>
          </a:bodyPr>
          <a:lstStyle/>
          <a:p>
            <a:pPr marL="12700" marR="5080">
              <a:lnSpc>
                <a:spcPct val="100000"/>
              </a:lnSpc>
              <a:spcBef>
                <a:spcPts val="95"/>
              </a:spcBef>
            </a:pPr>
            <a:r>
              <a:rPr sz="2800" spc="-110" dirty="0">
                <a:solidFill>
                  <a:srgbClr val="1F487C"/>
                </a:solidFill>
              </a:rPr>
              <a:t>Пе</a:t>
            </a:r>
            <a:r>
              <a:rPr sz="2800" spc="-100" dirty="0">
                <a:solidFill>
                  <a:srgbClr val="1F487C"/>
                </a:solidFill>
              </a:rPr>
              <a:t>р</a:t>
            </a:r>
            <a:r>
              <a:rPr sz="2800" spc="-180" dirty="0">
                <a:solidFill>
                  <a:srgbClr val="1F487C"/>
                </a:solidFill>
              </a:rPr>
              <a:t>е</a:t>
            </a:r>
            <a:r>
              <a:rPr sz="2800" spc="-110" dirty="0">
                <a:solidFill>
                  <a:srgbClr val="1F487C"/>
                </a:solidFill>
              </a:rPr>
              <a:t>чен</a:t>
            </a:r>
            <a:r>
              <a:rPr sz="2800" spc="-5" dirty="0">
                <a:solidFill>
                  <a:srgbClr val="1F487C"/>
                </a:solidFill>
              </a:rPr>
              <a:t>ь</a:t>
            </a:r>
            <a:r>
              <a:rPr sz="2800" spc="-210" dirty="0">
                <a:solidFill>
                  <a:srgbClr val="1F487C"/>
                </a:solidFill>
              </a:rPr>
              <a:t> </a:t>
            </a:r>
            <a:r>
              <a:rPr sz="2800" spc="-110" dirty="0">
                <a:solidFill>
                  <a:srgbClr val="C0504D"/>
                </a:solidFill>
              </a:rPr>
              <a:t>н</a:t>
            </a:r>
            <a:r>
              <a:rPr sz="2800" spc="-145" dirty="0">
                <a:solidFill>
                  <a:srgbClr val="C0504D"/>
                </a:solidFill>
              </a:rPr>
              <a:t>е</a:t>
            </a:r>
            <a:r>
              <a:rPr sz="2800" spc="-100" dirty="0">
                <a:solidFill>
                  <a:srgbClr val="C0504D"/>
                </a:solidFill>
              </a:rPr>
              <a:t>д</a:t>
            </a:r>
            <a:r>
              <a:rPr sz="2800" spc="-135" dirty="0">
                <a:solidFill>
                  <a:srgbClr val="C0504D"/>
                </a:solidFill>
              </a:rPr>
              <a:t>ру</a:t>
            </a:r>
            <a:r>
              <a:rPr sz="2800" spc="-140" dirty="0">
                <a:solidFill>
                  <a:srgbClr val="C0504D"/>
                </a:solidFill>
              </a:rPr>
              <a:t>ж</a:t>
            </a:r>
            <a:r>
              <a:rPr sz="2800" spc="-75" dirty="0">
                <a:solidFill>
                  <a:srgbClr val="C0504D"/>
                </a:solidFill>
              </a:rPr>
              <a:t>е</a:t>
            </a:r>
            <a:r>
              <a:rPr sz="2800" spc="-110" dirty="0">
                <a:solidFill>
                  <a:srgbClr val="C0504D"/>
                </a:solidFill>
              </a:rPr>
              <a:t>ст</a:t>
            </a:r>
            <a:r>
              <a:rPr sz="2800" spc="-105" dirty="0">
                <a:solidFill>
                  <a:srgbClr val="C0504D"/>
                </a:solidFill>
              </a:rPr>
              <a:t>в</a:t>
            </a:r>
            <a:r>
              <a:rPr sz="2800" spc="-110" dirty="0">
                <a:solidFill>
                  <a:srgbClr val="C0504D"/>
                </a:solidFill>
              </a:rPr>
              <a:t>енн</a:t>
            </a:r>
            <a:r>
              <a:rPr sz="2800" spc="-105" dirty="0">
                <a:solidFill>
                  <a:srgbClr val="C0504D"/>
                </a:solidFill>
              </a:rPr>
              <a:t>ы</a:t>
            </a:r>
            <a:r>
              <a:rPr sz="2800" spc="-5" dirty="0">
                <a:solidFill>
                  <a:srgbClr val="C0504D"/>
                </a:solidFill>
              </a:rPr>
              <a:t>х</a:t>
            </a:r>
            <a:r>
              <a:rPr sz="2800" spc="-235" dirty="0">
                <a:solidFill>
                  <a:srgbClr val="C0504D"/>
                </a:solidFill>
              </a:rPr>
              <a:t> </a:t>
            </a:r>
            <a:r>
              <a:rPr sz="2800" spc="-180" dirty="0">
                <a:solidFill>
                  <a:srgbClr val="1F487C"/>
                </a:solidFill>
              </a:rPr>
              <a:t>Р</a:t>
            </a:r>
            <a:r>
              <a:rPr sz="2800" spc="-100" dirty="0">
                <a:solidFill>
                  <a:srgbClr val="1F487C"/>
                </a:solidFill>
              </a:rPr>
              <a:t>о</a:t>
            </a:r>
            <a:r>
              <a:rPr sz="2800" spc="-110" dirty="0">
                <a:solidFill>
                  <a:srgbClr val="1F487C"/>
                </a:solidFill>
              </a:rPr>
              <a:t>сси</a:t>
            </a:r>
            <a:r>
              <a:rPr sz="2800" spc="-5" dirty="0">
                <a:solidFill>
                  <a:srgbClr val="1F487C"/>
                </a:solidFill>
              </a:rPr>
              <a:t>и</a:t>
            </a:r>
            <a:r>
              <a:rPr sz="2800" spc="-204" dirty="0">
                <a:solidFill>
                  <a:srgbClr val="1F487C"/>
                </a:solidFill>
              </a:rPr>
              <a:t> </a:t>
            </a:r>
            <a:r>
              <a:rPr sz="2800" spc="-110" dirty="0">
                <a:solidFill>
                  <a:srgbClr val="1F487C"/>
                </a:solidFill>
              </a:rPr>
              <a:t>с</a:t>
            </a:r>
            <a:r>
              <a:rPr sz="2800" spc="-75" dirty="0">
                <a:solidFill>
                  <a:srgbClr val="1F487C"/>
                </a:solidFill>
              </a:rPr>
              <a:t>т</a:t>
            </a:r>
            <a:r>
              <a:rPr sz="2800" spc="-100" dirty="0">
                <a:solidFill>
                  <a:srgbClr val="1F487C"/>
                </a:solidFill>
              </a:rPr>
              <a:t>ра</a:t>
            </a:r>
            <a:r>
              <a:rPr sz="2800" spc="-5" dirty="0">
                <a:solidFill>
                  <a:srgbClr val="1F487C"/>
                </a:solidFill>
              </a:rPr>
              <a:t>н</a:t>
            </a:r>
            <a:r>
              <a:rPr sz="2800" spc="-215" dirty="0">
                <a:solidFill>
                  <a:srgbClr val="1F487C"/>
                </a:solidFill>
              </a:rPr>
              <a:t> </a:t>
            </a:r>
            <a:r>
              <a:rPr sz="2800" spc="-5" dirty="0">
                <a:solidFill>
                  <a:srgbClr val="1F487C"/>
                </a:solidFill>
              </a:rPr>
              <a:t>и  </a:t>
            </a:r>
            <a:r>
              <a:rPr sz="2800" spc="-95" dirty="0">
                <a:solidFill>
                  <a:srgbClr val="1F487C"/>
                </a:solidFill>
              </a:rPr>
              <a:t>территорий</a:t>
            </a:r>
            <a:endParaRPr sz="2800"/>
          </a:p>
        </p:txBody>
      </p:sp>
      <p:sp>
        <p:nvSpPr>
          <p:cNvPr id="3" name="object 3"/>
          <p:cNvSpPr txBox="1"/>
          <p:nvPr/>
        </p:nvSpPr>
        <p:spPr>
          <a:xfrm>
            <a:off x="2059940" y="1622883"/>
            <a:ext cx="5680710" cy="391795"/>
          </a:xfrm>
          <a:prstGeom prst="rect">
            <a:avLst/>
          </a:prstGeom>
        </p:spPr>
        <p:txBody>
          <a:bodyPr vert="horz" wrap="square" lIns="0" tIns="12700" rIns="0" bIns="0" rtlCol="0">
            <a:spAutoFit/>
          </a:bodyPr>
          <a:lstStyle/>
          <a:p>
            <a:pPr marL="12700">
              <a:spcBef>
                <a:spcPts val="100"/>
              </a:spcBef>
            </a:pPr>
            <a:r>
              <a:rPr sz="2400" spc="-10" dirty="0">
                <a:latin typeface="Times New Roman"/>
                <a:cs typeface="Times New Roman"/>
              </a:rPr>
              <a:t>Распоряжение</a:t>
            </a:r>
            <a:r>
              <a:rPr sz="2400" dirty="0">
                <a:latin typeface="Times New Roman"/>
                <a:cs typeface="Times New Roman"/>
              </a:rPr>
              <a:t> </a:t>
            </a:r>
            <a:r>
              <a:rPr sz="2400" spc="-20" dirty="0">
                <a:latin typeface="Times New Roman"/>
                <a:cs typeface="Times New Roman"/>
              </a:rPr>
              <a:t>от</a:t>
            </a:r>
            <a:r>
              <a:rPr sz="2400" dirty="0">
                <a:latin typeface="Times New Roman"/>
                <a:cs typeface="Times New Roman"/>
              </a:rPr>
              <a:t> 5 </a:t>
            </a:r>
            <a:r>
              <a:rPr sz="2400" spc="-5" dirty="0">
                <a:latin typeface="Times New Roman"/>
                <a:cs typeface="Times New Roman"/>
              </a:rPr>
              <a:t>марта</a:t>
            </a:r>
            <a:r>
              <a:rPr sz="2400" dirty="0">
                <a:latin typeface="Times New Roman"/>
                <a:cs typeface="Times New Roman"/>
              </a:rPr>
              <a:t> 2022 </a:t>
            </a:r>
            <a:r>
              <a:rPr sz="2400" spc="-40" dirty="0">
                <a:latin typeface="Times New Roman"/>
                <a:cs typeface="Times New Roman"/>
              </a:rPr>
              <a:t>года</a:t>
            </a:r>
            <a:r>
              <a:rPr sz="2400" dirty="0">
                <a:latin typeface="Times New Roman"/>
                <a:cs typeface="Times New Roman"/>
              </a:rPr>
              <a:t> </a:t>
            </a:r>
            <a:r>
              <a:rPr sz="2400" spc="-5" dirty="0">
                <a:latin typeface="Times New Roman"/>
                <a:cs typeface="Times New Roman"/>
              </a:rPr>
              <a:t>№430-р</a:t>
            </a:r>
            <a:endParaRPr sz="2400">
              <a:latin typeface="Times New Roman"/>
              <a:cs typeface="Times New Roman"/>
            </a:endParaRPr>
          </a:p>
        </p:txBody>
      </p:sp>
      <p:graphicFrame>
        <p:nvGraphicFramePr>
          <p:cNvPr id="5" name="object 5"/>
          <p:cNvGraphicFramePr>
            <a:graphicFrameLocks noGrp="1"/>
          </p:cNvGraphicFramePr>
          <p:nvPr>
            <p:extLst/>
          </p:nvPr>
        </p:nvGraphicFramePr>
        <p:xfrm>
          <a:off x="1066800" y="2062863"/>
          <a:ext cx="5334000" cy="3790633"/>
        </p:xfrm>
        <a:graphic>
          <a:graphicData uri="http://schemas.openxmlformats.org/drawingml/2006/table">
            <a:tbl>
              <a:tblPr firstRow="1" bandRow="1">
                <a:tableStyleId>{2D5ABB26-0587-4C30-8999-92F81FD0307C}</a:tableStyleId>
              </a:tblPr>
              <a:tblGrid>
                <a:gridCol w="3235534"/>
                <a:gridCol w="2098466"/>
              </a:tblGrid>
              <a:tr h="3762375">
                <a:tc>
                  <a:txBody>
                    <a:bodyPr/>
                    <a:lstStyle/>
                    <a:p>
                      <a:pPr marL="272415" indent="-181610">
                        <a:lnSpc>
                          <a:spcPts val="1810"/>
                        </a:lnSpc>
                        <a:spcBef>
                          <a:spcPts val="80"/>
                        </a:spcBef>
                        <a:buFont typeface="Wingdings"/>
                        <a:buChar char=""/>
                        <a:tabLst>
                          <a:tab pos="273050" algn="l"/>
                        </a:tabLst>
                      </a:pPr>
                      <a:r>
                        <a:rPr sz="1800" spc="-5" dirty="0">
                          <a:latin typeface="+mn-lt"/>
                          <a:cs typeface="Times New Roman"/>
                        </a:rPr>
                        <a:t>Австралия</a:t>
                      </a:r>
                      <a:endParaRPr sz="1800" dirty="0">
                        <a:latin typeface="+mn-lt"/>
                        <a:cs typeface="Times New Roman"/>
                      </a:endParaRPr>
                    </a:p>
                    <a:p>
                      <a:pPr marL="272415" indent="-181610">
                        <a:lnSpc>
                          <a:spcPts val="1705"/>
                        </a:lnSpc>
                        <a:buFont typeface="Wingdings"/>
                        <a:buChar char=""/>
                        <a:tabLst>
                          <a:tab pos="273050" algn="l"/>
                        </a:tabLst>
                      </a:pPr>
                      <a:r>
                        <a:rPr sz="1800" spc="-10" dirty="0">
                          <a:latin typeface="+mn-lt"/>
                          <a:cs typeface="Times New Roman"/>
                        </a:rPr>
                        <a:t>Албания</a:t>
                      </a:r>
                      <a:endParaRPr sz="1800" dirty="0">
                        <a:latin typeface="+mn-lt"/>
                        <a:cs typeface="Times New Roman"/>
                      </a:endParaRPr>
                    </a:p>
                    <a:p>
                      <a:pPr marL="272415" indent="-181610">
                        <a:lnSpc>
                          <a:spcPts val="1700"/>
                        </a:lnSpc>
                        <a:buFont typeface="Wingdings"/>
                        <a:buChar char=""/>
                        <a:tabLst>
                          <a:tab pos="273050" algn="l"/>
                        </a:tabLst>
                      </a:pPr>
                      <a:r>
                        <a:rPr sz="1800" spc="-5" dirty="0">
                          <a:latin typeface="+mn-lt"/>
                          <a:cs typeface="Times New Roman"/>
                        </a:rPr>
                        <a:t>Андорра</a:t>
                      </a:r>
                      <a:endParaRPr sz="1800" dirty="0">
                        <a:latin typeface="+mn-lt"/>
                        <a:cs typeface="Times New Roman"/>
                      </a:endParaRPr>
                    </a:p>
                    <a:p>
                      <a:pPr marL="272415" marR="238125" indent="-181610">
                        <a:lnSpc>
                          <a:spcPts val="1700"/>
                        </a:lnSpc>
                        <a:spcBef>
                          <a:spcPts val="130"/>
                        </a:spcBef>
                        <a:buFont typeface="Wingdings"/>
                        <a:buChar char=""/>
                        <a:tabLst>
                          <a:tab pos="273050" algn="l"/>
                        </a:tabLst>
                      </a:pPr>
                      <a:r>
                        <a:rPr sz="1800" spc="-10" dirty="0">
                          <a:latin typeface="+mn-lt"/>
                          <a:cs typeface="Times New Roman"/>
                        </a:rPr>
                        <a:t>Великобритания</a:t>
                      </a:r>
                      <a:r>
                        <a:rPr sz="1800" spc="10" dirty="0">
                          <a:latin typeface="+mn-lt"/>
                          <a:cs typeface="Times New Roman"/>
                        </a:rPr>
                        <a:t> </a:t>
                      </a:r>
                      <a:r>
                        <a:rPr sz="1800" spc="-15" dirty="0">
                          <a:latin typeface="+mn-lt"/>
                          <a:cs typeface="Times New Roman"/>
                        </a:rPr>
                        <a:t>(включая </a:t>
                      </a:r>
                      <a:r>
                        <a:rPr sz="1800" spc="-385" dirty="0">
                          <a:latin typeface="+mn-lt"/>
                          <a:cs typeface="Times New Roman"/>
                        </a:rPr>
                        <a:t> </a:t>
                      </a:r>
                      <a:r>
                        <a:rPr sz="1800" spc="-5" dirty="0">
                          <a:latin typeface="+mn-lt"/>
                          <a:cs typeface="Times New Roman"/>
                        </a:rPr>
                        <a:t>о.</a:t>
                      </a:r>
                      <a:r>
                        <a:rPr sz="1800" spc="-15" dirty="0">
                          <a:latin typeface="+mn-lt"/>
                          <a:cs typeface="Times New Roman"/>
                        </a:rPr>
                        <a:t> </a:t>
                      </a:r>
                      <a:r>
                        <a:rPr sz="1800" spc="-10" dirty="0">
                          <a:latin typeface="+mn-lt"/>
                          <a:cs typeface="Times New Roman"/>
                        </a:rPr>
                        <a:t>Джерси</a:t>
                      </a:r>
                      <a:r>
                        <a:rPr sz="1800" dirty="0">
                          <a:latin typeface="+mn-lt"/>
                          <a:cs typeface="Times New Roman"/>
                        </a:rPr>
                        <a:t> </a:t>
                      </a:r>
                      <a:r>
                        <a:rPr sz="1800" spc="-15" dirty="0">
                          <a:latin typeface="+mn-lt"/>
                          <a:cs typeface="Times New Roman"/>
                        </a:rPr>
                        <a:t>(коронное</a:t>
                      </a:r>
                      <a:endParaRPr sz="1800" dirty="0">
                        <a:latin typeface="+mn-lt"/>
                        <a:cs typeface="Times New Roman"/>
                      </a:endParaRPr>
                    </a:p>
                    <a:p>
                      <a:pPr marL="272415">
                        <a:lnSpc>
                          <a:spcPts val="1575"/>
                        </a:lnSpc>
                      </a:pPr>
                      <a:r>
                        <a:rPr sz="1800" spc="-10" dirty="0">
                          <a:latin typeface="+mn-lt"/>
                          <a:cs typeface="Times New Roman"/>
                        </a:rPr>
                        <a:t>владение</a:t>
                      </a:r>
                      <a:r>
                        <a:rPr sz="1800" spc="-40" dirty="0">
                          <a:latin typeface="+mn-lt"/>
                          <a:cs typeface="Times New Roman"/>
                        </a:rPr>
                        <a:t> </a:t>
                      </a:r>
                      <a:r>
                        <a:rPr sz="1800" spc="-10" dirty="0">
                          <a:latin typeface="+mn-lt"/>
                          <a:cs typeface="Times New Roman"/>
                        </a:rPr>
                        <a:t>Британской</a:t>
                      </a:r>
                      <a:endParaRPr sz="1800" dirty="0">
                        <a:latin typeface="+mn-lt"/>
                        <a:cs typeface="Times New Roman"/>
                      </a:endParaRPr>
                    </a:p>
                    <a:p>
                      <a:pPr marL="272415" marR="170180" indent="-181610">
                        <a:lnSpc>
                          <a:spcPct val="88800"/>
                        </a:lnSpc>
                        <a:spcBef>
                          <a:spcPts val="100"/>
                        </a:spcBef>
                        <a:buFont typeface="Wingdings"/>
                        <a:buChar char=""/>
                        <a:tabLst>
                          <a:tab pos="273050" algn="l"/>
                        </a:tabLst>
                      </a:pPr>
                      <a:r>
                        <a:rPr sz="1800" spc="-20" dirty="0">
                          <a:latin typeface="+mn-lt"/>
                          <a:cs typeface="Times New Roman"/>
                        </a:rPr>
                        <a:t>короны) </a:t>
                      </a:r>
                      <a:r>
                        <a:rPr sz="1800" spc="-5" dirty="0">
                          <a:latin typeface="+mn-lt"/>
                          <a:cs typeface="Times New Roman"/>
                        </a:rPr>
                        <a:t>и</a:t>
                      </a:r>
                      <a:r>
                        <a:rPr sz="1800" dirty="0">
                          <a:latin typeface="+mn-lt"/>
                          <a:cs typeface="Times New Roman"/>
                        </a:rPr>
                        <a:t> </a:t>
                      </a:r>
                      <a:r>
                        <a:rPr sz="1800" spc="-15" dirty="0">
                          <a:latin typeface="+mn-lt"/>
                          <a:cs typeface="Times New Roman"/>
                        </a:rPr>
                        <a:t>подконтрольные </a:t>
                      </a:r>
                      <a:r>
                        <a:rPr sz="1800" spc="-385" dirty="0">
                          <a:latin typeface="+mn-lt"/>
                          <a:cs typeface="Times New Roman"/>
                        </a:rPr>
                        <a:t> </a:t>
                      </a:r>
                      <a:r>
                        <a:rPr sz="1800" spc="-5" dirty="0">
                          <a:latin typeface="+mn-lt"/>
                          <a:cs typeface="Times New Roman"/>
                        </a:rPr>
                        <a:t>заморские</a:t>
                      </a:r>
                      <a:r>
                        <a:rPr sz="1800" spc="15" dirty="0">
                          <a:latin typeface="+mn-lt"/>
                          <a:cs typeface="Times New Roman"/>
                        </a:rPr>
                        <a:t> </a:t>
                      </a:r>
                      <a:r>
                        <a:rPr sz="1800" spc="-10" dirty="0">
                          <a:latin typeface="+mn-lt"/>
                          <a:cs typeface="Times New Roman"/>
                        </a:rPr>
                        <a:t>территории</a:t>
                      </a:r>
                      <a:r>
                        <a:rPr sz="1800" spc="30" dirty="0">
                          <a:latin typeface="+mn-lt"/>
                          <a:cs typeface="Times New Roman"/>
                        </a:rPr>
                        <a:t> </a:t>
                      </a:r>
                      <a:r>
                        <a:rPr sz="1800" spc="-5" dirty="0">
                          <a:latin typeface="+mn-lt"/>
                          <a:cs typeface="Times New Roman"/>
                        </a:rPr>
                        <a:t>-</a:t>
                      </a:r>
                      <a:r>
                        <a:rPr sz="1800" dirty="0">
                          <a:latin typeface="+mn-lt"/>
                          <a:cs typeface="Times New Roman"/>
                        </a:rPr>
                        <a:t> </a:t>
                      </a:r>
                      <a:r>
                        <a:rPr sz="1800" spc="-5" dirty="0">
                          <a:latin typeface="+mn-lt"/>
                          <a:cs typeface="Times New Roman"/>
                        </a:rPr>
                        <a:t>о. </a:t>
                      </a:r>
                      <a:r>
                        <a:rPr sz="1800" dirty="0">
                          <a:latin typeface="+mn-lt"/>
                          <a:cs typeface="Times New Roman"/>
                        </a:rPr>
                        <a:t> </a:t>
                      </a:r>
                      <a:r>
                        <a:rPr sz="1800" spc="-10" dirty="0">
                          <a:latin typeface="+mn-lt"/>
                          <a:cs typeface="Times New Roman"/>
                        </a:rPr>
                        <a:t>Ангилья,</a:t>
                      </a:r>
                      <a:r>
                        <a:rPr sz="1800" spc="20" dirty="0">
                          <a:latin typeface="+mn-lt"/>
                          <a:cs typeface="Times New Roman"/>
                        </a:rPr>
                        <a:t> </a:t>
                      </a:r>
                      <a:r>
                        <a:rPr sz="1800" spc="-5" dirty="0">
                          <a:latin typeface="+mn-lt"/>
                          <a:cs typeface="Times New Roman"/>
                        </a:rPr>
                        <a:t>Британские</a:t>
                      </a:r>
                      <a:endParaRPr sz="1800" dirty="0">
                        <a:latin typeface="+mn-lt"/>
                        <a:cs typeface="Times New Roman"/>
                      </a:endParaRPr>
                    </a:p>
                    <a:p>
                      <a:pPr marL="272415" marR="699770">
                        <a:lnSpc>
                          <a:spcPts val="1700"/>
                        </a:lnSpc>
                        <a:spcBef>
                          <a:spcPts val="10"/>
                        </a:spcBef>
                      </a:pPr>
                      <a:r>
                        <a:rPr sz="1800" spc="-5" dirty="0">
                          <a:latin typeface="+mn-lt"/>
                          <a:cs typeface="Times New Roman"/>
                        </a:rPr>
                        <a:t>Виргинские </a:t>
                      </a:r>
                      <a:r>
                        <a:rPr sz="1800" dirty="0">
                          <a:latin typeface="+mn-lt"/>
                          <a:cs typeface="Times New Roman"/>
                        </a:rPr>
                        <a:t>острова, </a:t>
                      </a:r>
                      <a:r>
                        <a:rPr sz="1800" spc="-385" dirty="0">
                          <a:latin typeface="+mn-lt"/>
                          <a:cs typeface="Times New Roman"/>
                        </a:rPr>
                        <a:t> </a:t>
                      </a:r>
                      <a:r>
                        <a:rPr sz="1800" spc="-10" dirty="0">
                          <a:latin typeface="+mn-lt"/>
                          <a:cs typeface="Times New Roman"/>
                        </a:rPr>
                        <a:t>Гибралтар)</a:t>
                      </a:r>
                      <a:endParaRPr sz="1800" dirty="0">
                        <a:latin typeface="+mn-lt"/>
                        <a:cs typeface="Times New Roman"/>
                      </a:endParaRPr>
                    </a:p>
                    <a:p>
                      <a:pPr marL="272415" marR="758190" indent="-181610">
                        <a:lnSpc>
                          <a:spcPts val="1689"/>
                        </a:lnSpc>
                        <a:spcBef>
                          <a:spcPts val="20"/>
                        </a:spcBef>
                        <a:buFont typeface="Wingdings"/>
                        <a:buChar char=""/>
                        <a:tabLst>
                          <a:tab pos="273050" algn="l"/>
                        </a:tabLst>
                      </a:pPr>
                      <a:r>
                        <a:rPr sz="1800" spc="-30" dirty="0">
                          <a:latin typeface="+mn-lt"/>
                          <a:cs typeface="Times New Roman"/>
                        </a:rPr>
                        <a:t>Государства</a:t>
                      </a:r>
                      <a:r>
                        <a:rPr sz="1800" dirty="0">
                          <a:latin typeface="+mn-lt"/>
                          <a:cs typeface="Times New Roman"/>
                        </a:rPr>
                        <a:t> </a:t>
                      </a:r>
                      <a:r>
                        <a:rPr sz="1800" spc="-5" dirty="0">
                          <a:latin typeface="+mn-lt"/>
                          <a:cs typeface="Times New Roman"/>
                        </a:rPr>
                        <a:t>-</a:t>
                      </a:r>
                      <a:r>
                        <a:rPr sz="1800" spc="-20" dirty="0">
                          <a:latin typeface="+mn-lt"/>
                          <a:cs typeface="Times New Roman"/>
                        </a:rPr>
                        <a:t> </a:t>
                      </a:r>
                      <a:r>
                        <a:rPr sz="1800" spc="-5" dirty="0">
                          <a:latin typeface="+mn-lt"/>
                          <a:cs typeface="Times New Roman"/>
                        </a:rPr>
                        <a:t>члены </a:t>
                      </a:r>
                      <a:r>
                        <a:rPr sz="1800" spc="-385" dirty="0">
                          <a:latin typeface="+mn-lt"/>
                          <a:cs typeface="Times New Roman"/>
                        </a:rPr>
                        <a:t> </a:t>
                      </a:r>
                      <a:r>
                        <a:rPr sz="1800" spc="-15" dirty="0">
                          <a:latin typeface="+mn-lt"/>
                          <a:cs typeface="Times New Roman"/>
                        </a:rPr>
                        <a:t>Европейского</a:t>
                      </a:r>
                      <a:r>
                        <a:rPr sz="1800" spc="-60" dirty="0">
                          <a:latin typeface="+mn-lt"/>
                          <a:cs typeface="Times New Roman"/>
                        </a:rPr>
                        <a:t> </a:t>
                      </a:r>
                      <a:r>
                        <a:rPr sz="1800" spc="-5" dirty="0">
                          <a:latin typeface="+mn-lt"/>
                          <a:cs typeface="Times New Roman"/>
                        </a:rPr>
                        <a:t>союза</a:t>
                      </a:r>
                      <a:endParaRPr sz="1800" dirty="0">
                        <a:latin typeface="+mn-lt"/>
                        <a:cs typeface="Times New Roman"/>
                      </a:endParaRPr>
                    </a:p>
                    <a:p>
                      <a:pPr marL="272415" indent="-181610">
                        <a:lnSpc>
                          <a:spcPts val="1580"/>
                        </a:lnSpc>
                        <a:buFont typeface="Wingdings"/>
                        <a:buChar char=""/>
                        <a:tabLst>
                          <a:tab pos="273050" algn="l"/>
                        </a:tabLst>
                      </a:pPr>
                      <a:r>
                        <a:rPr sz="1800" spc="-5" dirty="0">
                          <a:latin typeface="+mn-lt"/>
                          <a:cs typeface="Times New Roman"/>
                        </a:rPr>
                        <a:t>Исландия</a:t>
                      </a:r>
                      <a:endParaRPr sz="1800" dirty="0">
                        <a:latin typeface="+mn-lt"/>
                        <a:cs typeface="Times New Roman"/>
                      </a:endParaRPr>
                    </a:p>
                    <a:p>
                      <a:pPr marL="272415" indent="-181610">
                        <a:lnSpc>
                          <a:spcPts val="1700"/>
                        </a:lnSpc>
                        <a:buFont typeface="Wingdings"/>
                        <a:buChar char=""/>
                        <a:tabLst>
                          <a:tab pos="273050" algn="l"/>
                        </a:tabLst>
                      </a:pPr>
                      <a:r>
                        <a:rPr sz="1800" spc="-10" dirty="0">
                          <a:latin typeface="+mn-lt"/>
                          <a:cs typeface="Times New Roman"/>
                        </a:rPr>
                        <a:t>Канада</a:t>
                      </a:r>
                      <a:endParaRPr sz="1800" dirty="0">
                        <a:latin typeface="+mn-lt"/>
                        <a:cs typeface="Times New Roman"/>
                      </a:endParaRPr>
                    </a:p>
                    <a:p>
                      <a:pPr marL="272415" indent="-181610">
                        <a:lnSpc>
                          <a:spcPts val="1700"/>
                        </a:lnSpc>
                        <a:buFont typeface="Wingdings"/>
                        <a:buChar char=""/>
                        <a:tabLst>
                          <a:tab pos="273050" algn="l"/>
                        </a:tabLst>
                      </a:pPr>
                      <a:r>
                        <a:rPr sz="1800" spc="-10" dirty="0">
                          <a:latin typeface="+mn-lt"/>
                          <a:cs typeface="Times New Roman"/>
                        </a:rPr>
                        <a:t>Лихтенштейн</a:t>
                      </a:r>
                      <a:endParaRPr sz="1800" dirty="0">
                        <a:latin typeface="+mn-lt"/>
                        <a:cs typeface="Times New Roman"/>
                      </a:endParaRPr>
                    </a:p>
                    <a:p>
                      <a:pPr marL="272415" indent="-181610">
                        <a:lnSpc>
                          <a:spcPts val="1810"/>
                        </a:lnSpc>
                        <a:buFont typeface="Wingdings"/>
                        <a:buChar char=""/>
                        <a:tabLst>
                          <a:tab pos="273050" algn="l"/>
                        </a:tabLst>
                      </a:pPr>
                      <a:r>
                        <a:rPr sz="1800" spc="-5" dirty="0">
                          <a:latin typeface="+mn-lt"/>
                          <a:cs typeface="Times New Roman"/>
                        </a:rPr>
                        <a:t>Микронезия</a:t>
                      </a:r>
                      <a:endParaRPr sz="1800" dirty="0">
                        <a:latin typeface="+mn-lt"/>
                        <a:cs typeface="Times New Roman"/>
                      </a:endParaRPr>
                    </a:p>
                  </a:txBody>
                  <a:tcPr marL="0" marR="0" marT="101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273050" indent="-182245">
                        <a:lnSpc>
                          <a:spcPts val="1810"/>
                        </a:lnSpc>
                        <a:spcBef>
                          <a:spcPts val="80"/>
                        </a:spcBef>
                        <a:buFont typeface="Wingdings"/>
                        <a:buChar char=""/>
                        <a:tabLst>
                          <a:tab pos="273685" algn="l"/>
                        </a:tabLst>
                      </a:pPr>
                      <a:r>
                        <a:rPr sz="1800" spc="-25" dirty="0">
                          <a:latin typeface="+mn-lt"/>
                          <a:cs typeface="Times New Roman"/>
                        </a:rPr>
                        <a:t>Монако</a:t>
                      </a:r>
                      <a:endParaRPr sz="1800" dirty="0">
                        <a:latin typeface="+mn-lt"/>
                        <a:cs typeface="Times New Roman"/>
                      </a:endParaRPr>
                    </a:p>
                    <a:p>
                      <a:pPr marL="273050" indent="-182245">
                        <a:lnSpc>
                          <a:spcPts val="1705"/>
                        </a:lnSpc>
                        <a:buFont typeface="Wingdings"/>
                        <a:buChar char=""/>
                        <a:tabLst>
                          <a:tab pos="273685" algn="l"/>
                        </a:tabLst>
                      </a:pPr>
                      <a:r>
                        <a:rPr sz="1800" spc="-10" dirty="0">
                          <a:latin typeface="+mn-lt"/>
                          <a:cs typeface="Times New Roman"/>
                        </a:rPr>
                        <a:t>Новая</a:t>
                      </a:r>
                      <a:r>
                        <a:rPr sz="1800" spc="-40" dirty="0">
                          <a:latin typeface="+mn-lt"/>
                          <a:cs typeface="Times New Roman"/>
                        </a:rPr>
                        <a:t> </a:t>
                      </a:r>
                      <a:r>
                        <a:rPr sz="1800" spc="-5" dirty="0">
                          <a:latin typeface="+mn-lt"/>
                          <a:cs typeface="Times New Roman"/>
                        </a:rPr>
                        <a:t>Зеландия</a:t>
                      </a:r>
                      <a:endParaRPr sz="1800" dirty="0">
                        <a:latin typeface="+mn-lt"/>
                        <a:cs typeface="Times New Roman"/>
                      </a:endParaRPr>
                    </a:p>
                    <a:p>
                      <a:pPr marL="273050" indent="-182245">
                        <a:lnSpc>
                          <a:spcPts val="1700"/>
                        </a:lnSpc>
                        <a:buFont typeface="Wingdings"/>
                        <a:buChar char=""/>
                        <a:tabLst>
                          <a:tab pos="273685" algn="l"/>
                        </a:tabLst>
                      </a:pPr>
                      <a:r>
                        <a:rPr sz="1800" spc="-5" dirty="0">
                          <a:latin typeface="+mn-lt"/>
                          <a:cs typeface="Times New Roman"/>
                        </a:rPr>
                        <a:t>Норвегия</a:t>
                      </a:r>
                      <a:endParaRPr sz="1800" dirty="0">
                        <a:latin typeface="+mn-lt"/>
                        <a:cs typeface="Times New Roman"/>
                      </a:endParaRPr>
                    </a:p>
                    <a:p>
                      <a:pPr marL="273050" marR="538480" indent="-181610">
                        <a:lnSpc>
                          <a:spcPts val="1700"/>
                        </a:lnSpc>
                        <a:spcBef>
                          <a:spcPts val="130"/>
                        </a:spcBef>
                        <a:buFont typeface="Wingdings"/>
                        <a:buChar char=""/>
                        <a:tabLst>
                          <a:tab pos="273685" algn="l"/>
                        </a:tabLst>
                      </a:pPr>
                      <a:r>
                        <a:rPr sz="1800" spc="-25" dirty="0">
                          <a:latin typeface="+mn-lt"/>
                          <a:cs typeface="Times New Roman"/>
                        </a:rPr>
                        <a:t>Р</a:t>
                      </a:r>
                      <a:r>
                        <a:rPr sz="1800" spc="30" dirty="0">
                          <a:latin typeface="+mn-lt"/>
                          <a:cs typeface="Times New Roman"/>
                        </a:rPr>
                        <a:t>е</a:t>
                      </a:r>
                      <a:r>
                        <a:rPr sz="1800" dirty="0">
                          <a:latin typeface="+mn-lt"/>
                          <a:cs typeface="Times New Roman"/>
                        </a:rPr>
                        <a:t>сп</a:t>
                      </a:r>
                      <a:r>
                        <a:rPr sz="1800" spc="-35" dirty="0">
                          <a:latin typeface="+mn-lt"/>
                          <a:cs typeface="Times New Roman"/>
                        </a:rPr>
                        <a:t>уб</a:t>
                      </a:r>
                      <a:r>
                        <a:rPr sz="1800" dirty="0">
                          <a:latin typeface="+mn-lt"/>
                          <a:cs typeface="Times New Roman"/>
                        </a:rPr>
                        <a:t>л</a:t>
                      </a:r>
                      <a:r>
                        <a:rPr sz="1800" spc="-10" dirty="0">
                          <a:latin typeface="+mn-lt"/>
                          <a:cs typeface="Times New Roman"/>
                        </a:rPr>
                        <a:t>и</a:t>
                      </a:r>
                      <a:r>
                        <a:rPr sz="1800" spc="-20" dirty="0">
                          <a:latin typeface="+mn-lt"/>
                          <a:cs typeface="Times New Roman"/>
                        </a:rPr>
                        <a:t>к</a:t>
                      </a:r>
                      <a:r>
                        <a:rPr sz="1800" dirty="0">
                          <a:latin typeface="+mn-lt"/>
                          <a:cs typeface="Times New Roman"/>
                        </a:rPr>
                        <a:t>а  </a:t>
                      </a:r>
                      <a:r>
                        <a:rPr sz="1800" spc="-20" dirty="0">
                          <a:latin typeface="+mn-lt"/>
                          <a:cs typeface="Times New Roman"/>
                        </a:rPr>
                        <a:t>Корея</a:t>
                      </a:r>
                      <a:endParaRPr sz="1800" dirty="0">
                        <a:latin typeface="+mn-lt"/>
                        <a:cs typeface="Times New Roman"/>
                      </a:endParaRPr>
                    </a:p>
                    <a:p>
                      <a:pPr marL="273050" indent="-182245">
                        <a:lnSpc>
                          <a:spcPts val="1575"/>
                        </a:lnSpc>
                        <a:buFont typeface="Wingdings"/>
                        <a:buChar char=""/>
                        <a:tabLst>
                          <a:tab pos="273685" algn="l"/>
                        </a:tabLst>
                      </a:pPr>
                      <a:r>
                        <a:rPr sz="1800" spc="-10" dirty="0">
                          <a:latin typeface="+mn-lt"/>
                          <a:cs typeface="Times New Roman"/>
                        </a:rPr>
                        <a:t>Сан-Марино</a:t>
                      </a:r>
                      <a:endParaRPr sz="1800" dirty="0">
                        <a:latin typeface="+mn-lt"/>
                        <a:cs typeface="Times New Roman"/>
                      </a:endParaRPr>
                    </a:p>
                    <a:p>
                      <a:pPr marL="273050" marR="565150" indent="-181610">
                        <a:lnSpc>
                          <a:spcPts val="1700"/>
                        </a:lnSpc>
                        <a:spcBef>
                          <a:spcPts val="125"/>
                        </a:spcBef>
                        <a:buFont typeface="Wingdings"/>
                        <a:buChar char=""/>
                        <a:tabLst>
                          <a:tab pos="273685" algn="l"/>
                        </a:tabLst>
                      </a:pPr>
                      <a:r>
                        <a:rPr sz="1800" spc="-5" dirty="0">
                          <a:latin typeface="+mn-lt"/>
                          <a:cs typeface="Times New Roman"/>
                        </a:rPr>
                        <a:t>Северная </a:t>
                      </a:r>
                      <a:r>
                        <a:rPr sz="1800" dirty="0">
                          <a:latin typeface="+mn-lt"/>
                          <a:cs typeface="Times New Roman"/>
                        </a:rPr>
                        <a:t> </a:t>
                      </a:r>
                      <a:r>
                        <a:rPr sz="1800" spc="-5" dirty="0">
                          <a:latin typeface="+mn-lt"/>
                          <a:cs typeface="Times New Roman"/>
                        </a:rPr>
                        <a:t>Ма</a:t>
                      </a:r>
                      <a:r>
                        <a:rPr sz="1800" spc="-40" dirty="0">
                          <a:latin typeface="+mn-lt"/>
                          <a:cs typeface="Times New Roman"/>
                        </a:rPr>
                        <a:t>к</a:t>
                      </a:r>
                      <a:r>
                        <a:rPr sz="1800" spc="-25" dirty="0">
                          <a:latin typeface="+mn-lt"/>
                          <a:cs typeface="Times New Roman"/>
                        </a:rPr>
                        <a:t>е</a:t>
                      </a:r>
                      <a:r>
                        <a:rPr sz="1800" dirty="0">
                          <a:latin typeface="+mn-lt"/>
                          <a:cs typeface="Times New Roman"/>
                        </a:rPr>
                        <a:t>д</a:t>
                      </a:r>
                      <a:r>
                        <a:rPr sz="1800" spc="5" dirty="0">
                          <a:latin typeface="+mn-lt"/>
                          <a:cs typeface="Times New Roman"/>
                        </a:rPr>
                        <a:t>о</a:t>
                      </a:r>
                      <a:r>
                        <a:rPr sz="1800" spc="-5" dirty="0">
                          <a:latin typeface="+mn-lt"/>
                          <a:cs typeface="Times New Roman"/>
                        </a:rPr>
                        <a:t>ния</a:t>
                      </a:r>
                      <a:endParaRPr sz="1800" dirty="0">
                        <a:latin typeface="+mn-lt"/>
                        <a:cs typeface="Times New Roman"/>
                      </a:endParaRPr>
                    </a:p>
                    <a:p>
                      <a:pPr marL="273050" indent="-182245">
                        <a:lnSpc>
                          <a:spcPts val="1575"/>
                        </a:lnSpc>
                        <a:buFont typeface="Wingdings"/>
                        <a:buChar char=""/>
                        <a:tabLst>
                          <a:tab pos="273685" algn="l"/>
                        </a:tabLst>
                      </a:pPr>
                      <a:r>
                        <a:rPr sz="1800" spc="-10" dirty="0">
                          <a:latin typeface="+mn-lt"/>
                          <a:cs typeface="Times New Roman"/>
                        </a:rPr>
                        <a:t>Сингапур</a:t>
                      </a:r>
                      <a:endParaRPr sz="1800" dirty="0">
                        <a:latin typeface="+mn-lt"/>
                        <a:cs typeface="Times New Roman"/>
                      </a:endParaRPr>
                    </a:p>
                    <a:p>
                      <a:pPr marL="273050" indent="-182245">
                        <a:lnSpc>
                          <a:spcPts val="1700"/>
                        </a:lnSpc>
                        <a:buFont typeface="Wingdings"/>
                        <a:buChar char=""/>
                        <a:tabLst>
                          <a:tab pos="273685" algn="l"/>
                        </a:tabLst>
                      </a:pPr>
                      <a:r>
                        <a:rPr sz="1800" spc="-5" dirty="0">
                          <a:latin typeface="+mn-lt"/>
                          <a:cs typeface="Times New Roman"/>
                        </a:rPr>
                        <a:t>Соединенные</a:t>
                      </a:r>
                      <a:endParaRPr sz="1800" dirty="0">
                        <a:latin typeface="+mn-lt"/>
                        <a:cs typeface="Times New Roman"/>
                      </a:endParaRPr>
                    </a:p>
                    <a:p>
                      <a:pPr marL="273050">
                        <a:lnSpc>
                          <a:spcPts val="1705"/>
                        </a:lnSpc>
                      </a:pPr>
                      <a:r>
                        <a:rPr sz="1800" spc="-10" dirty="0">
                          <a:latin typeface="+mn-lt"/>
                          <a:cs typeface="Times New Roman"/>
                        </a:rPr>
                        <a:t>Штаты</a:t>
                      </a:r>
                      <a:r>
                        <a:rPr sz="1800" spc="-60" dirty="0">
                          <a:latin typeface="+mn-lt"/>
                          <a:cs typeface="Times New Roman"/>
                        </a:rPr>
                        <a:t> </a:t>
                      </a:r>
                      <a:r>
                        <a:rPr sz="1800" spc="-10" dirty="0">
                          <a:latin typeface="+mn-lt"/>
                          <a:cs typeface="Times New Roman"/>
                        </a:rPr>
                        <a:t>Америки</a:t>
                      </a:r>
                      <a:endParaRPr sz="1800" dirty="0">
                        <a:latin typeface="+mn-lt"/>
                        <a:cs typeface="Times New Roman"/>
                      </a:endParaRPr>
                    </a:p>
                    <a:p>
                      <a:pPr marL="273050" indent="-182245">
                        <a:lnSpc>
                          <a:spcPts val="1700"/>
                        </a:lnSpc>
                        <a:buFont typeface="Wingdings"/>
                        <a:buChar char=""/>
                        <a:tabLst>
                          <a:tab pos="273685" algn="l"/>
                        </a:tabLst>
                      </a:pPr>
                      <a:r>
                        <a:rPr sz="1800" spc="-15" dirty="0">
                          <a:latin typeface="+mn-lt"/>
                          <a:cs typeface="Times New Roman"/>
                        </a:rPr>
                        <a:t>Тайвань </a:t>
                      </a:r>
                      <a:r>
                        <a:rPr sz="1800" dirty="0">
                          <a:latin typeface="+mn-lt"/>
                          <a:cs typeface="Times New Roman"/>
                        </a:rPr>
                        <a:t>(Китай)</a:t>
                      </a:r>
                    </a:p>
                    <a:p>
                      <a:pPr marL="273050" indent="-182245">
                        <a:lnSpc>
                          <a:spcPts val="1700"/>
                        </a:lnSpc>
                        <a:buFont typeface="Wingdings"/>
                        <a:buChar char=""/>
                        <a:tabLst>
                          <a:tab pos="273685" algn="l"/>
                        </a:tabLst>
                      </a:pPr>
                      <a:r>
                        <a:rPr sz="1800" spc="-25" dirty="0">
                          <a:latin typeface="+mn-lt"/>
                          <a:cs typeface="Times New Roman"/>
                        </a:rPr>
                        <a:t>Украина</a:t>
                      </a:r>
                      <a:endParaRPr sz="1800" dirty="0">
                        <a:latin typeface="+mn-lt"/>
                        <a:cs typeface="Times New Roman"/>
                      </a:endParaRPr>
                    </a:p>
                    <a:p>
                      <a:pPr marL="273050" indent="-182245">
                        <a:lnSpc>
                          <a:spcPts val="1705"/>
                        </a:lnSpc>
                        <a:buFont typeface="Wingdings"/>
                        <a:buChar char=""/>
                        <a:tabLst>
                          <a:tab pos="273685" algn="l"/>
                        </a:tabLst>
                      </a:pPr>
                      <a:r>
                        <a:rPr sz="1800" spc="-10" dirty="0">
                          <a:latin typeface="+mn-lt"/>
                          <a:cs typeface="Times New Roman"/>
                        </a:rPr>
                        <a:t>Черногория</a:t>
                      </a:r>
                      <a:endParaRPr sz="1800" dirty="0">
                        <a:latin typeface="+mn-lt"/>
                        <a:cs typeface="Times New Roman"/>
                      </a:endParaRPr>
                    </a:p>
                    <a:p>
                      <a:pPr marL="273050" indent="-182245">
                        <a:lnSpc>
                          <a:spcPts val="1700"/>
                        </a:lnSpc>
                        <a:buFont typeface="Wingdings"/>
                        <a:buChar char=""/>
                        <a:tabLst>
                          <a:tab pos="273685" algn="l"/>
                        </a:tabLst>
                      </a:pPr>
                      <a:r>
                        <a:rPr sz="1800" spc="-10" dirty="0">
                          <a:latin typeface="+mn-lt"/>
                          <a:cs typeface="Times New Roman"/>
                        </a:rPr>
                        <a:t>Швейцария</a:t>
                      </a:r>
                      <a:endParaRPr sz="1800" dirty="0">
                        <a:latin typeface="+mn-lt"/>
                        <a:cs typeface="Times New Roman"/>
                      </a:endParaRPr>
                    </a:p>
                    <a:p>
                      <a:pPr marL="273050" indent="-182245">
                        <a:lnSpc>
                          <a:spcPts val="1805"/>
                        </a:lnSpc>
                        <a:buFont typeface="Wingdings"/>
                        <a:buChar char=""/>
                        <a:tabLst>
                          <a:tab pos="273685" algn="l"/>
                        </a:tabLst>
                      </a:pPr>
                      <a:r>
                        <a:rPr sz="1800" spc="-5" dirty="0">
                          <a:latin typeface="+mn-lt"/>
                          <a:cs typeface="Times New Roman"/>
                        </a:rPr>
                        <a:t>Япония</a:t>
                      </a:r>
                      <a:endParaRPr sz="1800" dirty="0">
                        <a:latin typeface="+mn-lt"/>
                        <a:cs typeface="Times New Roman"/>
                      </a:endParaRPr>
                    </a:p>
                  </a:txBody>
                  <a:tcPr marL="0" marR="0" marT="1016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graphicFrame>
        <p:nvGraphicFramePr>
          <p:cNvPr id="6" name="object 6"/>
          <p:cNvGraphicFramePr>
            <a:graphicFrameLocks noGrp="1"/>
          </p:cNvGraphicFramePr>
          <p:nvPr>
            <p:extLst/>
          </p:nvPr>
        </p:nvGraphicFramePr>
        <p:xfrm>
          <a:off x="7467600" y="2062863"/>
          <a:ext cx="3614420" cy="3865554"/>
        </p:xfrm>
        <a:graphic>
          <a:graphicData uri="http://schemas.openxmlformats.org/drawingml/2006/table">
            <a:tbl>
              <a:tblPr firstRow="1" bandRow="1">
                <a:tableStyleId>{2D5ABB26-0587-4C30-8999-92F81FD0307C}</a:tableStyleId>
              </a:tblPr>
              <a:tblGrid>
                <a:gridCol w="1807210"/>
                <a:gridCol w="1807210"/>
              </a:tblGrid>
              <a:tr h="359917">
                <a:tc gridSpan="2">
                  <a:txBody>
                    <a:bodyPr/>
                    <a:lstStyle/>
                    <a:p>
                      <a:pPr marL="92075">
                        <a:lnSpc>
                          <a:spcPct val="100000"/>
                        </a:lnSpc>
                        <a:spcBef>
                          <a:spcPts val="310"/>
                        </a:spcBef>
                      </a:pPr>
                      <a:r>
                        <a:rPr sz="1600" b="1" spc="-10" dirty="0">
                          <a:latin typeface="+mn-lt"/>
                          <a:cs typeface="Times New Roman"/>
                        </a:rPr>
                        <a:t>Страны,</a:t>
                      </a:r>
                      <a:r>
                        <a:rPr sz="1600" b="1" spc="5" dirty="0">
                          <a:latin typeface="+mn-lt"/>
                          <a:cs typeface="Times New Roman"/>
                        </a:rPr>
                        <a:t> </a:t>
                      </a:r>
                      <a:r>
                        <a:rPr sz="1600" b="1" spc="-20" dirty="0">
                          <a:latin typeface="+mn-lt"/>
                          <a:cs typeface="Times New Roman"/>
                        </a:rPr>
                        <a:t>входящие</a:t>
                      </a:r>
                      <a:r>
                        <a:rPr sz="1600" b="1" spc="-5" dirty="0">
                          <a:latin typeface="+mn-lt"/>
                          <a:cs typeface="Times New Roman"/>
                        </a:rPr>
                        <a:t> в</a:t>
                      </a:r>
                      <a:r>
                        <a:rPr sz="1600" b="1" spc="-15" dirty="0">
                          <a:latin typeface="+mn-lt"/>
                          <a:cs typeface="Times New Roman"/>
                        </a:rPr>
                        <a:t> </a:t>
                      </a:r>
                      <a:r>
                        <a:rPr sz="1600" b="1" spc="-5" dirty="0">
                          <a:latin typeface="+mn-lt"/>
                          <a:cs typeface="Times New Roman"/>
                        </a:rPr>
                        <a:t>Евросоюз</a:t>
                      </a:r>
                      <a:endParaRPr sz="1600" dirty="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r>
              <a:tr h="296545">
                <a:tc>
                  <a:txBody>
                    <a:bodyPr/>
                    <a:lstStyle/>
                    <a:p>
                      <a:pPr marL="92075">
                        <a:lnSpc>
                          <a:spcPct val="100000"/>
                        </a:lnSpc>
                        <a:spcBef>
                          <a:spcPts val="310"/>
                        </a:spcBef>
                      </a:pPr>
                      <a:r>
                        <a:rPr sz="1600" spc="-5" dirty="0">
                          <a:latin typeface="+mn-lt"/>
                          <a:cs typeface="Times New Roman"/>
                        </a:rPr>
                        <a:t>Австрия</a:t>
                      </a:r>
                      <a:endParaRPr sz="16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tcPr>
                </a:tc>
                <a:tc>
                  <a:txBody>
                    <a:bodyPr/>
                    <a:lstStyle/>
                    <a:p>
                      <a:pPr marL="92710">
                        <a:lnSpc>
                          <a:spcPct val="100000"/>
                        </a:lnSpc>
                        <a:spcBef>
                          <a:spcPts val="310"/>
                        </a:spcBef>
                      </a:pPr>
                      <a:r>
                        <a:rPr sz="1600" spc="-10" dirty="0">
                          <a:latin typeface="+mn-lt"/>
                          <a:cs typeface="Times New Roman"/>
                        </a:rPr>
                        <a:t>Мальта</a:t>
                      </a:r>
                      <a:endParaRPr sz="1600">
                        <a:latin typeface="+mn-lt"/>
                        <a:cs typeface="Times New Roman"/>
                      </a:endParaRPr>
                    </a:p>
                  </a:txBody>
                  <a:tcPr marL="0" marR="0" marT="39370" marB="0">
                    <a:lnL w="12700">
                      <a:solidFill>
                        <a:srgbClr val="000000"/>
                      </a:solidFill>
                      <a:prstDash val="solid"/>
                    </a:lnL>
                    <a:lnR w="12700">
                      <a:solidFill>
                        <a:srgbClr val="000000"/>
                      </a:solidFill>
                      <a:prstDash val="solid"/>
                    </a:lnR>
                    <a:lnT w="12700">
                      <a:solidFill>
                        <a:srgbClr val="000000"/>
                      </a:solidFill>
                      <a:prstDash val="solid"/>
                    </a:lnT>
                  </a:tcPr>
                </a:tc>
              </a:tr>
              <a:tr h="244030">
                <a:tc>
                  <a:txBody>
                    <a:bodyPr/>
                    <a:lstStyle/>
                    <a:p>
                      <a:pPr marL="92075">
                        <a:lnSpc>
                          <a:spcPts val="1820"/>
                        </a:lnSpc>
                      </a:pPr>
                      <a:r>
                        <a:rPr sz="1600" spc="-10" dirty="0">
                          <a:latin typeface="+mn-lt"/>
                          <a:cs typeface="Times New Roman"/>
                        </a:rPr>
                        <a:t>Бельгия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0" dirty="0">
                          <a:latin typeface="+mn-lt"/>
                          <a:cs typeface="Times New Roman"/>
                        </a:rPr>
                        <a:t>Нидерланды</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39">
                <a:tc>
                  <a:txBody>
                    <a:bodyPr/>
                    <a:lstStyle/>
                    <a:p>
                      <a:pPr marL="92075">
                        <a:lnSpc>
                          <a:spcPts val="1820"/>
                        </a:lnSpc>
                      </a:pPr>
                      <a:r>
                        <a:rPr sz="1600" spc="-10" dirty="0">
                          <a:latin typeface="+mn-lt"/>
                          <a:cs typeface="Times New Roman"/>
                        </a:rPr>
                        <a:t>Болгария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0" dirty="0">
                          <a:latin typeface="+mn-lt"/>
                          <a:cs typeface="Times New Roman"/>
                        </a:rPr>
                        <a:t>Польша</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39">
                <a:tc>
                  <a:txBody>
                    <a:bodyPr/>
                    <a:lstStyle/>
                    <a:p>
                      <a:pPr marL="92075">
                        <a:lnSpc>
                          <a:spcPts val="1820"/>
                        </a:lnSpc>
                      </a:pPr>
                      <a:r>
                        <a:rPr sz="1600" spc="-5" dirty="0">
                          <a:latin typeface="+mn-lt"/>
                          <a:cs typeface="Times New Roman"/>
                        </a:rPr>
                        <a:t>Венгрия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0" dirty="0">
                          <a:latin typeface="+mn-lt"/>
                          <a:cs typeface="Times New Roman"/>
                        </a:rPr>
                        <a:t>Словакия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39">
                <a:tc>
                  <a:txBody>
                    <a:bodyPr/>
                    <a:lstStyle/>
                    <a:p>
                      <a:pPr marL="92075">
                        <a:lnSpc>
                          <a:spcPts val="1820"/>
                        </a:lnSpc>
                      </a:pPr>
                      <a:r>
                        <a:rPr sz="1600" spc="-25" dirty="0">
                          <a:latin typeface="+mn-lt"/>
                          <a:cs typeface="Times New Roman"/>
                        </a:rPr>
                        <a:t>Германия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5" dirty="0">
                          <a:latin typeface="+mn-lt"/>
                          <a:cs typeface="Times New Roman"/>
                        </a:rPr>
                        <a:t>Словения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31">
                <a:tc>
                  <a:txBody>
                    <a:bodyPr/>
                    <a:lstStyle/>
                    <a:p>
                      <a:pPr marL="92075">
                        <a:lnSpc>
                          <a:spcPts val="1820"/>
                        </a:lnSpc>
                      </a:pPr>
                      <a:r>
                        <a:rPr sz="1600" spc="-20" dirty="0">
                          <a:latin typeface="+mn-lt"/>
                          <a:cs typeface="Times New Roman"/>
                        </a:rPr>
                        <a:t>Греция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0" dirty="0">
                          <a:latin typeface="+mn-lt"/>
                          <a:cs typeface="Times New Roman"/>
                        </a:rPr>
                        <a:t>Португалия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4135">
                <a:tc>
                  <a:txBody>
                    <a:bodyPr/>
                    <a:lstStyle/>
                    <a:p>
                      <a:pPr marL="92075">
                        <a:lnSpc>
                          <a:spcPts val="1820"/>
                        </a:lnSpc>
                      </a:pPr>
                      <a:r>
                        <a:rPr sz="1600" spc="-10" dirty="0">
                          <a:latin typeface="+mn-lt"/>
                          <a:cs typeface="Times New Roman"/>
                        </a:rPr>
                        <a:t>Дания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5" dirty="0">
                          <a:latin typeface="+mn-lt"/>
                          <a:cs typeface="Times New Roman"/>
                        </a:rPr>
                        <a:t>Румыния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07">
                <a:tc>
                  <a:txBody>
                    <a:bodyPr/>
                    <a:lstStyle/>
                    <a:p>
                      <a:pPr marL="92075">
                        <a:lnSpc>
                          <a:spcPts val="1820"/>
                        </a:lnSpc>
                      </a:pPr>
                      <a:r>
                        <a:rPr sz="1600" spc="-10" dirty="0">
                          <a:latin typeface="+mn-lt"/>
                          <a:cs typeface="Times New Roman"/>
                        </a:rPr>
                        <a:t>Ирландия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5" dirty="0">
                          <a:latin typeface="+mn-lt"/>
                          <a:cs typeface="Times New Roman"/>
                        </a:rPr>
                        <a:t>Финляндия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40">
                <a:tc>
                  <a:txBody>
                    <a:bodyPr/>
                    <a:lstStyle/>
                    <a:p>
                      <a:pPr marL="92075">
                        <a:lnSpc>
                          <a:spcPts val="1820"/>
                        </a:lnSpc>
                      </a:pPr>
                      <a:r>
                        <a:rPr sz="1600" spc="-10" dirty="0">
                          <a:latin typeface="+mn-lt"/>
                          <a:cs typeface="Times New Roman"/>
                        </a:rPr>
                        <a:t>Испания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5" dirty="0">
                          <a:latin typeface="+mn-lt"/>
                          <a:cs typeface="Times New Roman"/>
                        </a:rPr>
                        <a:t>Франция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39">
                <a:tc>
                  <a:txBody>
                    <a:bodyPr/>
                    <a:lstStyle/>
                    <a:p>
                      <a:pPr marL="92075">
                        <a:lnSpc>
                          <a:spcPts val="1820"/>
                        </a:lnSpc>
                      </a:pPr>
                      <a:r>
                        <a:rPr sz="1600" spc="-5" dirty="0">
                          <a:latin typeface="+mn-lt"/>
                          <a:cs typeface="Times New Roman"/>
                        </a:rPr>
                        <a:t>Италия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25" dirty="0">
                          <a:latin typeface="+mn-lt"/>
                          <a:cs typeface="Times New Roman"/>
                        </a:rPr>
                        <a:t>Хорватия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852">
                <a:tc>
                  <a:txBody>
                    <a:bodyPr/>
                    <a:lstStyle/>
                    <a:p>
                      <a:pPr marL="92075">
                        <a:lnSpc>
                          <a:spcPts val="1820"/>
                        </a:lnSpc>
                      </a:pPr>
                      <a:r>
                        <a:rPr sz="1600" spc="-5" dirty="0">
                          <a:latin typeface="+mn-lt"/>
                          <a:cs typeface="Times New Roman"/>
                        </a:rPr>
                        <a:t>Кипр</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5" dirty="0">
                          <a:latin typeface="+mn-lt"/>
                          <a:cs typeface="Times New Roman"/>
                        </a:rPr>
                        <a:t>Чехия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4005">
                <a:tc>
                  <a:txBody>
                    <a:bodyPr/>
                    <a:lstStyle/>
                    <a:p>
                      <a:pPr marL="92075">
                        <a:lnSpc>
                          <a:spcPts val="1820"/>
                        </a:lnSpc>
                      </a:pPr>
                      <a:r>
                        <a:rPr sz="1600" spc="-10" dirty="0">
                          <a:latin typeface="+mn-lt"/>
                          <a:cs typeface="Times New Roman"/>
                        </a:rPr>
                        <a:t>Латвия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5" dirty="0">
                          <a:latin typeface="+mn-lt"/>
                          <a:cs typeface="Times New Roman"/>
                        </a:rPr>
                        <a:t>Швеция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43992">
                <a:tc>
                  <a:txBody>
                    <a:bodyPr/>
                    <a:lstStyle/>
                    <a:p>
                      <a:pPr marL="92075">
                        <a:lnSpc>
                          <a:spcPts val="1820"/>
                        </a:lnSpc>
                      </a:pPr>
                      <a:r>
                        <a:rPr sz="1600" spc="-15" dirty="0">
                          <a:latin typeface="+mn-lt"/>
                          <a:cs typeface="Times New Roman"/>
                        </a:rPr>
                        <a:t>Литва</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c>
                  <a:txBody>
                    <a:bodyPr/>
                    <a:lstStyle/>
                    <a:p>
                      <a:pPr marL="92710">
                        <a:lnSpc>
                          <a:spcPts val="1820"/>
                        </a:lnSpc>
                      </a:pPr>
                      <a:r>
                        <a:rPr sz="1600" spc="-10" dirty="0">
                          <a:latin typeface="+mn-lt"/>
                          <a:cs typeface="Times New Roman"/>
                        </a:rPr>
                        <a:t>Эстония</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tcPr>
                </a:tc>
              </a:tr>
              <a:tr h="282244">
                <a:tc>
                  <a:txBody>
                    <a:bodyPr/>
                    <a:lstStyle/>
                    <a:p>
                      <a:pPr marL="92075">
                        <a:lnSpc>
                          <a:spcPts val="1820"/>
                        </a:lnSpc>
                      </a:pPr>
                      <a:r>
                        <a:rPr sz="1600" spc="-15" dirty="0">
                          <a:latin typeface="+mn-lt"/>
                          <a:cs typeface="Times New Roman"/>
                        </a:rPr>
                        <a:t>Люксембург</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c>
                  <a:txBody>
                    <a:bodyPr/>
                    <a:lstStyle/>
                    <a:p>
                      <a:pPr>
                        <a:lnSpc>
                          <a:spcPct val="100000"/>
                        </a:lnSpc>
                      </a:pP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tcPr>
                </a:tc>
              </a:tr>
            </a:tbl>
          </a:graphicData>
        </a:graphic>
      </p:graphicFrame>
    </p:spTree>
    <p:extLst>
      <p:ext uri="{BB962C8B-B14F-4D97-AF65-F5344CB8AC3E}">
        <p14:creationId xmlns:p14="http://schemas.microsoft.com/office/powerpoint/2010/main" val="427026446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2071217" y="377190"/>
            <a:ext cx="6839584" cy="878840"/>
          </a:xfrm>
          <a:prstGeom prst="rect">
            <a:avLst/>
          </a:prstGeom>
        </p:spPr>
        <p:txBody>
          <a:bodyPr vert="horz" wrap="square" lIns="0" tIns="12065" rIns="0" bIns="0" rtlCol="0" anchor="t">
            <a:spAutoFit/>
          </a:bodyPr>
          <a:lstStyle/>
          <a:p>
            <a:pPr marL="12700" marR="5080">
              <a:lnSpc>
                <a:spcPct val="100000"/>
              </a:lnSpc>
              <a:spcBef>
                <a:spcPts val="95"/>
              </a:spcBef>
            </a:pPr>
            <a:r>
              <a:rPr sz="2800" spc="-110" dirty="0">
                <a:solidFill>
                  <a:srgbClr val="1F487C"/>
                </a:solidFill>
              </a:rPr>
              <a:t>Н</a:t>
            </a:r>
            <a:r>
              <a:rPr sz="2800" spc="-170" dirty="0">
                <a:solidFill>
                  <a:srgbClr val="1F487C"/>
                </a:solidFill>
              </a:rPr>
              <a:t>о</a:t>
            </a:r>
            <a:r>
              <a:rPr sz="2800" spc="-105" dirty="0">
                <a:solidFill>
                  <a:srgbClr val="1F487C"/>
                </a:solidFill>
              </a:rPr>
              <a:t>в</a:t>
            </a:r>
            <a:r>
              <a:rPr sz="2800" spc="-100" dirty="0">
                <a:solidFill>
                  <a:srgbClr val="1F487C"/>
                </a:solidFill>
              </a:rPr>
              <a:t>ы</a:t>
            </a:r>
            <a:r>
              <a:rPr sz="2800" spc="-5" dirty="0">
                <a:solidFill>
                  <a:srgbClr val="1F487C"/>
                </a:solidFill>
              </a:rPr>
              <a:t>е</a:t>
            </a:r>
            <a:r>
              <a:rPr sz="2800" spc="-215" dirty="0">
                <a:solidFill>
                  <a:srgbClr val="1F487C"/>
                </a:solidFill>
              </a:rPr>
              <a:t> </a:t>
            </a:r>
            <a:r>
              <a:rPr sz="2800" spc="-105" dirty="0">
                <a:solidFill>
                  <a:srgbClr val="1F487C"/>
                </a:solidFill>
              </a:rPr>
              <a:t>п</a:t>
            </a:r>
            <a:r>
              <a:rPr sz="2800" spc="-95" dirty="0">
                <a:solidFill>
                  <a:srgbClr val="1F487C"/>
                </a:solidFill>
              </a:rPr>
              <a:t>у</a:t>
            </a:r>
            <a:r>
              <a:rPr sz="2800" spc="-105" dirty="0">
                <a:solidFill>
                  <a:srgbClr val="1F487C"/>
                </a:solidFill>
              </a:rPr>
              <a:t>нк</a:t>
            </a:r>
            <a:r>
              <a:rPr sz="2800" spc="-110" dirty="0">
                <a:solidFill>
                  <a:srgbClr val="1F487C"/>
                </a:solidFill>
              </a:rPr>
              <a:t>т</a:t>
            </a:r>
            <a:r>
              <a:rPr sz="2800" spc="-5" dirty="0">
                <a:solidFill>
                  <a:srgbClr val="1F487C"/>
                </a:solidFill>
              </a:rPr>
              <a:t>ы</a:t>
            </a:r>
            <a:r>
              <a:rPr sz="2800" spc="-195" dirty="0">
                <a:solidFill>
                  <a:srgbClr val="1F487C"/>
                </a:solidFill>
              </a:rPr>
              <a:t> </a:t>
            </a:r>
            <a:r>
              <a:rPr sz="2800" spc="-100" dirty="0">
                <a:solidFill>
                  <a:srgbClr val="1F487C"/>
                </a:solidFill>
              </a:rPr>
              <a:t>з</a:t>
            </a:r>
            <a:r>
              <a:rPr sz="2800" spc="-95" dirty="0">
                <a:solidFill>
                  <a:srgbClr val="1F487C"/>
                </a:solidFill>
              </a:rPr>
              <a:t>а</a:t>
            </a:r>
            <a:r>
              <a:rPr sz="2800" spc="-140" dirty="0">
                <a:solidFill>
                  <a:srgbClr val="1F487C"/>
                </a:solidFill>
              </a:rPr>
              <a:t>к</a:t>
            </a:r>
            <a:r>
              <a:rPr sz="2800" spc="-95" dirty="0">
                <a:solidFill>
                  <a:srgbClr val="1F487C"/>
                </a:solidFill>
              </a:rPr>
              <a:t>у</a:t>
            </a:r>
            <a:r>
              <a:rPr sz="2800" spc="-105" dirty="0">
                <a:solidFill>
                  <a:srgbClr val="1F487C"/>
                </a:solidFill>
              </a:rPr>
              <a:t>пк</a:t>
            </a:r>
            <a:r>
              <a:rPr sz="2800" spc="-5" dirty="0">
                <a:solidFill>
                  <a:srgbClr val="1F487C"/>
                </a:solidFill>
              </a:rPr>
              <a:t>и</a:t>
            </a:r>
            <a:r>
              <a:rPr sz="2800" spc="-225" dirty="0">
                <a:solidFill>
                  <a:srgbClr val="1F487C"/>
                </a:solidFill>
              </a:rPr>
              <a:t> </a:t>
            </a:r>
            <a:r>
              <a:rPr sz="2800" spc="-5" dirty="0">
                <a:solidFill>
                  <a:srgbClr val="1F487C"/>
                </a:solidFill>
              </a:rPr>
              <a:t>у</a:t>
            </a:r>
            <a:r>
              <a:rPr sz="2800" spc="-204" dirty="0">
                <a:solidFill>
                  <a:srgbClr val="1F487C"/>
                </a:solidFill>
              </a:rPr>
              <a:t> </a:t>
            </a:r>
            <a:r>
              <a:rPr sz="2800" spc="-110" dirty="0">
                <a:solidFill>
                  <a:srgbClr val="1F487C"/>
                </a:solidFill>
              </a:rPr>
              <a:t>Е</a:t>
            </a:r>
            <a:r>
              <a:rPr sz="2800" spc="-5" dirty="0">
                <a:solidFill>
                  <a:srgbClr val="1F487C"/>
                </a:solidFill>
              </a:rPr>
              <a:t>П</a:t>
            </a:r>
            <a:r>
              <a:rPr sz="2800" spc="-200" dirty="0">
                <a:solidFill>
                  <a:srgbClr val="1F487C"/>
                </a:solidFill>
              </a:rPr>
              <a:t> </a:t>
            </a:r>
            <a:r>
              <a:rPr sz="2800" spc="-5" dirty="0">
                <a:solidFill>
                  <a:srgbClr val="1F487C"/>
                </a:solidFill>
              </a:rPr>
              <a:t>с</a:t>
            </a:r>
            <a:r>
              <a:rPr sz="2800" spc="-215" dirty="0">
                <a:solidFill>
                  <a:srgbClr val="1F487C"/>
                </a:solidFill>
              </a:rPr>
              <a:t> </a:t>
            </a:r>
            <a:r>
              <a:rPr sz="2800" spc="-5" dirty="0">
                <a:solidFill>
                  <a:srgbClr val="1F487C"/>
                </a:solidFill>
              </a:rPr>
              <a:t>8</a:t>
            </a:r>
            <a:r>
              <a:rPr sz="2800" spc="-190" dirty="0">
                <a:solidFill>
                  <a:srgbClr val="1F487C"/>
                </a:solidFill>
              </a:rPr>
              <a:t> </a:t>
            </a:r>
            <a:r>
              <a:rPr sz="2800" spc="-125" dirty="0">
                <a:solidFill>
                  <a:srgbClr val="1F487C"/>
                </a:solidFill>
              </a:rPr>
              <a:t>м</a:t>
            </a:r>
            <a:r>
              <a:rPr sz="2800" spc="-95" dirty="0">
                <a:solidFill>
                  <a:srgbClr val="1F487C"/>
                </a:solidFill>
              </a:rPr>
              <a:t>а</a:t>
            </a:r>
            <a:r>
              <a:rPr sz="2800" spc="-135" dirty="0">
                <a:solidFill>
                  <a:srgbClr val="1F487C"/>
                </a:solidFill>
              </a:rPr>
              <a:t>р</a:t>
            </a:r>
            <a:r>
              <a:rPr sz="2800" spc="-70" dirty="0">
                <a:solidFill>
                  <a:srgbClr val="1F487C"/>
                </a:solidFill>
              </a:rPr>
              <a:t>т</a:t>
            </a:r>
            <a:r>
              <a:rPr sz="2800" spc="-5" dirty="0">
                <a:solidFill>
                  <a:srgbClr val="1F487C"/>
                </a:solidFill>
              </a:rPr>
              <a:t>а</a:t>
            </a:r>
            <a:r>
              <a:rPr sz="2800" spc="-204" dirty="0">
                <a:solidFill>
                  <a:srgbClr val="1F487C"/>
                </a:solidFill>
              </a:rPr>
              <a:t> </a:t>
            </a:r>
            <a:r>
              <a:rPr sz="2800" spc="-95" dirty="0">
                <a:solidFill>
                  <a:srgbClr val="1F487C"/>
                </a:solidFill>
              </a:rPr>
              <a:t>202</a:t>
            </a:r>
            <a:r>
              <a:rPr sz="2800" spc="-5" dirty="0">
                <a:solidFill>
                  <a:srgbClr val="1F487C"/>
                </a:solidFill>
              </a:rPr>
              <a:t>2</a:t>
            </a:r>
            <a:r>
              <a:rPr sz="2800" spc="-225" dirty="0">
                <a:solidFill>
                  <a:srgbClr val="1F487C"/>
                </a:solidFill>
              </a:rPr>
              <a:t> </a:t>
            </a:r>
            <a:r>
              <a:rPr sz="2800" spc="-415" dirty="0">
                <a:solidFill>
                  <a:srgbClr val="1F487C"/>
                </a:solidFill>
              </a:rPr>
              <a:t>г</a:t>
            </a:r>
            <a:r>
              <a:rPr sz="2800" spc="-5" dirty="0">
                <a:solidFill>
                  <a:srgbClr val="1F487C"/>
                </a:solidFill>
              </a:rPr>
              <a:t>.  </a:t>
            </a:r>
            <a:r>
              <a:rPr sz="2800" spc="-110" dirty="0" err="1">
                <a:solidFill>
                  <a:srgbClr val="C0504D"/>
                </a:solidFill>
              </a:rPr>
              <a:t>П</a:t>
            </a:r>
            <a:r>
              <a:rPr sz="2800" spc="-100" dirty="0" err="1">
                <a:solidFill>
                  <a:srgbClr val="C0504D"/>
                </a:solidFill>
              </a:rPr>
              <a:t>у</a:t>
            </a:r>
            <a:r>
              <a:rPr sz="2800" spc="-110" dirty="0" err="1">
                <a:solidFill>
                  <a:srgbClr val="C0504D"/>
                </a:solidFill>
              </a:rPr>
              <a:t>нк</a:t>
            </a:r>
            <a:r>
              <a:rPr sz="2800" spc="-5" dirty="0" err="1">
                <a:solidFill>
                  <a:srgbClr val="C0504D"/>
                </a:solidFill>
              </a:rPr>
              <a:t>т</a:t>
            </a:r>
            <a:r>
              <a:rPr sz="2800" spc="-204" dirty="0">
                <a:solidFill>
                  <a:srgbClr val="C0504D"/>
                </a:solidFill>
              </a:rPr>
              <a:t> </a:t>
            </a:r>
            <a:r>
              <a:rPr sz="2800" spc="-100" dirty="0" smtClean="0">
                <a:solidFill>
                  <a:srgbClr val="C0504D"/>
                </a:solidFill>
              </a:rPr>
              <a:t>5</a:t>
            </a:r>
            <a:r>
              <a:rPr sz="2800" spc="-110" dirty="0" smtClean="0">
                <a:solidFill>
                  <a:srgbClr val="C0504D"/>
                </a:solidFill>
              </a:rPr>
              <a:t>.</a:t>
            </a:r>
            <a:r>
              <a:rPr sz="2800" spc="-5" dirty="0" smtClean="0">
                <a:solidFill>
                  <a:srgbClr val="C0504D"/>
                </a:solidFill>
              </a:rPr>
              <a:t>2</a:t>
            </a:r>
            <a:r>
              <a:rPr lang="ru-RU" sz="2800" spc="-5" dirty="0" smtClean="0">
                <a:solidFill>
                  <a:srgbClr val="C0504D"/>
                </a:solidFill>
              </a:rPr>
              <a:t> ч.1 ст.93</a:t>
            </a:r>
            <a:endParaRPr sz="2800" dirty="0"/>
          </a:p>
        </p:txBody>
      </p:sp>
      <p:sp>
        <p:nvSpPr>
          <p:cNvPr id="4" name="object 4"/>
          <p:cNvSpPr txBox="1"/>
          <p:nvPr/>
        </p:nvSpPr>
        <p:spPr>
          <a:xfrm>
            <a:off x="1066800" y="1621853"/>
            <a:ext cx="10820400" cy="998350"/>
          </a:xfrm>
          <a:prstGeom prst="rect">
            <a:avLst/>
          </a:prstGeom>
          <a:ln>
            <a:solidFill>
              <a:schemeClr val="tx2">
                <a:lumMod val="85000"/>
                <a:lumOff val="15000"/>
              </a:schemeClr>
            </a:solidFill>
          </a:ln>
        </p:spPr>
        <p:txBody>
          <a:bodyPr vert="horz" wrap="square" lIns="0" tIns="13335" rIns="0" bIns="0" rtlCol="0">
            <a:spAutoFit/>
          </a:bodyPr>
          <a:lstStyle/>
          <a:p>
            <a:pPr marL="12700" marR="5080">
              <a:spcBef>
                <a:spcPts val="105"/>
              </a:spcBef>
            </a:pPr>
            <a:r>
              <a:rPr sz="1600" dirty="0">
                <a:cs typeface="Times New Roman"/>
              </a:rPr>
              <a:t>осуществление</a:t>
            </a:r>
            <a:r>
              <a:rPr sz="1600" spc="5" dirty="0">
                <a:cs typeface="Times New Roman"/>
              </a:rPr>
              <a:t> </a:t>
            </a:r>
            <a:r>
              <a:rPr sz="1600" spc="-10" dirty="0">
                <a:cs typeface="Times New Roman"/>
              </a:rPr>
              <a:t>закупки</a:t>
            </a:r>
            <a:r>
              <a:rPr sz="1600" spc="-5" dirty="0">
                <a:cs typeface="Times New Roman"/>
              </a:rPr>
              <a:t> технических</a:t>
            </a:r>
            <a:r>
              <a:rPr sz="1600" dirty="0">
                <a:cs typeface="Times New Roman"/>
              </a:rPr>
              <a:t> </a:t>
            </a:r>
            <a:r>
              <a:rPr sz="1600" spc="-5" dirty="0">
                <a:cs typeface="Times New Roman"/>
              </a:rPr>
              <a:t>средств</a:t>
            </a:r>
            <a:r>
              <a:rPr sz="1600" dirty="0">
                <a:cs typeface="Times New Roman"/>
              </a:rPr>
              <a:t> реабилитации</a:t>
            </a:r>
            <a:r>
              <a:rPr sz="1600" spc="5" dirty="0">
                <a:cs typeface="Times New Roman"/>
              </a:rPr>
              <a:t> </a:t>
            </a:r>
            <a:r>
              <a:rPr sz="1600" dirty="0">
                <a:cs typeface="Times New Roman"/>
              </a:rPr>
              <a:t>и</a:t>
            </a:r>
            <a:r>
              <a:rPr sz="1600" spc="5" dirty="0">
                <a:cs typeface="Times New Roman"/>
              </a:rPr>
              <a:t> </a:t>
            </a:r>
            <a:r>
              <a:rPr sz="1600" spc="-10" dirty="0">
                <a:cs typeface="Times New Roman"/>
              </a:rPr>
              <a:t>услуг</a:t>
            </a:r>
            <a:r>
              <a:rPr sz="1600" spc="-5" dirty="0">
                <a:cs typeface="Times New Roman"/>
              </a:rPr>
              <a:t> </a:t>
            </a:r>
            <a:r>
              <a:rPr sz="1600" spc="-10" dirty="0">
                <a:cs typeface="Times New Roman"/>
              </a:rPr>
              <a:t>Фондом</a:t>
            </a:r>
            <a:r>
              <a:rPr sz="1600" spc="-5" dirty="0">
                <a:cs typeface="Times New Roman"/>
              </a:rPr>
              <a:t> социального</a:t>
            </a:r>
            <a:r>
              <a:rPr sz="1600" dirty="0">
                <a:cs typeface="Times New Roman"/>
              </a:rPr>
              <a:t> </a:t>
            </a:r>
            <a:r>
              <a:rPr sz="1600" spc="-10" dirty="0">
                <a:cs typeface="Times New Roman"/>
              </a:rPr>
              <a:t>страхования </a:t>
            </a:r>
            <a:r>
              <a:rPr sz="1600" spc="-5" dirty="0">
                <a:cs typeface="Times New Roman"/>
              </a:rPr>
              <a:t> </a:t>
            </a:r>
            <a:r>
              <a:rPr sz="1600" spc="-10" dirty="0">
                <a:cs typeface="Times New Roman"/>
              </a:rPr>
              <a:t>Российской </a:t>
            </a:r>
            <a:r>
              <a:rPr sz="1600" spc="-5" dirty="0">
                <a:cs typeface="Times New Roman"/>
              </a:rPr>
              <a:t>Федерации, </a:t>
            </a:r>
            <a:r>
              <a:rPr sz="1600" spc="5" dirty="0">
                <a:cs typeface="Times New Roman"/>
              </a:rPr>
              <a:t>если </a:t>
            </a:r>
            <a:r>
              <a:rPr sz="1600" spc="-5" dirty="0">
                <a:cs typeface="Times New Roman"/>
              </a:rPr>
              <a:t>такая </a:t>
            </a:r>
            <a:r>
              <a:rPr sz="1600" spc="-10" dirty="0">
                <a:cs typeface="Times New Roman"/>
              </a:rPr>
              <a:t>закупка </a:t>
            </a:r>
            <a:r>
              <a:rPr sz="1600" dirty="0">
                <a:cs typeface="Times New Roman"/>
              </a:rPr>
              <a:t>осуществляется в </a:t>
            </a:r>
            <a:r>
              <a:rPr sz="1600" spc="-5" dirty="0">
                <a:cs typeface="Times New Roman"/>
              </a:rPr>
              <a:t>электронной форме </a:t>
            </a:r>
            <a:r>
              <a:rPr sz="1600" dirty="0">
                <a:cs typeface="Times New Roman"/>
              </a:rPr>
              <a:t>в </a:t>
            </a:r>
            <a:r>
              <a:rPr sz="1600" spc="-5" dirty="0">
                <a:cs typeface="Times New Roman"/>
              </a:rPr>
              <a:t>отношении </a:t>
            </a:r>
            <a:r>
              <a:rPr sz="1600" dirty="0">
                <a:cs typeface="Times New Roman"/>
              </a:rPr>
              <a:t>технических </a:t>
            </a:r>
            <a:r>
              <a:rPr sz="1600" spc="5" dirty="0">
                <a:cs typeface="Times New Roman"/>
              </a:rPr>
              <a:t> </a:t>
            </a:r>
            <a:r>
              <a:rPr sz="1600" spc="-5" dirty="0">
                <a:cs typeface="Times New Roman"/>
              </a:rPr>
              <a:t>средств</a:t>
            </a:r>
            <a:r>
              <a:rPr sz="1600" dirty="0">
                <a:cs typeface="Times New Roman"/>
              </a:rPr>
              <a:t> реабилитации</a:t>
            </a:r>
            <a:r>
              <a:rPr sz="1600" spc="5" dirty="0">
                <a:cs typeface="Times New Roman"/>
              </a:rPr>
              <a:t> </a:t>
            </a:r>
            <a:r>
              <a:rPr sz="1600" dirty="0">
                <a:cs typeface="Times New Roman"/>
              </a:rPr>
              <a:t>и</a:t>
            </a:r>
            <a:r>
              <a:rPr sz="1600" spc="5" dirty="0">
                <a:cs typeface="Times New Roman"/>
              </a:rPr>
              <a:t> </a:t>
            </a:r>
            <a:r>
              <a:rPr sz="1600" spc="-35" dirty="0">
                <a:cs typeface="Times New Roman"/>
              </a:rPr>
              <a:t>услуг,</a:t>
            </a:r>
            <a:r>
              <a:rPr sz="1600" spc="-30" dirty="0">
                <a:cs typeface="Times New Roman"/>
              </a:rPr>
              <a:t> </a:t>
            </a:r>
            <a:r>
              <a:rPr sz="1600" spc="-5" dirty="0">
                <a:cs typeface="Times New Roman"/>
              </a:rPr>
              <a:t>произведенных</a:t>
            </a:r>
            <a:r>
              <a:rPr sz="1600" dirty="0">
                <a:cs typeface="Times New Roman"/>
              </a:rPr>
              <a:t> </a:t>
            </a:r>
            <a:r>
              <a:rPr sz="1600" spc="-5" dirty="0">
                <a:cs typeface="Times New Roman"/>
              </a:rPr>
              <a:t>(оказанных)</a:t>
            </a:r>
            <a:r>
              <a:rPr sz="1600" dirty="0">
                <a:cs typeface="Times New Roman"/>
              </a:rPr>
              <a:t> на</a:t>
            </a:r>
            <a:r>
              <a:rPr sz="1600" spc="5" dirty="0">
                <a:cs typeface="Times New Roman"/>
              </a:rPr>
              <a:t> </a:t>
            </a:r>
            <a:r>
              <a:rPr sz="1600" spc="-5" dirty="0">
                <a:cs typeface="Times New Roman"/>
              </a:rPr>
              <a:t>территории</a:t>
            </a:r>
            <a:r>
              <a:rPr sz="1600" dirty="0">
                <a:cs typeface="Times New Roman"/>
              </a:rPr>
              <a:t> </a:t>
            </a:r>
            <a:r>
              <a:rPr sz="1600" spc="-10" dirty="0">
                <a:cs typeface="Times New Roman"/>
              </a:rPr>
              <a:t>РФ</a:t>
            </a:r>
            <a:r>
              <a:rPr sz="1600" spc="-5" dirty="0">
                <a:cs typeface="Times New Roman"/>
              </a:rPr>
              <a:t> </a:t>
            </a:r>
            <a:r>
              <a:rPr sz="1600" dirty="0">
                <a:cs typeface="Times New Roman"/>
              </a:rPr>
              <a:t>или</a:t>
            </a:r>
            <a:r>
              <a:rPr sz="1600" spc="5" dirty="0">
                <a:cs typeface="Times New Roman"/>
              </a:rPr>
              <a:t> </a:t>
            </a:r>
            <a:r>
              <a:rPr sz="1600" spc="-5" dirty="0">
                <a:cs typeface="Times New Roman"/>
              </a:rPr>
              <a:t>произведенных</a:t>
            </a:r>
            <a:r>
              <a:rPr sz="1600" dirty="0">
                <a:cs typeface="Times New Roman"/>
              </a:rPr>
              <a:t> на </a:t>
            </a:r>
            <a:r>
              <a:rPr sz="1600" spc="5" dirty="0">
                <a:cs typeface="Times New Roman"/>
              </a:rPr>
              <a:t> </a:t>
            </a:r>
            <a:r>
              <a:rPr sz="1600" spc="-5" dirty="0">
                <a:cs typeface="Times New Roman"/>
              </a:rPr>
              <a:t>территориях</a:t>
            </a:r>
            <a:r>
              <a:rPr sz="1600" dirty="0">
                <a:cs typeface="Times New Roman"/>
              </a:rPr>
              <a:t> иностранных</a:t>
            </a:r>
            <a:r>
              <a:rPr sz="1600" spc="5" dirty="0">
                <a:cs typeface="Times New Roman"/>
              </a:rPr>
              <a:t> </a:t>
            </a:r>
            <a:r>
              <a:rPr sz="1600" spc="-15" dirty="0">
                <a:cs typeface="Times New Roman"/>
              </a:rPr>
              <a:t>государств,</a:t>
            </a:r>
            <a:r>
              <a:rPr sz="1600" spc="-10" dirty="0">
                <a:cs typeface="Times New Roman"/>
              </a:rPr>
              <a:t> </a:t>
            </a:r>
            <a:r>
              <a:rPr sz="1600" dirty="0">
                <a:cs typeface="Times New Roman"/>
              </a:rPr>
              <a:t>не</a:t>
            </a:r>
            <a:r>
              <a:rPr sz="1600" spc="5" dirty="0">
                <a:cs typeface="Times New Roman"/>
              </a:rPr>
              <a:t> </a:t>
            </a:r>
            <a:r>
              <a:rPr sz="1600" spc="-10" dirty="0">
                <a:cs typeface="Times New Roman"/>
              </a:rPr>
              <a:t>вводивших</a:t>
            </a:r>
            <a:r>
              <a:rPr sz="1600" spc="-5" dirty="0">
                <a:cs typeface="Times New Roman"/>
              </a:rPr>
              <a:t> </a:t>
            </a:r>
            <a:r>
              <a:rPr sz="1600" dirty="0">
                <a:cs typeface="Times New Roman"/>
              </a:rPr>
              <a:t>в</a:t>
            </a:r>
            <a:r>
              <a:rPr sz="1600" spc="5" dirty="0">
                <a:cs typeface="Times New Roman"/>
              </a:rPr>
              <a:t> </a:t>
            </a:r>
            <a:r>
              <a:rPr sz="1600" spc="-5" dirty="0">
                <a:cs typeface="Times New Roman"/>
              </a:rPr>
              <a:t>отношении</a:t>
            </a:r>
            <a:r>
              <a:rPr sz="1600" dirty="0">
                <a:cs typeface="Times New Roman"/>
              </a:rPr>
              <a:t> </a:t>
            </a:r>
            <a:r>
              <a:rPr sz="1600" spc="-10" dirty="0">
                <a:cs typeface="Times New Roman"/>
              </a:rPr>
              <a:t>РФ</a:t>
            </a:r>
            <a:r>
              <a:rPr sz="1600" spc="335" dirty="0">
                <a:cs typeface="Times New Roman"/>
              </a:rPr>
              <a:t> </a:t>
            </a:r>
            <a:r>
              <a:rPr sz="1600" spc="-5" dirty="0">
                <a:cs typeface="Times New Roman"/>
              </a:rPr>
              <a:t>ограничительных</a:t>
            </a:r>
            <a:r>
              <a:rPr sz="1600" spc="345" dirty="0">
                <a:cs typeface="Times New Roman"/>
              </a:rPr>
              <a:t> </a:t>
            </a:r>
            <a:r>
              <a:rPr sz="1600" dirty="0">
                <a:cs typeface="Times New Roman"/>
              </a:rPr>
              <a:t>мер </a:t>
            </a:r>
            <a:r>
              <a:rPr sz="1600" spc="5" dirty="0">
                <a:cs typeface="Times New Roman"/>
              </a:rPr>
              <a:t> </a:t>
            </a:r>
            <a:r>
              <a:rPr sz="1600" spc="-15" dirty="0">
                <a:cs typeface="Times New Roman"/>
              </a:rPr>
              <a:t>экономического</a:t>
            </a:r>
            <a:r>
              <a:rPr sz="1600" spc="-45" dirty="0">
                <a:cs typeface="Times New Roman"/>
              </a:rPr>
              <a:t> </a:t>
            </a:r>
            <a:r>
              <a:rPr sz="1600" spc="-5" dirty="0">
                <a:cs typeface="Times New Roman"/>
              </a:rPr>
              <a:t>характера</a:t>
            </a:r>
            <a:endParaRPr sz="1600" dirty="0">
              <a:cs typeface="Times New Roman"/>
            </a:endParaRPr>
          </a:p>
        </p:txBody>
      </p:sp>
      <p:graphicFrame>
        <p:nvGraphicFramePr>
          <p:cNvPr id="6" name="object 6"/>
          <p:cNvGraphicFramePr>
            <a:graphicFrameLocks noGrp="1"/>
          </p:cNvGraphicFramePr>
          <p:nvPr>
            <p:extLst/>
          </p:nvPr>
        </p:nvGraphicFramePr>
        <p:xfrm>
          <a:off x="838200" y="3206750"/>
          <a:ext cx="10363200" cy="3120603"/>
        </p:xfrm>
        <a:graphic>
          <a:graphicData uri="http://schemas.openxmlformats.org/drawingml/2006/table">
            <a:tbl>
              <a:tblPr firstRow="1" bandRow="1">
                <a:tableStyleId>{2D5ABB26-0587-4C30-8999-92F81FD0307C}</a:tableStyleId>
              </a:tblPr>
              <a:tblGrid>
                <a:gridCol w="1727073"/>
                <a:gridCol w="8636127"/>
              </a:tblGrid>
              <a:tr h="256539">
                <a:tc>
                  <a:txBody>
                    <a:bodyPr/>
                    <a:lstStyle/>
                    <a:p>
                      <a:pPr marL="45720">
                        <a:lnSpc>
                          <a:spcPts val="1660"/>
                        </a:lnSpc>
                      </a:pPr>
                      <a:r>
                        <a:rPr sz="1800" spc="-10" dirty="0">
                          <a:latin typeface="+mn-lt"/>
                          <a:cs typeface="Times New Roman"/>
                        </a:rPr>
                        <a:t>Заказчик</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ts val="1660"/>
                        </a:lnSpc>
                      </a:pPr>
                      <a:r>
                        <a:rPr sz="1800" spc="-5" dirty="0">
                          <a:latin typeface="+mn-lt"/>
                          <a:cs typeface="Times New Roman"/>
                        </a:rPr>
                        <a:t>Фонд</a:t>
                      </a:r>
                      <a:r>
                        <a:rPr sz="1800" dirty="0">
                          <a:latin typeface="+mn-lt"/>
                          <a:cs typeface="Times New Roman"/>
                        </a:rPr>
                        <a:t> </a:t>
                      </a:r>
                      <a:r>
                        <a:rPr sz="1800" spc="-10" dirty="0">
                          <a:latin typeface="+mn-lt"/>
                          <a:cs typeface="Times New Roman"/>
                        </a:rPr>
                        <a:t>социального</a:t>
                      </a:r>
                      <a:r>
                        <a:rPr sz="1800" spc="35" dirty="0">
                          <a:latin typeface="+mn-lt"/>
                          <a:cs typeface="Times New Roman"/>
                        </a:rPr>
                        <a:t> </a:t>
                      </a:r>
                      <a:r>
                        <a:rPr sz="1800" spc="-10" dirty="0">
                          <a:latin typeface="+mn-lt"/>
                          <a:cs typeface="Times New Roman"/>
                        </a:rPr>
                        <a:t>страхования</a:t>
                      </a:r>
                      <a:r>
                        <a:rPr sz="1800" spc="5" dirty="0">
                          <a:latin typeface="+mn-lt"/>
                          <a:cs typeface="Times New Roman"/>
                        </a:rPr>
                        <a:t> </a:t>
                      </a:r>
                      <a:r>
                        <a:rPr sz="1800" spc="-20" dirty="0">
                          <a:latin typeface="+mn-lt"/>
                          <a:cs typeface="Times New Roman"/>
                        </a:rPr>
                        <a:t>РФ</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1513">
                <a:tc>
                  <a:txBody>
                    <a:bodyPr/>
                    <a:lstStyle/>
                    <a:p>
                      <a:pPr marL="45720" marR="692150">
                        <a:lnSpc>
                          <a:spcPct val="68100"/>
                        </a:lnSpc>
                        <a:spcBef>
                          <a:spcPts val="350"/>
                        </a:spcBef>
                      </a:pPr>
                      <a:r>
                        <a:rPr sz="1800" spc="-15" dirty="0">
                          <a:latin typeface="+mn-lt"/>
                          <a:cs typeface="Times New Roman"/>
                        </a:rPr>
                        <a:t>Объект </a:t>
                      </a:r>
                      <a:r>
                        <a:rPr sz="1800" spc="-10" dirty="0">
                          <a:latin typeface="+mn-lt"/>
                          <a:cs typeface="Times New Roman"/>
                        </a:rPr>
                        <a:t> </a:t>
                      </a:r>
                      <a:r>
                        <a:rPr sz="1800" dirty="0">
                          <a:latin typeface="+mn-lt"/>
                          <a:cs typeface="Times New Roman"/>
                        </a:rPr>
                        <a:t>за</a:t>
                      </a:r>
                      <a:r>
                        <a:rPr sz="1800" spc="-25" dirty="0">
                          <a:latin typeface="+mn-lt"/>
                          <a:cs typeface="Times New Roman"/>
                        </a:rPr>
                        <a:t>к</a:t>
                      </a:r>
                      <a:r>
                        <a:rPr sz="1800" spc="-10" dirty="0">
                          <a:latin typeface="+mn-lt"/>
                          <a:cs typeface="Times New Roman"/>
                        </a:rPr>
                        <a:t>у</a:t>
                      </a:r>
                      <a:r>
                        <a:rPr sz="1800" spc="-5" dirty="0">
                          <a:latin typeface="+mn-lt"/>
                          <a:cs typeface="Times New Roman"/>
                        </a:rPr>
                        <a:t>пки</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ts val="1660"/>
                        </a:lnSpc>
                      </a:pPr>
                      <a:r>
                        <a:rPr sz="1800" spc="-5" dirty="0">
                          <a:latin typeface="+mn-lt"/>
                          <a:cs typeface="Times New Roman"/>
                        </a:rPr>
                        <a:t>технические</a:t>
                      </a:r>
                      <a:r>
                        <a:rPr sz="1800" spc="30" dirty="0">
                          <a:latin typeface="+mn-lt"/>
                          <a:cs typeface="Times New Roman"/>
                        </a:rPr>
                        <a:t> </a:t>
                      </a:r>
                      <a:r>
                        <a:rPr sz="1800" spc="-10" dirty="0">
                          <a:latin typeface="+mn-lt"/>
                          <a:cs typeface="Times New Roman"/>
                        </a:rPr>
                        <a:t>средства</a:t>
                      </a:r>
                      <a:r>
                        <a:rPr sz="1800" spc="10" dirty="0">
                          <a:latin typeface="+mn-lt"/>
                          <a:cs typeface="Times New Roman"/>
                        </a:rPr>
                        <a:t> </a:t>
                      </a:r>
                      <a:r>
                        <a:rPr sz="1800" dirty="0">
                          <a:latin typeface="+mn-lt"/>
                          <a:cs typeface="Times New Roman"/>
                        </a:rPr>
                        <a:t>реабилитации</a:t>
                      </a:r>
                      <a:r>
                        <a:rPr sz="1800" spc="40" dirty="0">
                          <a:latin typeface="+mn-lt"/>
                          <a:cs typeface="Times New Roman"/>
                        </a:rPr>
                        <a:t> </a:t>
                      </a:r>
                      <a:r>
                        <a:rPr sz="1800" spc="-5" dirty="0">
                          <a:latin typeface="+mn-lt"/>
                          <a:cs typeface="Times New Roman"/>
                        </a:rPr>
                        <a:t>и</a:t>
                      </a:r>
                      <a:r>
                        <a:rPr sz="1800" spc="10" dirty="0">
                          <a:latin typeface="+mn-lt"/>
                          <a:cs typeface="Times New Roman"/>
                        </a:rPr>
                        <a:t> </a:t>
                      </a:r>
                      <a:r>
                        <a:rPr sz="1800" spc="-10" dirty="0">
                          <a:latin typeface="+mn-lt"/>
                          <a:cs typeface="Times New Roman"/>
                        </a:rPr>
                        <a:t>услуг</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1640">
                <a:tc>
                  <a:txBody>
                    <a:bodyPr/>
                    <a:lstStyle/>
                    <a:p>
                      <a:pPr marL="45720">
                        <a:lnSpc>
                          <a:spcPts val="1355"/>
                        </a:lnSpc>
                      </a:pPr>
                      <a:r>
                        <a:rPr sz="1800" spc="-10" dirty="0">
                          <a:latin typeface="+mn-lt"/>
                          <a:cs typeface="Times New Roman"/>
                        </a:rPr>
                        <a:t>Цена</a:t>
                      </a:r>
                      <a:endParaRPr sz="1800">
                        <a:latin typeface="+mn-lt"/>
                        <a:cs typeface="Times New Roman"/>
                      </a:endParaRPr>
                    </a:p>
                    <a:p>
                      <a:pPr marL="45720">
                        <a:lnSpc>
                          <a:spcPts val="1614"/>
                        </a:lnSpc>
                      </a:pPr>
                      <a:r>
                        <a:rPr sz="1800" spc="-15" dirty="0">
                          <a:latin typeface="+mn-lt"/>
                          <a:cs typeface="Times New Roman"/>
                        </a:rPr>
                        <a:t>контракта</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ts val="1660"/>
                        </a:lnSpc>
                      </a:pPr>
                      <a:r>
                        <a:rPr sz="1800" spc="-5" dirty="0">
                          <a:latin typeface="+mn-lt"/>
                          <a:cs typeface="Times New Roman"/>
                        </a:rPr>
                        <a:t>нет</a:t>
                      </a:r>
                      <a:r>
                        <a:rPr sz="1800" spc="-25" dirty="0">
                          <a:latin typeface="+mn-lt"/>
                          <a:cs typeface="Times New Roman"/>
                        </a:rPr>
                        <a:t> </a:t>
                      </a:r>
                      <a:r>
                        <a:rPr sz="1800" spc="-5" dirty="0">
                          <a:latin typeface="+mn-lt"/>
                          <a:cs typeface="Times New Roman"/>
                        </a:rPr>
                        <a:t>ограничений</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1639">
                <a:tc>
                  <a:txBody>
                    <a:bodyPr/>
                    <a:lstStyle/>
                    <a:p>
                      <a:pPr marL="45720" marR="94615">
                        <a:lnSpc>
                          <a:spcPct val="68100"/>
                        </a:lnSpc>
                        <a:spcBef>
                          <a:spcPts val="350"/>
                        </a:spcBef>
                      </a:pPr>
                      <a:r>
                        <a:rPr sz="1800" spc="-145" dirty="0">
                          <a:latin typeface="+mn-lt"/>
                          <a:cs typeface="Times New Roman"/>
                        </a:rPr>
                        <a:t>Г</a:t>
                      </a:r>
                      <a:r>
                        <a:rPr sz="1800" spc="-45" dirty="0">
                          <a:latin typeface="+mn-lt"/>
                          <a:cs typeface="Times New Roman"/>
                        </a:rPr>
                        <a:t>о</a:t>
                      </a:r>
                      <a:r>
                        <a:rPr sz="1800" dirty="0">
                          <a:latin typeface="+mn-lt"/>
                          <a:cs typeface="Times New Roman"/>
                        </a:rPr>
                        <a:t>д</a:t>
                      </a:r>
                      <a:r>
                        <a:rPr sz="1800" spc="5" dirty="0">
                          <a:latin typeface="+mn-lt"/>
                          <a:cs typeface="Times New Roman"/>
                        </a:rPr>
                        <a:t>о</a:t>
                      </a:r>
                      <a:r>
                        <a:rPr sz="1800" spc="-10" dirty="0">
                          <a:latin typeface="+mn-lt"/>
                          <a:cs typeface="Times New Roman"/>
                        </a:rPr>
                        <a:t>в</a:t>
                      </a:r>
                      <a:r>
                        <a:rPr sz="1800" dirty="0">
                          <a:latin typeface="+mn-lt"/>
                          <a:cs typeface="Times New Roman"/>
                        </a:rPr>
                        <a:t>ой</a:t>
                      </a:r>
                      <a:r>
                        <a:rPr sz="1800" spc="-10" dirty="0">
                          <a:latin typeface="+mn-lt"/>
                          <a:cs typeface="Times New Roman"/>
                        </a:rPr>
                        <a:t> </a:t>
                      </a:r>
                      <a:r>
                        <a:rPr sz="1800" dirty="0">
                          <a:latin typeface="+mn-lt"/>
                          <a:cs typeface="Times New Roman"/>
                        </a:rPr>
                        <a:t>о</a:t>
                      </a:r>
                      <a:r>
                        <a:rPr sz="1800" spc="-35" dirty="0">
                          <a:latin typeface="+mn-lt"/>
                          <a:cs typeface="Times New Roman"/>
                        </a:rPr>
                        <a:t>б</a:t>
                      </a:r>
                      <a:r>
                        <a:rPr sz="1800" spc="-5" dirty="0">
                          <a:latin typeface="+mn-lt"/>
                          <a:cs typeface="Times New Roman"/>
                        </a:rPr>
                        <a:t>ъем  </a:t>
                      </a:r>
                      <a:r>
                        <a:rPr sz="1800" spc="-10" dirty="0">
                          <a:latin typeface="+mn-lt"/>
                          <a:cs typeface="Times New Roman"/>
                        </a:rPr>
                        <a:t>закупок</a:t>
                      </a:r>
                      <a:endParaRPr sz="1800">
                        <a:latin typeface="+mn-lt"/>
                        <a:cs typeface="Times New Roman"/>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ts val="1660"/>
                        </a:lnSpc>
                      </a:pPr>
                      <a:r>
                        <a:rPr sz="1800" spc="-10" dirty="0">
                          <a:latin typeface="+mn-lt"/>
                          <a:cs typeface="Times New Roman"/>
                        </a:rPr>
                        <a:t>нет</a:t>
                      </a:r>
                      <a:r>
                        <a:rPr sz="1800" spc="-25" dirty="0">
                          <a:latin typeface="+mn-lt"/>
                          <a:cs typeface="Times New Roman"/>
                        </a:rPr>
                        <a:t> </a:t>
                      </a:r>
                      <a:r>
                        <a:rPr sz="1800" spc="-5" dirty="0">
                          <a:latin typeface="+mn-lt"/>
                          <a:cs typeface="Times New Roman"/>
                        </a:rPr>
                        <a:t>ограничений</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79120">
                <a:tc>
                  <a:txBody>
                    <a:bodyPr/>
                    <a:lstStyle/>
                    <a:p>
                      <a:pPr marL="45720">
                        <a:lnSpc>
                          <a:spcPct val="100000"/>
                        </a:lnSpc>
                        <a:spcBef>
                          <a:spcPts val="315"/>
                        </a:spcBef>
                      </a:pPr>
                      <a:r>
                        <a:rPr sz="1800" spc="-10" dirty="0">
                          <a:latin typeface="+mn-lt"/>
                          <a:cs typeface="Times New Roman"/>
                        </a:rPr>
                        <a:t>Производитель</a:t>
                      </a:r>
                      <a:endParaRPr sz="1800">
                        <a:latin typeface="+mn-lt"/>
                        <a:cs typeface="Times New Roman"/>
                      </a:endParaRPr>
                    </a:p>
                    <a:p>
                      <a:pPr marL="45720">
                        <a:lnSpc>
                          <a:spcPct val="100000"/>
                        </a:lnSpc>
                      </a:pPr>
                      <a:r>
                        <a:rPr sz="1800" spc="-5" dirty="0">
                          <a:latin typeface="+mn-lt"/>
                          <a:cs typeface="Times New Roman"/>
                        </a:rPr>
                        <a:t>(исполнитель)</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ct val="100000"/>
                        </a:lnSpc>
                        <a:spcBef>
                          <a:spcPts val="315"/>
                        </a:spcBef>
                      </a:pPr>
                      <a:r>
                        <a:rPr sz="1800" spc="-5" dirty="0">
                          <a:latin typeface="+mn-lt"/>
                          <a:cs typeface="Times New Roman"/>
                        </a:rPr>
                        <a:t>на</a:t>
                      </a:r>
                      <a:r>
                        <a:rPr sz="1800" spc="15" dirty="0">
                          <a:latin typeface="+mn-lt"/>
                          <a:cs typeface="Times New Roman"/>
                        </a:rPr>
                        <a:t> </a:t>
                      </a:r>
                      <a:r>
                        <a:rPr sz="1800" spc="-10" dirty="0">
                          <a:latin typeface="+mn-lt"/>
                          <a:cs typeface="Times New Roman"/>
                        </a:rPr>
                        <a:t>территории</a:t>
                      </a:r>
                      <a:r>
                        <a:rPr sz="1800" spc="15" dirty="0">
                          <a:latin typeface="+mn-lt"/>
                          <a:cs typeface="Times New Roman"/>
                        </a:rPr>
                        <a:t> </a:t>
                      </a:r>
                      <a:r>
                        <a:rPr sz="1800" spc="-15" dirty="0">
                          <a:latin typeface="+mn-lt"/>
                          <a:cs typeface="Times New Roman"/>
                        </a:rPr>
                        <a:t>РФ</a:t>
                      </a:r>
                      <a:r>
                        <a:rPr sz="1800" spc="5" dirty="0">
                          <a:latin typeface="+mn-lt"/>
                          <a:cs typeface="Times New Roman"/>
                        </a:rPr>
                        <a:t> </a:t>
                      </a:r>
                      <a:r>
                        <a:rPr sz="1800" spc="-10" dirty="0">
                          <a:latin typeface="+mn-lt"/>
                          <a:cs typeface="Times New Roman"/>
                        </a:rPr>
                        <a:t>или</a:t>
                      </a:r>
                      <a:r>
                        <a:rPr sz="1800" spc="20" dirty="0">
                          <a:latin typeface="+mn-lt"/>
                          <a:cs typeface="Times New Roman"/>
                        </a:rPr>
                        <a:t> </a:t>
                      </a:r>
                      <a:r>
                        <a:rPr sz="1800" spc="-5" dirty="0">
                          <a:latin typeface="+mn-lt"/>
                          <a:cs typeface="Times New Roman"/>
                        </a:rPr>
                        <a:t>на</a:t>
                      </a:r>
                      <a:r>
                        <a:rPr sz="1800" spc="20" dirty="0">
                          <a:latin typeface="+mn-lt"/>
                          <a:cs typeface="Times New Roman"/>
                        </a:rPr>
                        <a:t> </a:t>
                      </a:r>
                      <a:r>
                        <a:rPr sz="1800" spc="-10" dirty="0">
                          <a:latin typeface="+mn-lt"/>
                          <a:cs typeface="Times New Roman"/>
                        </a:rPr>
                        <a:t>территориях</a:t>
                      </a:r>
                      <a:r>
                        <a:rPr sz="1800" spc="25" dirty="0">
                          <a:latin typeface="+mn-lt"/>
                          <a:cs typeface="Times New Roman"/>
                        </a:rPr>
                        <a:t> </a:t>
                      </a:r>
                      <a:r>
                        <a:rPr sz="1800" dirty="0">
                          <a:latin typeface="+mn-lt"/>
                          <a:cs typeface="Times New Roman"/>
                        </a:rPr>
                        <a:t>иностранных</a:t>
                      </a:r>
                      <a:r>
                        <a:rPr sz="1800" spc="60" dirty="0">
                          <a:latin typeface="+mn-lt"/>
                          <a:cs typeface="Times New Roman"/>
                        </a:rPr>
                        <a:t> </a:t>
                      </a:r>
                      <a:r>
                        <a:rPr sz="1800" spc="-15" dirty="0">
                          <a:latin typeface="+mn-lt"/>
                          <a:cs typeface="Times New Roman"/>
                        </a:rPr>
                        <a:t>государств,</a:t>
                      </a:r>
                      <a:r>
                        <a:rPr sz="1800" dirty="0">
                          <a:latin typeface="+mn-lt"/>
                          <a:cs typeface="Times New Roman"/>
                        </a:rPr>
                        <a:t> </a:t>
                      </a:r>
                      <a:r>
                        <a:rPr sz="1800" spc="-5" dirty="0">
                          <a:latin typeface="+mn-lt"/>
                          <a:cs typeface="Times New Roman"/>
                        </a:rPr>
                        <a:t>не</a:t>
                      </a:r>
                      <a:r>
                        <a:rPr sz="1800" spc="20" dirty="0">
                          <a:latin typeface="+mn-lt"/>
                          <a:cs typeface="Times New Roman"/>
                        </a:rPr>
                        <a:t> </a:t>
                      </a:r>
                      <a:r>
                        <a:rPr sz="1800" spc="-10" dirty="0">
                          <a:latin typeface="+mn-lt"/>
                          <a:cs typeface="Times New Roman"/>
                        </a:rPr>
                        <a:t>вводивших</a:t>
                      </a:r>
                      <a:r>
                        <a:rPr sz="1800" spc="10" dirty="0">
                          <a:latin typeface="+mn-lt"/>
                          <a:cs typeface="Times New Roman"/>
                        </a:rPr>
                        <a:t> </a:t>
                      </a:r>
                      <a:r>
                        <a:rPr sz="1800" spc="-5" dirty="0">
                          <a:latin typeface="+mn-lt"/>
                          <a:cs typeface="Times New Roman"/>
                        </a:rPr>
                        <a:t>в</a:t>
                      </a:r>
                      <a:endParaRPr sz="1800">
                        <a:latin typeface="+mn-lt"/>
                        <a:cs typeface="Times New Roman"/>
                      </a:endParaRPr>
                    </a:p>
                    <a:p>
                      <a:pPr marL="45720">
                        <a:lnSpc>
                          <a:spcPct val="100000"/>
                        </a:lnSpc>
                      </a:pPr>
                      <a:r>
                        <a:rPr sz="1800" spc="-10" dirty="0">
                          <a:latin typeface="+mn-lt"/>
                          <a:cs typeface="Times New Roman"/>
                        </a:rPr>
                        <a:t>отношении</a:t>
                      </a:r>
                      <a:r>
                        <a:rPr sz="1800" spc="55" dirty="0">
                          <a:latin typeface="+mn-lt"/>
                          <a:cs typeface="Times New Roman"/>
                        </a:rPr>
                        <a:t> </a:t>
                      </a:r>
                      <a:r>
                        <a:rPr sz="1800" spc="-20" dirty="0">
                          <a:latin typeface="+mn-lt"/>
                          <a:cs typeface="Times New Roman"/>
                        </a:rPr>
                        <a:t>РФ</a:t>
                      </a:r>
                      <a:r>
                        <a:rPr sz="1800" dirty="0">
                          <a:latin typeface="+mn-lt"/>
                          <a:cs typeface="Times New Roman"/>
                        </a:rPr>
                        <a:t> </a:t>
                      </a:r>
                      <a:r>
                        <a:rPr sz="1800" spc="-5" dirty="0">
                          <a:latin typeface="+mn-lt"/>
                          <a:cs typeface="Times New Roman"/>
                        </a:rPr>
                        <a:t>ограничительных</a:t>
                      </a:r>
                      <a:r>
                        <a:rPr sz="1800" spc="65" dirty="0">
                          <a:latin typeface="+mn-lt"/>
                          <a:cs typeface="Times New Roman"/>
                        </a:rPr>
                        <a:t> </a:t>
                      </a:r>
                      <a:r>
                        <a:rPr sz="1800" spc="-5" dirty="0">
                          <a:latin typeface="+mn-lt"/>
                          <a:cs typeface="Times New Roman"/>
                        </a:rPr>
                        <a:t>мер</a:t>
                      </a:r>
                      <a:r>
                        <a:rPr sz="1800" spc="15" dirty="0">
                          <a:latin typeface="+mn-lt"/>
                          <a:cs typeface="Times New Roman"/>
                        </a:rPr>
                        <a:t> </a:t>
                      </a:r>
                      <a:r>
                        <a:rPr sz="1800" spc="-20" dirty="0">
                          <a:latin typeface="+mn-lt"/>
                          <a:cs typeface="Times New Roman"/>
                        </a:rPr>
                        <a:t>экономического</a:t>
                      </a:r>
                      <a:r>
                        <a:rPr sz="1800" spc="30" dirty="0">
                          <a:latin typeface="+mn-lt"/>
                          <a:cs typeface="Times New Roman"/>
                        </a:rPr>
                        <a:t> </a:t>
                      </a:r>
                      <a:r>
                        <a:rPr sz="1800" spc="-10" dirty="0">
                          <a:latin typeface="+mn-lt"/>
                          <a:cs typeface="Times New Roman"/>
                        </a:rPr>
                        <a:t>характера</a:t>
                      </a:r>
                      <a:endParaRPr sz="1800">
                        <a:latin typeface="+mn-lt"/>
                        <a:cs typeface="Times New Roman"/>
                      </a:endParaRPr>
                    </a:p>
                  </a:txBody>
                  <a:tcPr marL="0" marR="0" marT="4000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86676">
                <a:tc>
                  <a:txBody>
                    <a:bodyPr/>
                    <a:lstStyle/>
                    <a:p>
                      <a:pPr marL="45720">
                        <a:lnSpc>
                          <a:spcPts val="1355"/>
                        </a:lnSpc>
                      </a:pPr>
                      <a:r>
                        <a:rPr sz="1800" spc="-5" dirty="0">
                          <a:latin typeface="+mn-lt"/>
                          <a:cs typeface="Times New Roman"/>
                        </a:rPr>
                        <a:t>Порядок</a:t>
                      </a:r>
                      <a:endParaRPr sz="1800">
                        <a:latin typeface="+mn-lt"/>
                        <a:cs typeface="Times New Roman"/>
                      </a:endParaRPr>
                    </a:p>
                    <a:p>
                      <a:pPr marL="45720" marR="377190">
                        <a:lnSpc>
                          <a:spcPct val="67500"/>
                        </a:lnSpc>
                        <a:spcBef>
                          <a:spcPts val="315"/>
                        </a:spcBef>
                      </a:pPr>
                      <a:r>
                        <a:rPr sz="1800" spc="-5" dirty="0">
                          <a:latin typeface="+mn-lt"/>
                          <a:cs typeface="Times New Roman"/>
                        </a:rPr>
                        <a:t>пр</a:t>
                      </a:r>
                      <a:r>
                        <a:rPr sz="1800" spc="5" dirty="0">
                          <a:latin typeface="+mn-lt"/>
                          <a:cs typeface="Times New Roman"/>
                        </a:rPr>
                        <a:t>о</a:t>
                      </a:r>
                      <a:r>
                        <a:rPr sz="1800" spc="-10" dirty="0">
                          <a:latin typeface="+mn-lt"/>
                          <a:cs typeface="Times New Roman"/>
                        </a:rPr>
                        <a:t>в</a:t>
                      </a:r>
                      <a:r>
                        <a:rPr sz="1800" spc="-25" dirty="0">
                          <a:latin typeface="+mn-lt"/>
                          <a:cs typeface="Times New Roman"/>
                        </a:rPr>
                        <a:t>е</a:t>
                      </a:r>
                      <a:r>
                        <a:rPr sz="1800" dirty="0">
                          <a:latin typeface="+mn-lt"/>
                          <a:cs typeface="Times New Roman"/>
                        </a:rPr>
                        <a:t>дения  </a:t>
                      </a:r>
                      <a:r>
                        <a:rPr sz="1800" spc="-10" dirty="0">
                          <a:latin typeface="+mn-lt"/>
                          <a:cs typeface="Times New Roman"/>
                        </a:rPr>
                        <a:t>закупки</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nSpc>
                          <a:spcPts val="1660"/>
                        </a:lnSpc>
                      </a:pPr>
                      <a:r>
                        <a:rPr sz="1800" spc="-5" dirty="0">
                          <a:latin typeface="+mn-lt"/>
                          <a:cs typeface="Times New Roman"/>
                        </a:rPr>
                        <a:t>В </a:t>
                      </a:r>
                      <a:r>
                        <a:rPr sz="1800" spc="-10" dirty="0">
                          <a:latin typeface="+mn-lt"/>
                          <a:cs typeface="Times New Roman"/>
                        </a:rPr>
                        <a:t>электронной</a:t>
                      </a:r>
                      <a:r>
                        <a:rPr sz="1800" spc="35" dirty="0">
                          <a:latin typeface="+mn-lt"/>
                          <a:cs typeface="Times New Roman"/>
                        </a:rPr>
                        <a:t> </a:t>
                      </a:r>
                      <a:r>
                        <a:rPr sz="1800" spc="-10" dirty="0">
                          <a:latin typeface="+mn-lt"/>
                          <a:cs typeface="Times New Roman"/>
                        </a:rPr>
                        <a:t>форме </a:t>
                      </a:r>
                      <a:r>
                        <a:rPr sz="1800" spc="-5" dirty="0">
                          <a:latin typeface="+mn-lt"/>
                          <a:cs typeface="Times New Roman"/>
                        </a:rPr>
                        <a:t>по</a:t>
                      </a:r>
                      <a:r>
                        <a:rPr sz="1800" spc="5" dirty="0">
                          <a:latin typeface="+mn-lt"/>
                          <a:cs typeface="Times New Roman"/>
                        </a:rPr>
                        <a:t> </a:t>
                      </a:r>
                      <a:r>
                        <a:rPr sz="1800" spc="-5" dirty="0">
                          <a:latin typeface="+mn-lt"/>
                          <a:cs typeface="Times New Roman"/>
                        </a:rPr>
                        <a:t>ч.12</a:t>
                      </a:r>
                      <a:r>
                        <a:rPr sz="1800" spc="5" dirty="0">
                          <a:latin typeface="+mn-lt"/>
                          <a:cs typeface="Times New Roman"/>
                        </a:rPr>
                        <a:t> </a:t>
                      </a:r>
                      <a:r>
                        <a:rPr sz="1800" spc="-30" dirty="0">
                          <a:latin typeface="+mn-lt"/>
                          <a:cs typeface="Times New Roman"/>
                        </a:rPr>
                        <a:t>ст.93</a:t>
                      </a:r>
                      <a:endParaRPr sz="18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1601">
                <a:tc>
                  <a:txBody>
                    <a:bodyPr/>
                    <a:lstStyle/>
                    <a:p>
                      <a:pPr marL="45720" marR="109220">
                        <a:lnSpc>
                          <a:spcPct val="68100"/>
                        </a:lnSpc>
                        <a:spcBef>
                          <a:spcPts val="355"/>
                        </a:spcBef>
                      </a:pPr>
                      <a:r>
                        <a:rPr sz="1800" spc="-5" dirty="0">
                          <a:latin typeface="+mn-lt"/>
                          <a:cs typeface="Times New Roman"/>
                        </a:rPr>
                        <a:t>Срок</a:t>
                      </a:r>
                      <a:r>
                        <a:rPr sz="1800" spc="-75" dirty="0">
                          <a:latin typeface="+mn-lt"/>
                          <a:cs typeface="Times New Roman"/>
                        </a:rPr>
                        <a:t> </a:t>
                      </a:r>
                      <a:r>
                        <a:rPr sz="1800" spc="-5" dirty="0">
                          <a:latin typeface="+mn-lt"/>
                          <a:cs typeface="Times New Roman"/>
                        </a:rPr>
                        <a:t>действия </a:t>
                      </a:r>
                      <a:r>
                        <a:rPr sz="1800" spc="-385" dirty="0">
                          <a:latin typeface="+mn-lt"/>
                          <a:cs typeface="Times New Roman"/>
                        </a:rPr>
                        <a:t> </a:t>
                      </a:r>
                      <a:r>
                        <a:rPr sz="1800" spc="-10" dirty="0">
                          <a:latin typeface="+mn-lt"/>
                          <a:cs typeface="Times New Roman"/>
                        </a:rPr>
                        <a:t>нормы</a:t>
                      </a:r>
                      <a:endParaRPr sz="1800">
                        <a:latin typeface="+mn-lt"/>
                        <a:cs typeface="Times New Roman"/>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marR="681990">
                        <a:lnSpc>
                          <a:spcPct val="68100"/>
                        </a:lnSpc>
                        <a:spcBef>
                          <a:spcPts val="355"/>
                        </a:spcBef>
                      </a:pPr>
                      <a:r>
                        <a:rPr sz="1800" spc="-5" dirty="0">
                          <a:latin typeface="+mn-lt"/>
                          <a:cs typeface="Times New Roman"/>
                        </a:rPr>
                        <a:t>до</a:t>
                      </a:r>
                      <a:r>
                        <a:rPr sz="1800" spc="15" dirty="0">
                          <a:latin typeface="+mn-lt"/>
                          <a:cs typeface="Times New Roman"/>
                        </a:rPr>
                        <a:t> </a:t>
                      </a:r>
                      <a:r>
                        <a:rPr sz="1800" spc="-10" dirty="0">
                          <a:latin typeface="+mn-lt"/>
                          <a:cs typeface="Times New Roman"/>
                        </a:rPr>
                        <a:t>истечения</a:t>
                      </a:r>
                      <a:r>
                        <a:rPr sz="1800" spc="45" dirty="0">
                          <a:latin typeface="+mn-lt"/>
                          <a:cs typeface="Times New Roman"/>
                        </a:rPr>
                        <a:t> </a:t>
                      </a:r>
                      <a:r>
                        <a:rPr sz="1800" spc="-5" dirty="0">
                          <a:latin typeface="+mn-lt"/>
                          <a:cs typeface="Times New Roman"/>
                        </a:rPr>
                        <a:t>2</a:t>
                      </a:r>
                      <a:r>
                        <a:rPr sz="1800" spc="10" dirty="0">
                          <a:latin typeface="+mn-lt"/>
                          <a:cs typeface="Times New Roman"/>
                        </a:rPr>
                        <a:t> </a:t>
                      </a:r>
                      <a:r>
                        <a:rPr sz="1800" spc="-10" dirty="0">
                          <a:latin typeface="+mn-lt"/>
                          <a:cs typeface="Times New Roman"/>
                        </a:rPr>
                        <a:t>лет</a:t>
                      </a:r>
                      <a:r>
                        <a:rPr sz="1800" spc="25" dirty="0">
                          <a:latin typeface="+mn-lt"/>
                          <a:cs typeface="Times New Roman"/>
                        </a:rPr>
                        <a:t> </a:t>
                      </a:r>
                      <a:r>
                        <a:rPr sz="1800" spc="-5" dirty="0">
                          <a:latin typeface="+mn-lt"/>
                          <a:cs typeface="Times New Roman"/>
                        </a:rPr>
                        <a:t>со</a:t>
                      </a:r>
                      <a:r>
                        <a:rPr sz="1800" spc="10" dirty="0">
                          <a:latin typeface="+mn-lt"/>
                          <a:cs typeface="Times New Roman"/>
                        </a:rPr>
                        <a:t> </a:t>
                      </a:r>
                      <a:r>
                        <a:rPr sz="1800" spc="-5" dirty="0">
                          <a:latin typeface="+mn-lt"/>
                          <a:cs typeface="Times New Roman"/>
                        </a:rPr>
                        <a:t>дня</a:t>
                      </a:r>
                      <a:r>
                        <a:rPr sz="1800" spc="10" dirty="0">
                          <a:latin typeface="+mn-lt"/>
                          <a:cs typeface="Times New Roman"/>
                        </a:rPr>
                        <a:t> </a:t>
                      </a:r>
                      <a:r>
                        <a:rPr sz="1800" spc="-10" dirty="0">
                          <a:latin typeface="+mn-lt"/>
                          <a:cs typeface="Times New Roman"/>
                        </a:rPr>
                        <a:t>официального</a:t>
                      </a:r>
                      <a:r>
                        <a:rPr sz="1800" spc="55" dirty="0">
                          <a:latin typeface="+mn-lt"/>
                          <a:cs typeface="Times New Roman"/>
                        </a:rPr>
                        <a:t> </a:t>
                      </a:r>
                      <a:r>
                        <a:rPr sz="1800" spc="-20" dirty="0">
                          <a:latin typeface="+mn-lt"/>
                          <a:cs typeface="Times New Roman"/>
                        </a:rPr>
                        <a:t>опубликования</a:t>
                      </a:r>
                      <a:r>
                        <a:rPr sz="1800" spc="60" dirty="0">
                          <a:latin typeface="+mn-lt"/>
                          <a:cs typeface="Times New Roman"/>
                        </a:rPr>
                        <a:t> </a:t>
                      </a:r>
                      <a:r>
                        <a:rPr sz="1800" spc="-20" dirty="0">
                          <a:latin typeface="+mn-lt"/>
                          <a:cs typeface="Times New Roman"/>
                        </a:rPr>
                        <a:t>Закона</a:t>
                      </a:r>
                      <a:r>
                        <a:rPr sz="1800" spc="10" dirty="0">
                          <a:latin typeface="+mn-lt"/>
                          <a:cs typeface="Times New Roman"/>
                        </a:rPr>
                        <a:t> </a:t>
                      </a:r>
                      <a:r>
                        <a:rPr sz="1800" dirty="0">
                          <a:latin typeface="+mn-lt"/>
                          <a:cs typeface="Times New Roman"/>
                        </a:rPr>
                        <a:t>46-ФЗ</a:t>
                      </a:r>
                      <a:r>
                        <a:rPr sz="1800" spc="5" dirty="0">
                          <a:latin typeface="+mn-lt"/>
                          <a:cs typeface="Times New Roman"/>
                        </a:rPr>
                        <a:t> </a:t>
                      </a:r>
                      <a:r>
                        <a:rPr sz="1800" spc="-5" dirty="0">
                          <a:latin typeface="+mn-lt"/>
                          <a:cs typeface="Times New Roman"/>
                        </a:rPr>
                        <a:t>(до </a:t>
                      </a:r>
                      <a:r>
                        <a:rPr sz="1800" spc="-385" dirty="0">
                          <a:latin typeface="+mn-lt"/>
                          <a:cs typeface="Times New Roman"/>
                        </a:rPr>
                        <a:t> </a:t>
                      </a:r>
                      <a:r>
                        <a:rPr sz="1800" spc="-5" dirty="0">
                          <a:latin typeface="+mn-lt"/>
                          <a:cs typeface="Times New Roman"/>
                        </a:rPr>
                        <a:t>08.03.2024</a:t>
                      </a:r>
                      <a:r>
                        <a:rPr sz="1800" spc="-30" dirty="0">
                          <a:latin typeface="+mn-lt"/>
                          <a:cs typeface="Times New Roman"/>
                        </a:rPr>
                        <a:t> </a:t>
                      </a:r>
                      <a:r>
                        <a:rPr sz="1800" spc="-60" dirty="0">
                          <a:latin typeface="+mn-lt"/>
                          <a:cs typeface="Times New Roman"/>
                        </a:rPr>
                        <a:t>г.)</a:t>
                      </a:r>
                      <a:endParaRPr sz="1800" dirty="0">
                        <a:latin typeface="+mn-lt"/>
                        <a:cs typeface="Times New Roman"/>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2086803466"/>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85800" y="22412"/>
            <a:ext cx="8484705" cy="873957"/>
          </a:xfrm>
          <a:prstGeom prst="rect">
            <a:avLst/>
          </a:prstGeom>
        </p:spPr>
        <p:txBody>
          <a:bodyPr vert="horz" wrap="square" lIns="0" tIns="12065" rIns="0" bIns="0" rtlCol="0" anchor="t">
            <a:spAutoFit/>
          </a:bodyPr>
          <a:lstStyle/>
          <a:p>
            <a:pPr marL="12700" marR="5080">
              <a:lnSpc>
                <a:spcPct val="100000"/>
              </a:lnSpc>
              <a:spcBef>
                <a:spcPts val="95"/>
              </a:spcBef>
            </a:pPr>
            <a:r>
              <a:rPr sz="2800" spc="-110" dirty="0">
                <a:solidFill>
                  <a:srgbClr val="1F487C"/>
                </a:solidFill>
              </a:rPr>
              <a:t>Н</a:t>
            </a:r>
            <a:r>
              <a:rPr sz="2800" spc="-170" dirty="0">
                <a:solidFill>
                  <a:srgbClr val="1F487C"/>
                </a:solidFill>
              </a:rPr>
              <a:t>о</a:t>
            </a:r>
            <a:r>
              <a:rPr sz="2800" spc="-105" dirty="0">
                <a:solidFill>
                  <a:srgbClr val="1F487C"/>
                </a:solidFill>
              </a:rPr>
              <a:t>в</a:t>
            </a:r>
            <a:r>
              <a:rPr sz="2800" spc="-100" dirty="0">
                <a:solidFill>
                  <a:srgbClr val="1F487C"/>
                </a:solidFill>
              </a:rPr>
              <a:t>ы</a:t>
            </a:r>
            <a:r>
              <a:rPr sz="2800" spc="-5" dirty="0">
                <a:solidFill>
                  <a:srgbClr val="1F487C"/>
                </a:solidFill>
              </a:rPr>
              <a:t>е</a:t>
            </a:r>
            <a:r>
              <a:rPr sz="2800" spc="-215" dirty="0">
                <a:solidFill>
                  <a:srgbClr val="1F487C"/>
                </a:solidFill>
              </a:rPr>
              <a:t> </a:t>
            </a:r>
            <a:r>
              <a:rPr sz="2800" spc="-105" dirty="0">
                <a:solidFill>
                  <a:srgbClr val="1F487C"/>
                </a:solidFill>
              </a:rPr>
              <a:t>п</a:t>
            </a:r>
            <a:r>
              <a:rPr sz="2800" spc="-95" dirty="0">
                <a:solidFill>
                  <a:srgbClr val="1F487C"/>
                </a:solidFill>
              </a:rPr>
              <a:t>у</a:t>
            </a:r>
            <a:r>
              <a:rPr sz="2800" spc="-105" dirty="0">
                <a:solidFill>
                  <a:srgbClr val="1F487C"/>
                </a:solidFill>
              </a:rPr>
              <a:t>нк</a:t>
            </a:r>
            <a:r>
              <a:rPr sz="2800" spc="-110" dirty="0">
                <a:solidFill>
                  <a:srgbClr val="1F487C"/>
                </a:solidFill>
              </a:rPr>
              <a:t>т</a:t>
            </a:r>
            <a:r>
              <a:rPr sz="2800" spc="-5" dirty="0">
                <a:solidFill>
                  <a:srgbClr val="1F487C"/>
                </a:solidFill>
              </a:rPr>
              <a:t>ы</a:t>
            </a:r>
            <a:r>
              <a:rPr sz="2800" spc="-195" dirty="0">
                <a:solidFill>
                  <a:srgbClr val="1F487C"/>
                </a:solidFill>
              </a:rPr>
              <a:t> </a:t>
            </a:r>
            <a:r>
              <a:rPr sz="2800" spc="-100" dirty="0">
                <a:solidFill>
                  <a:srgbClr val="1F487C"/>
                </a:solidFill>
              </a:rPr>
              <a:t>з</a:t>
            </a:r>
            <a:r>
              <a:rPr sz="2800" spc="-95" dirty="0">
                <a:solidFill>
                  <a:srgbClr val="1F487C"/>
                </a:solidFill>
              </a:rPr>
              <a:t>а</a:t>
            </a:r>
            <a:r>
              <a:rPr sz="2800" spc="-140" dirty="0">
                <a:solidFill>
                  <a:srgbClr val="1F487C"/>
                </a:solidFill>
              </a:rPr>
              <a:t>к</a:t>
            </a:r>
            <a:r>
              <a:rPr sz="2800" spc="-95" dirty="0">
                <a:solidFill>
                  <a:srgbClr val="1F487C"/>
                </a:solidFill>
              </a:rPr>
              <a:t>у</a:t>
            </a:r>
            <a:r>
              <a:rPr sz="2800" spc="-105" dirty="0">
                <a:solidFill>
                  <a:srgbClr val="1F487C"/>
                </a:solidFill>
              </a:rPr>
              <a:t>пк</a:t>
            </a:r>
            <a:r>
              <a:rPr sz="2800" spc="-5" dirty="0">
                <a:solidFill>
                  <a:srgbClr val="1F487C"/>
                </a:solidFill>
              </a:rPr>
              <a:t>и</a:t>
            </a:r>
            <a:r>
              <a:rPr sz="2800" spc="-225" dirty="0">
                <a:solidFill>
                  <a:srgbClr val="1F487C"/>
                </a:solidFill>
              </a:rPr>
              <a:t> </a:t>
            </a:r>
            <a:r>
              <a:rPr sz="2800" spc="-5" dirty="0">
                <a:solidFill>
                  <a:srgbClr val="1F487C"/>
                </a:solidFill>
              </a:rPr>
              <a:t>у</a:t>
            </a:r>
            <a:r>
              <a:rPr sz="2800" spc="-204" dirty="0">
                <a:solidFill>
                  <a:srgbClr val="1F487C"/>
                </a:solidFill>
              </a:rPr>
              <a:t> </a:t>
            </a:r>
            <a:r>
              <a:rPr sz="2800" spc="-110" dirty="0">
                <a:solidFill>
                  <a:srgbClr val="1F487C"/>
                </a:solidFill>
              </a:rPr>
              <a:t>Е</a:t>
            </a:r>
            <a:r>
              <a:rPr sz="2800" spc="-5" dirty="0">
                <a:solidFill>
                  <a:srgbClr val="1F487C"/>
                </a:solidFill>
              </a:rPr>
              <a:t>П</a:t>
            </a:r>
            <a:r>
              <a:rPr sz="2800" spc="-200" dirty="0">
                <a:solidFill>
                  <a:srgbClr val="1F487C"/>
                </a:solidFill>
              </a:rPr>
              <a:t> </a:t>
            </a:r>
            <a:r>
              <a:rPr sz="2800" spc="-5" dirty="0">
                <a:solidFill>
                  <a:srgbClr val="1F487C"/>
                </a:solidFill>
              </a:rPr>
              <a:t>с</a:t>
            </a:r>
            <a:r>
              <a:rPr sz="2800" spc="-215" dirty="0">
                <a:solidFill>
                  <a:srgbClr val="1F487C"/>
                </a:solidFill>
              </a:rPr>
              <a:t> </a:t>
            </a:r>
            <a:r>
              <a:rPr sz="2800" spc="-5" dirty="0">
                <a:solidFill>
                  <a:srgbClr val="1F487C"/>
                </a:solidFill>
              </a:rPr>
              <a:t>8</a:t>
            </a:r>
            <a:r>
              <a:rPr sz="2800" spc="-190" dirty="0">
                <a:solidFill>
                  <a:srgbClr val="1F487C"/>
                </a:solidFill>
              </a:rPr>
              <a:t> </a:t>
            </a:r>
            <a:r>
              <a:rPr sz="2800" spc="-125" dirty="0">
                <a:solidFill>
                  <a:srgbClr val="1F487C"/>
                </a:solidFill>
              </a:rPr>
              <a:t>м</a:t>
            </a:r>
            <a:r>
              <a:rPr sz="2800" spc="-95" dirty="0">
                <a:solidFill>
                  <a:srgbClr val="1F487C"/>
                </a:solidFill>
              </a:rPr>
              <a:t>а</a:t>
            </a:r>
            <a:r>
              <a:rPr sz="2800" spc="-135" dirty="0">
                <a:solidFill>
                  <a:srgbClr val="1F487C"/>
                </a:solidFill>
              </a:rPr>
              <a:t>р</a:t>
            </a:r>
            <a:r>
              <a:rPr sz="2800" spc="-70" dirty="0">
                <a:solidFill>
                  <a:srgbClr val="1F487C"/>
                </a:solidFill>
              </a:rPr>
              <a:t>т</a:t>
            </a:r>
            <a:r>
              <a:rPr sz="2800" spc="-5" dirty="0">
                <a:solidFill>
                  <a:srgbClr val="1F487C"/>
                </a:solidFill>
              </a:rPr>
              <a:t>а</a:t>
            </a:r>
            <a:r>
              <a:rPr sz="2800" spc="-204" dirty="0">
                <a:solidFill>
                  <a:srgbClr val="1F487C"/>
                </a:solidFill>
              </a:rPr>
              <a:t> </a:t>
            </a:r>
            <a:r>
              <a:rPr sz="2800" spc="-95" dirty="0">
                <a:solidFill>
                  <a:srgbClr val="1F487C"/>
                </a:solidFill>
              </a:rPr>
              <a:t>202</a:t>
            </a:r>
            <a:r>
              <a:rPr sz="2800" spc="-5" dirty="0">
                <a:solidFill>
                  <a:srgbClr val="1F487C"/>
                </a:solidFill>
              </a:rPr>
              <a:t>2</a:t>
            </a:r>
            <a:r>
              <a:rPr sz="2800" spc="-225" dirty="0">
                <a:solidFill>
                  <a:srgbClr val="1F487C"/>
                </a:solidFill>
              </a:rPr>
              <a:t> </a:t>
            </a:r>
            <a:r>
              <a:rPr sz="2800" spc="-415" dirty="0">
                <a:solidFill>
                  <a:srgbClr val="1F487C"/>
                </a:solidFill>
              </a:rPr>
              <a:t>г</a:t>
            </a:r>
            <a:r>
              <a:rPr sz="2800" spc="-5" dirty="0">
                <a:solidFill>
                  <a:srgbClr val="1F487C"/>
                </a:solidFill>
              </a:rPr>
              <a:t>. </a:t>
            </a:r>
            <a:r>
              <a:rPr lang="ru-RU" sz="2800" spc="-5" dirty="0" smtClean="0">
                <a:solidFill>
                  <a:srgbClr val="1F487C"/>
                </a:solidFill>
              </a:rPr>
              <a:t/>
            </a:r>
            <a:br>
              <a:rPr lang="ru-RU" sz="2800" spc="-5" dirty="0" smtClean="0">
                <a:solidFill>
                  <a:srgbClr val="1F487C"/>
                </a:solidFill>
              </a:rPr>
            </a:br>
            <a:r>
              <a:rPr sz="2800" spc="-5" dirty="0" smtClean="0">
                <a:solidFill>
                  <a:srgbClr val="1F487C"/>
                </a:solidFill>
              </a:rPr>
              <a:t> </a:t>
            </a:r>
            <a:r>
              <a:rPr sz="2800" spc="-110" dirty="0" err="1">
                <a:solidFill>
                  <a:srgbClr val="C0504D"/>
                </a:solidFill>
              </a:rPr>
              <a:t>П</a:t>
            </a:r>
            <a:r>
              <a:rPr sz="2800" spc="-100" dirty="0" err="1">
                <a:solidFill>
                  <a:srgbClr val="C0504D"/>
                </a:solidFill>
              </a:rPr>
              <a:t>у</a:t>
            </a:r>
            <a:r>
              <a:rPr sz="2800" spc="-110" dirty="0" err="1">
                <a:solidFill>
                  <a:srgbClr val="C0504D"/>
                </a:solidFill>
              </a:rPr>
              <a:t>нк</a:t>
            </a:r>
            <a:r>
              <a:rPr sz="2800" spc="-5" dirty="0" err="1">
                <a:solidFill>
                  <a:srgbClr val="C0504D"/>
                </a:solidFill>
              </a:rPr>
              <a:t>т</a:t>
            </a:r>
            <a:r>
              <a:rPr sz="2800" spc="-204" dirty="0">
                <a:solidFill>
                  <a:srgbClr val="C0504D"/>
                </a:solidFill>
              </a:rPr>
              <a:t> </a:t>
            </a:r>
            <a:r>
              <a:rPr sz="2800" spc="-100" dirty="0" smtClean="0">
                <a:solidFill>
                  <a:srgbClr val="C0504D"/>
                </a:solidFill>
              </a:rPr>
              <a:t>28</a:t>
            </a:r>
            <a:r>
              <a:rPr sz="2800" spc="-110" dirty="0" smtClean="0">
                <a:solidFill>
                  <a:srgbClr val="C0504D"/>
                </a:solidFill>
              </a:rPr>
              <a:t>.</a:t>
            </a:r>
            <a:r>
              <a:rPr sz="2800" spc="-5" dirty="0" smtClean="0">
                <a:solidFill>
                  <a:srgbClr val="C0504D"/>
                </a:solidFill>
              </a:rPr>
              <a:t>1</a:t>
            </a:r>
            <a:r>
              <a:rPr lang="ru-RU" sz="2800" spc="-5" dirty="0" smtClean="0">
                <a:solidFill>
                  <a:srgbClr val="C0504D"/>
                </a:solidFill>
              </a:rPr>
              <a:t> ч.1 ст.93</a:t>
            </a:r>
            <a:endParaRPr sz="2800" dirty="0"/>
          </a:p>
        </p:txBody>
      </p:sp>
      <p:sp>
        <p:nvSpPr>
          <p:cNvPr id="4" name="object 4"/>
          <p:cNvSpPr txBox="1"/>
          <p:nvPr/>
        </p:nvSpPr>
        <p:spPr>
          <a:xfrm>
            <a:off x="1143000" y="1252140"/>
            <a:ext cx="10363200" cy="1490793"/>
          </a:xfrm>
          <a:prstGeom prst="rect">
            <a:avLst/>
          </a:prstGeom>
          <a:ln>
            <a:solidFill>
              <a:schemeClr val="tx2">
                <a:lumMod val="85000"/>
                <a:lumOff val="15000"/>
              </a:schemeClr>
            </a:solidFill>
          </a:ln>
        </p:spPr>
        <p:txBody>
          <a:bodyPr vert="horz" wrap="square" lIns="0" tIns="13335" rIns="0" bIns="0" rtlCol="0">
            <a:spAutoFit/>
          </a:bodyPr>
          <a:lstStyle/>
          <a:p>
            <a:pPr marL="12700" marR="5080">
              <a:spcBef>
                <a:spcPts val="105"/>
              </a:spcBef>
            </a:pPr>
            <a:r>
              <a:rPr sz="1600" spc="-5" dirty="0">
                <a:cs typeface="Times New Roman"/>
              </a:rPr>
              <a:t>заключение </a:t>
            </a:r>
            <a:r>
              <a:rPr sz="1600" spc="-15" dirty="0">
                <a:cs typeface="Times New Roman"/>
              </a:rPr>
              <a:t>контракта </a:t>
            </a:r>
            <a:r>
              <a:rPr sz="1600" dirty="0">
                <a:cs typeface="Times New Roman"/>
              </a:rPr>
              <a:t>на </a:t>
            </a:r>
            <a:r>
              <a:rPr sz="1600" spc="5" dirty="0">
                <a:cs typeface="Times New Roman"/>
              </a:rPr>
              <a:t>поставку </a:t>
            </a:r>
            <a:r>
              <a:rPr sz="1600" b="1" spc="-5" dirty="0">
                <a:solidFill>
                  <a:srgbClr val="C0504D"/>
                </a:solidFill>
                <a:cs typeface="Times New Roman"/>
              </a:rPr>
              <a:t>лекарственных </a:t>
            </a:r>
            <a:r>
              <a:rPr sz="1600" b="1" spc="-10" dirty="0">
                <a:solidFill>
                  <a:srgbClr val="C0504D"/>
                </a:solidFill>
                <a:cs typeface="Times New Roman"/>
              </a:rPr>
              <a:t>препаратов </a:t>
            </a:r>
            <a:r>
              <a:rPr sz="1600" b="1" dirty="0">
                <a:solidFill>
                  <a:srgbClr val="C0504D"/>
                </a:solidFill>
                <a:cs typeface="Times New Roman"/>
              </a:rPr>
              <a:t>или медицинских </a:t>
            </a:r>
            <a:r>
              <a:rPr sz="1600" b="1" spc="-5" dirty="0">
                <a:solidFill>
                  <a:srgbClr val="C0504D"/>
                </a:solidFill>
                <a:cs typeface="Times New Roman"/>
              </a:rPr>
              <a:t>изделий</a:t>
            </a:r>
            <a:r>
              <a:rPr sz="1600" spc="-5" dirty="0">
                <a:cs typeface="Times New Roman"/>
              </a:rPr>
              <a:t>, </a:t>
            </a:r>
            <a:r>
              <a:rPr sz="1600" spc="-20" dirty="0">
                <a:cs typeface="Times New Roman"/>
              </a:rPr>
              <a:t>которые </a:t>
            </a:r>
            <a:r>
              <a:rPr sz="1600" b="1" spc="-5" dirty="0">
                <a:solidFill>
                  <a:srgbClr val="C0504D"/>
                </a:solidFill>
                <a:cs typeface="Times New Roman"/>
              </a:rPr>
              <a:t>не </a:t>
            </a:r>
            <a:r>
              <a:rPr sz="1600" b="1" dirty="0">
                <a:solidFill>
                  <a:srgbClr val="C0504D"/>
                </a:solidFill>
                <a:cs typeface="Times New Roman"/>
              </a:rPr>
              <a:t> </a:t>
            </a:r>
            <a:r>
              <a:rPr sz="1600" b="1" spc="-10" dirty="0">
                <a:solidFill>
                  <a:srgbClr val="C0504D"/>
                </a:solidFill>
                <a:cs typeface="Times New Roman"/>
              </a:rPr>
              <a:t>имеют </a:t>
            </a:r>
            <a:r>
              <a:rPr sz="1600" b="1" dirty="0">
                <a:solidFill>
                  <a:srgbClr val="C0504D"/>
                </a:solidFill>
                <a:cs typeface="Times New Roman"/>
              </a:rPr>
              <a:t>российских </a:t>
            </a:r>
            <a:r>
              <a:rPr sz="1600" b="1" spc="-10" dirty="0">
                <a:solidFill>
                  <a:srgbClr val="C0504D"/>
                </a:solidFill>
                <a:cs typeface="Times New Roman"/>
              </a:rPr>
              <a:t>аналогов </a:t>
            </a:r>
            <a:r>
              <a:rPr sz="1600" b="1" dirty="0">
                <a:solidFill>
                  <a:srgbClr val="C0504D"/>
                </a:solidFill>
                <a:cs typeface="Times New Roman"/>
              </a:rPr>
              <a:t>и </a:t>
            </a:r>
            <a:r>
              <a:rPr sz="1600" b="1" spc="-5" dirty="0">
                <a:solidFill>
                  <a:srgbClr val="C0504D"/>
                </a:solidFill>
                <a:cs typeface="Times New Roman"/>
              </a:rPr>
              <a:t>производство </a:t>
            </a:r>
            <a:r>
              <a:rPr sz="1600" b="1" spc="-15" dirty="0">
                <a:solidFill>
                  <a:srgbClr val="C0504D"/>
                </a:solidFill>
                <a:cs typeface="Times New Roman"/>
              </a:rPr>
              <a:t>которых </a:t>
            </a:r>
            <a:r>
              <a:rPr sz="1600" b="1" spc="-5" dirty="0">
                <a:solidFill>
                  <a:srgbClr val="C0504D"/>
                </a:solidFill>
                <a:cs typeface="Times New Roman"/>
              </a:rPr>
              <a:t>осуществляется единственным производителем, </a:t>
            </a:r>
            <a:r>
              <a:rPr sz="1600" b="1" dirty="0">
                <a:solidFill>
                  <a:srgbClr val="C0504D"/>
                </a:solidFill>
                <a:cs typeface="Times New Roman"/>
              </a:rPr>
              <a:t> </a:t>
            </a:r>
            <a:r>
              <a:rPr sz="1600" b="1" spc="-15" dirty="0">
                <a:solidFill>
                  <a:srgbClr val="C0504D"/>
                </a:solidFill>
                <a:cs typeface="Times New Roman"/>
              </a:rPr>
              <a:t>происходящим </a:t>
            </a:r>
            <a:r>
              <a:rPr sz="1600" b="1" spc="-5" dirty="0">
                <a:solidFill>
                  <a:srgbClr val="C0504D"/>
                </a:solidFill>
                <a:cs typeface="Times New Roman"/>
              </a:rPr>
              <a:t>из иностранного </a:t>
            </a:r>
            <a:r>
              <a:rPr sz="1600" b="1" spc="-15" dirty="0">
                <a:solidFill>
                  <a:srgbClr val="C0504D"/>
                </a:solidFill>
                <a:cs typeface="Times New Roman"/>
              </a:rPr>
              <a:t>государства, </a:t>
            </a:r>
            <a:r>
              <a:rPr sz="1600" b="1" spc="-5" dirty="0">
                <a:solidFill>
                  <a:srgbClr val="C0504D"/>
                </a:solidFill>
                <a:cs typeface="Times New Roman"/>
              </a:rPr>
              <a:t>не </a:t>
            </a:r>
            <a:r>
              <a:rPr sz="1600" b="1" spc="-15" dirty="0">
                <a:solidFill>
                  <a:srgbClr val="C0504D"/>
                </a:solidFill>
                <a:cs typeface="Times New Roman"/>
              </a:rPr>
              <a:t>вводившего </a:t>
            </a:r>
            <a:r>
              <a:rPr sz="1600" b="1" dirty="0">
                <a:solidFill>
                  <a:srgbClr val="C0504D"/>
                </a:solidFill>
                <a:cs typeface="Times New Roman"/>
              </a:rPr>
              <a:t>в </a:t>
            </a:r>
            <a:r>
              <a:rPr sz="1600" b="1" spc="-5" dirty="0">
                <a:solidFill>
                  <a:srgbClr val="C0504D"/>
                </a:solidFill>
                <a:cs typeface="Times New Roman"/>
              </a:rPr>
              <a:t>отношении </a:t>
            </a:r>
            <a:r>
              <a:rPr sz="1600" b="1" spc="-15" dirty="0">
                <a:solidFill>
                  <a:srgbClr val="C0504D"/>
                </a:solidFill>
                <a:cs typeface="Times New Roman"/>
              </a:rPr>
              <a:t>РФ </a:t>
            </a:r>
            <a:r>
              <a:rPr sz="1600" b="1" spc="-5" dirty="0">
                <a:solidFill>
                  <a:srgbClr val="C0504D"/>
                </a:solidFill>
                <a:cs typeface="Times New Roman"/>
              </a:rPr>
              <a:t>ограничительных мер </a:t>
            </a:r>
            <a:r>
              <a:rPr sz="1600" b="1" dirty="0">
                <a:solidFill>
                  <a:srgbClr val="C0504D"/>
                </a:solidFill>
                <a:cs typeface="Times New Roman"/>
              </a:rPr>
              <a:t> </a:t>
            </a:r>
            <a:r>
              <a:rPr sz="1600" spc="-15" dirty="0">
                <a:cs typeface="Times New Roman"/>
              </a:rPr>
              <a:t>экономического</a:t>
            </a:r>
            <a:r>
              <a:rPr sz="1600" spc="-10" dirty="0">
                <a:cs typeface="Times New Roman"/>
              </a:rPr>
              <a:t> </a:t>
            </a:r>
            <a:r>
              <a:rPr sz="1600" spc="-5" dirty="0">
                <a:cs typeface="Times New Roman"/>
              </a:rPr>
              <a:t>характера,</a:t>
            </a:r>
            <a:r>
              <a:rPr sz="1600" dirty="0">
                <a:cs typeface="Times New Roman"/>
              </a:rPr>
              <a:t> с</a:t>
            </a:r>
            <a:r>
              <a:rPr sz="1600" spc="5" dirty="0">
                <a:cs typeface="Times New Roman"/>
              </a:rPr>
              <a:t> </a:t>
            </a:r>
            <a:r>
              <a:rPr sz="1600" spc="-5" dirty="0">
                <a:cs typeface="Times New Roman"/>
              </a:rPr>
              <a:t>поставщиком</a:t>
            </a:r>
            <a:r>
              <a:rPr sz="1600" dirty="0">
                <a:cs typeface="Times New Roman"/>
              </a:rPr>
              <a:t> таких</a:t>
            </a:r>
            <a:r>
              <a:rPr sz="1600" spc="5" dirty="0">
                <a:cs typeface="Times New Roman"/>
              </a:rPr>
              <a:t> </a:t>
            </a:r>
            <a:r>
              <a:rPr sz="1600" spc="-5" dirty="0">
                <a:cs typeface="Times New Roman"/>
              </a:rPr>
              <a:t>лекарственных</a:t>
            </a:r>
            <a:r>
              <a:rPr sz="1600" dirty="0">
                <a:cs typeface="Times New Roman"/>
              </a:rPr>
              <a:t> </a:t>
            </a:r>
            <a:r>
              <a:rPr sz="1600" spc="-10" dirty="0">
                <a:cs typeface="Times New Roman"/>
              </a:rPr>
              <a:t>препаратов</a:t>
            </a:r>
            <a:r>
              <a:rPr sz="1600" spc="-5" dirty="0">
                <a:cs typeface="Times New Roman"/>
              </a:rPr>
              <a:t> </a:t>
            </a:r>
            <a:r>
              <a:rPr sz="1600" dirty="0">
                <a:cs typeface="Times New Roman"/>
              </a:rPr>
              <a:t>или</a:t>
            </a:r>
            <a:r>
              <a:rPr sz="1600" spc="5" dirty="0">
                <a:cs typeface="Times New Roman"/>
              </a:rPr>
              <a:t> </a:t>
            </a:r>
            <a:r>
              <a:rPr sz="1600" spc="-5" dirty="0">
                <a:cs typeface="Times New Roman"/>
              </a:rPr>
              <a:t>медицинских</a:t>
            </a:r>
            <a:r>
              <a:rPr sz="1600" dirty="0">
                <a:cs typeface="Times New Roman"/>
              </a:rPr>
              <a:t> </a:t>
            </a:r>
            <a:r>
              <a:rPr sz="1600" spc="-5" dirty="0">
                <a:cs typeface="Times New Roman"/>
              </a:rPr>
              <a:t>изделий, </a:t>
            </a:r>
            <a:r>
              <a:rPr sz="1600" spc="-335" dirty="0">
                <a:cs typeface="Times New Roman"/>
              </a:rPr>
              <a:t> </a:t>
            </a:r>
            <a:r>
              <a:rPr sz="1600" spc="-10" dirty="0">
                <a:cs typeface="Times New Roman"/>
              </a:rPr>
              <a:t>включенным</a:t>
            </a:r>
            <a:r>
              <a:rPr sz="1600" spc="-5" dirty="0">
                <a:cs typeface="Times New Roman"/>
              </a:rPr>
              <a:t> </a:t>
            </a:r>
            <a:r>
              <a:rPr sz="1600" dirty="0">
                <a:cs typeface="Times New Roman"/>
              </a:rPr>
              <a:t>в</a:t>
            </a:r>
            <a:r>
              <a:rPr sz="1600" spc="5" dirty="0">
                <a:cs typeface="Times New Roman"/>
              </a:rPr>
              <a:t> реестр</a:t>
            </a:r>
            <a:r>
              <a:rPr sz="1600" spc="10" dirty="0">
                <a:cs typeface="Times New Roman"/>
              </a:rPr>
              <a:t> </a:t>
            </a:r>
            <a:r>
              <a:rPr sz="1600" spc="-5" dirty="0">
                <a:cs typeface="Times New Roman"/>
              </a:rPr>
              <a:t>единственных</a:t>
            </a:r>
            <a:r>
              <a:rPr sz="1600" dirty="0">
                <a:cs typeface="Times New Roman"/>
              </a:rPr>
              <a:t> </a:t>
            </a:r>
            <a:r>
              <a:rPr sz="1600" spc="-5" dirty="0">
                <a:cs typeface="Times New Roman"/>
              </a:rPr>
              <a:t>поставщиков</a:t>
            </a:r>
            <a:r>
              <a:rPr sz="1600" dirty="0">
                <a:cs typeface="Times New Roman"/>
              </a:rPr>
              <a:t> таких</a:t>
            </a:r>
            <a:r>
              <a:rPr sz="1600" spc="5" dirty="0">
                <a:cs typeface="Times New Roman"/>
              </a:rPr>
              <a:t> </a:t>
            </a:r>
            <a:r>
              <a:rPr sz="1600" spc="-5" dirty="0">
                <a:cs typeface="Times New Roman"/>
              </a:rPr>
              <a:t>лекарственных</a:t>
            </a:r>
            <a:r>
              <a:rPr sz="1600" dirty="0">
                <a:cs typeface="Times New Roman"/>
              </a:rPr>
              <a:t> </a:t>
            </a:r>
            <a:r>
              <a:rPr sz="1600" spc="-10" dirty="0">
                <a:cs typeface="Times New Roman"/>
              </a:rPr>
              <a:t>препаратов</a:t>
            </a:r>
            <a:r>
              <a:rPr sz="1600" spc="330" dirty="0">
                <a:cs typeface="Times New Roman"/>
              </a:rPr>
              <a:t> </a:t>
            </a:r>
            <a:r>
              <a:rPr sz="1600" dirty="0">
                <a:cs typeface="Times New Roman"/>
              </a:rPr>
              <a:t>и</a:t>
            </a:r>
            <a:r>
              <a:rPr sz="1600" spc="350" dirty="0">
                <a:cs typeface="Times New Roman"/>
              </a:rPr>
              <a:t> </a:t>
            </a:r>
            <a:r>
              <a:rPr sz="1600" spc="-5" dirty="0">
                <a:cs typeface="Times New Roman"/>
              </a:rPr>
              <a:t>медицинских </a:t>
            </a:r>
            <a:r>
              <a:rPr sz="1600" dirty="0">
                <a:cs typeface="Times New Roman"/>
              </a:rPr>
              <a:t> </a:t>
            </a:r>
            <a:r>
              <a:rPr sz="1600" spc="-5" dirty="0">
                <a:cs typeface="Times New Roman"/>
              </a:rPr>
              <a:t>изделий.</a:t>
            </a:r>
            <a:r>
              <a:rPr sz="1600" spc="-30" dirty="0">
                <a:cs typeface="Times New Roman"/>
              </a:rPr>
              <a:t> </a:t>
            </a:r>
            <a:r>
              <a:rPr sz="1600" dirty="0">
                <a:cs typeface="Times New Roman"/>
              </a:rPr>
              <a:t>Порядок</a:t>
            </a:r>
            <a:r>
              <a:rPr sz="1600" spc="-20" dirty="0">
                <a:cs typeface="Times New Roman"/>
              </a:rPr>
              <a:t> </a:t>
            </a:r>
            <a:r>
              <a:rPr sz="1600" spc="-5" dirty="0">
                <a:cs typeface="Times New Roman"/>
              </a:rPr>
              <a:t>ведения</a:t>
            </a:r>
            <a:r>
              <a:rPr sz="1600" spc="5" dirty="0">
                <a:cs typeface="Times New Roman"/>
              </a:rPr>
              <a:t> </a:t>
            </a:r>
            <a:r>
              <a:rPr sz="1600" spc="-10" dirty="0">
                <a:cs typeface="Times New Roman"/>
              </a:rPr>
              <a:t>указанного</a:t>
            </a:r>
            <a:r>
              <a:rPr sz="1600" spc="-20" dirty="0">
                <a:cs typeface="Times New Roman"/>
              </a:rPr>
              <a:t> </a:t>
            </a:r>
            <a:r>
              <a:rPr sz="1600" spc="5" dirty="0">
                <a:cs typeface="Times New Roman"/>
              </a:rPr>
              <a:t>реестра</a:t>
            </a:r>
            <a:r>
              <a:rPr sz="1600" dirty="0">
                <a:cs typeface="Times New Roman"/>
              </a:rPr>
              <a:t> </a:t>
            </a:r>
            <a:r>
              <a:rPr sz="1600" spc="-5" dirty="0">
                <a:cs typeface="Times New Roman"/>
              </a:rPr>
              <a:t>устанавливается</a:t>
            </a:r>
            <a:r>
              <a:rPr sz="1600" spc="60" dirty="0">
                <a:cs typeface="Times New Roman"/>
              </a:rPr>
              <a:t> </a:t>
            </a:r>
            <a:r>
              <a:rPr sz="1600" spc="-5" dirty="0">
                <a:cs typeface="Times New Roman"/>
              </a:rPr>
              <a:t>Правительством</a:t>
            </a:r>
            <a:r>
              <a:rPr sz="1600" spc="-15" dirty="0">
                <a:cs typeface="Times New Roman"/>
              </a:rPr>
              <a:t> </a:t>
            </a:r>
            <a:r>
              <a:rPr sz="1600" spc="-25" dirty="0">
                <a:cs typeface="Times New Roman"/>
              </a:rPr>
              <a:t>РФ</a:t>
            </a:r>
            <a:endParaRPr sz="1600" dirty="0">
              <a:cs typeface="Times New Roman"/>
            </a:endParaRPr>
          </a:p>
        </p:txBody>
      </p:sp>
      <p:graphicFrame>
        <p:nvGraphicFramePr>
          <p:cNvPr id="6" name="object 6"/>
          <p:cNvGraphicFramePr>
            <a:graphicFrameLocks noGrp="1"/>
          </p:cNvGraphicFramePr>
          <p:nvPr>
            <p:extLst/>
          </p:nvPr>
        </p:nvGraphicFramePr>
        <p:xfrm>
          <a:off x="1143000" y="3174813"/>
          <a:ext cx="10668000" cy="3368876"/>
        </p:xfrm>
        <a:graphic>
          <a:graphicData uri="http://schemas.openxmlformats.org/drawingml/2006/table">
            <a:tbl>
              <a:tblPr firstRow="1" bandRow="1">
                <a:tableStyleId>{2D5ABB26-0587-4C30-8999-92F81FD0307C}</a:tableStyleId>
              </a:tblPr>
              <a:tblGrid>
                <a:gridCol w="2274794"/>
                <a:gridCol w="8393206"/>
              </a:tblGrid>
              <a:tr h="257048">
                <a:tc>
                  <a:txBody>
                    <a:bodyPr/>
                    <a:lstStyle/>
                    <a:p>
                      <a:pPr marL="45720" algn="l">
                        <a:lnSpc>
                          <a:spcPts val="1620"/>
                        </a:lnSpc>
                      </a:pPr>
                      <a:r>
                        <a:rPr sz="1600" spc="-5" dirty="0">
                          <a:latin typeface="+mn-lt"/>
                          <a:cs typeface="Times New Roman"/>
                        </a:rPr>
                        <a:t>Заказчик</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gn="l">
                        <a:lnSpc>
                          <a:spcPts val="1620"/>
                        </a:lnSpc>
                      </a:pPr>
                      <a:r>
                        <a:rPr sz="1600" spc="-5" dirty="0">
                          <a:latin typeface="+mn-lt"/>
                          <a:cs typeface="Times New Roman"/>
                        </a:rPr>
                        <a:t>Нет</a:t>
                      </a:r>
                      <a:r>
                        <a:rPr sz="1600" spc="-30" dirty="0">
                          <a:latin typeface="+mn-lt"/>
                          <a:cs typeface="Times New Roman"/>
                        </a:rPr>
                        <a:t> </a:t>
                      </a:r>
                      <a:r>
                        <a:rPr sz="1600" dirty="0">
                          <a:latin typeface="+mn-lt"/>
                          <a:cs typeface="Times New Roman"/>
                        </a:rPr>
                        <a:t>ограничений</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2020">
                <a:tc>
                  <a:txBody>
                    <a:bodyPr/>
                    <a:lstStyle/>
                    <a:p>
                      <a:pPr marL="45720" algn="l">
                        <a:lnSpc>
                          <a:spcPts val="1620"/>
                        </a:lnSpc>
                      </a:pPr>
                      <a:r>
                        <a:rPr sz="1600" spc="-15" dirty="0">
                          <a:latin typeface="+mn-lt"/>
                          <a:cs typeface="Times New Roman"/>
                        </a:rPr>
                        <a:t>Объект</a:t>
                      </a:r>
                      <a:r>
                        <a:rPr sz="1600" spc="-40" dirty="0">
                          <a:latin typeface="+mn-lt"/>
                          <a:cs typeface="Times New Roman"/>
                        </a:rPr>
                        <a:t> </a:t>
                      </a:r>
                      <a:r>
                        <a:rPr sz="1600" spc="-5" dirty="0">
                          <a:latin typeface="+mn-lt"/>
                          <a:cs typeface="Times New Roman"/>
                        </a:rPr>
                        <a:t>закупки</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marR="489584" algn="l">
                        <a:lnSpc>
                          <a:spcPct val="77900"/>
                        </a:lnSpc>
                        <a:spcBef>
                          <a:spcPts val="309"/>
                        </a:spcBef>
                      </a:pPr>
                      <a:r>
                        <a:rPr sz="1600" b="1" spc="-5" dirty="0">
                          <a:latin typeface="+mn-lt"/>
                          <a:cs typeface="Times New Roman"/>
                        </a:rPr>
                        <a:t>лекарственные препараты</a:t>
                      </a:r>
                      <a:r>
                        <a:rPr sz="1600" b="1" spc="-30" dirty="0">
                          <a:latin typeface="+mn-lt"/>
                          <a:cs typeface="Times New Roman"/>
                        </a:rPr>
                        <a:t> </a:t>
                      </a:r>
                      <a:r>
                        <a:rPr sz="1600" b="1" dirty="0">
                          <a:latin typeface="+mn-lt"/>
                          <a:cs typeface="Times New Roman"/>
                        </a:rPr>
                        <a:t>или </a:t>
                      </a:r>
                      <a:r>
                        <a:rPr sz="1600" b="1" spc="-5" dirty="0">
                          <a:latin typeface="+mn-lt"/>
                          <a:cs typeface="Times New Roman"/>
                        </a:rPr>
                        <a:t>медицинские</a:t>
                      </a:r>
                      <a:r>
                        <a:rPr sz="1600" b="1" spc="55" dirty="0">
                          <a:latin typeface="+mn-lt"/>
                          <a:cs typeface="Times New Roman"/>
                        </a:rPr>
                        <a:t> </a:t>
                      </a:r>
                      <a:r>
                        <a:rPr sz="1600" b="1" spc="-5" dirty="0">
                          <a:latin typeface="+mn-lt"/>
                          <a:cs typeface="Times New Roman"/>
                        </a:rPr>
                        <a:t>изделия,</a:t>
                      </a:r>
                      <a:r>
                        <a:rPr sz="1600" b="1" spc="15" dirty="0">
                          <a:latin typeface="+mn-lt"/>
                          <a:cs typeface="Times New Roman"/>
                        </a:rPr>
                        <a:t> </a:t>
                      </a:r>
                      <a:r>
                        <a:rPr sz="1600" b="1" spc="-10" dirty="0">
                          <a:latin typeface="+mn-lt"/>
                          <a:cs typeface="Times New Roman"/>
                        </a:rPr>
                        <a:t>которые</a:t>
                      </a:r>
                      <a:r>
                        <a:rPr sz="1600" b="1" dirty="0">
                          <a:latin typeface="+mn-lt"/>
                          <a:cs typeface="Times New Roman"/>
                        </a:rPr>
                        <a:t> </a:t>
                      </a:r>
                      <a:r>
                        <a:rPr sz="1600" b="1" spc="-5" dirty="0">
                          <a:latin typeface="+mn-lt"/>
                          <a:cs typeface="Times New Roman"/>
                        </a:rPr>
                        <a:t>не</a:t>
                      </a:r>
                      <a:r>
                        <a:rPr sz="1600" b="1" spc="5" dirty="0">
                          <a:latin typeface="+mn-lt"/>
                          <a:cs typeface="Times New Roman"/>
                        </a:rPr>
                        <a:t> </a:t>
                      </a:r>
                      <a:r>
                        <a:rPr sz="1600" b="1" spc="-10" dirty="0">
                          <a:latin typeface="+mn-lt"/>
                          <a:cs typeface="Times New Roman"/>
                        </a:rPr>
                        <a:t>имеют </a:t>
                      </a:r>
                      <a:r>
                        <a:rPr sz="1600" b="1" spc="-335" dirty="0">
                          <a:latin typeface="+mn-lt"/>
                          <a:cs typeface="Times New Roman"/>
                        </a:rPr>
                        <a:t> </a:t>
                      </a:r>
                      <a:r>
                        <a:rPr sz="1600" b="1" spc="-5" dirty="0">
                          <a:latin typeface="+mn-lt"/>
                          <a:cs typeface="Times New Roman"/>
                        </a:rPr>
                        <a:t>российских</a:t>
                      </a:r>
                      <a:r>
                        <a:rPr sz="1600" b="1" spc="5" dirty="0">
                          <a:latin typeface="+mn-lt"/>
                          <a:cs typeface="Times New Roman"/>
                        </a:rPr>
                        <a:t> </a:t>
                      </a:r>
                      <a:r>
                        <a:rPr sz="1600" b="1" spc="-10" dirty="0">
                          <a:latin typeface="+mn-lt"/>
                          <a:cs typeface="Times New Roman"/>
                        </a:rPr>
                        <a:t>аналогов</a:t>
                      </a:r>
                      <a:endParaRPr sz="1600">
                        <a:latin typeface="+mn-lt"/>
                        <a:cs typeface="Times New Roman"/>
                      </a:endParaRPr>
                    </a:p>
                  </a:txBody>
                  <a:tcPr marL="0" marR="0" marT="393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57048">
                <a:tc>
                  <a:txBody>
                    <a:bodyPr/>
                    <a:lstStyle/>
                    <a:p>
                      <a:pPr marL="45720" algn="l">
                        <a:lnSpc>
                          <a:spcPts val="1620"/>
                        </a:lnSpc>
                      </a:pPr>
                      <a:r>
                        <a:rPr sz="1600" spc="-5" dirty="0">
                          <a:latin typeface="+mn-lt"/>
                          <a:cs typeface="Times New Roman"/>
                        </a:rPr>
                        <a:t>Цена</a:t>
                      </a:r>
                      <a:r>
                        <a:rPr sz="1600" spc="-30" dirty="0">
                          <a:latin typeface="+mn-lt"/>
                          <a:cs typeface="Times New Roman"/>
                        </a:rPr>
                        <a:t> </a:t>
                      </a:r>
                      <a:r>
                        <a:rPr sz="1600" spc="-10" dirty="0">
                          <a:latin typeface="+mn-lt"/>
                          <a:cs typeface="Times New Roman"/>
                        </a:rPr>
                        <a:t>контракта</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gn="l">
                        <a:lnSpc>
                          <a:spcPts val="1620"/>
                        </a:lnSpc>
                      </a:pPr>
                      <a:r>
                        <a:rPr sz="1600" dirty="0">
                          <a:latin typeface="+mn-lt"/>
                          <a:cs typeface="Times New Roman"/>
                        </a:rPr>
                        <a:t>нет</a:t>
                      </a:r>
                      <a:r>
                        <a:rPr sz="1600" spc="-35" dirty="0">
                          <a:latin typeface="+mn-lt"/>
                          <a:cs typeface="Times New Roman"/>
                        </a:rPr>
                        <a:t> </a:t>
                      </a:r>
                      <a:r>
                        <a:rPr sz="1600" dirty="0">
                          <a:latin typeface="+mn-lt"/>
                          <a:cs typeface="Times New Roman"/>
                        </a:rPr>
                        <a:t>ограничений</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56920">
                <a:tc>
                  <a:txBody>
                    <a:bodyPr/>
                    <a:lstStyle/>
                    <a:p>
                      <a:pPr marL="45720" algn="l">
                        <a:lnSpc>
                          <a:spcPts val="1620"/>
                        </a:lnSpc>
                      </a:pPr>
                      <a:r>
                        <a:rPr sz="1600" spc="-25" dirty="0">
                          <a:latin typeface="+mn-lt"/>
                          <a:cs typeface="Times New Roman"/>
                        </a:rPr>
                        <a:t>Годовой</a:t>
                      </a:r>
                      <a:r>
                        <a:rPr sz="1600" spc="-30" dirty="0">
                          <a:latin typeface="+mn-lt"/>
                          <a:cs typeface="Times New Roman"/>
                        </a:rPr>
                        <a:t> </a:t>
                      </a:r>
                      <a:r>
                        <a:rPr sz="1600" spc="-10" dirty="0">
                          <a:latin typeface="+mn-lt"/>
                          <a:cs typeface="Times New Roman"/>
                        </a:rPr>
                        <a:t>объем</a:t>
                      </a:r>
                      <a:r>
                        <a:rPr sz="1600" spc="-50" dirty="0">
                          <a:latin typeface="+mn-lt"/>
                          <a:cs typeface="Times New Roman"/>
                        </a:rPr>
                        <a:t> </a:t>
                      </a:r>
                      <a:r>
                        <a:rPr sz="1600" spc="-5" dirty="0">
                          <a:latin typeface="+mn-lt"/>
                          <a:cs typeface="Times New Roman"/>
                        </a:rPr>
                        <a:t>закупок</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gn="l">
                        <a:lnSpc>
                          <a:spcPts val="1620"/>
                        </a:lnSpc>
                      </a:pPr>
                      <a:r>
                        <a:rPr sz="1600" dirty="0">
                          <a:latin typeface="+mn-lt"/>
                          <a:cs typeface="Times New Roman"/>
                        </a:rPr>
                        <a:t>нет</a:t>
                      </a:r>
                      <a:r>
                        <a:rPr sz="1600" spc="-35" dirty="0">
                          <a:latin typeface="+mn-lt"/>
                          <a:cs typeface="Times New Roman"/>
                        </a:rPr>
                        <a:t> </a:t>
                      </a:r>
                      <a:r>
                        <a:rPr sz="1600" dirty="0">
                          <a:latin typeface="+mn-lt"/>
                          <a:cs typeface="Times New Roman"/>
                        </a:rPr>
                        <a:t>ограничений</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518287">
                <a:tc>
                  <a:txBody>
                    <a:bodyPr/>
                    <a:lstStyle/>
                    <a:p>
                      <a:pPr marL="45720" algn="l">
                        <a:lnSpc>
                          <a:spcPct val="100000"/>
                        </a:lnSpc>
                        <a:spcBef>
                          <a:spcPts val="320"/>
                        </a:spcBef>
                      </a:pPr>
                      <a:r>
                        <a:rPr sz="1600" spc="-5" dirty="0">
                          <a:latin typeface="+mn-lt"/>
                          <a:cs typeface="Times New Roman"/>
                        </a:rPr>
                        <a:t>Производитель</a:t>
                      </a:r>
                      <a:endParaRPr sz="1600">
                        <a:latin typeface="+mn-lt"/>
                        <a:cs typeface="Times New Roman"/>
                      </a:endParaRPr>
                    </a:p>
                  </a:txBody>
                  <a:tcPr marL="0" marR="0" marT="406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marR="412115" algn="l">
                        <a:lnSpc>
                          <a:spcPct val="100000"/>
                        </a:lnSpc>
                        <a:spcBef>
                          <a:spcPts val="320"/>
                        </a:spcBef>
                      </a:pPr>
                      <a:r>
                        <a:rPr sz="1600" spc="-5" dirty="0">
                          <a:latin typeface="+mn-lt"/>
                          <a:cs typeface="Times New Roman"/>
                        </a:rPr>
                        <a:t>единственный производитель, </a:t>
                      </a:r>
                      <a:r>
                        <a:rPr sz="1600" spc="-10" dirty="0">
                          <a:latin typeface="+mn-lt"/>
                          <a:cs typeface="Times New Roman"/>
                        </a:rPr>
                        <a:t>происходящий </a:t>
                      </a:r>
                      <a:r>
                        <a:rPr sz="1600" dirty="0">
                          <a:latin typeface="+mn-lt"/>
                          <a:cs typeface="Times New Roman"/>
                        </a:rPr>
                        <a:t>из иностранного </a:t>
                      </a:r>
                      <a:r>
                        <a:rPr sz="1600" spc="-15" dirty="0">
                          <a:latin typeface="+mn-lt"/>
                          <a:cs typeface="Times New Roman"/>
                        </a:rPr>
                        <a:t>государства, </a:t>
                      </a:r>
                      <a:r>
                        <a:rPr sz="1600" dirty="0">
                          <a:latin typeface="+mn-lt"/>
                          <a:cs typeface="Times New Roman"/>
                        </a:rPr>
                        <a:t>не </a:t>
                      </a:r>
                      <a:r>
                        <a:rPr sz="1600" spc="-335" dirty="0">
                          <a:latin typeface="+mn-lt"/>
                          <a:cs typeface="Times New Roman"/>
                        </a:rPr>
                        <a:t> </a:t>
                      </a:r>
                      <a:r>
                        <a:rPr sz="1600" spc="-10" dirty="0">
                          <a:latin typeface="+mn-lt"/>
                          <a:cs typeface="Times New Roman"/>
                        </a:rPr>
                        <a:t>вводившего</a:t>
                      </a:r>
                      <a:r>
                        <a:rPr sz="1600" spc="-30" dirty="0">
                          <a:latin typeface="+mn-lt"/>
                          <a:cs typeface="Times New Roman"/>
                        </a:rPr>
                        <a:t> </a:t>
                      </a:r>
                      <a:r>
                        <a:rPr sz="1600" dirty="0">
                          <a:latin typeface="+mn-lt"/>
                          <a:cs typeface="Times New Roman"/>
                        </a:rPr>
                        <a:t>в</a:t>
                      </a:r>
                      <a:r>
                        <a:rPr sz="1600" spc="-10" dirty="0">
                          <a:latin typeface="+mn-lt"/>
                          <a:cs typeface="Times New Roman"/>
                        </a:rPr>
                        <a:t> </a:t>
                      </a:r>
                      <a:r>
                        <a:rPr sz="1600" dirty="0">
                          <a:latin typeface="+mn-lt"/>
                          <a:cs typeface="Times New Roman"/>
                        </a:rPr>
                        <a:t>отношении</a:t>
                      </a:r>
                      <a:r>
                        <a:rPr sz="1600" spc="-40" dirty="0">
                          <a:latin typeface="+mn-lt"/>
                          <a:cs typeface="Times New Roman"/>
                        </a:rPr>
                        <a:t> </a:t>
                      </a:r>
                      <a:r>
                        <a:rPr sz="1600" spc="-15" dirty="0">
                          <a:latin typeface="+mn-lt"/>
                          <a:cs typeface="Times New Roman"/>
                        </a:rPr>
                        <a:t>РФ</a:t>
                      </a:r>
                      <a:r>
                        <a:rPr sz="1600" spc="-5" dirty="0">
                          <a:latin typeface="+mn-lt"/>
                          <a:cs typeface="Times New Roman"/>
                        </a:rPr>
                        <a:t> </a:t>
                      </a:r>
                      <a:r>
                        <a:rPr sz="1600" dirty="0">
                          <a:latin typeface="+mn-lt"/>
                          <a:cs typeface="Times New Roman"/>
                        </a:rPr>
                        <a:t>ограничительных</a:t>
                      </a:r>
                      <a:r>
                        <a:rPr sz="1600" spc="-35" dirty="0">
                          <a:latin typeface="+mn-lt"/>
                          <a:cs typeface="Times New Roman"/>
                        </a:rPr>
                        <a:t> </a:t>
                      </a:r>
                      <a:r>
                        <a:rPr sz="1600" dirty="0">
                          <a:latin typeface="+mn-lt"/>
                          <a:cs typeface="Times New Roman"/>
                        </a:rPr>
                        <a:t>мер</a:t>
                      </a:r>
                      <a:r>
                        <a:rPr sz="1600" spc="-15" dirty="0">
                          <a:latin typeface="+mn-lt"/>
                          <a:cs typeface="Times New Roman"/>
                        </a:rPr>
                        <a:t> экономического</a:t>
                      </a:r>
                      <a:r>
                        <a:rPr sz="1600" spc="-35" dirty="0">
                          <a:latin typeface="+mn-lt"/>
                          <a:cs typeface="Times New Roman"/>
                        </a:rPr>
                        <a:t> </a:t>
                      </a:r>
                      <a:r>
                        <a:rPr sz="1600" spc="-5" dirty="0">
                          <a:latin typeface="+mn-lt"/>
                          <a:cs typeface="Times New Roman"/>
                        </a:rPr>
                        <a:t>характера</a:t>
                      </a:r>
                      <a:endParaRPr sz="1600">
                        <a:latin typeface="+mn-lt"/>
                        <a:cs typeface="Times New Roman"/>
                      </a:endParaRPr>
                    </a:p>
                  </a:txBody>
                  <a:tcPr marL="0" marR="0" marT="406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731519">
                <a:tc>
                  <a:txBody>
                    <a:bodyPr/>
                    <a:lstStyle/>
                    <a:p>
                      <a:pPr marL="45720" algn="l">
                        <a:lnSpc>
                          <a:spcPct val="100000"/>
                        </a:lnSpc>
                        <a:spcBef>
                          <a:spcPts val="325"/>
                        </a:spcBef>
                      </a:pPr>
                      <a:r>
                        <a:rPr sz="1600" spc="5" dirty="0">
                          <a:latin typeface="+mn-lt"/>
                          <a:cs typeface="Times New Roman"/>
                        </a:rPr>
                        <a:t>Поставщик</a:t>
                      </a:r>
                      <a:endParaRPr sz="1600">
                        <a:latin typeface="+mn-lt"/>
                        <a:cs typeface="Times New Roman"/>
                      </a:endParaRPr>
                    </a:p>
                  </a:txBody>
                  <a:tcPr marL="0" marR="0" marT="412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marR="644525" lvl="0" indent="0" algn="l" defTabSz="914400" rtl="0" eaLnBrk="1" fontAlgn="auto" latinLnBrk="0" hangingPunct="1">
                        <a:lnSpc>
                          <a:spcPct val="100000"/>
                        </a:lnSpc>
                        <a:spcBef>
                          <a:spcPts val="325"/>
                        </a:spcBef>
                        <a:spcAft>
                          <a:spcPts val="0"/>
                        </a:spcAft>
                        <a:buClrTx/>
                        <a:buSzTx/>
                        <a:buFontTx/>
                        <a:buNone/>
                        <a:tabLst/>
                        <a:defRPr/>
                      </a:pPr>
                      <a:r>
                        <a:rPr sz="1600" spc="-10" dirty="0">
                          <a:latin typeface="+mn-lt"/>
                          <a:cs typeface="Times New Roman"/>
                        </a:rPr>
                        <a:t>Должен</a:t>
                      </a:r>
                      <a:r>
                        <a:rPr sz="1600" dirty="0">
                          <a:latin typeface="+mn-lt"/>
                          <a:cs typeface="Times New Roman"/>
                        </a:rPr>
                        <a:t> быть</a:t>
                      </a:r>
                      <a:r>
                        <a:rPr sz="1600" spc="-5" dirty="0">
                          <a:latin typeface="+mn-lt"/>
                          <a:cs typeface="Times New Roman"/>
                        </a:rPr>
                        <a:t> </a:t>
                      </a:r>
                      <a:r>
                        <a:rPr sz="1600" spc="-10" dirty="0">
                          <a:latin typeface="+mn-lt"/>
                          <a:cs typeface="Times New Roman"/>
                        </a:rPr>
                        <a:t>включен</a:t>
                      </a:r>
                      <a:r>
                        <a:rPr sz="1600" dirty="0">
                          <a:latin typeface="+mn-lt"/>
                          <a:cs typeface="Times New Roman"/>
                        </a:rPr>
                        <a:t> в</a:t>
                      </a:r>
                      <a:r>
                        <a:rPr sz="1600" spc="20" dirty="0">
                          <a:latin typeface="+mn-lt"/>
                          <a:cs typeface="Times New Roman"/>
                        </a:rPr>
                        <a:t> </a:t>
                      </a:r>
                      <a:r>
                        <a:rPr sz="1600" spc="5" dirty="0">
                          <a:latin typeface="+mn-lt"/>
                          <a:cs typeface="Times New Roman"/>
                        </a:rPr>
                        <a:t>реестр </a:t>
                      </a:r>
                      <a:r>
                        <a:rPr sz="1600" spc="-5" dirty="0">
                          <a:latin typeface="+mn-lt"/>
                          <a:cs typeface="Times New Roman"/>
                        </a:rPr>
                        <a:t>единственных</a:t>
                      </a:r>
                      <a:r>
                        <a:rPr sz="1600" spc="-10" dirty="0">
                          <a:latin typeface="+mn-lt"/>
                          <a:cs typeface="Times New Roman"/>
                        </a:rPr>
                        <a:t> </a:t>
                      </a:r>
                      <a:r>
                        <a:rPr sz="1600" spc="-5" dirty="0">
                          <a:latin typeface="+mn-lt"/>
                          <a:cs typeface="Times New Roman"/>
                        </a:rPr>
                        <a:t>поставщиков</a:t>
                      </a:r>
                      <a:r>
                        <a:rPr sz="1600" spc="-25" dirty="0">
                          <a:latin typeface="+mn-lt"/>
                          <a:cs typeface="Times New Roman"/>
                        </a:rPr>
                        <a:t> </a:t>
                      </a:r>
                      <a:r>
                        <a:rPr sz="1600" spc="-5" dirty="0">
                          <a:latin typeface="+mn-lt"/>
                          <a:cs typeface="Times New Roman"/>
                        </a:rPr>
                        <a:t>лекарственных </a:t>
                      </a:r>
                      <a:r>
                        <a:rPr sz="1600" spc="-335" dirty="0">
                          <a:latin typeface="+mn-lt"/>
                          <a:cs typeface="Times New Roman"/>
                        </a:rPr>
                        <a:t> </a:t>
                      </a:r>
                      <a:r>
                        <a:rPr sz="1600" spc="-5" dirty="0">
                          <a:latin typeface="+mn-lt"/>
                          <a:cs typeface="Times New Roman"/>
                        </a:rPr>
                        <a:t>препаратов </a:t>
                      </a:r>
                      <a:r>
                        <a:rPr sz="1600" dirty="0">
                          <a:latin typeface="+mn-lt"/>
                          <a:cs typeface="Times New Roman"/>
                        </a:rPr>
                        <a:t>и </a:t>
                      </a:r>
                      <a:r>
                        <a:rPr sz="1600" spc="-5" dirty="0">
                          <a:latin typeface="+mn-lt"/>
                          <a:cs typeface="Times New Roman"/>
                        </a:rPr>
                        <a:t>медицинских изделий. </a:t>
                      </a:r>
                      <a:r>
                        <a:rPr sz="1600" dirty="0">
                          <a:latin typeface="+mn-lt"/>
                          <a:cs typeface="Times New Roman"/>
                        </a:rPr>
                        <a:t>Порядок </a:t>
                      </a:r>
                      <a:r>
                        <a:rPr sz="1600" spc="-5" dirty="0">
                          <a:latin typeface="+mn-lt"/>
                          <a:cs typeface="Times New Roman"/>
                        </a:rPr>
                        <a:t>ведения </a:t>
                      </a:r>
                      <a:r>
                        <a:rPr sz="1600" spc="-10" dirty="0">
                          <a:latin typeface="+mn-lt"/>
                          <a:cs typeface="Times New Roman"/>
                        </a:rPr>
                        <a:t>указанного </a:t>
                      </a:r>
                      <a:r>
                        <a:rPr sz="1600" spc="5" dirty="0">
                          <a:latin typeface="+mn-lt"/>
                          <a:cs typeface="Times New Roman"/>
                        </a:rPr>
                        <a:t>реестра </a:t>
                      </a:r>
                      <a:r>
                        <a:rPr sz="1600" spc="10" dirty="0">
                          <a:latin typeface="+mn-lt"/>
                          <a:cs typeface="Times New Roman"/>
                        </a:rPr>
                        <a:t> </a:t>
                      </a:r>
                      <a:r>
                        <a:rPr sz="1600" spc="-5" dirty="0">
                          <a:latin typeface="+mn-lt"/>
                          <a:cs typeface="Times New Roman"/>
                        </a:rPr>
                        <a:t>устанавливается</a:t>
                      </a:r>
                      <a:r>
                        <a:rPr sz="1600" spc="40" dirty="0">
                          <a:latin typeface="+mn-lt"/>
                          <a:cs typeface="Times New Roman"/>
                        </a:rPr>
                        <a:t> </a:t>
                      </a:r>
                      <a:r>
                        <a:rPr sz="1600" spc="-5" dirty="0" err="1">
                          <a:latin typeface="+mn-lt"/>
                          <a:cs typeface="Times New Roman"/>
                        </a:rPr>
                        <a:t>Правительством</a:t>
                      </a:r>
                      <a:r>
                        <a:rPr sz="1600" dirty="0">
                          <a:latin typeface="+mn-lt"/>
                          <a:cs typeface="Times New Roman"/>
                        </a:rPr>
                        <a:t> </a:t>
                      </a:r>
                      <a:r>
                        <a:rPr sz="1600" spc="-15" dirty="0" smtClean="0">
                          <a:latin typeface="+mn-lt"/>
                          <a:cs typeface="Times New Roman"/>
                        </a:rPr>
                        <a:t>РФ</a:t>
                      </a:r>
                      <a:r>
                        <a:rPr lang="ru-RU" sz="1600" spc="-15" dirty="0" smtClean="0">
                          <a:latin typeface="+mn-lt"/>
                          <a:cs typeface="Times New Roman"/>
                        </a:rPr>
                        <a:t> (</a:t>
                      </a:r>
                      <a:r>
                        <a:rPr lang="ru-RU" sz="1800" b="1" i="0" kern="1200" dirty="0" smtClean="0">
                          <a:solidFill>
                            <a:schemeClr val="tx1"/>
                          </a:solidFill>
                          <a:effectLst/>
                          <a:latin typeface="+mn-lt"/>
                          <a:ea typeface="+mn-ea"/>
                          <a:cs typeface="+mn-cs"/>
                        </a:rPr>
                        <a:t>Постановление Правительства РФ от 23.03.2022 N 443</a:t>
                      </a:r>
                      <a:r>
                        <a:rPr lang="ru-RU" sz="1600" b="0" i="0" kern="1200" dirty="0">
                          <a:solidFill>
                            <a:schemeClr val="tx1"/>
                          </a:solidFill>
                          <a:effectLst/>
                          <a:latin typeface="+mn-lt"/>
                          <a:ea typeface="+mn-ea"/>
                          <a:cs typeface="Times New Roman"/>
                        </a:rPr>
                        <a:t>)</a:t>
                      </a:r>
                      <a:endParaRPr lang="ru-RU" sz="1800" b="1" i="0" kern="1200" dirty="0" smtClean="0">
                        <a:solidFill>
                          <a:schemeClr val="tx1"/>
                        </a:solidFill>
                        <a:effectLst/>
                        <a:latin typeface="+mn-lt"/>
                        <a:ea typeface="+mn-ea"/>
                        <a:cs typeface="+mn-cs"/>
                      </a:endParaRPr>
                    </a:p>
                  </a:txBody>
                  <a:tcPr marL="0" marR="0" marT="412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2148">
                <a:tc>
                  <a:txBody>
                    <a:bodyPr/>
                    <a:lstStyle/>
                    <a:p>
                      <a:pPr marL="45720" algn="l">
                        <a:lnSpc>
                          <a:spcPts val="1435"/>
                        </a:lnSpc>
                      </a:pPr>
                      <a:r>
                        <a:rPr sz="1600" dirty="0">
                          <a:latin typeface="+mn-lt"/>
                          <a:cs typeface="Times New Roman"/>
                        </a:rPr>
                        <a:t>Порядок</a:t>
                      </a:r>
                      <a:r>
                        <a:rPr sz="1600" spc="-55" dirty="0">
                          <a:latin typeface="+mn-lt"/>
                          <a:cs typeface="Times New Roman"/>
                        </a:rPr>
                        <a:t> </a:t>
                      </a:r>
                      <a:r>
                        <a:rPr sz="1600" spc="-5" dirty="0">
                          <a:latin typeface="+mn-lt"/>
                          <a:cs typeface="Times New Roman"/>
                        </a:rPr>
                        <a:t>проведения</a:t>
                      </a:r>
                      <a:endParaRPr sz="1600">
                        <a:latin typeface="+mn-lt"/>
                        <a:cs typeface="Times New Roman"/>
                      </a:endParaRPr>
                    </a:p>
                    <a:p>
                      <a:pPr marL="45720" algn="l">
                        <a:lnSpc>
                          <a:spcPts val="1495"/>
                        </a:lnSpc>
                      </a:pPr>
                      <a:r>
                        <a:rPr sz="1600" spc="-10" dirty="0">
                          <a:latin typeface="+mn-lt"/>
                          <a:cs typeface="Times New Roman"/>
                        </a:rPr>
                        <a:t>закупки</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gn="l">
                        <a:lnSpc>
                          <a:spcPts val="1620"/>
                        </a:lnSpc>
                      </a:pPr>
                      <a:r>
                        <a:rPr sz="1600" spc="-5" dirty="0">
                          <a:latin typeface="+mn-lt"/>
                          <a:cs typeface="Times New Roman"/>
                        </a:rPr>
                        <a:t>Нет</a:t>
                      </a:r>
                      <a:r>
                        <a:rPr sz="1600" spc="-30" dirty="0">
                          <a:latin typeface="+mn-lt"/>
                          <a:cs typeface="Times New Roman"/>
                        </a:rPr>
                        <a:t> </a:t>
                      </a:r>
                      <a:r>
                        <a:rPr sz="1600" dirty="0">
                          <a:latin typeface="+mn-lt"/>
                          <a:cs typeface="Times New Roman"/>
                        </a:rPr>
                        <a:t>ограничений</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22097">
                <a:tc>
                  <a:txBody>
                    <a:bodyPr/>
                    <a:lstStyle/>
                    <a:p>
                      <a:pPr marL="45720" algn="l">
                        <a:lnSpc>
                          <a:spcPts val="1620"/>
                        </a:lnSpc>
                      </a:pPr>
                      <a:r>
                        <a:rPr sz="1600" dirty="0">
                          <a:latin typeface="+mn-lt"/>
                          <a:cs typeface="Times New Roman"/>
                        </a:rPr>
                        <a:t>Срок</a:t>
                      </a:r>
                      <a:r>
                        <a:rPr sz="1600" spc="-45" dirty="0">
                          <a:latin typeface="+mn-lt"/>
                          <a:cs typeface="Times New Roman"/>
                        </a:rPr>
                        <a:t> </a:t>
                      </a:r>
                      <a:r>
                        <a:rPr sz="1600" dirty="0">
                          <a:latin typeface="+mn-lt"/>
                          <a:cs typeface="Times New Roman"/>
                        </a:rPr>
                        <a:t>действия</a:t>
                      </a:r>
                      <a:r>
                        <a:rPr sz="1600" spc="-35" dirty="0">
                          <a:latin typeface="+mn-lt"/>
                          <a:cs typeface="Times New Roman"/>
                        </a:rPr>
                        <a:t> </a:t>
                      </a:r>
                      <a:r>
                        <a:rPr sz="1600" spc="-5" dirty="0">
                          <a:latin typeface="+mn-lt"/>
                          <a:cs typeface="Times New Roman"/>
                        </a:rPr>
                        <a:t>пункта</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F1DCDB"/>
                    </a:solidFill>
                  </a:tcPr>
                </a:tc>
                <a:tc>
                  <a:txBody>
                    <a:bodyPr/>
                    <a:lstStyle/>
                    <a:p>
                      <a:pPr marL="45720" algn="l">
                        <a:lnSpc>
                          <a:spcPts val="1435"/>
                        </a:lnSpc>
                      </a:pPr>
                      <a:r>
                        <a:rPr sz="1600" dirty="0">
                          <a:latin typeface="+mn-lt"/>
                          <a:cs typeface="Times New Roman"/>
                        </a:rPr>
                        <a:t>до</a:t>
                      </a:r>
                      <a:r>
                        <a:rPr sz="1600" spc="-5" dirty="0">
                          <a:latin typeface="+mn-lt"/>
                          <a:cs typeface="Times New Roman"/>
                        </a:rPr>
                        <a:t> истечения</a:t>
                      </a:r>
                      <a:r>
                        <a:rPr sz="1600" spc="-15" dirty="0">
                          <a:latin typeface="+mn-lt"/>
                          <a:cs typeface="Times New Roman"/>
                        </a:rPr>
                        <a:t> </a:t>
                      </a:r>
                      <a:r>
                        <a:rPr sz="1600" dirty="0">
                          <a:latin typeface="+mn-lt"/>
                          <a:cs typeface="Times New Roman"/>
                        </a:rPr>
                        <a:t>2</a:t>
                      </a:r>
                      <a:r>
                        <a:rPr sz="1600" spc="5" dirty="0">
                          <a:latin typeface="+mn-lt"/>
                          <a:cs typeface="Times New Roman"/>
                        </a:rPr>
                        <a:t> </a:t>
                      </a:r>
                      <a:r>
                        <a:rPr sz="1600" spc="-5" dirty="0">
                          <a:latin typeface="+mn-lt"/>
                          <a:cs typeface="Times New Roman"/>
                        </a:rPr>
                        <a:t>лет</a:t>
                      </a:r>
                      <a:r>
                        <a:rPr sz="1600" spc="15" dirty="0">
                          <a:latin typeface="+mn-lt"/>
                          <a:cs typeface="Times New Roman"/>
                        </a:rPr>
                        <a:t> </a:t>
                      </a:r>
                      <a:r>
                        <a:rPr sz="1600" dirty="0">
                          <a:latin typeface="+mn-lt"/>
                          <a:cs typeface="Times New Roman"/>
                        </a:rPr>
                        <a:t>со</a:t>
                      </a:r>
                      <a:r>
                        <a:rPr sz="1600" spc="-5" dirty="0">
                          <a:latin typeface="+mn-lt"/>
                          <a:cs typeface="Times New Roman"/>
                        </a:rPr>
                        <a:t> </a:t>
                      </a:r>
                      <a:r>
                        <a:rPr sz="1600" dirty="0">
                          <a:latin typeface="+mn-lt"/>
                          <a:cs typeface="Times New Roman"/>
                        </a:rPr>
                        <a:t>дня</a:t>
                      </a:r>
                      <a:r>
                        <a:rPr sz="1600" spc="-10" dirty="0">
                          <a:latin typeface="+mn-lt"/>
                          <a:cs typeface="Times New Roman"/>
                        </a:rPr>
                        <a:t> </a:t>
                      </a:r>
                      <a:r>
                        <a:rPr sz="1600" spc="-5" dirty="0">
                          <a:latin typeface="+mn-lt"/>
                          <a:cs typeface="Times New Roman"/>
                        </a:rPr>
                        <a:t>официального</a:t>
                      </a:r>
                      <a:r>
                        <a:rPr sz="1600" spc="-25" dirty="0">
                          <a:latin typeface="+mn-lt"/>
                          <a:cs typeface="Times New Roman"/>
                        </a:rPr>
                        <a:t> </a:t>
                      </a:r>
                      <a:r>
                        <a:rPr sz="1600" spc="-15" dirty="0">
                          <a:latin typeface="+mn-lt"/>
                          <a:cs typeface="Times New Roman"/>
                        </a:rPr>
                        <a:t>опубликования</a:t>
                      </a:r>
                      <a:r>
                        <a:rPr sz="1600" spc="-10" dirty="0">
                          <a:latin typeface="+mn-lt"/>
                          <a:cs typeface="Times New Roman"/>
                        </a:rPr>
                        <a:t> Закона</a:t>
                      </a:r>
                      <a:r>
                        <a:rPr sz="1600" spc="-15" dirty="0">
                          <a:latin typeface="+mn-lt"/>
                          <a:cs typeface="Times New Roman"/>
                        </a:rPr>
                        <a:t> </a:t>
                      </a:r>
                      <a:r>
                        <a:rPr sz="1600" spc="5" dirty="0">
                          <a:latin typeface="+mn-lt"/>
                          <a:cs typeface="Times New Roman"/>
                        </a:rPr>
                        <a:t>46-ФЗ</a:t>
                      </a:r>
                      <a:r>
                        <a:rPr sz="1600" spc="-25" dirty="0">
                          <a:latin typeface="+mn-lt"/>
                          <a:cs typeface="Times New Roman"/>
                        </a:rPr>
                        <a:t> </a:t>
                      </a:r>
                      <a:r>
                        <a:rPr sz="1600" dirty="0">
                          <a:latin typeface="+mn-lt"/>
                          <a:cs typeface="Times New Roman"/>
                        </a:rPr>
                        <a:t>(до</a:t>
                      </a:r>
                    </a:p>
                    <a:p>
                      <a:pPr marL="45720" algn="l">
                        <a:lnSpc>
                          <a:spcPts val="1495"/>
                        </a:lnSpc>
                      </a:pPr>
                      <a:r>
                        <a:rPr sz="1600" dirty="0">
                          <a:latin typeface="+mn-lt"/>
                          <a:cs typeface="Times New Roman"/>
                        </a:rPr>
                        <a:t>08.03.2024</a:t>
                      </a:r>
                      <a:r>
                        <a:rPr sz="1600" spc="-75" dirty="0">
                          <a:latin typeface="+mn-lt"/>
                          <a:cs typeface="Times New Roman"/>
                        </a:rPr>
                        <a:t> </a:t>
                      </a:r>
                      <a:r>
                        <a:rPr sz="1600" spc="-55" dirty="0">
                          <a:latin typeface="+mn-lt"/>
                          <a:cs typeface="Times New Roman"/>
                        </a:rPr>
                        <a:t>г.)</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89935085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nvPr>
        </p:nvGraphicFramePr>
        <p:xfrm>
          <a:off x="990600" y="1295400"/>
          <a:ext cx="10744200" cy="5405372"/>
        </p:xfrm>
        <a:graphic>
          <a:graphicData uri="http://schemas.openxmlformats.org/drawingml/2006/table">
            <a:tbl>
              <a:tblPr firstRow="1" bandRow="1">
                <a:tableStyleId>{2D5ABB26-0587-4C30-8999-92F81FD0307C}</a:tableStyleId>
              </a:tblPr>
              <a:tblGrid>
                <a:gridCol w="2723281"/>
                <a:gridCol w="3055553"/>
                <a:gridCol w="2546667"/>
                <a:gridCol w="2418699"/>
              </a:tblGrid>
              <a:tr h="1655699">
                <a:tc gridSpan="4">
                  <a:txBody>
                    <a:bodyPr/>
                    <a:lstStyle/>
                    <a:p>
                      <a:pPr marL="602615" marR="260985">
                        <a:lnSpc>
                          <a:spcPct val="100000"/>
                        </a:lnSpc>
                        <a:spcBef>
                          <a:spcPts val="315"/>
                        </a:spcBef>
                      </a:pPr>
                      <a:r>
                        <a:rPr sz="1400" dirty="0">
                          <a:latin typeface="+mn-lt"/>
                          <a:cs typeface="Times New Roman"/>
                        </a:rPr>
                        <a:t>Часть</a:t>
                      </a:r>
                      <a:r>
                        <a:rPr sz="1400" spc="5" dirty="0">
                          <a:latin typeface="+mn-lt"/>
                          <a:cs typeface="Times New Roman"/>
                        </a:rPr>
                        <a:t> </a:t>
                      </a:r>
                      <a:r>
                        <a:rPr sz="1400" dirty="0">
                          <a:latin typeface="+mn-lt"/>
                          <a:cs typeface="Times New Roman"/>
                        </a:rPr>
                        <a:t>1</a:t>
                      </a:r>
                      <a:r>
                        <a:rPr sz="1400" spc="5" dirty="0">
                          <a:latin typeface="+mn-lt"/>
                          <a:cs typeface="Times New Roman"/>
                        </a:rPr>
                        <a:t> </a:t>
                      </a:r>
                      <a:r>
                        <a:rPr sz="1400" spc="-40" dirty="0">
                          <a:latin typeface="+mn-lt"/>
                          <a:cs typeface="Times New Roman"/>
                        </a:rPr>
                        <a:t>ст.</a:t>
                      </a:r>
                      <a:r>
                        <a:rPr sz="1400" spc="-35" dirty="0">
                          <a:latin typeface="+mn-lt"/>
                          <a:cs typeface="Times New Roman"/>
                        </a:rPr>
                        <a:t> </a:t>
                      </a:r>
                      <a:r>
                        <a:rPr sz="1400" dirty="0">
                          <a:latin typeface="+mn-lt"/>
                          <a:cs typeface="Times New Roman"/>
                        </a:rPr>
                        <a:t>15</a:t>
                      </a:r>
                      <a:r>
                        <a:rPr sz="1400" spc="5" dirty="0">
                          <a:latin typeface="+mn-lt"/>
                          <a:cs typeface="Times New Roman"/>
                        </a:rPr>
                        <a:t> </a:t>
                      </a:r>
                      <a:r>
                        <a:rPr sz="1400" spc="-10" dirty="0">
                          <a:latin typeface="+mn-lt"/>
                          <a:cs typeface="Times New Roman"/>
                        </a:rPr>
                        <a:t>Федерального</a:t>
                      </a:r>
                      <a:r>
                        <a:rPr sz="1400" spc="-5" dirty="0">
                          <a:latin typeface="+mn-lt"/>
                          <a:cs typeface="Times New Roman"/>
                        </a:rPr>
                        <a:t> </a:t>
                      </a:r>
                      <a:r>
                        <a:rPr sz="1400" spc="-15" dirty="0">
                          <a:latin typeface="+mn-lt"/>
                          <a:cs typeface="Times New Roman"/>
                        </a:rPr>
                        <a:t>закона</a:t>
                      </a:r>
                      <a:r>
                        <a:rPr sz="1400" spc="-10" dirty="0">
                          <a:latin typeface="+mn-lt"/>
                          <a:cs typeface="Times New Roman"/>
                        </a:rPr>
                        <a:t> </a:t>
                      </a:r>
                      <a:r>
                        <a:rPr sz="1400" spc="-15" dirty="0">
                          <a:latin typeface="+mn-lt"/>
                          <a:cs typeface="Times New Roman"/>
                        </a:rPr>
                        <a:t>от</a:t>
                      </a:r>
                      <a:r>
                        <a:rPr sz="1400" spc="-10" dirty="0">
                          <a:latin typeface="+mn-lt"/>
                          <a:cs typeface="Times New Roman"/>
                        </a:rPr>
                        <a:t> </a:t>
                      </a:r>
                      <a:r>
                        <a:rPr sz="1400" dirty="0">
                          <a:latin typeface="+mn-lt"/>
                          <a:cs typeface="Times New Roman"/>
                        </a:rPr>
                        <a:t>8</a:t>
                      </a:r>
                      <a:r>
                        <a:rPr sz="1400" spc="5" dirty="0">
                          <a:latin typeface="+mn-lt"/>
                          <a:cs typeface="Times New Roman"/>
                        </a:rPr>
                        <a:t> </a:t>
                      </a:r>
                      <a:r>
                        <a:rPr sz="1400" spc="-5" dirty="0">
                          <a:latin typeface="+mn-lt"/>
                          <a:cs typeface="Times New Roman"/>
                        </a:rPr>
                        <a:t>марта</a:t>
                      </a:r>
                      <a:r>
                        <a:rPr sz="1400" dirty="0">
                          <a:latin typeface="+mn-lt"/>
                          <a:cs typeface="Times New Roman"/>
                        </a:rPr>
                        <a:t> </a:t>
                      </a:r>
                      <a:r>
                        <a:rPr sz="1400" spc="-5" dirty="0">
                          <a:latin typeface="+mn-lt"/>
                          <a:cs typeface="Times New Roman"/>
                        </a:rPr>
                        <a:t>2022</a:t>
                      </a:r>
                      <a:r>
                        <a:rPr sz="1400" dirty="0">
                          <a:latin typeface="+mn-lt"/>
                          <a:cs typeface="Times New Roman"/>
                        </a:rPr>
                        <a:t> </a:t>
                      </a:r>
                      <a:r>
                        <a:rPr sz="1400" spc="-80" dirty="0">
                          <a:latin typeface="+mn-lt"/>
                          <a:cs typeface="Times New Roman"/>
                        </a:rPr>
                        <a:t>г.</a:t>
                      </a:r>
                      <a:r>
                        <a:rPr sz="1400" spc="-75" dirty="0">
                          <a:latin typeface="+mn-lt"/>
                          <a:cs typeface="Times New Roman"/>
                        </a:rPr>
                        <a:t> </a:t>
                      </a:r>
                      <a:r>
                        <a:rPr sz="1400" dirty="0">
                          <a:latin typeface="+mn-lt"/>
                          <a:cs typeface="Times New Roman"/>
                        </a:rPr>
                        <a:t>N</a:t>
                      </a:r>
                      <a:r>
                        <a:rPr sz="1400" spc="5" dirty="0">
                          <a:latin typeface="+mn-lt"/>
                          <a:cs typeface="Times New Roman"/>
                        </a:rPr>
                        <a:t> </a:t>
                      </a:r>
                      <a:r>
                        <a:rPr sz="1400" spc="-5" dirty="0">
                          <a:latin typeface="+mn-lt"/>
                          <a:cs typeface="Times New Roman"/>
                        </a:rPr>
                        <a:t>46-ФЗ</a:t>
                      </a:r>
                      <a:r>
                        <a:rPr sz="1400" dirty="0">
                          <a:latin typeface="+mn-lt"/>
                          <a:cs typeface="Times New Roman"/>
                        </a:rPr>
                        <a:t> "О</a:t>
                      </a:r>
                      <a:r>
                        <a:rPr sz="1400" spc="5" dirty="0">
                          <a:latin typeface="+mn-lt"/>
                          <a:cs typeface="Times New Roman"/>
                        </a:rPr>
                        <a:t> </a:t>
                      </a:r>
                      <a:r>
                        <a:rPr sz="1400" dirty="0">
                          <a:latin typeface="+mn-lt"/>
                          <a:cs typeface="Times New Roman"/>
                        </a:rPr>
                        <a:t>внесении</a:t>
                      </a:r>
                      <a:r>
                        <a:rPr sz="1400" spc="5" dirty="0">
                          <a:latin typeface="+mn-lt"/>
                          <a:cs typeface="Times New Roman"/>
                        </a:rPr>
                        <a:t> </a:t>
                      </a:r>
                      <a:r>
                        <a:rPr sz="1400" spc="-5" dirty="0">
                          <a:latin typeface="+mn-lt"/>
                          <a:cs typeface="Times New Roman"/>
                        </a:rPr>
                        <a:t>изменений</a:t>
                      </a:r>
                      <a:r>
                        <a:rPr sz="1400" dirty="0">
                          <a:latin typeface="+mn-lt"/>
                          <a:cs typeface="Times New Roman"/>
                        </a:rPr>
                        <a:t> в</a:t>
                      </a:r>
                      <a:r>
                        <a:rPr sz="1400" spc="5" dirty="0">
                          <a:latin typeface="+mn-lt"/>
                          <a:cs typeface="Times New Roman"/>
                        </a:rPr>
                        <a:t> </a:t>
                      </a:r>
                      <a:r>
                        <a:rPr sz="1400" spc="-5" dirty="0">
                          <a:latin typeface="+mn-lt"/>
                          <a:cs typeface="Times New Roman"/>
                        </a:rPr>
                        <a:t>отдельные </a:t>
                      </a:r>
                      <a:r>
                        <a:rPr sz="1400" spc="-335" dirty="0">
                          <a:latin typeface="+mn-lt"/>
                          <a:cs typeface="Times New Roman"/>
                        </a:rPr>
                        <a:t> </a:t>
                      </a:r>
                      <a:r>
                        <a:rPr sz="1400" spc="-10" dirty="0">
                          <a:latin typeface="+mn-lt"/>
                          <a:cs typeface="Times New Roman"/>
                        </a:rPr>
                        <a:t>законодательные</a:t>
                      </a:r>
                      <a:r>
                        <a:rPr sz="1400" spc="-35" dirty="0">
                          <a:latin typeface="+mn-lt"/>
                          <a:cs typeface="Times New Roman"/>
                        </a:rPr>
                        <a:t> </a:t>
                      </a:r>
                      <a:r>
                        <a:rPr sz="1400" spc="-5" dirty="0">
                          <a:latin typeface="+mn-lt"/>
                          <a:cs typeface="Times New Roman"/>
                        </a:rPr>
                        <a:t>акты</a:t>
                      </a:r>
                      <a:r>
                        <a:rPr sz="1400" spc="-15" dirty="0">
                          <a:latin typeface="+mn-lt"/>
                          <a:cs typeface="Times New Roman"/>
                        </a:rPr>
                        <a:t> </a:t>
                      </a:r>
                      <a:r>
                        <a:rPr sz="1400" spc="-5" dirty="0">
                          <a:latin typeface="+mn-lt"/>
                          <a:cs typeface="Times New Roman"/>
                        </a:rPr>
                        <a:t>Российской Федерации"</a:t>
                      </a:r>
                      <a:endParaRPr sz="1400" dirty="0">
                        <a:latin typeface="+mn-lt"/>
                        <a:cs typeface="Times New Roman"/>
                      </a:endParaRPr>
                    </a:p>
                    <a:p>
                      <a:pPr>
                        <a:lnSpc>
                          <a:spcPct val="100000"/>
                        </a:lnSpc>
                        <a:spcBef>
                          <a:spcPts val="55"/>
                        </a:spcBef>
                      </a:pPr>
                      <a:endParaRPr sz="2000" dirty="0">
                        <a:latin typeface="+mn-lt"/>
                        <a:cs typeface="Times New Roman"/>
                      </a:endParaRPr>
                    </a:p>
                    <a:p>
                      <a:pPr marL="602615">
                        <a:lnSpc>
                          <a:spcPct val="100000"/>
                        </a:lnSpc>
                      </a:pPr>
                      <a:r>
                        <a:rPr sz="1400" dirty="0">
                          <a:latin typeface="+mn-lt"/>
                          <a:cs typeface="Times New Roman"/>
                        </a:rPr>
                        <a:t>Постановление</a:t>
                      </a:r>
                      <a:r>
                        <a:rPr sz="1400" spc="-5" dirty="0">
                          <a:latin typeface="+mn-lt"/>
                          <a:cs typeface="Times New Roman"/>
                        </a:rPr>
                        <a:t> Правительства</a:t>
                      </a:r>
                      <a:r>
                        <a:rPr sz="1400" spc="20" dirty="0">
                          <a:latin typeface="+mn-lt"/>
                          <a:cs typeface="Times New Roman"/>
                        </a:rPr>
                        <a:t> </a:t>
                      </a:r>
                      <a:r>
                        <a:rPr sz="1400" spc="-10" dirty="0">
                          <a:latin typeface="+mn-lt"/>
                          <a:cs typeface="Times New Roman"/>
                        </a:rPr>
                        <a:t>РФ</a:t>
                      </a:r>
                      <a:r>
                        <a:rPr sz="1400" spc="-20" dirty="0">
                          <a:latin typeface="+mn-lt"/>
                          <a:cs typeface="Times New Roman"/>
                        </a:rPr>
                        <a:t> </a:t>
                      </a:r>
                      <a:r>
                        <a:rPr sz="1400" spc="-10" dirty="0">
                          <a:latin typeface="+mn-lt"/>
                          <a:cs typeface="Times New Roman"/>
                        </a:rPr>
                        <a:t>от</a:t>
                      </a:r>
                      <a:r>
                        <a:rPr sz="1400" spc="-5" dirty="0">
                          <a:latin typeface="+mn-lt"/>
                          <a:cs typeface="Times New Roman"/>
                        </a:rPr>
                        <a:t> </a:t>
                      </a:r>
                      <a:r>
                        <a:rPr sz="1400" dirty="0">
                          <a:latin typeface="+mn-lt"/>
                          <a:cs typeface="Times New Roman"/>
                        </a:rPr>
                        <a:t>10</a:t>
                      </a:r>
                      <a:r>
                        <a:rPr sz="1400" spc="-10" dirty="0">
                          <a:latin typeface="+mn-lt"/>
                          <a:cs typeface="Times New Roman"/>
                        </a:rPr>
                        <a:t> </a:t>
                      </a:r>
                      <a:r>
                        <a:rPr sz="1400" spc="-5" dirty="0">
                          <a:latin typeface="+mn-lt"/>
                          <a:cs typeface="Times New Roman"/>
                        </a:rPr>
                        <a:t>марта</a:t>
                      </a:r>
                      <a:r>
                        <a:rPr sz="1400" spc="10" dirty="0">
                          <a:latin typeface="+mn-lt"/>
                          <a:cs typeface="Times New Roman"/>
                        </a:rPr>
                        <a:t> </a:t>
                      </a:r>
                      <a:r>
                        <a:rPr sz="1400" spc="5" dirty="0">
                          <a:latin typeface="+mn-lt"/>
                          <a:cs typeface="Times New Roman"/>
                        </a:rPr>
                        <a:t>2022</a:t>
                      </a:r>
                      <a:r>
                        <a:rPr sz="1400" spc="-35" dirty="0">
                          <a:latin typeface="+mn-lt"/>
                          <a:cs typeface="Times New Roman"/>
                        </a:rPr>
                        <a:t> </a:t>
                      </a:r>
                      <a:r>
                        <a:rPr sz="1400" spc="-80" dirty="0">
                          <a:latin typeface="+mn-lt"/>
                          <a:cs typeface="Times New Roman"/>
                        </a:rPr>
                        <a:t>г.</a:t>
                      </a:r>
                      <a:r>
                        <a:rPr sz="1400" spc="-5" dirty="0">
                          <a:latin typeface="+mn-lt"/>
                          <a:cs typeface="Times New Roman"/>
                        </a:rPr>
                        <a:t> </a:t>
                      </a:r>
                      <a:r>
                        <a:rPr sz="1400" dirty="0">
                          <a:latin typeface="+mn-lt"/>
                          <a:cs typeface="Times New Roman"/>
                        </a:rPr>
                        <a:t>N </a:t>
                      </a:r>
                      <a:r>
                        <a:rPr sz="1400" spc="5" dirty="0">
                          <a:latin typeface="+mn-lt"/>
                          <a:cs typeface="Times New Roman"/>
                        </a:rPr>
                        <a:t>339</a:t>
                      </a:r>
                      <a:endParaRPr sz="1400" dirty="0">
                        <a:latin typeface="+mn-lt"/>
                        <a:cs typeface="Times New Roman"/>
                      </a:endParaRPr>
                    </a:p>
                    <a:p>
                      <a:pPr marL="602615" marR="263525">
                        <a:lnSpc>
                          <a:spcPct val="100000"/>
                        </a:lnSpc>
                        <a:spcBef>
                          <a:spcPts val="335"/>
                        </a:spcBef>
                      </a:pPr>
                      <a:r>
                        <a:rPr sz="1400" dirty="0">
                          <a:latin typeface="+mn-lt"/>
                          <a:cs typeface="Times New Roman"/>
                        </a:rPr>
                        <a:t>"О</a:t>
                      </a:r>
                      <a:r>
                        <a:rPr sz="1400" spc="295" dirty="0">
                          <a:latin typeface="+mn-lt"/>
                          <a:cs typeface="Times New Roman"/>
                        </a:rPr>
                        <a:t> </a:t>
                      </a:r>
                      <a:r>
                        <a:rPr sz="1400" spc="-5" dirty="0">
                          <a:latin typeface="+mn-lt"/>
                          <a:cs typeface="Times New Roman"/>
                        </a:rPr>
                        <a:t>случаях</a:t>
                      </a:r>
                      <a:r>
                        <a:rPr sz="1400" spc="315" dirty="0">
                          <a:latin typeface="+mn-lt"/>
                          <a:cs typeface="Times New Roman"/>
                        </a:rPr>
                        <a:t> </a:t>
                      </a:r>
                      <a:r>
                        <a:rPr sz="1400" dirty="0">
                          <a:latin typeface="+mn-lt"/>
                          <a:cs typeface="Times New Roman"/>
                        </a:rPr>
                        <a:t>осуществления</a:t>
                      </a:r>
                      <a:r>
                        <a:rPr sz="1400" spc="315" dirty="0">
                          <a:latin typeface="+mn-lt"/>
                          <a:cs typeface="Times New Roman"/>
                        </a:rPr>
                        <a:t> </a:t>
                      </a:r>
                      <a:r>
                        <a:rPr sz="1400" spc="-5" dirty="0">
                          <a:latin typeface="+mn-lt"/>
                          <a:cs typeface="Times New Roman"/>
                        </a:rPr>
                        <a:t>закупок</a:t>
                      </a:r>
                      <a:r>
                        <a:rPr sz="1400" spc="310" dirty="0">
                          <a:latin typeface="+mn-lt"/>
                          <a:cs typeface="Times New Roman"/>
                        </a:rPr>
                        <a:t> </a:t>
                      </a:r>
                      <a:r>
                        <a:rPr sz="1400" spc="-10" dirty="0">
                          <a:latin typeface="+mn-lt"/>
                          <a:cs typeface="Times New Roman"/>
                        </a:rPr>
                        <a:t>товаров,</a:t>
                      </a:r>
                      <a:r>
                        <a:rPr sz="1400" spc="300" dirty="0">
                          <a:latin typeface="+mn-lt"/>
                          <a:cs typeface="Times New Roman"/>
                        </a:rPr>
                        <a:t> </a:t>
                      </a:r>
                      <a:r>
                        <a:rPr sz="1400" spc="-25" dirty="0">
                          <a:latin typeface="+mn-lt"/>
                          <a:cs typeface="Times New Roman"/>
                        </a:rPr>
                        <a:t>работ,</a:t>
                      </a:r>
                      <a:r>
                        <a:rPr sz="1400" spc="-15" dirty="0">
                          <a:latin typeface="+mn-lt"/>
                          <a:cs typeface="Times New Roman"/>
                        </a:rPr>
                        <a:t> </a:t>
                      </a:r>
                      <a:r>
                        <a:rPr sz="1400" spc="-5" dirty="0">
                          <a:latin typeface="+mn-lt"/>
                          <a:cs typeface="Times New Roman"/>
                        </a:rPr>
                        <a:t>услуг</a:t>
                      </a:r>
                      <a:r>
                        <a:rPr sz="1400" spc="325" dirty="0">
                          <a:latin typeface="+mn-lt"/>
                          <a:cs typeface="Times New Roman"/>
                        </a:rPr>
                        <a:t> </a:t>
                      </a:r>
                      <a:r>
                        <a:rPr sz="1400" dirty="0">
                          <a:latin typeface="+mn-lt"/>
                          <a:cs typeface="Times New Roman"/>
                        </a:rPr>
                        <a:t>для</a:t>
                      </a:r>
                      <a:r>
                        <a:rPr sz="1400" spc="305" dirty="0">
                          <a:latin typeface="+mn-lt"/>
                          <a:cs typeface="Times New Roman"/>
                        </a:rPr>
                        <a:t> </a:t>
                      </a:r>
                      <a:r>
                        <a:rPr sz="1400" spc="-10" dirty="0">
                          <a:latin typeface="+mn-lt"/>
                          <a:cs typeface="Times New Roman"/>
                        </a:rPr>
                        <a:t>государственных</a:t>
                      </a:r>
                      <a:r>
                        <a:rPr sz="1400" spc="315" dirty="0">
                          <a:latin typeface="+mn-lt"/>
                          <a:cs typeface="Times New Roman"/>
                        </a:rPr>
                        <a:t> </a:t>
                      </a:r>
                      <a:r>
                        <a:rPr sz="1400" dirty="0">
                          <a:latin typeface="+mn-lt"/>
                          <a:cs typeface="Times New Roman"/>
                        </a:rPr>
                        <a:t>и</a:t>
                      </a:r>
                      <a:r>
                        <a:rPr sz="1400" spc="310" dirty="0">
                          <a:latin typeface="+mn-lt"/>
                          <a:cs typeface="Times New Roman"/>
                        </a:rPr>
                        <a:t> </a:t>
                      </a:r>
                      <a:r>
                        <a:rPr sz="1400" spc="-5" dirty="0">
                          <a:latin typeface="+mn-lt"/>
                          <a:cs typeface="Times New Roman"/>
                        </a:rPr>
                        <a:t>(или)</a:t>
                      </a:r>
                      <a:r>
                        <a:rPr sz="1400" spc="305" dirty="0">
                          <a:latin typeface="+mn-lt"/>
                          <a:cs typeface="Times New Roman"/>
                        </a:rPr>
                        <a:t> </a:t>
                      </a:r>
                      <a:r>
                        <a:rPr sz="1400" spc="-5" dirty="0">
                          <a:latin typeface="+mn-lt"/>
                          <a:cs typeface="Times New Roman"/>
                        </a:rPr>
                        <a:t>муниципальных </a:t>
                      </a:r>
                      <a:r>
                        <a:rPr sz="1400" spc="-335" dirty="0">
                          <a:latin typeface="+mn-lt"/>
                          <a:cs typeface="Times New Roman"/>
                        </a:rPr>
                        <a:t> </a:t>
                      </a:r>
                      <a:r>
                        <a:rPr sz="1400" spc="-10" dirty="0">
                          <a:latin typeface="+mn-lt"/>
                          <a:cs typeface="Times New Roman"/>
                        </a:rPr>
                        <a:t>нужд</a:t>
                      </a:r>
                      <a:r>
                        <a:rPr sz="1400" spc="5" dirty="0">
                          <a:latin typeface="+mn-lt"/>
                          <a:cs typeface="Times New Roman"/>
                        </a:rPr>
                        <a:t> </a:t>
                      </a:r>
                      <a:r>
                        <a:rPr sz="1400" dirty="0">
                          <a:latin typeface="+mn-lt"/>
                          <a:cs typeface="Times New Roman"/>
                        </a:rPr>
                        <a:t>у</a:t>
                      </a:r>
                      <a:r>
                        <a:rPr sz="1400" spc="5" dirty="0">
                          <a:latin typeface="+mn-lt"/>
                          <a:cs typeface="Times New Roman"/>
                        </a:rPr>
                        <a:t> </a:t>
                      </a:r>
                      <a:r>
                        <a:rPr sz="1400" spc="-5" dirty="0">
                          <a:latin typeface="+mn-lt"/>
                          <a:cs typeface="Times New Roman"/>
                        </a:rPr>
                        <a:t>единственного</a:t>
                      </a:r>
                      <a:r>
                        <a:rPr sz="1400" spc="-25" dirty="0">
                          <a:latin typeface="+mn-lt"/>
                          <a:cs typeface="Times New Roman"/>
                        </a:rPr>
                        <a:t> </a:t>
                      </a:r>
                      <a:r>
                        <a:rPr sz="1400" dirty="0">
                          <a:latin typeface="+mn-lt"/>
                          <a:cs typeface="Times New Roman"/>
                        </a:rPr>
                        <a:t>поставщика</a:t>
                      </a:r>
                      <a:r>
                        <a:rPr sz="1400" spc="-15" dirty="0">
                          <a:latin typeface="+mn-lt"/>
                          <a:cs typeface="Times New Roman"/>
                        </a:rPr>
                        <a:t> </a:t>
                      </a:r>
                      <a:r>
                        <a:rPr sz="1400" spc="-5" dirty="0">
                          <a:latin typeface="+mn-lt"/>
                          <a:cs typeface="Times New Roman"/>
                        </a:rPr>
                        <a:t>(подрядчика,</a:t>
                      </a:r>
                      <a:r>
                        <a:rPr sz="1400" spc="-35" dirty="0">
                          <a:latin typeface="+mn-lt"/>
                          <a:cs typeface="Times New Roman"/>
                        </a:rPr>
                        <a:t> </a:t>
                      </a:r>
                      <a:r>
                        <a:rPr sz="1400" spc="-5" dirty="0">
                          <a:latin typeface="+mn-lt"/>
                          <a:cs typeface="Times New Roman"/>
                        </a:rPr>
                        <a:t>исполнителя) </a:t>
                      </a:r>
                      <a:r>
                        <a:rPr sz="1400" dirty="0">
                          <a:latin typeface="+mn-lt"/>
                          <a:cs typeface="Times New Roman"/>
                        </a:rPr>
                        <a:t>и</a:t>
                      </a:r>
                      <a:r>
                        <a:rPr sz="1400" spc="5" dirty="0">
                          <a:latin typeface="+mn-lt"/>
                          <a:cs typeface="Times New Roman"/>
                        </a:rPr>
                        <a:t> </a:t>
                      </a:r>
                      <a:r>
                        <a:rPr sz="1400" spc="-5" dirty="0">
                          <a:latin typeface="+mn-lt"/>
                          <a:cs typeface="Times New Roman"/>
                        </a:rPr>
                        <a:t>порядке</a:t>
                      </a:r>
                      <a:r>
                        <a:rPr sz="1400" spc="-30" dirty="0">
                          <a:latin typeface="+mn-lt"/>
                          <a:cs typeface="Times New Roman"/>
                        </a:rPr>
                        <a:t> </a:t>
                      </a:r>
                      <a:r>
                        <a:rPr sz="1400" dirty="0">
                          <a:latin typeface="+mn-lt"/>
                          <a:cs typeface="Times New Roman"/>
                        </a:rPr>
                        <a:t>их</a:t>
                      </a:r>
                      <a:r>
                        <a:rPr sz="1400" spc="-10" dirty="0">
                          <a:latin typeface="+mn-lt"/>
                          <a:cs typeface="Times New Roman"/>
                        </a:rPr>
                        <a:t> </a:t>
                      </a:r>
                      <a:r>
                        <a:rPr sz="1400" dirty="0">
                          <a:latin typeface="+mn-lt"/>
                          <a:cs typeface="Times New Roman"/>
                        </a:rPr>
                        <a:t>осуществления"</a:t>
                      </a:r>
                    </a:p>
                  </a:txBody>
                  <a:tcPr marL="0" marR="0" marT="40005" marB="0">
                    <a:lnB w="12700">
                      <a:solidFill>
                        <a:srgbClr val="000000"/>
                      </a:solidFill>
                      <a:prstDash val="solid"/>
                    </a:lnB>
                    <a:solidFill>
                      <a:srgbClr val="DCE6F1"/>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4320">
                <a:tc gridSpan="4">
                  <a:txBody>
                    <a:bodyPr/>
                    <a:lstStyle/>
                    <a:p>
                      <a:pPr algn="ctr">
                        <a:lnSpc>
                          <a:spcPct val="100000"/>
                        </a:lnSpc>
                        <a:spcBef>
                          <a:spcPts val="330"/>
                        </a:spcBef>
                      </a:pPr>
                      <a:r>
                        <a:rPr sz="1200" b="1" spc="-5" dirty="0">
                          <a:latin typeface="+mn-lt"/>
                          <a:cs typeface="Times New Roman"/>
                        </a:rPr>
                        <a:t>Основания</a:t>
                      </a:r>
                      <a:endParaRPr sz="120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018091">
                <a:tc>
                  <a:txBody>
                    <a:bodyPr/>
                    <a:lstStyle/>
                    <a:p>
                      <a:pPr marL="45720" marR="768350">
                        <a:lnSpc>
                          <a:spcPct val="100000"/>
                        </a:lnSpc>
                        <a:spcBef>
                          <a:spcPts val="330"/>
                        </a:spcBef>
                      </a:pPr>
                      <a:r>
                        <a:rPr sz="1200" spc="-5" dirty="0">
                          <a:latin typeface="+mn-lt"/>
                          <a:cs typeface="Times New Roman"/>
                        </a:rPr>
                        <a:t>а) </a:t>
                      </a:r>
                      <a:r>
                        <a:rPr sz="1200" spc="-15" dirty="0">
                          <a:latin typeface="+mn-lt"/>
                          <a:cs typeface="Times New Roman"/>
                        </a:rPr>
                        <a:t>протокол </a:t>
                      </a:r>
                      <a:r>
                        <a:rPr sz="1200" spc="-5" dirty="0">
                          <a:latin typeface="+mn-lt"/>
                          <a:cs typeface="Times New Roman"/>
                        </a:rPr>
                        <a:t>заседания </a:t>
                      </a:r>
                      <a:r>
                        <a:rPr sz="1200" dirty="0">
                          <a:latin typeface="+mn-lt"/>
                          <a:cs typeface="Times New Roman"/>
                        </a:rPr>
                        <a:t> </a:t>
                      </a:r>
                      <a:r>
                        <a:rPr sz="1200" spc="-5" dirty="0">
                          <a:latin typeface="+mn-lt"/>
                          <a:cs typeface="Times New Roman"/>
                        </a:rPr>
                        <a:t>Правительства </a:t>
                      </a:r>
                      <a:r>
                        <a:rPr sz="1200" spc="-10" dirty="0">
                          <a:latin typeface="+mn-lt"/>
                          <a:cs typeface="Times New Roman"/>
                        </a:rPr>
                        <a:t>РФ, </a:t>
                      </a:r>
                      <a:r>
                        <a:rPr sz="1200" spc="-5" dirty="0">
                          <a:latin typeface="+mn-lt"/>
                          <a:cs typeface="Times New Roman"/>
                        </a:rPr>
                        <a:t> </a:t>
                      </a:r>
                      <a:r>
                        <a:rPr sz="1200" spc="-55" dirty="0">
                          <a:latin typeface="+mn-lt"/>
                          <a:cs typeface="Times New Roman"/>
                        </a:rPr>
                        <a:t>к</a:t>
                      </a:r>
                      <a:r>
                        <a:rPr sz="1200" dirty="0">
                          <a:latin typeface="+mn-lt"/>
                          <a:cs typeface="Times New Roman"/>
                        </a:rPr>
                        <a:t>оо</a:t>
                      </a:r>
                      <a:r>
                        <a:rPr sz="1200" spc="-15" dirty="0">
                          <a:latin typeface="+mn-lt"/>
                          <a:cs typeface="Times New Roman"/>
                        </a:rPr>
                        <a:t>р</a:t>
                      </a:r>
                      <a:r>
                        <a:rPr sz="1200" dirty="0">
                          <a:latin typeface="+mn-lt"/>
                          <a:cs typeface="Times New Roman"/>
                        </a:rPr>
                        <a:t>д</a:t>
                      </a:r>
                      <a:r>
                        <a:rPr sz="1200" spc="5" dirty="0">
                          <a:latin typeface="+mn-lt"/>
                          <a:cs typeface="Times New Roman"/>
                        </a:rPr>
                        <a:t>и</a:t>
                      </a:r>
                      <a:r>
                        <a:rPr sz="1200" dirty="0">
                          <a:latin typeface="+mn-lt"/>
                          <a:cs typeface="Times New Roman"/>
                        </a:rPr>
                        <a:t>н</a:t>
                      </a:r>
                      <a:r>
                        <a:rPr sz="1200" spc="-5" dirty="0">
                          <a:latin typeface="+mn-lt"/>
                          <a:cs typeface="Times New Roman"/>
                        </a:rPr>
                        <a:t>а</a:t>
                      </a:r>
                      <a:r>
                        <a:rPr sz="1200" dirty="0">
                          <a:latin typeface="+mn-lt"/>
                          <a:cs typeface="Times New Roman"/>
                        </a:rPr>
                        <a:t>цио</a:t>
                      </a:r>
                      <a:r>
                        <a:rPr sz="1200" spc="-10" dirty="0">
                          <a:latin typeface="+mn-lt"/>
                          <a:cs typeface="Times New Roman"/>
                        </a:rPr>
                        <a:t>нн</a:t>
                      </a:r>
                      <a:r>
                        <a:rPr sz="1200" dirty="0">
                          <a:latin typeface="+mn-lt"/>
                          <a:cs typeface="Times New Roman"/>
                        </a:rPr>
                        <a:t>о</a:t>
                      </a:r>
                      <a:r>
                        <a:rPr sz="1200" spc="-40" dirty="0">
                          <a:latin typeface="+mn-lt"/>
                          <a:cs typeface="Times New Roman"/>
                        </a:rPr>
                        <a:t>г</a:t>
                      </a:r>
                      <a:r>
                        <a:rPr sz="1200" dirty="0">
                          <a:latin typeface="+mn-lt"/>
                          <a:cs typeface="Times New Roman"/>
                        </a:rPr>
                        <a:t>о</a:t>
                      </a:r>
                      <a:r>
                        <a:rPr sz="1200" spc="-40" dirty="0">
                          <a:latin typeface="+mn-lt"/>
                          <a:cs typeface="Times New Roman"/>
                        </a:rPr>
                        <a:t> </a:t>
                      </a:r>
                      <a:r>
                        <a:rPr sz="1200" dirty="0">
                          <a:latin typeface="+mn-lt"/>
                          <a:cs typeface="Times New Roman"/>
                        </a:rPr>
                        <a:t>или</a:t>
                      </a:r>
                      <a:endParaRPr sz="1200">
                        <a:latin typeface="+mn-lt"/>
                        <a:cs typeface="Times New Roman"/>
                      </a:endParaRPr>
                    </a:p>
                    <a:p>
                      <a:pPr marL="45720">
                        <a:lnSpc>
                          <a:spcPct val="100000"/>
                        </a:lnSpc>
                      </a:pPr>
                      <a:r>
                        <a:rPr sz="1200" spc="-10" dirty="0">
                          <a:latin typeface="+mn-lt"/>
                          <a:cs typeface="Times New Roman"/>
                        </a:rPr>
                        <a:t>совещательного</a:t>
                      </a:r>
                      <a:r>
                        <a:rPr sz="1200" spc="10" dirty="0">
                          <a:latin typeface="+mn-lt"/>
                          <a:cs typeface="Times New Roman"/>
                        </a:rPr>
                        <a:t> </a:t>
                      </a:r>
                      <a:r>
                        <a:rPr sz="1200" spc="-5" dirty="0">
                          <a:latin typeface="+mn-lt"/>
                          <a:cs typeface="Times New Roman"/>
                        </a:rPr>
                        <a:t>органа</a:t>
                      </a:r>
                      <a:r>
                        <a:rPr sz="1200" spc="-15" dirty="0">
                          <a:latin typeface="+mn-lt"/>
                          <a:cs typeface="Times New Roman"/>
                        </a:rPr>
                        <a:t> под</a:t>
                      </a:r>
                      <a:endParaRPr sz="1200">
                        <a:latin typeface="+mn-lt"/>
                        <a:cs typeface="Times New Roman"/>
                      </a:endParaRPr>
                    </a:p>
                    <a:p>
                      <a:pPr marL="45720" marR="100330">
                        <a:lnSpc>
                          <a:spcPct val="100000"/>
                        </a:lnSpc>
                      </a:pPr>
                      <a:r>
                        <a:rPr sz="1200" spc="-10" dirty="0">
                          <a:latin typeface="+mn-lt"/>
                          <a:cs typeface="Times New Roman"/>
                        </a:rPr>
                        <a:t>председательством</a:t>
                      </a:r>
                      <a:r>
                        <a:rPr sz="1200" spc="40" dirty="0">
                          <a:latin typeface="+mn-lt"/>
                          <a:cs typeface="Times New Roman"/>
                        </a:rPr>
                        <a:t> </a:t>
                      </a:r>
                      <a:r>
                        <a:rPr sz="1200" spc="-10" dirty="0">
                          <a:latin typeface="+mn-lt"/>
                          <a:cs typeface="Times New Roman"/>
                        </a:rPr>
                        <a:t>Председателя </a:t>
                      </a:r>
                      <a:r>
                        <a:rPr sz="1200" spc="-285" dirty="0">
                          <a:latin typeface="+mn-lt"/>
                          <a:cs typeface="Times New Roman"/>
                        </a:rPr>
                        <a:t> </a:t>
                      </a:r>
                      <a:r>
                        <a:rPr sz="1200" spc="-5" dirty="0">
                          <a:latin typeface="+mn-lt"/>
                          <a:cs typeface="Times New Roman"/>
                        </a:rPr>
                        <a:t>Правительства</a:t>
                      </a:r>
                      <a:r>
                        <a:rPr sz="1200" dirty="0">
                          <a:latin typeface="+mn-lt"/>
                          <a:cs typeface="Times New Roman"/>
                        </a:rPr>
                        <a:t> </a:t>
                      </a:r>
                      <a:r>
                        <a:rPr sz="1200" spc="-10" dirty="0">
                          <a:latin typeface="+mn-lt"/>
                          <a:cs typeface="Times New Roman"/>
                        </a:rPr>
                        <a:t>РФ, </a:t>
                      </a:r>
                      <a:r>
                        <a:rPr sz="1200" spc="-5" dirty="0">
                          <a:latin typeface="+mn-lt"/>
                          <a:cs typeface="Times New Roman"/>
                        </a:rPr>
                        <a:t> Правительственной </a:t>
                      </a:r>
                      <a:r>
                        <a:rPr sz="1200" spc="-15" dirty="0">
                          <a:latin typeface="+mn-lt"/>
                          <a:cs typeface="Times New Roman"/>
                        </a:rPr>
                        <a:t>комиссии </a:t>
                      </a:r>
                      <a:r>
                        <a:rPr sz="1200" dirty="0">
                          <a:latin typeface="+mn-lt"/>
                          <a:cs typeface="Times New Roman"/>
                        </a:rPr>
                        <a:t>по </a:t>
                      </a:r>
                      <a:r>
                        <a:rPr sz="1200" spc="-285" dirty="0">
                          <a:latin typeface="+mn-lt"/>
                          <a:cs typeface="Times New Roman"/>
                        </a:rPr>
                        <a:t> </a:t>
                      </a:r>
                      <a:r>
                        <a:rPr sz="1200" spc="-5" dirty="0">
                          <a:latin typeface="+mn-lt"/>
                          <a:cs typeface="Times New Roman"/>
                        </a:rPr>
                        <a:t>повышению устойчивости </a:t>
                      </a:r>
                      <a:r>
                        <a:rPr sz="1200" dirty="0">
                          <a:latin typeface="+mn-lt"/>
                          <a:cs typeface="Times New Roman"/>
                        </a:rPr>
                        <a:t> </a:t>
                      </a:r>
                      <a:r>
                        <a:rPr sz="1200" spc="-5" dirty="0">
                          <a:latin typeface="+mn-lt"/>
                          <a:cs typeface="Times New Roman"/>
                        </a:rPr>
                        <a:t>российской</a:t>
                      </a:r>
                      <a:r>
                        <a:rPr sz="1200" spc="-10" dirty="0">
                          <a:latin typeface="+mn-lt"/>
                          <a:cs typeface="Times New Roman"/>
                        </a:rPr>
                        <a:t> экономики</a:t>
                      </a:r>
                      <a:r>
                        <a:rPr sz="1200" spc="-25" dirty="0">
                          <a:latin typeface="+mn-lt"/>
                          <a:cs typeface="Times New Roman"/>
                        </a:rPr>
                        <a:t> </a:t>
                      </a:r>
                      <a:r>
                        <a:rPr sz="1200" dirty="0">
                          <a:latin typeface="+mn-lt"/>
                          <a:cs typeface="Times New Roman"/>
                        </a:rPr>
                        <a:t>в</a:t>
                      </a:r>
                      <a:endParaRPr sz="1200">
                        <a:latin typeface="+mn-lt"/>
                        <a:cs typeface="Times New Roman"/>
                      </a:endParaRPr>
                    </a:p>
                    <a:p>
                      <a:pPr marL="45720" marR="436245">
                        <a:lnSpc>
                          <a:spcPct val="100000"/>
                        </a:lnSpc>
                      </a:pPr>
                      <a:r>
                        <a:rPr sz="1200" spc="-10" dirty="0">
                          <a:latin typeface="+mn-lt"/>
                          <a:cs typeface="Times New Roman"/>
                        </a:rPr>
                        <a:t>условиях </a:t>
                      </a:r>
                      <a:r>
                        <a:rPr sz="1200" dirty="0">
                          <a:latin typeface="+mn-lt"/>
                          <a:cs typeface="Times New Roman"/>
                        </a:rPr>
                        <a:t>санкций </a:t>
                      </a:r>
                      <a:r>
                        <a:rPr sz="1200" spc="-10" dirty="0">
                          <a:latin typeface="+mn-lt"/>
                          <a:cs typeface="Times New Roman"/>
                        </a:rPr>
                        <a:t>содержит </a:t>
                      </a:r>
                      <a:r>
                        <a:rPr sz="1200" spc="-285" dirty="0">
                          <a:latin typeface="+mn-lt"/>
                          <a:cs typeface="Times New Roman"/>
                        </a:rPr>
                        <a:t> </a:t>
                      </a:r>
                      <a:r>
                        <a:rPr sz="1200" spc="-5" dirty="0">
                          <a:latin typeface="+mn-lt"/>
                          <a:cs typeface="Times New Roman"/>
                        </a:rPr>
                        <a:t>решение,</a:t>
                      </a:r>
                      <a:r>
                        <a:rPr sz="1200" dirty="0">
                          <a:latin typeface="+mn-lt"/>
                          <a:cs typeface="Times New Roman"/>
                        </a:rPr>
                        <a:t> </a:t>
                      </a:r>
                      <a:r>
                        <a:rPr sz="1200" spc="-5" dirty="0">
                          <a:latin typeface="+mn-lt"/>
                          <a:cs typeface="Times New Roman"/>
                        </a:rPr>
                        <a:t>определяющее</a:t>
                      </a:r>
                      <a:endParaRPr sz="1200">
                        <a:latin typeface="+mn-lt"/>
                        <a:cs typeface="Times New Roman"/>
                      </a:endParaRPr>
                    </a:p>
                    <a:p>
                      <a:pPr marL="45720" marR="179070">
                        <a:lnSpc>
                          <a:spcPct val="100000"/>
                        </a:lnSpc>
                        <a:spcBef>
                          <a:spcPts val="5"/>
                        </a:spcBef>
                      </a:pPr>
                      <a:r>
                        <a:rPr sz="1200" spc="-10" dirty="0">
                          <a:latin typeface="+mn-lt"/>
                          <a:cs typeface="Times New Roman"/>
                        </a:rPr>
                        <a:t>единственного </a:t>
                      </a:r>
                      <a:r>
                        <a:rPr sz="1200" dirty="0">
                          <a:latin typeface="+mn-lt"/>
                          <a:cs typeface="Times New Roman"/>
                        </a:rPr>
                        <a:t>поставщика </a:t>
                      </a:r>
                      <a:r>
                        <a:rPr sz="1200" spc="5" dirty="0">
                          <a:latin typeface="+mn-lt"/>
                          <a:cs typeface="Times New Roman"/>
                        </a:rPr>
                        <a:t> </a:t>
                      </a:r>
                      <a:r>
                        <a:rPr sz="1200" spc="-5" dirty="0">
                          <a:latin typeface="+mn-lt"/>
                          <a:cs typeface="Times New Roman"/>
                        </a:rPr>
                        <a:t>(подрядчика, исполнителя) </a:t>
                      </a:r>
                      <a:r>
                        <a:rPr sz="1200" dirty="0">
                          <a:latin typeface="+mn-lt"/>
                          <a:cs typeface="Times New Roman"/>
                        </a:rPr>
                        <a:t> </a:t>
                      </a:r>
                      <a:r>
                        <a:rPr sz="1200" spc="-5" dirty="0">
                          <a:latin typeface="+mn-lt"/>
                          <a:cs typeface="Times New Roman"/>
                        </a:rPr>
                        <a:t>товаров, </a:t>
                      </a:r>
                      <a:r>
                        <a:rPr sz="1200" spc="-20" dirty="0">
                          <a:latin typeface="+mn-lt"/>
                          <a:cs typeface="Times New Roman"/>
                        </a:rPr>
                        <a:t>работ, </a:t>
                      </a:r>
                      <a:r>
                        <a:rPr sz="1200" spc="-15" dirty="0">
                          <a:latin typeface="+mn-lt"/>
                          <a:cs typeface="Times New Roman"/>
                        </a:rPr>
                        <a:t>услуг</a:t>
                      </a:r>
                      <a:r>
                        <a:rPr sz="1200" spc="50" dirty="0">
                          <a:latin typeface="+mn-lt"/>
                          <a:cs typeface="Times New Roman"/>
                        </a:rPr>
                        <a:t> </a:t>
                      </a:r>
                      <a:r>
                        <a:rPr sz="1200" dirty="0">
                          <a:latin typeface="+mn-lt"/>
                          <a:cs typeface="Times New Roman"/>
                        </a:rPr>
                        <a:t>для </a:t>
                      </a:r>
                      <a:r>
                        <a:rPr sz="1200" spc="5" dirty="0">
                          <a:latin typeface="+mn-lt"/>
                          <a:cs typeface="Times New Roman"/>
                        </a:rPr>
                        <a:t> </a:t>
                      </a:r>
                      <a:r>
                        <a:rPr sz="1200" spc="-5" dirty="0">
                          <a:latin typeface="+mn-lt"/>
                          <a:cs typeface="Times New Roman"/>
                        </a:rPr>
                        <a:t>обеспечения</a:t>
                      </a:r>
                      <a:r>
                        <a:rPr sz="1200" spc="-15" dirty="0">
                          <a:latin typeface="+mn-lt"/>
                          <a:cs typeface="Times New Roman"/>
                        </a:rPr>
                        <a:t> государственных</a:t>
                      </a:r>
                      <a:r>
                        <a:rPr sz="1200" spc="25" dirty="0">
                          <a:latin typeface="+mn-lt"/>
                          <a:cs typeface="Times New Roman"/>
                        </a:rPr>
                        <a:t> </a:t>
                      </a:r>
                      <a:r>
                        <a:rPr sz="1200" dirty="0">
                          <a:latin typeface="+mn-lt"/>
                          <a:cs typeface="Times New Roman"/>
                        </a:rPr>
                        <a:t>и </a:t>
                      </a:r>
                      <a:r>
                        <a:rPr sz="1200" spc="-285" dirty="0">
                          <a:latin typeface="+mn-lt"/>
                          <a:cs typeface="Times New Roman"/>
                        </a:rPr>
                        <a:t> </a:t>
                      </a:r>
                      <a:r>
                        <a:rPr sz="1200" dirty="0">
                          <a:latin typeface="+mn-lt"/>
                          <a:cs typeface="Times New Roman"/>
                        </a:rPr>
                        <a:t>(или)</a:t>
                      </a:r>
                      <a:r>
                        <a:rPr sz="1200" spc="-30" dirty="0">
                          <a:latin typeface="+mn-lt"/>
                          <a:cs typeface="Times New Roman"/>
                        </a:rPr>
                        <a:t> </a:t>
                      </a:r>
                      <a:r>
                        <a:rPr sz="1200" spc="-5" dirty="0">
                          <a:latin typeface="+mn-lt"/>
                          <a:cs typeface="Times New Roman"/>
                        </a:rPr>
                        <a:t>муниципальных</a:t>
                      </a:r>
                      <a:r>
                        <a:rPr sz="1200" spc="-25" dirty="0">
                          <a:latin typeface="+mn-lt"/>
                          <a:cs typeface="Times New Roman"/>
                        </a:rPr>
                        <a:t> </a:t>
                      </a:r>
                      <a:r>
                        <a:rPr sz="1200" spc="-15" dirty="0">
                          <a:latin typeface="+mn-lt"/>
                          <a:cs typeface="Times New Roman"/>
                        </a:rPr>
                        <a:t>нужд</a:t>
                      </a:r>
                      <a:endParaRPr sz="120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720" marR="105410">
                        <a:lnSpc>
                          <a:spcPct val="100000"/>
                        </a:lnSpc>
                        <a:spcBef>
                          <a:spcPts val="330"/>
                        </a:spcBef>
                      </a:pPr>
                      <a:r>
                        <a:rPr sz="1200" dirty="0">
                          <a:latin typeface="+mn-lt"/>
                          <a:cs typeface="Times New Roman"/>
                        </a:rPr>
                        <a:t>б) </a:t>
                      </a:r>
                      <a:r>
                        <a:rPr sz="1200" spc="-15" dirty="0">
                          <a:latin typeface="+mn-lt"/>
                          <a:cs typeface="Times New Roman"/>
                        </a:rPr>
                        <a:t>протокол </a:t>
                      </a:r>
                      <a:r>
                        <a:rPr sz="1200" spc="-5" dirty="0">
                          <a:latin typeface="+mn-lt"/>
                          <a:cs typeface="Times New Roman"/>
                        </a:rPr>
                        <a:t>заседания Правительства </a:t>
                      </a:r>
                      <a:r>
                        <a:rPr sz="1200" spc="-285" dirty="0">
                          <a:latin typeface="+mn-lt"/>
                          <a:cs typeface="Times New Roman"/>
                        </a:rPr>
                        <a:t> </a:t>
                      </a:r>
                      <a:r>
                        <a:rPr sz="1200" spc="-10" dirty="0">
                          <a:latin typeface="+mn-lt"/>
                          <a:cs typeface="Times New Roman"/>
                        </a:rPr>
                        <a:t>РФ, координационного </a:t>
                      </a:r>
                      <a:r>
                        <a:rPr sz="1200" dirty="0">
                          <a:latin typeface="+mn-lt"/>
                          <a:cs typeface="Times New Roman"/>
                        </a:rPr>
                        <a:t>или </a:t>
                      </a:r>
                      <a:r>
                        <a:rPr sz="1200" spc="5" dirty="0">
                          <a:latin typeface="+mn-lt"/>
                          <a:cs typeface="Times New Roman"/>
                        </a:rPr>
                        <a:t> </a:t>
                      </a:r>
                      <a:r>
                        <a:rPr sz="1200" spc="-10" dirty="0">
                          <a:latin typeface="+mn-lt"/>
                          <a:cs typeface="Times New Roman"/>
                        </a:rPr>
                        <a:t>совещательного</a:t>
                      </a:r>
                      <a:r>
                        <a:rPr sz="1200" spc="15" dirty="0">
                          <a:latin typeface="+mn-lt"/>
                          <a:cs typeface="Times New Roman"/>
                        </a:rPr>
                        <a:t> </a:t>
                      </a:r>
                      <a:r>
                        <a:rPr sz="1200" spc="-5" dirty="0" err="1">
                          <a:latin typeface="+mn-lt"/>
                          <a:cs typeface="Times New Roman"/>
                        </a:rPr>
                        <a:t>органа</a:t>
                      </a:r>
                      <a:r>
                        <a:rPr sz="1200" spc="-5" dirty="0">
                          <a:latin typeface="+mn-lt"/>
                          <a:cs typeface="Times New Roman"/>
                        </a:rPr>
                        <a:t> </a:t>
                      </a:r>
                      <a:r>
                        <a:rPr sz="1200" spc="-15" dirty="0" err="1" smtClean="0">
                          <a:latin typeface="+mn-lt"/>
                          <a:cs typeface="Times New Roman"/>
                        </a:rPr>
                        <a:t>под</a:t>
                      </a:r>
                      <a:r>
                        <a:rPr lang="ru-RU" sz="1200" spc="-15" dirty="0" smtClean="0">
                          <a:latin typeface="+mn-lt"/>
                          <a:cs typeface="Times New Roman"/>
                        </a:rPr>
                        <a:t> </a:t>
                      </a:r>
                      <a:r>
                        <a:rPr sz="1200" spc="-10" dirty="0" err="1" smtClean="0">
                          <a:latin typeface="+mn-lt"/>
                          <a:cs typeface="Times New Roman"/>
                        </a:rPr>
                        <a:t>председательством</a:t>
                      </a:r>
                      <a:r>
                        <a:rPr sz="1200" spc="30" dirty="0" smtClean="0">
                          <a:latin typeface="+mn-lt"/>
                          <a:cs typeface="Times New Roman"/>
                        </a:rPr>
                        <a:t> </a:t>
                      </a:r>
                      <a:r>
                        <a:rPr sz="1200" spc="-10" dirty="0">
                          <a:latin typeface="+mn-lt"/>
                          <a:cs typeface="Times New Roman"/>
                        </a:rPr>
                        <a:t>Председателя </a:t>
                      </a:r>
                      <a:r>
                        <a:rPr sz="1200" spc="-5" dirty="0">
                          <a:latin typeface="+mn-lt"/>
                          <a:cs typeface="Times New Roman"/>
                        </a:rPr>
                        <a:t> Правительства </a:t>
                      </a:r>
                      <a:r>
                        <a:rPr sz="1200" spc="-15" dirty="0">
                          <a:latin typeface="+mn-lt"/>
                          <a:cs typeface="Times New Roman"/>
                        </a:rPr>
                        <a:t>РФ, </a:t>
                      </a:r>
                      <a:r>
                        <a:rPr sz="1200" spc="-10" dirty="0">
                          <a:latin typeface="+mn-lt"/>
                          <a:cs typeface="Times New Roman"/>
                        </a:rPr>
                        <a:t> </a:t>
                      </a:r>
                      <a:r>
                        <a:rPr sz="1200" spc="-5" dirty="0">
                          <a:latin typeface="+mn-lt"/>
                          <a:cs typeface="Times New Roman"/>
                        </a:rPr>
                        <a:t>Правительственной </a:t>
                      </a:r>
                      <a:r>
                        <a:rPr sz="1200" spc="-15" dirty="0">
                          <a:latin typeface="+mn-lt"/>
                          <a:cs typeface="Times New Roman"/>
                        </a:rPr>
                        <a:t>комиссии </a:t>
                      </a:r>
                      <a:r>
                        <a:rPr sz="1200" dirty="0">
                          <a:latin typeface="+mn-lt"/>
                          <a:cs typeface="Times New Roman"/>
                        </a:rPr>
                        <a:t>по </a:t>
                      </a:r>
                      <a:r>
                        <a:rPr sz="1200" spc="5" dirty="0">
                          <a:latin typeface="+mn-lt"/>
                          <a:cs typeface="Times New Roman"/>
                        </a:rPr>
                        <a:t> </a:t>
                      </a:r>
                      <a:r>
                        <a:rPr sz="1200" spc="-5" dirty="0">
                          <a:latin typeface="+mn-lt"/>
                          <a:cs typeface="Times New Roman"/>
                        </a:rPr>
                        <a:t>повышению устойчивости </a:t>
                      </a:r>
                      <a:r>
                        <a:rPr sz="1200" dirty="0">
                          <a:latin typeface="+mn-lt"/>
                          <a:cs typeface="Times New Roman"/>
                        </a:rPr>
                        <a:t> </a:t>
                      </a:r>
                      <a:r>
                        <a:rPr sz="1200" spc="-5" dirty="0">
                          <a:latin typeface="+mn-lt"/>
                          <a:cs typeface="Times New Roman"/>
                        </a:rPr>
                        <a:t>российской</a:t>
                      </a:r>
                      <a:r>
                        <a:rPr sz="1200" spc="-25" dirty="0">
                          <a:latin typeface="+mn-lt"/>
                          <a:cs typeface="Times New Roman"/>
                        </a:rPr>
                        <a:t> </a:t>
                      </a:r>
                      <a:r>
                        <a:rPr sz="1200" spc="-10" dirty="0">
                          <a:latin typeface="+mn-lt"/>
                          <a:cs typeface="Times New Roman"/>
                        </a:rPr>
                        <a:t>экономики</a:t>
                      </a:r>
                      <a:r>
                        <a:rPr sz="1200" spc="-35" dirty="0">
                          <a:latin typeface="+mn-lt"/>
                          <a:cs typeface="Times New Roman"/>
                        </a:rPr>
                        <a:t> </a:t>
                      </a:r>
                      <a:r>
                        <a:rPr sz="1200" dirty="0">
                          <a:latin typeface="+mn-lt"/>
                          <a:cs typeface="Times New Roman"/>
                        </a:rPr>
                        <a:t>в</a:t>
                      </a:r>
                      <a:r>
                        <a:rPr sz="1200" spc="-30" dirty="0">
                          <a:latin typeface="+mn-lt"/>
                          <a:cs typeface="Times New Roman"/>
                        </a:rPr>
                        <a:t> </a:t>
                      </a:r>
                      <a:r>
                        <a:rPr sz="1200" spc="-10" dirty="0">
                          <a:latin typeface="+mn-lt"/>
                          <a:cs typeface="Times New Roman"/>
                        </a:rPr>
                        <a:t>условиях </a:t>
                      </a:r>
                      <a:r>
                        <a:rPr sz="1200" spc="-285" dirty="0">
                          <a:latin typeface="+mn-lt"/>
                          <a:cs typeface="Times New Roman"/>
                        </a:rPr>
                        <a:t> </a:t>
                      </a:r>
                      <a:r>
                        <a:rPr sz="1200" dirty="0">
                          <a:latin typeface="+mn-lt"/>
                          <a:cs typeface="Times New Roman"/>
                        </a:rPr>
                        <a:t>санкций</a:t>
                      </a:r>
                      <a:r>
                        <a:rPr sz="1200" spc="-25" dirty="0">
                          <a:latin typeface="+mn-lt"/>
                          <a:cs typeface="Times New Roman"/>
                        </a:rPr>
                        <a:t> </a:t>
                      </a:r>
                      <a:r>
                        <a:rPr sz="1200" spc="-10" dirty="0">
                          <a:latin typeface="+mn-lt"/>
                          <a:cs typeface="Times New Roman"/>
                        </a:rPr>
                        <a:t>содержит</a:t>
                      </a:r>
                      <a:r>
                        <a:rPr sz="1200" spc="5" dirty="0">
                          <a:latin typeface="+mn-lt"/>
                          <a:cs typeface="Times New Roman"/>
                        </a:rPr>
                        <a:t> </a:t>
                      </a:r>
                      <a:r>
                        <a:rPr sz="1200" spc="-5" dirty="0">
                          <a:latin typeface="+mn-lt"/>
                          <a:cs typeface="Times New Roman"/>
                        </a:rPr>
                        <a:t>решение,</a:t>
                      </a:r>
                      <a:endParaRPr sz="1200" dirty="0">
                        <a:latin typeface="+mn-lt"/>
                        <a:cs typeface="Times New Roman"/>
                      </a:endParaRPr>
                    </a:p>
                    <a:p>
                      <a:pPr marL="45720" marR="159385">
                        <a:lnSpc>
                          <a:spcPct val="100000"/>
                        </a:lnSpc>
                      </a:pPr>
                      <a:r>
                        <a:rPr sz="1200" spc="-5" dirty="0">
                          <a:latin typeface="+mn-lt"/>
                          <a:cs typeface="Times New Roman"/>
                        </a:rPr>
                        <a:t>определяющее </a:t>
                      </a:r>
                      <a:r>
                        <a:rPr sz="1200" spc="-10" dirty="0">
                          <a:latin typeface="+mn-lt"/>
                          <a:cs typeface="Times New Roman"/>
                        </a:rPr>
                        <a:t>конкретную</a:t>
                      </a:r>
                      <a:r>
                        <a:rPr sz="1200" spc="10" dirty="0">
                          <a:latin typeface="+mn-lt"/>
                          <a:cs typeface="Times New Roman"/>
                        </a:rPr>
                        <a:t> </a:t>
                      </a:r>
                      <a:r>
                        <a:rPr sz="1200" spc="-10" dirty="0">
                          <a:latin typeface="+mn-lt"/>
                          <a:cs typeface="Times New Roman"/>
                        </a:rPr>
                        <a:t>закупку </a:t>
                      </a:r>
                      <a:r>
                        <a:rPr sz="1200" spc="-5" dirty="0">
                          <a:latin typeface="+mn-lt"/>
                          <a:cs typeface="Times New Roman"/>
                        </a:rPr>
                        <a:t> </a:t>
                      </a:r>
                      <a:r>
                        <a:rPr sz="1200" dirty="0">
                          <a:latin typeface="+mn-lt"/>
                          <a:cs typeface="Times New Roman"/>
                        </a:rPr>
                        <a:t>для</a:t>
                      </a:r>
                      <a:r>
                        <a:rPr sz="1200" spc="-10" dirty="0">
                          <a:latin typeface="+mn-lt"/>
                          <a:cs typeface="Times New Roman"/>
                        </a:rPr>
                        <a:t> </a:t>
                      </a:r>
                      <a:r>
                        <a:rPr sz="1200" spc="-5" dirty="0">
                          <a:latin typeface="+mn-lt"/>
                          <a:cs typeface="Times New Roman"/>
                        </a:rPr>
                        <a:t>обеспечения </a:t>
                      </a:r>
                      <a:r>
                        <a:rPr sz="1200" spc="-15" dirty="0">
                          <a:latin typeface="+mn-lt"/>
                          <a:cs typeface="Times New Roman"/>
                        </a:rPr>
                        <a:t>государственных</a:t>
                      </a:r>
                      <a:r>
                        <a:rPr sz="1200" spc="35" dirty="0">
                          <a:latin typeface="+mn-lt"/>
                          <a:cs typeface="Times New Roman"/>
                        </a:rPr>
                        <a:t> </a:t>
                      </a:r>
                      <a:r>
                        <a:rPr sz="1200" dirty="0">
                          <a:latin typeface="+mn-lt"/>
                          <a:cs typeface="Times New Roman"/>
                        </a:rPr>
                        <a:t>и </a:t>
                      </a:r>
                      <a:r>
                        <a:rPr sz="1200" spc="5" dirty="0">
                          <a:latin typeface="+mn-lt"/>
                          <a:cs typeface="Times New Roman"/>
                        </a:rPr>
                        <a:t> </a:t>
                      </a:r>
                      <a:r>
                        <a:rPr sz="1200" dirty="0">
                          <a:latin typeface="+mn-lt"/>
                          <a:cs typeface="Times New Roman"/>
                        </a:rPr>
                        <a:t>(или) </a:t>
                      </a:r>
                      <a:r>
                        <a:rPr sz="1200" spc="-5" dirty="0">
                          <a:latin typeface="+mn-lt"/>
                          <a:cs typeface="Times New Roman"/>
                        </a:rPr>
                        <a:t>муниципальных </a:t>
                      </a:r>
                      <a:r>
                        <a:rPr sz="1200" spc="-10" dirty="0">
                          <a:latin typeface="+mn-lt"/>
                          <a:cs typeface="Times New Roman"/>
                        </a:rPr>
                        <a:t>нужд, </a:t>
                      </a:r>
                      <a:r>
                        <a:rPr sz="1200" spc="-15" dirty="0">
                          <a:latin typeface="+mn-lt"/>
                          <a:cs typeface="Times New Roman"/>
                        </a:rPr>
                        <a:t>которая </a:t>
                      </a:r>
                      <a:r>
                        <a:rPr sz="1200" spc="-285" dirty="0">
                          <a:latin typeface="+mn-lt"/>
                          <a:cs typeface="Times New Roman"/>
                        </a:rPr>
                        <a:t> </a:t>
                      </a:r>
                      <a:r>
                        <a:rPr sz="1200" spc="-10" dirty="0">
                          <a:latin typeface="+mn-lt"/>
                          <a:cs typeface="Times New Roman"/>
                        </a:rPr>
                        <a:t>может</a:t>
                      </a:r>
                      <a:r>
                        <a:rPr sz="1200" spc="-5" dirty="0">
                          <a:latin typeface="+mn-lt"/>
                          <a:cs typeface="Times New Roman"/>
                        </a:rPr>
                        <a:t> </a:t>
                      </a:r>
                      <a:r>
                        <a:rPr sz="1200" dirty="0">
                          <a:latin typeface="+mn-lt"/>
                          <a:cs typeface="Times New Roman"/>
                        </a:rPr>
                        <a:t>быть </a:t>
                      </a:r>
                      <a:r>
                        <a:rPr sz="1200" spc="-5" dirty="0">
                          <a:latin typeface="+mn-lt"/>
                          <a:cs typeface="Times New Roman"/>
                        </a:rPr>
                        <a:t>осуществлена </a:t>
                      </a:r>
                      <a:r>
                        <a:rPr sz="1200" dirty="0">
                          <a:latin typeface="+mn-lt"/>
                          <a:cs typeface="Times New Roman"/>
                        </a:rPr>
                        <a:t> </a:t>
                      </a:r>
                      <a:r>
                        <a:rPr sz="1200" spc="-10" dirty="0">
                          <a:latin typeface="+mn-lt"/>
                          <a:cs typeface="Times New Roman"/>
                        </a:rPr>
                        <a:t>заказчиками </a:t>
                      </a:r>
                      <a:r>
                        <a:rPr sz="1200" dirty="0">
                          <a:latin typeface="+mn-lt"/>
                          <a:cs typeface="Times New Roman"/>
                        </a:rPr>
                        <a:t>у </a:t>
                      </a:r>
                      <a:r>
                        <a:rPr sz="1200" spc="-5" dirty="0">
                          <a:latin typeface="+mn-lt"/>
                          <a:cs typeface="Times New Roman"/>
                        </a:rPr>
                        <a:t>единственного </a:t>
                      </a:r>
                      <a:r>
                        <a:rPr sz="1200" dirty="0">
                          <a:latin typeface="+mn-lt"/>
                          <a:cs typeface="Times New Roman"/>
                        </a:rPr>
                        <a:t> поставщика </a:t>
                      </a:r>
                      <a:r>
                        <a:rPr sz="1200" spc="-5" dirty="0">
                          <a:latin typeface="+mn-lt"/>
                          <a:cs typeface="Times New Roman"/>
                        </a:rPr>
                        <a:t>(подрядчика, </a:t>
                      </a:r>
                      <a:r>
                        <a:rPr sz="1200" dirty="0">
                          <a:latin typeface="+mn-lt"/>
                          <a:cs typeface="Times New Roman"/>
                        </a:rPr>
                        <a:t> </a:t>
                      </a:r>
                      <a:r>
                        <a:rPr sz="1200" spc="-5" dirty="0">
                          <a:latin typeface="+mn-lt"/>
                          <a:cs typeface="Times New Roman"/>
                        </a:rPr>
                        <a:t>исполнителя)</a:t>
                      </a:r>
                      <a:endParaRPr sz="1200" dirty="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172085">
                        <a:lnSpc>
                          <a:spcPct val="100000"/>
                        </a:lnSpc>
                        <a:spcBef>
                          <a:spcPts val="330"/>
                        </a:spcBef>
                      </a:pPr>
                      <a:r>
                        <a:rPr sz="1200" spc="-5" dirty="0">
                          <a:latin typeface="+mn-lt"/>
                          <a:cs typeface="Times New Roman"/>
                        </a:rPr>
                        <a:t>в)</a:t>
                      </a:r>
                      <a:r>
                        <a:rPr sz="1200" spc="-20" dirty="0">
                          <a:latin typeface="+mn-lt"/>
                          <a:cs typeface="Times New Roman"/>
                        </a:rPr>
                        <a:t> </a:t>
                      </a:r>
                      <a:r>
                        <a:rPr sz="1200" spc="-10" dirty="0">
                          <a:latin typeface="+mn-lt"/>
                          <a:cs typeface="Times New Roman"/>
                        </a:rPr>
                        <a:t>поручением</a:t>
                      </a:r>
                      <a:r>
                        <a:rPr sz="1200" spc="10" dirty="0">
                          <a:latin typeface="+mn-lt"/>
                          <a:cs typeface="Times New Roman"/>
                        </a:rPr>
                        <a:t> </a:t>
                      </a:r>
                      <a:r>
                        <a:rPr sz="1200" spc="-10" dirty="0">
                          <a:latin typeface="+mn-lt"/>
                          <a:cs typeface="Times New Roman"/>
                        </a:rPr>
                        <a:t>Председателя </a:t>
                      </a:r>
                      <a:r>
                        <a:rPr sz="1200" spc="-5" dirty="0">
                          <a:latin typeface="+mn-lt"/>
                          <a:cs typeface="Times New Roman"/>
                        </a:rPr>
                        <a:t> Правительства </a:t>
                      </a:r>
                      <a:r>
                        <a:rPr sz="1200" spc="-10" dirty="0">
                          <a:latin typeface="+mn-lt"/>
                          <a:cs typeface="Times New Roman"/>
                        </a:rPr>
                        <a:t>РФ </a:t>
                      </a:r>
                      <a:r>
                        <a:rPr sz="1200" dirty="0">
                          <a:latin typeface="+mn-lt"/>
                          <a:cs typeface="Times New Roman"/>
                        </a:rPr>
                        <a:t>в </a:t>
                      </a:r>
                      <a:r>
                        <a:rPr sz="1200" spc="-5" dirty="0">
                          <a:latin typeface="+mn-lt"/>
                          <a:cs typeface="Times New Roman"/>
                        </a:rPr>
                        <a:t>целях </a:t>
                      </a:r>
                      <a:r>
                        <a:rPr sz="1200" dirty="0">
                          <a:latin typeface="+mn-lt"/>
                          <a:cs typeface="Times New Roman"/>
                        </a:rPr>
                        <a:t> реализации </a:t>
                      </a:r>
                      <a:r>
                        <a:rPr sz="1200" spc="-5" dirty="0">
                          <a:latin typeface="+mn-lt"/>
                          <a:cs typeface="Times New Roman"/>
                        </a:rPr>
                        <a:t>решений </a:t>
                      </a:r>
                      <a:r>
                        <a:rPr sz="1200" dirty="0">
                          <a:latin typeface="+mn-lt"/>
                          <a:cs typeface="Times New Roman"/>
                        </a:rPr>
                        <a:t> </a:t>
                      </a:r>
                      <a:r>
                        <a:rPr sz="1200" spc="-5" dirty="0">
                          <a:latin typeface="+mn-lt"/>
                          <a:cs typeface="Times New Roman"/>
                        </a:rPr>
                        <a:t>Правительственной </a:t>
                      </a:r>
                      <a:r>
                        <a:rPr sz="1200" spc="-15" dirty="0">
                          <a:latin typeface="+mn-lt"/>
                          <a:cs typeface="Times New Roman"/>
                        </a:rPr>
                        <a:t>комиссии </a:t>
                      </a:r>
                      <a:r>
                        <a:rPr sz="1200" spc="-285" dirty="0">
                          <a:latin typeface="+mn-lt"/>
                          <a:cs typeface="Times New Roman"/>
                        </a:rPr>
                        <a:t> </a:t>
                      </a:r>
                      <a:r>
                        <a:rPr sz="1200" dirty="0">
                          <a:latin typeface="+mn-lt"/>
                          <a:cs typeface="Times New Roman"/>
                        </a:rPr>
                        <a:t>по </a:t>
                      </a:r>
                      <a:r>
                        <a:rPr sz="1200" spc="-5" dirty="0">
                          <a:latin typeface="+mn-lt"/>
                          <a:cs typeface="Times New Roman"/>
                        </a:rPr>
                        <a:t>повышению устойчивости </a:t>
                      </a:r>
                      <a:r>
                        <a:rPr sz="1200" spc="-285" dirty="0">
                          <a:latin typeface="+mn-lt"/>
                          <a:cs typeface="Times New Roman"/>
                        </a:rPr>
                        <a:t> </a:t>
                      </a:r>
                      <a:r>
                        <a:rPr sz="1200" spc="-5" dirty="0">
                          <a:latin typeface="+mn-lt"/>
                          <a:cs typeface="Times New Roman"/>
                        </a:rPr>
                        <a:t>российской </a:t>
                      </a:r>
                      <a:r>
                        <a:rPr sz="1200" spc="-10" dirty="0">
                          <a:latin typeface="+mn-lt"/>
                          <a:cs typeface="Times New Roman"/>
                        </a:rPr>
                        <a:t>экономики </a:t>
                      </a:r>
                      <a:r>
                        <a:rPr sz="1200" dirty="0">
                          <a:latin typeface="+mn-lt"/>
                          <a:cs typeface="Times New Roman"/>
                        </a:rPr>
                        <a:t>в </a:t>
                      </a:r>
                      <a:r>
                        <a:rPr sz="1200" spc="5" dirty="0">
                          <a:latin typeface="+mn-lt"/>
                          <a:cs typeface="Times New Roman"/>
                        </a:rPr>
                        <a:t> </a:t>
                      </a:r>
                      <a:r>
                        <a:rPr sz="1200" spc="-10" dirty="0">
                          <a:latin typeface="+mn-lt"/>
                          <a:cs typeface="Times New Roman"/>
                        </a:rPr>
                        <a:t>условиях </a:t>
                      </a:r>
                      <a:r>
                        <a:rPr sz="1200" dirty="0">
                          <a:latin typeface="+mn-lt"/>
                          <a:cs typeface="Times New Roman"/>
                        </a:rPr>
                        <a:t>санкций </a:t>
                      </a:r>
                      <a:r>
                        <a:rPr sz="1200" spc="-5" dirty="0">
                          <a:latin typeface="+mn-lt"/>
                          <a:cs typeface="Times New Roman"/>
                        </a:rPr>
                        <a:t>определен </a:t>
                      </a:r>
                      <a:r>
                        <a:rPr sz="1200" dirty="0">
                          <a:latin typeface="+mn-lt"/>
                          <a:cs typeface="Times New Roman"/>
                        </a:rPr>
                        <a:t> </a:t>
                      </a:r>
                      <a:r>
                        <a:rPr sz="1200" spc="-5" dirty="0">
                          <a:latin typeface="+mn-lt"/>
                          <a:cs typeface="Times New Roman"/>
                        </a:rPr>
                        <a:t>единственный </a:t>
                      </a:r>
                      <a:r>
                        <a:rPr sz="1200" dirty="0">
                          <a:latin typeface="+mn-lt"/>
                          <a:cs typeface="Times New Roman"/>
                        </a:rPr>
                        <a:t>поставщик </a:t>
                      </a:r>
                      <a:r>
                        <a:rPr sz="1200" spc="5" dirty="0">
                          <a:latin typeface="+mn-lt"/>
                          <a:cs typeface="Times New Roman"/>
                        </a:rPr>
                        <a:t> </a:t>
                      </a:r>
                      <a:r>
                        <a:rPr sz="1200" spc="-5" dirty="0">
                          <a:latin typeface="+mn-lt"/>
                          <a:cs typeface="Times New Roman"/>
                        </a:rPr>
                        <a:t>(подрядчик, исполнитель) </a:t>
                      </a:r>
                      <a:r>
                        <a:rPr sz="1200" dirty="0">
                          <a:latin typeface="+mn-lt"/>
                          <a:cs typeface="Times New Roman"/>
                        </a:rPr>
                        <a:t> </a:t>
                      </a:r>
                      <a:r>
                        <a:rPr sz="1200" spc="-5" dirty="0">
                          <a:latin typeface="+mn-lt"/>
                          <a:cs typeface="Times New Roman"/>
                        </a:rPr>
                        <a:t>товаров,</a:t>
                      </a:r>
                      <a:r>
                        <a:rPr sz="1200" spc="-10" dirty="0">
                          <a:latin typeface="+mn-lt"/>
                          <a:cs typeface="Times New Roman"/>
                        </a:rPr>
                        <a:t> </a:t>
                      </a:r>
                      <a:r>
                        <a:rPr sz="1200" spc="-20" dirty="0">
                          <a:latin typeface="+mn-lt"/>
                          <a:cs typeface="Times New Roman"/>
                        </a:rPr>
                        <a:t>работ, </a:t>
                      </a:r>
                      <a:r>
                        <a:rPr sz="1200" spc="-15" dirty="0">
                          <a:latin typeface="+mn-lt"/>
                          <a:cs typeface="Times New Roman"/>
                        </a:rPr>
                        <a:t>услуг</a:t>
                      </a:r>
                      <a:r>
                        <a:rPr sz="1200" spc="50" dirty="0">
                          <a:latin typeface="+mn-lt"/>
                          <a:cs typeface="Times New Roman"/>
                        </a:rPr>
                        <a:t> </a:t>
                      </a:r>
                      <a:r>
                        <a:rPr sz="1200" dirty="0">
                          <a:latin typeface="+mn-lt"/>
                          <a:cs typeface="Times New Roman"/>
                        </a:rPr>
                        <a:t>для </a:t>
                      </a:r>
                      <a:r>
                        <a:rPr sz="1200" spc="5" dirty="0">
                          <a:latin typeface="+mn-lt"/>
                          <a:cs typeface="Times New Roman"/>
                        </a:rPr>
                        <a:t> </a:t>
                      </a:r>
                      <a:r>
                        <a:rPr sz="1200" spc="-5" dirty="0">
                          <a:latin typeface="+mn-lt"/>
                          <a:cs typeface="Times New Roman"/>
                        </a:rPr>
                        <a:t>обеспечения</a:t>
                      </a:r>
                      <a:r>
                        <a:rPr sz="1200" spc="-10" dirty="0">
                          <a:latin typeface="+mn-lt"/>
                          <a:cs typeface="Times New Roman"/>
                        </a:rPr>
                        <a:t> </a:t>
                      </a:r>
                      <a:r>
                        <a:rPr sz="1200" spc="-5" dirty="0">
                          <a:latin typeface="+mn-lt"/>
                          <a:cs typeface="Times New Roman"/>
                        </a:rPr>
                        <a:t>федеральных</a:t>
                      </a:r>
                      <a:endParaRPr sz="1200">
                        <a:latin typeface="+mn-lt"/>
                        <a:cs typeface="Times New Roman"/>
                      </a:endParaRPr>
                    </a:p>
                    <a:p>
                      <a:pPr marL="46355" marR="112395">
                        <a:lnSpc>
                          <a:spcPct val="100000"/>
                        </a:lnSpc>
                        <a:spcBef>
                          <a:spcPts val="5"/>
                        </a:spcBef>
                      </a:pPr>
                      <a:r>
                        <a:rPr sz="1200" spc="-15" dirty="0">
                          <a:latin typeface="+mn-lt"/>
                          <a:cs typeface="Times New Roman"/>
                        </a:rPr>
                        <a:t>нужд</a:t>
                      </a:r>
                      <a:r>
                        <a:rPr sz="1200" spc="5" dirty="0">
                          <a:latin typeface="+mn-lt"/>
                          <a:cs typeface="Times New Roman"/>
                        </a:rPr>
                        <a:t> </a:t>
                      </a:r>
                      <a:r>
                        <a:rPr sz="1200" spc="-5" dirty="0">
                          <a:latin typeface="+mn-lt"/>
                          <a:cs typeface="Times New Roman"/>
                        </a:rPr>
                        <a:t>(в</a:t>
                      </a:r>
                      <a:r>
                        <a:rPr sz="1200" spc="-20" dirty="0">
                          <a:latin typeface="+mn-lt"/>
                          <a:cs typeface="Times New Roman"/>
                        </a:rPr>
                        <a:t> </a:t>
                      </a:r>
                      <a:r>
                        <a:rPr sz="1200" spc="-10" dirty="0">
                          <a:latin typeface="+mn-lt"/>
                          <a:cs typeface="Times New Roman"/>
                        </a:rPr>
                        <a:t>случае</a:t>
                      </a:r>
                      <a:r>
                        <a:rPr sz="1200" spc="35" dirty="0">
                          <a:latin typeface="+mn-lt"/>
                          <a:cs typeface="Times New Roman"/>
                        </a:rPr>
                        <a:t> </a:t>
                      </a:r>
                      <a:r>
                        <a:rPr sz="1200" spc="-5" dirty="0">
                          <a:latin typeface="+mn-lt"/>
                          <a:cs typeface="Times New Roman"/>
                        </a:rPr>
                        <a:t>осуществления </a:t>
                      </a:r>
                      <a:r>
                        <a:rPr sz="1200" spc="-285" dirty="0">
                          <a:latin typeface="+mn-lt"/>
                          <a:cs typeface="Times New Roman"/>
                        </a:rPr>
                        <a:t> </a:t>
                      </a:r>
                      <a:r>
                        <a:rPr sz="1200" spc="-10" dirty="0">
                          <a:latin typeface="+mn-lt"/>
                          <a:cs typeface="Times New Roman"/>
                        </a:rPr>
                        <a:t>закупки</a:t>
                      </a:r>
                      <a:r>
                        <a:rPr sz="1200" spc="5" dirty="0">
                          <a:latin typeface="+mn-lt"/>
                          <a:cs typeface="Times New Roman"/>
                        </a:rPr>
                        <a:t> </a:t>
                      </a:r>
                      <a:r>
                        <a:rPr sz="1200" dirty="0">
                          <a:latin typeface="+mn-lt"/>
                          <a:cs typeface="Times New Roman"/>
                        </a:rPr>
                        <a:t>у</a:t>
                      </a:r>
                      <a:r>
                        <a:rPr sz="1200" spc="-10" dirty="0">
                          <a:latin typeface="+mn-lt"/>
                          <a:cs typeface="Times New Roman"/>
                        </a:rPr>
                        <a:t> </a:t>
                      </a:r>
                      <a:r>
                        <a:rPr sz="1200" spc="-5" dirty="0">
                          <a:latin typeface="+mn-lt"/>
                          <a:cs typeface="Times New Roman"/>
                        </a:rPr>
                        <a:t>единственного </a:t>
                      </a:r>
                      <a:r>
                        <a:rPr sz="1200" dirty="0">
                          <a:latin typeface="+mn-lt"/>
                          <a:cs typeface="Times New Roman"/>
                        </a:rPr>
                        <a:t> поставщика </a:t>
                      </a:r>
                      <a:r>
                        <a:rPr sz="1200" spc="-5" dirty="0">
                          <a:latin typeface="+mn-lt"/>
                          <a:cs typeface="Times New Roman"/>
                        </a:rPr>
                        <a:t>(подрядчика, </a:t>
                      </a:r>
                      <a:r>
                        <a:rPr sz="1200" dirty="0">
                          <a:latin typeface="+mn-lt"/>
                          <a:cs typeface="Times New Roman"/>
                        </a:rPr>
                        <a:t> </a:t>
                      </a:r>
                      <a:r>
                        <a:rPr sz="1200" spc="-5" dirty="0">
                          <a:latin typeface="+mn-lt"/>
                          <a:cs typeface="Times New Roman"/>
                        </a:rPr>
                        <a:t>исполнителя) </a:t>
                      </a:r>
                      <a:r>
                        <a:rPr sz="1200" dirty="0">
                          <a:latin typeface="+mn-lt"/>
                          <a:cs typeface="Times New Roman"/>
                        </a:rPr>
                        <a:t>для </a:t>
                      </a:r>
                      <a:r>
                        <a:rPr sz="1200" spc="-5" dirty="0">
                          <a:latin typeface="+mn-lt"/>
                          <a:cs typeface="Times New Roman"/>
                        </a:rPr>
                        <a:t>обеспечения </a:t>
                      </a:r>
                      <a:r>
                        <a:rPr sz="1200" spc="-285" dirty="0">
                          <a:latin typeface="+mn-lt"/>
                          <a:cs typeface="Times New Roman"/>
                        </a:rPr>
                        <a:t> </a:t>
                      </a:r>
                      <a:r>
                        <a:rPr sz="1200" spc="-5" dirty="0">
                          <a:latin typeface="+mn-lt"/>
                          <a:cs typeface="Times New Roman"/>
                        </a:rPr>
                        <a:t>федеральных</a:t>
                      </a:r>
                      <a:r>
                        <a:rPr sz="1200" dirty="0">
                          <a:latin typeface="+mn-lt"/>
                          <a:cs typeface="Times New Roman"/>
                        </a:rPr>
                        <a:t> </a:t>
                      </a:r>
                      <a:r>
                        <a:rPr sz="1200" spc="-10" dirty="0">
                          <a:latin typeface="+mn-lt"/>
                          <a:cs typeface="Times New Roman"/>
                        </a:rPr>
                        <a:t>нужд)</a:t>
                      </a:r>
                      <a:endParaRPr sz="120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355" marR="106680">
                        <a:lnSpc>
                          <a:spcPct val="100000"/>
                        </a:lnSpc>
                        <a:spcBef>
                          <a:spcPts val="330"/>
                        </a:spcBef>
                      </a:pPr>
                      <a:r>
                        <a:rPr sz="1200" spc="-5" dirty="0">
                          <a:latin typeface="+mn-lt"/>
                          <a:cs typeface="Times New Roman"/>
                        </a:rPr>
                        <a:t>г)</a:t>
                      </a:r>
                      <a:r>
                        <a:rPr sz="1200" spc="-20" dirty="0">
                          <a:latin typeface="+mn-lt"/>
                          <a:cs typeface="Times New Roman"/>
                        </a:rPr>
                        <a:t> </a:t>
                      </a:r>
                      <a:r>
                        <a:rPr sz="1200" spc="-10" dirty="0">
                          <a:latin typeface="+mn-lt"/>
                          <a:cs typeface="Times New Roman"/>
                        </a:rPr>
                        <a:t>закупка</a:t>
                      </a:r>
                      <a:r>
                        <a:rPr sz="1200" spc="5" dirty="0">
                          <a:latin typeface="+mn-lt"/>
                          <a:cs typeface="Times New Roman"/>
                        </a:rPr>
                        <a:t> </a:t>
                      </a:r>
                      <a:r>
                        <a:rPr sz="1200" spc="-5" dirty="0">
                          <a:latin typeface="+mn-lt"/>
                          <a:cs typeface="Times New Roman"/>
                        </a:rPr>
                        <a:t>осуществляется</a:t>
                      </a:r>
                      <a:r>
                        <a:rPr sz="1200" spc="40" dirty="0">
                          <a:latin typeface="+mn-lt"/>
                          <a:cs typeface="Times New Roman"/>
                        </a:rPr>
                        <a:t> </a:t>
                      </a:r>
                      <a:r>
                        <a:rPr sz="1200" dirty="0">
                          <a:latin typeface="+mn-lt"/>
                          <a:cs typeface="Times New Roman"/>
                        </a:rPr>
                        <a:t>за </a:t>
                      </a:r>
                      <a:r>
                        <a:rPr sz="1200" spc="-285" dirty="0">
                          <a:latin typeface="+mn-lt"/>
                          <a:cs typeface="Times New Roman"/>
                        </a:rPr>
                        <a:t> </a:t>
                      </a:r>
                      <a:r>
                        <a:rPr sz="1200" spc="-10" dirty="0">
                          <a:latin typeface="+mn-lt"/>
                          <a:cs typeface="Times New Roman"/>
                        </a:rPr>
                        <a:t>счет</a:t>
                      </a:r>
                      <a:r>
                        <a:rPr sz="1200" dirty="0">
                          <a:latin typeface="+mn-lt"/>
                          <a:cs typeface="Times New Roman"/>
                        </a:rPr>
                        <a:t> </a:t>
                      </a:r>
                      <a:r>
                        <a:rPr sz="1200" spc="-5" dirty="0">
                          <a:latin typeface="+mn-lt"/>
                          <a:cs typeface="Times New Roman"/>
                        </a:rPr>
                        <a:t>средств</a:t>
                      </a:r>
                      <a:r>
                        <a:rPr sz="1200" spc="15" dirty="0">
                          <a:latin typeface="+mn-lt"/>
                          <a:cs typeface="Times New Roman"/>
                        </a:rPr>
                        <a:t> </a:t>
                      </a:r>
                      <a:r>
                        <a:rPr sz="1200" spc="-5" dirty="0">
                          <a:latin typeface="+mn-lt"/>
                          <a:cs typeface="Times New Roman"/>
                        </a:rPr>
                        <a:t>резервного</a:t>
                      </a:r>
                      <a:endParaRPr sz="1200">
                        <a:latin typeface="+mn-lt"/>
                        <a:cs typeface="Times New Roman"/>
                      </a:endParaRPr>
                    </a:p>
                    <a:p>
                      <a:pPr marL="46355" marR="231140">
                        <a:lnSpc>
                          <a:spcPct val="100000"/>
                        </a:lnSpc>
                      </a:pPr>
                      <a:r>
                        <a:rPr sz="1200" dirty="0">
                          <a:latin typeface="+mn-lt"/>
                          <a:cs typeface="Times New Roman"/>
                        </a:rPr>
                        <a:t>фонда </a:t>
                      </a:r>
                      <a:r>
                        <a:rPr sz="1200" spc="-5" dirty="0">
                          <a:latin typeface="+mn-lt"/>
                          <a:cs typeface="Times New Roman"/>
                        </a:rPr>
                        <a:t>Правительства </a:t>
                      </a:r>
                      <a:r>
                        <a:rPr sz="1200" spc="-10" dirty="0">
                          <a:latin typeface="+mn-lt"/>
                          <a:cs typeface="Times New Roman"/>
                        </a:rPr>
                        <a:t>РФ, </a:t>
                      </a:r>
                      <a:r>
                        <a:rPr sz="1200" spc="-5" dirty="0">
                          <a:latin typeface="+mn-lt"/>
                          <a:cs typeface="Times New Roman"/>
                        </a:rPr>
                        <a:t> </a:t>
                      </a:r>
                      <a:r>
                        <a:rPr sz="1200" dirty="0">
                          <a:latin typeface="+mn-lt"/>
                          <a:cs typeface="Times New Roman"/>
                        </a:rPr>
                        <a:t>резервных фондов </a:t>
                      </a:r>
                      <a:r>
                        <a:rPr sz="1200" spc="-5" dirty="0">
                          <a:latin typeface="+mn-lt"/>
                          <a:cs typeface="Times New Roman"/>
                        </a:rPr>
                        <a:t>высших </a:t>
                      </a:r>
                      <a:r>
                        <a:rPr sz="1200" spc="-285" dirty="0">
                          <a:latin typeface="+mn-lt"/>
                          <a:cs typeface="Times New Roman"/>
                        </a:rPr>
                        <a:t> </a:t>
                      </a:r>
                      <a:r>
                        <a:rPr sz="1200" spc="-5" dirty="0">
                          <a:latin typeface="+mn-lt"/>
                          <a:cs typeface="Times New Roman"/>
                        </a:rPr>
                        <a:t>исполнительных органов </a:t>
                      </a:r>
                      <a:r>
                        <a:rPr sz="1200" dirty="0">
                          <a:latin typeface="+mn-lt"/>
                          <a:cs typeface="Times New Roman"/>
                        </a:rPr>
                        <a:t> </a:t>
                      </a:r>
                      <a:r>
                        <a:rPr sz="1200" spc="-15" dirty="0">
                          <a:latin typeface="+mn-lt"/>
                          <a:cs typeface="Times New Roman"/>
                        </a:rPr>
                        <a:t>государственной</a:t>
                      </a:r>
                      <a:r>
                        <a:rPr sz="1200" spc="25" dirty="0">
                          <a:latin typeface="+mn-lt"/>
                          <a:cs typeface="Times New Roman"/>
                        </a:rPr>
                        <a:t> </a:t>
                      </a:r>
                      <a:r>
                        <a:rPr sz="1200" spc="-5" dirty="0">
                          <a:latin typeface="+mn-lt"/>
                          <a:cs typeface="Times New Roman"/>
                        </a:rPr>
                        <a:t>власти </a:t>
                      </a:r>
                      <a:r>
                        <a:rPr sz="1200" dirty="0">
                          <a:latin typeface="+mn-lt"/>
                          <a:cs typeface="Times New Roman"/>
                        </a:rPr>
                        <a:t> </a:t>
                      </a:r>
                      <a:r>
                        <a:rPr sz="1200" spc="-15" dirty="0">
                          <a:latin typeface="+mn-lt"/>
                          <a:cs typeface="Times New Roman"/>
                        </a:rPr>
                        <a:t>субъектов</a:t>
                      </a:r>
                      <a:r>
                        <a:rPr sz="1200" spc="10" dirty="0">
                          <a:latin typeface="+mn-lt"/>
                          <a:cs typeface="Times New Roman"/>
                        </a:rPr>
                        <a:t> </a:t>
                      </a:r>
                      <a:r>
                        <a:rPr sz="1200" spc="-10" dirty="0">
                          <a:latin typeface="+mn-lt"/>
                          <a:cs typeface="Times New Roman"/>
                        </a:rPr>
                        <a:t>РФ </a:t>
                      </a:r>
                      <a:r>
                        <a:rPr sz="1200" dirty="0">
                          <a:latin typeface="+mn-lt"/>
                          <a:cs typeface="Times New Roman"/>
                        </a:rPr>
                        <a:t>(в</a:t>
                      </a:r>
                      <a:r>
                        <a:rPr sz="1200" spc="-20" dirty="0">
                          <a:latin typeface="+mn-lt"/>
                          <a:cs typeface="Times New Roman"/>
                        </a:rPr>
                        <a:t> </a:t>
                      </a:r>
                      <a:r>
                        <a:rPr sz="1200" spc="-10" dirty="0">
                          <a:latin typeface="+mn-lt"/>
                          <a:cs typeface="Times New Roman"/>
                        </a:rPr>
                        <a:t>случае </a:t>
                      </a:r>
                      <a:r>
                        <a:rPr sz="1200" spc="-5" dirty="0">
                          <a:latin typeface="+mn-lt"/>
                          <a:cs typeface="Times New Roman"/>
                        </a:rPr>
                        <a:t> осуществления</a:t>
                      </a:r>
                      <a:r>
                        <a:rPr sz="1200" spc="15" dirty="0">
                          <a:latin typeface="+mn-lt"/>
                          <a:cs typeface="Times New Roman"/>
                        </a:rPr>
                        <a:t> </a:t>
                      </a:r>
                      <a:r>
                        <a:rPr sz="1200" spc="-10" dirty="0">
                          <a:latin typeface="+mn-lt"/>
                          <a:cs typeface="Times New Roman"/>
                        </a:rPr>
                        <a:t>закупки</a:t>
                      </a:r>
                      <a:r>
                        <a:rPr sz="1200" spc="5" dirty="0">
                          <a:latin typeface="+mn-lt"/>
                          <a:cs typeface="Times New Roman"/>
                        </a:rPr>
                        <a:t> </a:t>
                      </a:r>
                      <a:r>
                        <a:rPr sz="1200" dirty="0">
                          <a:latin typeface="+mn-lt"/>
                          <a:cs typeface="Times New Roman"/>
                        </a:rPr>
                        <a:t>у </a:t>
                      </a:r>
                      <a:r>
                        <a:rPr sz="1200" spc="5" dirty="0">
                          <a:latin typeface="+mn-lt"/>
                          <a:cs typeface="Times New Roman"/>
                        </a:rPr>
                        <a:t> </a:t>
                      </a:r>
                      <a:r>
                        <a:rPr sz="1200" spc="-20" dirty="0">
                          <a:latin typeface="+mn-lt"/>
                          <a:cs typeface="Times New Roman"/>
                        </a:rPr>
                        <a:t>е</a:t>
                      </a:r>
                      <a:r>
                        <a:rPr sz="1200" dirty="0">
                          <a:latin typeface="+mn-lt"/>
                          <a:cs typeface="Times New Roman"/>
                        </a:rPr>
                        <a:t>д</a:t>
                      </a:r>
                      <a:r>
                        <a:rPr sz="1200" spc="5" dirty="0">
                          <a:latin typeface="+mn-lt"/>
                          <a:cs typeface="Times New Roman"/>
                        </a:rPr>
                        <a:t>и</a:t>
                      </a:r>
                      <a:r>
                        <a:rPr sz="1200" dirty="0">
                          <a:latin typeface="+mn-lt"/>
                          <a:cs typeface="Times New Roman"/>
                        </a:rPr>
                        <a:t>н</a:t>
                      </a:r>
                      <a:r>
                        <a:rPr sz="1200" spc="-5" dirty="0">
                          <a:latin typeface="+mn-lt"/>
                          <a:cs typeface="Times New Roman"/>
                        </a:rPr>
                        <a:t>с</a:t>
                      </a:r>
                      <a:r>
                        <a:rPr sz="1200" dirty="0">
                          <a:latin typeface="+mn-lt"/>
                          <a:cs typeface="Times New Roman"/>
                        </a:rPr>
                        <a:t>т</a:t>
                      </a:r>
                      <a:r>
                        <a:rPr sz="1200" spc="-15" dirty="0">
                          <a:latin typeface="+mn-lt"/>
                          <a:cs typeface="Times New Roman"/>
                        </a:rPr>
                        <a:t>в</a:t>
                      </a:r>
                      <a:r>
                        <a:rPr sz="1200" spc="-5" dirty="0">
                          <a:latin typeface="+mn-lt"/>
                          <a:cs typeface="Times New Roman"/>
                        </a:rPr>
                        <a:t>е</a:t>
                      </a:r>
                      <a:r>
                        <a:rPr sz="1200" dirty="0">
                          <a:latin typeface="+mn-lt"/>
                          <a:cs typeface="Times New Roman"/>
                        </a:rPr>
                        <a:t>нно</a:t>
                      </a:r>
                      <a:r>
                        <a:rPr sz="1200" spc="-25" dirty="0">
                          <a:latin typeface="+mn-lt"/>
                          <a:cs typeface="Times New Roman"/>
                        </a:rPr>
                        <a:t>г</a:t>
                      </a:r>
                      <a:r>
                        <a:rPr sz="1200" dirty="0">
                          <a:latin typeface="+mn-lt"/>
                          <a:cs typeface="Times New Roman"/>
                        </a:rPr>
                        <a:t>о</a:t>
                      </a:r>
                      <a:r>
                        <a:rPr sz="1200" spc="-25" dirty="0">
                          <a:latin typeface="+mn-lt"/>
                          <a:cs typeface="Times New Roman"/>
                        </a:rPr>
                        <a:t> </a:t>
                      </a:r>
                      <a:r>
                        <a:rPr sz="1200" dirty="0">
                          <a:latin typeface="+mn-lt"/>
                          <a:cs typeface="Times New Roman"/>
                        </a:rPr>
                        <a:t>п</a:t>
                      </a:r>
                      <a:r>
                        <a:rPr sz="1200" spc="20" dirty="0">
                          <a:latin typeface="+mn-lt"/>
                          <a:cs typeface="Times New Roman"/>
                        </a:rPr>
                        <a:t>о</a:t>
                      </a:r>
                      <a:r>
                        <a:rPr sz="1200" spc="-5" dirty="0">
                          <a:latin typeface="+mn-lt"/>
                          <a:cs typeface="Times New Roman"/>
                        </a:rPr>
                        <a:t>с</a:t>
                      </a:r>
                      <a:r>
                        <a:rPr sz="1200" spc="10" dirty="0">
                          <a:latin typeface="+mn-lt"/>
                          <a:cs typeface="Times New Roman"/>
                        </a:rPr>
                        <a:t>т</a:t>
                      </a:r>
                      <a:r>
                        <a:rPr sz="1200" spc="-5" dirty="0">
                          <a:latin typeface="+mn-lt"/>
                          <a:cs typeface="Times New Roman"/>
                        </a:rPr>
                        <a:t>авщ</a:t>
                      </a:r>
                      <a:r>
                        <a:rPr sz="1200" dirty="0">
                          <a:latin typeface="+mn-lt"/>
                          <a:cs typeface="Times New Roman"/>
                        </a:rPr>
                        <a:t>и</a:t>
                      </a:r>
                      <a:r>
                        <a:rPr sz="1200" spc="-10" dirty="0">
                          <a:latin typeface="+mn-lt"/>
                          <a:cs typeface="Times New Roman"/>
                        </a:rPr>
                        <a:t>к</a:t>
                      </a:r>
                      <a:r>
                        <a:rPr sz="1200" dirty="0">
                          <a:latin typeface="+mn-lt"/>
                          <a:cs typeface="Times New Roman"/>
                        </a:rPr>
                        <a:t>а  </a:t>
                      </a:r>
                      <a:r>
                        <a:rPr sz="1200" spc="-5" dirty="0">
                          <a:latin typeface="+mn-lt"/>
                          <a:cs typeface="Times New Roman"/>
                        </a:rPr>
                        <a:t>(подрядчика, исполнителя) </a:t>
                      </a:r>
                      <a:r>
                        <a:rPr sz="1200" spc="-285" dirty="0">
                          <a:latin typeface="+mn-lt"/>
                          <a:cs typeface="Times New Roman"/>
                        </a:rPr>
                        <a:t> </a:t>
                      </a:r>
                      <a:r>
                        <a:rPr sz="1200" dirty="0">
                          <a:latin typeface="+mn-lt"/>
                          <a:cs typeface="Times New Roman"/>
                        </a:rPr>
                        <a:t>для</a:t>
                      </a:r>
                      <a:r>
                        <a:rPr sz="1200" spc="-5" dirty="0">
                          <a:latin typeface="+mn-lt"/>
                          <a:cs typeface="Times New Roman"/>
                        </a:rPr>
                        <a:t> обеспечения</a:t>
                      </a:r>
                      <a:endParaRPr sz="1200">
                        <a:latin typeface="+mn-lt"/>
                        <a:cs typeface="Times New Roman"/>
                      </a:endParaRPr>
                    </a:p>
                    <a:p>
                      <a:pPr marL="46355">
                        <a:lnSpc>
                          <a:spcPct val="100000"/>
                        </a:lnSpc>
                        <a:spcBef>
                          <a:spcPts val="5"/>
                        </a:spcBef>
                      </a:pPr>
                      <a:r>
                        <a:rPr sz="1200" spc="-5" dirty="0">
                          <a:latin typeface="+mn-lt"/>
                          <a:cs typeface="Times New Roman"/>
                        </a:rPr>
                        <a:t>соответственно</a:t>
                      </a:r>
                      <a:r>
                        <a:rPr sz="1200" spc="-55" dirty="0">
                          <a:latin typeface="+mn-lt"/>
                          <a:cs typeface="Times New Roman"/>
                        </a:rPr>
                        <a:t> </a:t>
                      </a:r>
                      <a:r>
                        <a:rPr sz="1200" spc="-5" dirty="0">
                          <a:latin typeface="+mn-lt"/>
                          <a:cs typeface="Times New Roman"/>
                        </a:rPr>
                        <a:t>федеральных</a:t>
                      </a:r>
                      <a:endParaRPr sz="1200">
                        <a:latin typeface="+mn-lt"/>
                        <a:cs typeface="Times New Roman"/>
                      </a:endParaRPr>
                    </a:p>
                    <a:p>
                      <a:pPr marL="46355">
                        <a:lnSpc>
                          <a:spcPct val="100000"/>
                        </a:lnSpc>
                      </a:pPr>
                      <a:r>
                        <a:rPr sz="1200" spc="-15" dirty="0">
                          <a:latin typeface="+mn-lt"/>
                          <a:cs typeface="Times New Roman"/>
                        </a:rPr>
                        <a:t>нужд</a:t>
                      </a:r>
                      <a:r>
                        <a:rPr sz="1200" spc="5" dirty="0">
                          <a:latin typeface="+mn-lt"/>
                          <a:cs typeface="Times New Roman"/>
                        </a:rPr>
                        <a:t> </a:t>
                      </a:r>
                      <a:r>
                        <a:rPr sz="1200" dirty="0">
                          <a:latin typeface="+mn-lt"/>
                          <a:cs typeface="Times New Roman"/>
                        </a:rPr>
                        <a:t>или</a:t>
                      </a:r>
                      <a:r>
                        <a:rPr sz="1200" spc="-30" dirty="0">
                          <a:latin typeface="+mn-lt"/>
                          <a:cs typeface="Times New Roman"/>
                        </a:rPr>
                        <a:t> </a:t>
                      </a:r>
                      <a:r>
                        <a:rPr sz="1200" spc="-15" dirty="0">
                          <a:latin typeface="+mn-lt"/>
                          <a:cs typeface="Times New Roman"/>
                        </a:rPr>
                        <a:t>нужд</a:t>
                      </a:r>
                      <a:r>
                        <a:rPr sz="1200" spc="-5" dirty="0">
                          <a:latin typeface="+mn-lt"/>
                          <a:cs typeface="Times New Roman"/>
                        </a:rPr>
                        <a:t> </a:t>
                      </a:r>
                      <a:r>
                        <a:rPr sz="1200" spc="-15" dirty="0">
                          <a:latin typeface="+mn-lt"/>
                          <a:cs typeface="Times New Roman"/>
                        </a:rPr>
                        <a:t>субъекта</a:t>
                      </a:r>
                      <a:r>
                        <a:rPr sz="1200" spc="30" dirty="0">
                          <a:latin typeface="+mn-lt"/>
                          <a:cs typeface="Times New Roman"/>
                        </a:rPr>
                        <a:t> </a:t>
                      </a:r>
                      <a:r>
                        <a:rPr sz="1200" spc="-10" dirty="0">
                          <a:latin typeface="+mn-lt"/>
                          <a:cs typeface="Times New Roman"/>
                        </a:rPr>
                        <a:t>РФ).</a:t>
                      </a:r>
                      <a:endParaRPr sz="1200">
                        <a:latin typeface="+mn-lt"/>
                        <a:cs typeface="Times New Roman"/>
                      </a:endParaRPr>
                    </a:p>
                  </a:txBody>
                  <a:tcPr marL="0" marR="0" marT="419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57262">
                <a:tc gridSpan="4">
                  <a:txBody>
                    <a:bodyPr/>
                    <a:lstStyle/>
                    <a:p>
                      <a:pPr marL="2508885" marR="303530" indent="-2204085">
                        <a:lnSpc>
                          <a:spcPct val="100000"/>
                        </a:lnSpc>
                        <a:spcBef>
                          <a:spcPts val="335"/>
                        </a:spcBef>
                      </a:pPr>
                      <a:r>
                        <a:rPr sz="1200" b="1" dirty="0">
                          <a:solidFill>
                            <a:srgbClr val="C0504D"/>
                          </a:solidFill>
                          <a:latin typeface="+mn-lt"/>
                          <a:cs typeface="Times New Roman"/>
                        </a:rPr>
                        <a:t>ЕП</a:t>
                      </a:r>
                      <a:r>
                        <a:rPr sz="1200" b="1" spc="10" dirty="0">
                          <a:solidFill>
                            <a:srgbClr val="C0504D"/>
                          </a:solidFill>
                          <a:latin typeface="+mn-lt"/>
                          <a:cs typeface="Times New Roman"/>
                        </a:rPr>
                        <a:t> </a:t>
                      </a:r>
                      <a:r>
                        <a:rPr sz="1200" b="1" spc="-5" dirty="0">
                          <a:solidFill>
                            <a:srgbClr val="C0504D"/>
                          </a:solidFill>
                          <a:latin typeface="+mn-lt"/>
                          <a:cs typeface="Times New Roman"/>
                        </a:rPr>
                        <a:t>определяется</a:t>
                      </a:r>
                      <a:r>
                        <a:rPr sz="1200" b="1" spc="15" dirty="0">
                          <a:solidFill>
                            <a:srgbClr val="C0504D"/>
                          </a:solidFill>
                          <a:latin typeface="+mn-lt"/>
                          <a:cs typeface="Times New Roman"/>
                        </a:rPr>
                        <a:t> </a:t>
                      </a:r>
                      <a:r>
                        <a:rPr sz="1200" b="1" spc="-10" dirty="0">
                          <a:solidFill>
                            <a:srgbClr val="C0504D"/>
                          </a:solidFill>
                          <a:latin typeface="+mn-lt"/>
                          <a:cs typeface="Times New Roman"/>
                        </a:rPr>
                        <a:t>актом</a:t>
                      </a:r>
                      <a:r>
                        <a:rPr sz="1200" b="1" spc="-25" dirty="0">
                          <a:solidFill>
                            <a:srgbClr val="C0504D"/>
                          </a:solidFill>
                          <a:latin typeface="+mn-lt"/>
                          <a:cs typeface="Times New Roman"/>
                        </a:rPr>
                        <a:t> </a:t>
                      </a:r>
                      <a:r>
                        <a:rPr sz="1200" b="1" dirty="0">
                          <a:solidFill>
                            <a:srgbClr val="C0504D"/>
                          </a:solidFill>
                          <a:latin typeface="+mn-lt"/>
                          <a:cs typeface="Times New Roman"/>
                        </a:rPr>
                        <a:t>Правительства</a:t>
                      </a:r>
                      <a:r>
                        <a:rPr sz="1200" b="1" spc="-15" dirty="0">
                          <a:solidFill>
                            <a:srgbClr val="C0504D"/>
                          </a:solidFill>
                          <a:latin typeface="+mn-lt"/>
                          <a:cs typeface="Times New Roman"/>
                        </a:rPr>
                        <a:t> РФ,</a:t>
                      </a:r>
                      <a:r>
                        <a:rPr sz="1200" b="1" spc="30" dirty="0">
                          <a:solidFill>
                            <a:srgbClr val="C0504D"/>
                          </a:solidFill>
                          <a:latin typeface="+mn-lt"/>
                          <a:cs typeface="Times New Roman"/>
                        </a:rPr>
                        <a:t> </a:t>
                      </a:r>
                      <a:r>
                        <a:rPr sz="1200" b="1" spc="-10" dirty="0">
                          <a:solidFill>
                            <a:srgbClr val="C0504D"/>
                          </a:solidFill>
                          <a:latin typeface="+mn-lt"/>
                          <a:cs typeface="Times New Roman"/>
                        </a:rPr>
                        <a:t>актом</a:t>
                      </a:r>
                      <a:r>
                        <a:rPr sz="1200" b="1" spc="-30" dirty="0">
                          <a:solidFill>
                            <a:srgbClr val="C0504D"/>
                          </a:solidFill>
                          <a:latin typeface="+mn-lt"/>
                          <a:cs typeface="Times New Roman"/>
                        </a:rPr>
                        <a:t> </a:t>
                      </a:r>
                      <a:r>
                        <a:rPr sz="1200" b="1" spc="-15" dirty="0">
                          <a:solidFill>
                            <a:srgbClr val="C0504D"/>
                          </a:solidFill>
                          <a:latin typeface="+mn-lt"/>
                          <a:cs typeface="Times New Roman"/>
                        </a:rPr>
                        <a:t>высшего</a:t>
                      </a:r>
                      <a:r>
                        <a:rPr sz="1200" b="1" spc="70" dirty="0">
                          <a:solidFill>
                            <a:srgbClr val="C0504D"/>
                          </a:solidFill>
                          <a:latin typeface="+mn-lt"/>
                          <a:cs typeface="Times New Roman"/>
                        </a:rPr>
                        <a:t> </a:t>
                      </a:r>
                      <a:r>
                        <a:rPr sz="1200" b="1" spc="-5" dirty="0">
                          <a:solidFill>
                            <a:srgbClr val="C0504D"/>
                          </a:solidFill>
                          <a:latin typeface="+mn-lt"/>
                          <a:cs typeface="Times New Roman"/>
                        </a:rPr>
                        <a:t>исполнительного</a:t>
                      </a:r>
                      <a:r>
                        <a:rPr sz="1200" b="1" spc="-20" dirty="0">
                          <a:solidFill>
                            <a:srgbClr val="C0504D"/>
                          </a:solidFill>
                          <a:latin typeface="+mn-lt"/>
                          <a:cs typeface="Times New Roman"/>
                        </a:rPr>
                        <a:t> </a:t>
                      </a:r>
                      <a:r>
                        <a:rPr sz="1200" b="1" spc="-5" dirty="0">
                          <a:solidFill>
                            <a:srgbClr val="C0504D"/>
                          </a:solidFill>
                          <a:latin typeface="+mn-lt"/>
                          <a:cs typeface="Times New Roman"/>
                        </a:rPr>
                        <a:t>органа </a:t>
                      </a:r>
                      <a:r>
                        <a:rPr sz="1200" b="1" spc="-10" dirty="0">
                          <a:solidFill>
                            <a:srgbClr val="C0504D"/>
                          </a:solidFill>
                          <a:latin typeface="+mn-lt"/>
                          <a:cs typeface="Times New Roman"/>
                        </a:rPr>
                        <a:t>государственной</a:t>
                      </a:r>
                      <a:r>
                        <a:rPr sz="1200" b="1" spc="-15" dirty="0">
                          <a:solidFill>
                            <a:srgbClr val="C0504D"/>
                          </a:solidFill>
                          <a:latin typeface="+mn-lt"/>
                          <a:cs typeface="Times New Roman"/>
                        </a:rPr>
                        <a:t> </a:t>
                      </a:r>
                      <a:r>
                        <a:rPr sz="1200" b="1" spc="-5" dirty="0">
                          <a:solidFill>
                            <a:srgbClr val="C0504D"/>
                          </a:solidFill>
                          <a:latin typeface="+mn-lt"/>
                          <a:cs typeface="Times New Roman"/>
                        </a:rPr>
                        <a:t>власти</a:t>
                      </a:r>
                      <a:r>
                        <a:rPr sz="1200" b="1" dirty="0">
                          <a:solidFill>
                            <a:srgbClr val="C0504D"/>
                          </a:solidFill>
                          <a:latin typeface="+mn-lt"/>
                          <a:cs typeface="Times New Roman"/>
                        </a:rPr>
                        <a:t> </a:t>
                      </a:r>
                      <a:r>
                        <a:rPr sz="1200" b="1" spc="-10" dirty="0">
                          <a:solidFill>
                            <a:srgbClr val="C0504D"/>
                          </a:solidFill>
                          <a:latin typeface="+mn-lt"/>
                          <a:cs typeface="Times New Roman"/>
                        </a:rPr>
                        <a:t>субъекта</a:t>
                      </a:r>
                      <a:r>
                        <a:rPr sz="1200" b="1" spc="10" dirty="0">
                          <a:solidFill>
                            <a:srgbClr val="C0504D"/>
                          </a:solidFill>
                          <a:latin typeface="+mn-lt"/>
                          <a:cs typeface="Times New Roman"/>
                        </a:rPr>
                        <a:t> </a:t>
                      </a:r>
                      <a:r>
                        <a:rPr sz="1200" b="1" spc="-15" dirty="0">
                          <a:solidFill>
                            <a:srgbClr val="C0504D"/>
                          </a:solidFill>
                          <a:latin typeface="+mn-lt"/>
                          <a:cs typeface="Times New Roman"/>
                        </a:rPr>
                        <a:t>РФ, </a:t>
                      </a:r>
                      <a:r>
                        <a:rPr sz="1200" b="1" spc="-285" dirty="0">
                          <a:solidFill>
                            <a:srgbClr val="C0504D"/>
                          </a:solidFill>
                          <a:latin typeface="+mn-lt"/>
                          <a:cs typeface="Times New Roman"/>
                        </a:rPr>
                        <a:t> </a:t>
                      </a:r>
                      <a:r>
                        <a:rPr sz="1200" b="1" spc="-5" dirty="0">
                          <a:solidFill>
                            <a:srgbClr val="C0504D"/>
                          </a:solidFill>
                          <a:latin typeface="+mn-lt"/>
                          <a:cs typeface="Times New Roman"/>
                        </a:rPr>
                        <a:t>муниципальным</a:t>
                      </a:r>
                      <a:r>
                        <a:rPr sz="1200" b="1" spc="-40" dirty="0">
                          <a:solidFill>
                            <a:srgbClr val="C0504D"/>
                          </a:solidFill>
                          <a:latin typeface="+mn-lt"/>
                          <a:cs typeface="Times New Roman"/>
                        </a:rPr>
                        <a:t> </a:t>
                      </a:r>
                      <a:r>
                        <a:rPr sz="1200" b="1" spc="-10" dirty="0">
                          <a:solidFill>
                            <a:srgbClr val="C0504D"/>
                          </a:solidFill>
                          <a:latin typeface="+mn-lt"/>
                          <a:cs typeface="Times New Roman"/>
                        </a:rPr>
                        <a:t>правовым</a:t>
                      </a:r>
                      <a:r>
                        <a:rPr sz="1200" b="1" spc="-30" dirty="0">
                          <a:solidFill>
                            <a:srgbClr val="C0504D"/>
                          </a:solidFill>
                          <a:latin typeface="+mn-lt"/>
                          <a:cs typeface="Times New Roman"/>
                        </a:rPr>
                        <a:t> </a:t>
                      </a:r>
                      <a:r>
                        <a:rPr sz="1200" b="1" spc="-10" dirty="0">
                          <a:solidFill>
                            <a:srgbClr val="C0504D"/>
                          </a:solidFill>
                          <a:latin typeface="+mn-lt"/>
                          <a:cs typeface="Times New Roman"/>
                        </a:rPr>
                        <a:t>актом</a:t>
                      </a:r>
                      <a:r>
                        <a:rPr sz="1200" b="1" spc="-30" dirty="0">
                          <a:solidFill>
                            <a:srgbClr val="C0504D"/>
                          </a:solidFill>
                          <a:latin typeface="+mn-lt"/>
                          <a:cs typeface="Times New Roman"/>
                        </a:rPr>
                        <a:t> </a:t>
                      </a:r>
                      <a:r>
                        <a:rPr sz="1200" b="1" spc="-5" dirty="0">
                          <a:solidFill>
                            <a:srgbClr val="C0504D"/>
                          </a:solidFill>
                          <a:latin typeface="+mn-lt"/>
                          <a:cs typeface="Times New Roman"/>
                        </a:rPr>
                        <a:t>местной администрации</a:t>
                      </a:r>
                      <a:endParaRPr sz="1200" dirty="0">
                        <a:latin typeface="+mn-lt"/>
                        <a:cs typeface="Times New Roman"/>
                      </a:endParaRPr>
                    </a:p>
                  </a:txBody>
                  <a:tcPr marL="0" marR="0" marT="4254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
        <p:nvSpPr>
          <p:cNvPr id="3" name="object 3"/>
          <p:cNvSpPr txBox="1">
            <a:spLocks noGrp="1"/>
          </p:cNvSpPr>
          <p:nvPr>
            <p:ph type="title"/>
          </p:nvPr>
        </p:nvSpPr>
        <p:spPr>
          <a:xfrm>
            <a:off x="1143000" y="304800"/>
            <a:ext cx="9067800" cy="761365"/>
          </a:xfrm>
          <a:prstGeom prst="rect">
            <a:avLst/>
          </a:prstGeom>
        </p:spPr>
        <p:txBody>
          <a:bodyPr vert="horz" wrap="square" lIns="0" tIns="12065" rIns="0" bIns="0" rtlCol="0" anchor="t">
            <a:spAutoFit/>
          </a:bodyPr>
          <a:lstStyle/>
          <a:p>
            <a:pPr marL="12700">
              <a:lnSpc>
                <a:spcPct val="100000"/>
              </a:lnSpc>
              <a:spcBef>
                <a:spcPts val="95"/>
              </a:spcBef>
            </a:pPr>
            <a:r>
              <a:rPr sz="2800" spc="-110" dirty="0">
                <a:solidFill>
                  <a:srgbClr val="1F487C"/>
                </a:solidFill>
                <a:latin typeface="+mn-lt"/>
              </a:rPr>
              <a:t>Н</a:t>
            </a:r>
            <a:r>
              <a:rPr sz="2800" spc="-170" dirty="0">
                <a:solidFill>
                  <a:srgbClr val="1F487C"/>
                </a:solidFill>
                <a:latin typeface="+mn-lt"/>
              </a:rPr>
              <a:t>о</a:t>
            </a:r>
            <a:r>
              <a:rPr sz="2800" spc="-105" dirty="0">
                <a:solidFill>
                  <a:srgbClr val="1F487C"/>
                </a:solidFill>
                <a:latin typeface="+mn-lt"/>
              </a:rPr>
              <a:t>в</a:t>
            </a:r>
            <a:r>
              <a:rPr sz="2800" spc="-100" dirty="0">
                <a:solidFill>
                  <a:srgbClr val="1F487C"/>
                </a:solidFill>
                <a:latin typeface="+mn-lt"/>
              </a:rPr>
              <a:t>ы</a:t>
            </a:r>
            <a:r>
              <a:rPr sz="2800" spc="-5" dirty="0">
                <a:solidFill>
                  <a:srgbClr val="1F487C"/>
                </a:solidFill>
                <a:latin typeface="+mn-lt"/>
              </a:rPr>
              <a:t>е</a:t>
            </a:r>
            <a:r>
              <a:rPr sz="2800" spc="-215" dirty="0">
                <a:solidFill>
                  <a:srgbClr val="1F487C"/>
                </a:solidFill>
                <a:latin typeface="+mn-lt"/>
              </a:rPr>
              <a:t> </a:t>
            </a:r>
            <a:r>
              <a:rPr sz="2800" spc="-105" dirty="0">
                <a:solidFill>
                  <a:srgbClr val="1F487C"/>
                </a:solidFill>
                <a:latin typeface="+mn-lt"/>
              </a:rPr>
              <a:t>п</a:t>
            </a:r>
            <a:r>
              <a:rPr sz="2800" spc="-95" dirty="0">
                <a:solidFill>
                  <a:srgbClr val="1F487C"/>
                </a:solidFill>
                <a:latin typeface="+mn-lt"/>
              </a:rPr>
              <a:t>у</a:t>
            </a:r>
            <a:r>
              <a:rPr sz="2800" spc="-105" dirty="0">
                <a:solidFill>
                  <a:srgbClr val="1F487C"/>
                </a:solidFill>
                <a:latin typeface="+mn-lt"/>
              </a:rPr>
              <a:t>нк</a:t>
            </a:r>
            <a:r>
              <a:rPr sz="2800" spc="-110" dirty="0">
                <a:solidFill>
                  <a:srgbClr val="1F487C"/>
                </a:solidFill>
                <a:latin typeface="+mn-lt"/>
              </a:rPr>
              <a:t>т</a:t>
            </a:r>
            <a:r>
              <a:rPr sz="2800" spc="-5" dirty="0">
                <a:solidFill>
                  <a:srgbClr val="1F487C"/>
                </a:solidFill>
                <a:latin typeface="+mn-lt"/>
              </a:rPr>
              <a:t>ы</a:t>
            </a:r>
            <a:r>
              <a:rPr sz="2800" spc="-195" dirty="0">
                <a:solidFill>
                  <a:srgbClr val="1F487C"/>
                </a:solidFill>
                <a:latin typeface="+mn-lt"/>
              </a:rPr>
              <a:t> </a:t>
            </a:r>
            <a:r>
              <a:rPr sz="2800" spc="-100" dirty="0">
                <a:solidFill>
                  <a:srgbClr val="1F487C"/>
                </a:solidFill>
                <a:latin typeface="+mn-lt"/>
              </a:rPr>
              <a:t>з</a:t>
            </a:r>
            <a:r>
              <a:rPr sz="2800" spc="-95" dirty="0">
                <a:solidFill>
                  <a:srgbClr val="1F487C"/>
                </a:solidFill>
                <a:latin typeface="+mn-lt"/>
              </a:rPr>
              <a:t>а</a:t>
            </a:r>
            <a:r>
              <a:rPr sz="2800" spc="-140" dirty="0">
                <a:solidFill>
                  <a:srgbClr val="1F487C"/>
                </a:solidFill>
                <a:latin typeface="+mn-lt"/>
              </a:rPr>
              <a:t>к</a:t>
            </a:r>
            <a:r>
              <a:rPr sz="2800" spc="-95" dirty="0">
                <a:solidFill>
                  <a:srgbClr val="1F487C"/>
                </a:solidFill>
                <a:latin typeface="+mn-lt"/>
              </a:rPr>
              <a:t>у</a:t>
            </a:r>
            <a:r>
              <a:rPr sz="2800" spc="-105" dirty="0">
                <a:solidFill>
                  <a:srgbClr val="1F487C"/>
                </a:solidFill>
                <a:latin typeface="+mn-lt"/>
              </a:rPr>
              <a:t>пк</a:t>
            </a:r>
            <a:r>
              <a:rPr sz="2800" spc="-5" dirty="0">
                <a:solidFill>
                  <a:srgbClr val="1F487C"/>
                </a:solidFill>
                <a:latin typeface="+mn-lt"/>
              </a:rPr>
              <a:t>и</a:t>
            </a:r>
            <a:r>
              <a:rPr sz="2800" spc="-225" dirty="0">
                <a:solidFill>
                  <a:srgbClr val="1F487C"/>
                </a:solidFill>
                <a:latin typeface="+mn-lt"/>
              </a:rPr>
              <a:t> </a:t>
            </a:r>
            <a:r>
              <a:rPr sz="2800" spc="-5" dirty="0">
                <a:solidFill>
                  <a:srgbClr val="1F487C"/>
                </a:solidFill>
                <a:latin typeface="+mn-lt"/>
              </a:rPr>
              <a:t>у</a:t>
            </a:r>
            <a:r>
              <a:rPr sz="2800" spc="-204" dirty="0">
                <a:solidFill>
                  <a:srgbClr val="1F487C"/>
                </a:solidFill>
                <a:latin typeface="+mn-lt"/>
              </a:rPr>
              <a:t> </a:t>
            </a:r>
            <a:r>
              <a:rPr sz="2800" spc="-110" dirty="0">
                <a:solidFill>
                  <a:srgbClr val="1F487C"/>
                </a:solidFill>
                <a:latin typeface="+mn-lt"/>
              </a:rPr>
              <a:t>Е</a:t>
            </a:r>
            <a:r>
              <a:rPr sz="2800" spc="-5" dirty="0">
                <a:solidFill>
                  <a:srgbClr val="1F487C"/>
                </a:solidFill>
                <a:latin typeface="+mn-lt"/>
              </a:rPr>
              <a:t>П</a:t>
            </a:r>
            <a:endParaRPr sz="2800" dirty="0">
              <a:latin typeface="+mn-lt"/>
            </a:endParaRPr>
          </a:p>
          <a:p>
            <a:pPr marL="12700">
              <a:lnSpc>
                <a:spcPct val="100000"/>
              </a:lnSpc>
              <a:spcBef>
                <a:spcPts val="35"/>
              </a:spcBef>
            </a:pPr>
            <a:r>
              <a:rPr sz="2000" spc="-100" dirty="0">
                <a:solidFill>
                  <a:srgbClr val="C0504D"/>
                </a:solidFill>
                <a:latin typeface="+mn-lt"/>
              </a:rPr>
              <a:t>Действуют</a:t>
            </a:r>
            <a:r>
              <a:rPr sz="2000" spc="-240" dirty="0">
                <a:solidFill>
                  <a:srgbClr val="C0504D"/>
                </a:solidFill>
                <a:latin typeface="+mn-lt"/>
              </a:rPr>
              <a:t> </a:t>
            </a:r>
            <a:r>
              <a:rPr sz="2000" dirty="0">
                <a:solidFill>
                  <a:srgbClr val="C0504D"/>
                </a:solidFill>
                <a:latin typeface="+mn-lt"/>
              </a:rPr>
              <a:t>с</a:t>
            </a:r>
            <a:r>
              <a:rPr sz="2000" spc="-200" dirty="0">
                <a:solidFill>
                  <a:srgbClr val="C0504D"/>
                </a:solidFill>
                <a:latin typeface="+mn-lt"/>
              </a:rPr>
              <a:t> </a:t>
            </a:r>
            <a:r>
              <a:rPr sz="2000" spc="-100" dirty="0">
                <a:solidFill>
                  <a:srgbClr val="C0504D"/>
                </a:solidFill>
                <a:latin typeface="+mn-lt"/>
              </a:rPr>
              <a:t>11</a:t>
            </a:r>
            <a:r>
              <a:rPr sz="2000" spc="-220" dirty="0">
                <a:solidFill>
                  <a:srgbClr val="C0504D"/>
                </a:solidFill>
                <a:latin typeface="+mn-lt"/>
              </a:rPr>
              <a:t> </a:t>
            </a:r>
            <a:r>
              <a:rPr sz="2000" spc="-80" dirty="0">
                <a:solidFill>
                  <a:srgbClr val="C0504D"/>
                </a:solidFill>
                <a:latin typeface="+mn-lt"/>
              </a:rPr>
              <a:t>марта</a:t>
            </a:r>
            <a:r>
              <a:rPr sz="2000" spc="-215" dirty="0">
                <a:solidFill>
                  <a:srgbClr val="C0504D"/>
                </a:solidFill>
                <a:latin typeface="+mn-lt"/>
              </a:rPr>
              <a:t> </a:t>
            </a:r>
            <a:r>
              <a:rPr sz="2000" spc="-70" dirty="0">
                <a:solidFill>
                  <a:srgbClr val="C0504D"/>
                </a:solidFill>
                <a:latin typeface="+mn-lt"/>
              </a:rPr>
              <a:t>2022</a:t>
            </a:r>
            <a:r>
              <a:rPr sz="2000" spc="-245" dirty="0">
                <a:solidFill>
                  <a:srgbClr val="C0504D"/>
                </a:solidFill>
                <a:latin typeface="+mn-lt"/>
              </a:rPr>
              <a:t> </a:t>
            </a:r>
            <a:r>
              <a:rPr sz="2000" spc="-100" dirty="0">
                <a:solidFill>
                  <a:srgbClr val="C0504D"/>
                </a:solidFill>
                <a:latin typeface="+mn-lt"/>
              </a:rPr>
              <a:t>года</a:t>
            </a:r>
            <a:r>
              <a:rPr sz="2000" spc="-204" dirty="0">
                <a:solidFill>
                  <a:srgbClr val="C0504D"/>
                </a:solidFill>
                <a:latin typeface="+mn-lt"/>
              </a:rPr>
              <a:t> </a:t>
            </a:r>
            <a:r>
              <a:rPr sz="2000" spc="-50" dirty="0">
                <a:solidFill>
                  <a:srgbClr val="C0504D"/>
                </a:solidFill>
                <a:latin typeface="+mn-lt"/>
              </a:rPr>
              <a:t>по</a:t>
            </a:r>
            <a:r>
              <a:rPr sz="2000" spc="-215" dirty="0">
                <a:solidFill>
                  <a:srgbClr val="C0504D"/>
                </a:solidFill>
                <a:latin typeface="+mn-lt"/>
              </a:rPr>
              <a:t> </a:t>
            </a:r>
            <a:r>
              <a:rPr sz="2000" spc="-45" dirty="0">
                <a:solidFill>
                  <a:srgbClr val="C0504D"/>
                </a:solidFill>
                <a:latin typeface="+mn-lt"/>
              </a:rPr>
              <a:t>31</a:t>
            </a:r>
            <a:r>
              <a:rPr sz="2000" spc="-210" dirty="0">
                <a:solidFill>
                  <a:srgbClr val="C0504D"/>
                </a:solidFill>
                <a:latin typeface="+mn-lt"/>
              </a:rPr>
              <a:t> </a:t>
            </a:r>
            <a:r>
              <a:rPr sz="2000" spc="-90" dirty="0">
                <a:solidFill>
                  <a:srgbClr val="C0504D"/>
                </a:solidFill>
                <a:latin typeface="+mn-lt"/>
              </a:rPr>
              <a:t>декабря</a:t>
            </a:r>
            <a:r>
              <a:rPr sz="2000" spc="-240" dirty="0">
                <a:solidFill>
                  <a:srgbClr val="C0504D"/>
                </a:solidFill>
                <a:latin typeface="+mn-lt"/>
              </a:rPr>
              <a:t> </a:t>
            </a:r>
            <a:r>
              <a:rPr sz="2000" spc="-70" dirty="0">
                <a:solidFill>
                  <a:srgbClr val="C0504D"/>
                </a:solidFill>
                <a:latin typeface="+mn-lt"/>
              </a:rPr>
              <a:t>2022</a:t>
            </a:r>
            <a:r>
              <a:rPr sz="2000" spc="-235" dirty="0">
                <a:solidFill>
                  <a:srgbClr val="C0504D"/>
                </a:solidFill>
                <a:latin typeface="+mn-lt"/>
              </a:rPr>
              <a:t> </a:t>
            </a:r>
            <a:r>
              <a:rPr sz="2000" spc="-165" dirty="0">
                <a:solidFill>
                  <a:srgbClr val="C0504D"/>
                </a:solidFill>
                <a:latin typeface="+mn-lt"/>
              </a:rPr>
              <a:t>г.</a:t>
            </a:r>
            <a:r>
              <a:rPr sz="2000" spc="-210" dirty="0">
                <a:solidFill>
                  <a:srgbClr val="C0504D"/>
                </a:solidFill>
                <a:latin typeface="+mn-lt"/>
              </a:rPr>
              <a:t> </a:t>
            </a:r>
            <a:r>
              <a:rPr sz="2000" spc="-100" dirty="0">
                <a:solidFill>
                  <a:srgbClr val="C0504D"/>
                </a:solidFill>
                <a:latin typeface="+mn-lt"/>
              </a:rPr>
              <a:t>включительно</a:t>
            </a:r>
            <a:endParaRPr sz="2000" dirty="0">
              <a:latin typeface="+mn-lt"/>
            </a:endParaRPr>
          </a:p>
        </p:txBody>
      </p:sp>
    </p:spTree>
    <p:extLst>
      <p:ext uri="{BB962C8B-B14F-4D97-AF65-F5344CB8AC3E}">
        <p14:creationId xmlns:p14="http://schemas.microsoft.com/office/powerpoint/2010/main" val="367954391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90600" y="228600"/>
            <a:ext cx="4693285" cy="452120"/>
          </a:xfrm>
          <a:prstGeom prst="rect">
            <a:avLst/>
          </a:prstGeom>
        </p:spPr>
        <p:txBody>
          <a:bodyPr vert="horz" wrap="square" lIns="0" tIns="12065" rIns="0" bIns="0" rtlCol="0" anchor="t">
            <a:spAutoFit/>
          </a:bodyPr>
          <a:lstStyle/>
          <a:p>
            <a:pPr marL="12700">
              <a:lnSpc>
                <a:spcPct val="100000"/>
              </a:lnSpc>
              <a:spcBef>
                <a:spcPts val="95"/>
              </a:spcBef>
            </a:pPr>
            <a:r>
              <a:rPr sz="2800" spc="-215" dirty="0">
                <a:solidFill>
                  <a:srgbClr val="1F487C"/>
                </a:solidFill>
              </a:rPr>
              <a:t>Т</a:t>
            </a:r>
            <a:r>
              <a:rPr sz="2800" spc="-95" dirty="0">
                <a:solidFill>
                  <a:srgbClr val="1F487C"/>
                </a:solidFill>
              </a:rPr>
              <a:t>р</a:t>
            </a:r>
            <a:r>
              <a:rPr sz="2800" spc="-110" dirty="0">
                <a:solidFill>
                  <a:srgbClr val="1F487C"/>
                </a:solidFill>
              </a:rPr>
              <a:t>е</a:t>
            </a:r>
            <a:r>
              <a:rPr sz="2800" spc="-135" dirty="0">
                <a:solidFill>
                  <a:srgbClr val="1F487C"/>
                </a:solidFill>
              </a:rPr>
              <a:t>б</a:t>
            </a:r>
            <a:r>
              <a:rPr sz="2800" spc="-170" dirty="0">
                <a:solidFill>
                  <a:srgbClr val="1F487C"/>
                </a:solidFill>
              </a:rPr>
              <a:t>о</a:t>
            </a:r>
            <a:r>
              <a:rPr sz="2800" spc="-105" dirty="0">
                <a:solidFill>
                  <a:srgbClr val="1F487C"/>
                </a:solidFill>
              </a:rPr>
              <a:t>в</a:t>
            </a:r>
            <a:r>
              <a:rPr sz="2800" spc="-95" dirty="0">
                <a:solidFill>
                  <a:srgbClr val="1F487C"/>
                </a:solidFill>
              </a:rPr>
              <a:t>а</a:t>
            </a:r>
            <a:r>
              <a:rPr sz="2800" spc="-105" dirty="0">
                <a:solidFill>
                  <a:srgbClr val="1F487C"/>
                </a:solidFill>
              </a:rPr>
              <a:t>ни</a:t>
            </a:r>
            <a:r>
              <a:rPr sz="2800" spc="-5" dirty="0">
                <a:solidFill>
                  <a:srgbClr val="1F487C"/>
                </a:solidFill>
              </a:rPr>
              <a:t>я</a:t>
            </a:r>
            <a:r>
              <a:rPr sz="2800" spc="-235" dirty="0">
                <a:solidFill>
                  <a:srgbClr val="1F487C"/>
                </a:solidFill>
              </a:rPr>
              <a:t> </a:t>
            </a:r>
            <a:r>
              <a:rPr sz="2800" spc="-5" dirty="0">
                <a:solidFill>
                  <a:srgbClr val="1F487C"/>
                </a:solidFill>
              </a:rPr>
              <a:t>к</a:t>
            </a:r>
            <a:r>
              <a:rPr sz="2800" spc="-200" dirty="0">
                <a:solidFill>
                  <a:srgbClr val="1F487C"/>
                </a:solidFill>
              </a:rPr>
              <a:t> </a:t>
            </a:r>
            <a:r>
              <a:rPr sz="2800" spc="-105" dirty="0">
                <a:solidFill>
                  <a:srgbClr val="1F487C"/>
                </a:solidFill>
              </a:rPr>
              <a:t>п</a:t>
            </a:r>
            <a:r>
              <a:rPr sz="2800" spc="-95" dirty="0">
                <a:solidFill>
                  <a:srgbClr val="1F487C"/>
                </a:solidFill>
              </a:rPr>
              <a:t>ор</a:t>
            </a:r>
            <a:r>
              <a:rPr sz="2800" spc="-105" dirty="0">
                <a:solidFill>
                  <a:srgbClr val="1F487C"/>
                </a:solidFill>
              </a:rPr>
              <a:t>я</a:t>
            </a:r>
            <a:r>
              <a:rPr sz="2800" spc="-100" dirty="0">
                <a:solidFill>
                  <a:srgbClr val="1F487C"/>
                </a:solidFill>
              </a:rPr>
              <a:t>д</a:t>
            </a:r>
            <a:r>
              <a:rPr sz="2800" spc="-140" dirty="0">
                <a:solidFill>
                  <a:srgbClr val="1F487C"/>
                </a:solidFill>
              </a:rPr>
              <a:t>к</a:t>
            </a:r>
            <a:r>
              <a:rPr sz="2800" spc="-5" dirty="0">
                <a:solidFill>
                  <a:srgbClr val="1F487C"/>
                </a:solidFill>
              </a:rPr>
              <a:t>у</a:t>
            </a:r>
            <a:r>
              <a:rPr sz="2800" spc="-215" dirty="0">
                <a:solidFill>
                  <a:srgbClr val="1F487C"/>
                </a:solidFill>
              </a:rPr>
              <a:t> </a:t>
            </a:r>
            <a:r>
              <a:rPr sz="2800" spc="-100" dirty="0">
                <a:solidFill>
                  <a:srgbClr val="1F487C"/>
                </a:solidFill>
              </a:rPr>
              <a:t>з</a:t>
            </a:r>
            <a:r>
              <a:rPr sz="2800" spc="-95" dirty="0">
                <a:solidFill>
                  <a:srgbClr val="1F487C"/>
                </a:solidFill>
              </a:rPr>
              <a:t>а</a:t>
            </a:r>
            <a:r>
              <a:rPr sz="2800" spc="-140" dirty="0">
                <a:solidFill>
                  <a:srgbClr val="1F487C"/>
                </a:solidFill>
              </a:rPr>
              <a:t>к</a:t>
            </a:r>
            <a:r>
              <a:rPr sz="2800" spc="-95" dirty="0">
                <a:solidFill>
                  <a:srgbClr val="1F487C"/>
                </a:solidFill>
              </a:rPr>
              <a:t>у</a:t>
            </a:r>
            <a:r>
              <a:rPr sz="2800" spc="-105" dirty="0">
                <a:solidFill>
                  <a:srgbClr val="1F487C"/>
                </a:solidFill>
              </a:rPr>
              <a:t>пк</a:t>
            </a:r>
            <a:r>
              <a:rPr sz="2800" spc="-5" dirty="0">
                <a:solidFill>
                  <a:srgbClr val="1F487C"/>
                </a:solidFill>
              </a:rPr>
              <a:t>и</a:t>
            </a:r>
            <a:endParaRPr sz="2800" dirty="0"/>
          </a:p>
        </p:txBody>
      </p:sp>
      <p:sp>
        <p:nvSpPr>
          <p:cNvPr id="3" name="object 3"/>
          <p:cNvSpPr txBox="1"/>
          <p:nvPr/>
        </p:nvSpPr>
        <p:spPr>
          <a:xfrm>
            <a:off x="1143000" y="914400"/>
            <a:ext cx="10668000" cy="5829160"/>
          </a:xfrm>
          <a:prstGeom prst="rect">
            <a:avLst/>
          </a:prstGeom>
        </p:spPr>
        <p:txBody>
          <a:bodyPr vert="horz" wrap="square" lIns="0" tIns="12065" rIns="0" bIns="0" rtlCol="0">
            <a:spAutoFit/>
          </a:bodyPr>
          <a:lstStyle/>
          <a:p>
            <a:pPr marL="12700">
              <a:spcBef>
                <a:spcPts val="95"/>
              </a:spcBef>
            </a:pPr>
            <a:r>
              <a:rPr b="1" u="heavy" spc="-5" dirty="0">
                <a:solidFill>
                  <a:srgbClr val="C0504D"/>
                </a:solidFill>
                <a:uFill>
                  <a:solidFill>
                    <a:srgbClr val="C0504D"/>
                  </a:solidFill>
                </a:uFill>
                <a:cs typeface="Times New Roman"/>
              </a:rPr>
              <a:t>В</a:t>
            </a:r>
            <a:r>
              <a:rPr b="1" u="heavy" spc="-25" dirty="0">
                <a:solidFill>
                  <a:srgbClr val="C0504D"/>
                </a:solidFill>
                <a:uFill>
                  <a:solidFill>
                    <a:srgbClr val="C0504D"/>
                  </a:solidFill>
                </a:uFill>
                <a:cs typeface="Times New Roman"/>
              </a:rPr>
              <a:t> </a:t>
            </a:r>
            <a:r>
              <a:rPr b="1" u="heavy" spc="-10" dirty="0">
                <a:solidFill>
                  <a:srgbClr val="C0504D"/>
                </a:solidFill>
                <a:uFill>
                  <a:solidFill>
                    <a:srgbClr val="C0504D"/>
                  </a:solidFill>
                </a:uFill>
                <a:cs typeface="Times New Roman"/>
              </a:rPr>
              <a:t>НПА</a:t>
            </a:r>
            <a:r>
              <a:rPr b="1" u="heavy" spc="-5" dirty="0">
                <a:solidFill>
                  <a:srgbClr val="C0504D"/>
                </a:solidFill>
                <a:uFill>
                  <a:solidFill>
                    <a:srgbClr val="C0504D"/>
                  </a:solidFill>
                </a:uFill>
                <a:cs typeface="Times New Roman"/>
              </a:rPr>
              <a:t> </a:t>
            </a:r>
            <a:r>
              <a:rPr b="1" u="heavy" spc="-20" dirty="0">
                <a:solidFill>
                  <a:srgbClr val="C0504D"/>
                </a:solidFill>
                <a:uFill>
                  <a:solidFill>
                    <a:srgbClr val="C0504D"/>
                  </a:solidFill>
                </a:uFill>
                <a:cs typeface="Times New Roman"/>
              </a:rPr>
              <a:t>УКАЗЫВАЮТСЯ:</a:t>
            </a:r>
            <a:endParaRPr dirty="0">
              <a:cs typeface="Times New Roman"/>
            </a:endParaRPr>
          </a:p>
          <a:p>
            <a:pPr marL="195580" indent="-182880">
              <a:buClr>
                <a:srgbClr val="4F81BC"/>
              </a:buClr>
              <a:buSzPct val="84375"/>
              <a:buFont typeface="Wingdings"/>
              <a:buChar char=""/>
              <a:tabLst>
                <a:tab pos="195580" algn="l"/>
              </a:tabLst>
            </a:pPr>
            <a:r>
              <a:rPr spc="-10" dirty="0">
                <a:cs typeface="Times New Roman"/>
              </a:rPr>
              <a:t>предмет</a:t>
            </a:r>
            <a:r>
              <a:rPr spc="-20" dirty="0">
                <a:cs typeface="Times New Roman"/>
              </a:rPr>
              <a:t> </a:t>
            </a:r>
            <a:r>
              <a:rPr spc="-10" dirty="0">
                <a:cs typeface="Times New Roman"/>
              </a:rPr>
              <a:t>контракта,</a:t>
            </a:r>
            <a:endParaRPr dirty="0">
              <a:cs typeface="Times New Roman"/>
            </a:endParaRPr>
          </a:p>
          <a:p>
            <a:pPr marL="195580" indent="-182880">
              <a:buClr>
                <a:srgbClr val="4F81BC"/>
              </a:buClr>
              <a:buSzPct val="84375"/>
              <a:buFont typeface="Wingdings"/>
              <a:buChar char=""/>
              <a:tabLst>
                <a:tab pos="195580" algn="l"/>
              </a:tabLst>
            </a:pPr>
            <a:r>
              <a:rPr spc="-10" dirty="0">
                <a:cs typeface="Times New Roman"/>
              </a:rPr>
              <a:t>предельный</a:t>
            </a:r>
            <a:r>
              <a:rPr spc="45" dirty="0">
                <a:cs typeface="Times New Roman"/>
              </a:rPr>
              <a:t> </a:t>
            </a:r>
            <a:r>
              <a:rPr spc="-5" dirty="0">
                <a:cs typeface="Times New Roman"/>
              </a:rPr>
              <a:t>срок,</a:t>
            </a:r>
            <a:r>
              <a:rPr spc="5" dirty="0">
                <a:cs typeface="Times New Roman"/>
              </a:rPr>
              <a:t> </a:t>
            </a:r>
            <a:r>
              <a:rPr spc="-5" dirty="0">
                <a:cs typeface="Times New Roman"/>
              </a:rPr>
              <a:t>на</a:t>
            </a:r>
            <a:r>
              <a:rPr spc="20" dirty="0">
                <a:cs typeface="Times New Roman"/>
              </a:rPr>
              <a:t> </a:t>
            </a:r>
            <a:r>
              <a:rPr spc="-25" dirty="0">
                <a:cs typeface="Times New Roman"/>
              </a:rPr>
              <a:t>который</a:t>
            </a:r>
            <a:r>
              <a:rPr spc="10" dirty="0">
                <a:cs typeface="Times New Roman"/>
              </a:rPr>
              <a:t> </a:t>
            </a:r>
            <a:r>
              <a:rPr spc="-10" dirty="0">
                <a:cs typeface="Times New Roman"/>
              </a:rPr>
              <a:t>заключается</a:t>
            </a:r>
            <a:r>
              <a:rPr spc="35" dirty="0">
                <a:cs typeface="Times New Roman"/>
              </a:rPr>
              <a:t> </a:t>
            </a:r>
            <a:r>
              <a:rPr spc="-30" dirty="0">
                <a:cs typeface="Times New Roman"/>
              </a:rPr>
              <a:t>контракт,</a:t>
            </a:r>
            <a:endParaRPr dirty="0">
              <a:cs typeface="Times New Roman"/>
            </a:endParaRPr>
          </a:p>
          <a:p>
            <a:pPr marL="194945" marR="169545" indent="-182880">
              <a:buClr>
                <a:srgbClr val="4F81BC"/>
              </a:buClr>
              <a:buSzPct val="84375"/>
              <a:buFont typeface="Wingdings"/>
              <a:buChar char=""/>
              <a:tabLst>
                <a:tab pos="195580" algn="l"/>
              </a:tabLst>
            </a:pPr>
            <a:r>
              <a:rPr spc="-5" dirty="0">
                <a:cs typeface="Times New Roman"/>
              </a:rPr>
              <a:t>обязанность</a:t>
            </a:r>
            <a:r>
              <a:rPr spc="25" dirty="0">
                <a:cs typeface="Times New Roman"/>
              </a:rPr>
              <a:t> </a:t>
            </a:r>
            <a:r>
              <a:rPr spc="-10" dirty="0">
                <a:cs typeface="Times New Roman"/>
              </a:rPr>
              <a:t>единственного</a:t>
            </a:r>
            <a:r>
              <a:rPr spc="50" dirty="0">
                <a:cs typeface="Times New Roman"/>
              </a:rPr>
              <a:t> </a:t>
            </a:r>
            <a:r>
              <a:rPr dirty="0">
                <a:cs typeface="Times New Roman"/>
              </a:rPr>
              <a:t>поставщика</a:t>
            </a:r>
            <a:r>
              <a:rPr spc="45" dirty="0">
                <a:cs typeface="Times New Roman"/>
              </a:rPr>
              <a:t> </a:t>
            </a:r>
            <a:r>
              <a:rPr spc="-10" dirty="0">
                <a:cs typeface="Times New Roman"/>
              </a:rPr>
              <a:t>(подрядчика,</a:t>
            </a:r>
            <a:r>
              <a:rPr spc="20" dirty="0">
                <a:cs typeface="Times New Roman"/>
              </a:rPr>
              <a:t> </a:t>
            </a:r>
            <a:r>
              <a:rPr spc="-10" dirty="0">
                <a:cs typeface="Times New Roman"/>
              </a:rPr>
              <a:t>исполнителя)</a:t>
            </a:r>
            <a:r>
              <a:rPr spc="60" dirty="0">
                <a:cs typeface="Times New Roman"/>
              </a:rPr>
              <a:t> </a:t>
            </a:r>
            <a:r>
              <a:rPr spc="-10" dirty="0">
                <a:cs typeface="Times New Roman"/>
              </a:rPr>
              <a:t>исполнить</a:t>
            </a:r>
            <a:r>
              <a:rPr spc="55" dirty="0">
                <a:cs typeface="Times New Roman"/>
              </a:rPr>
              <a:t> </a:t>
            </a:r>
            <a:r>
              <a:rPr spc="-5" dirty="0">
                <a:cs typeface="Times New Roman"/>
              </a:rPr>
              <a:t>свои </a:t>
            </a:r>
            <a:r>
              <a:rPr dirty="0">
                <a:cs typeface="Times New Roman"/>
              </a:rPr>
              <a:t> </a:t>
            </a:r>
            <a:r>
              <a:rPr spc="-15" dirty="0">
                <a:cs typeface="Times New Roman"/>
              </a:rPr>
              <a:t>обязательства</a:t>
            </a:r>
            <a:r>
              <a:rPr spc="15" dirty="0">
                <a:cs typeface="Times New Roman"/>
              </a:rPr>
              <a:t> </a:t>
            </a:r>
            <a:r>
              <a:rPr spc="-5" dirty="0">
                <a:cs typeface="Times New Roman"/>
              </a:rPr>
              <a:t>по</a:t>
            </a:r>
            <a:r>
              <a:rPr spc="20" dirty="0">
                <a:cs typeface="Times New Roman"/>
              </a:rPr>
              <a:t> </a:t>
            </a:r>
            <a:r>
              <a:rPr spc="-20" dirty="0">
                <a:cs typeface="Times New Roman"/>
              </a:rPr>
              <a:t>контракту</a:t>
            </a:r>
            <a:r>
              <a:rPr spc="20" dirty="0">
                <a:cs typeface="Times New Roman"/>
              </a:rPr>
              <a:t> </a:t>
            </a:r>
            <a:r>
              <a:rPr spc="-5" dirty="0">
                <a:cs typeface="Times New Roman"/>
              </a:rPr>
              <a:t>лично</a:t>
            </a:r>
            <a:r>
              <a:rPr spc="35" dirty="0">
                <a:cs typeface="Times New Roman"/>
              </a:rPr>
              <a:t> </a:t>
            </a:r>
            <a:r>
              <a:rPr spc="-10" dirty="0">
                <a:cs typeface="Times New Roman"/>
              </a:rPr>
              <a:t>или</a:t>
            </a:r>
            <a:r>
              <a:rPr spc="40" dirty="0">
                <a:cs typeface="Times New Roman"/>
              </a:rPr>
              <a:t> </a:t>
            </a:r>
            <a:r>
              <a:rPr spc="-5" dirty="0">
                <a:cs typeface="Times New Roman"/>
              </a:rPr>
              <a:t>возможность</a:t>
            </a:r>
            <a:r>
              <a:rPr spc="5" dirty="0">
                <a:cs typeface="Times New Roman"/>
              </a:rPr>
              <a:t> </a:t>
            </a:r>
            <a:r>
              <a:rPr spc="-15" dirty="0">
                <a:cs typeface="Times New Roman"/>
              </a:rPr>
              <a:t>привлечь</a:t>
            </a:r>
            <a:r>
              <a:rPr spc="25" dirty="0">
                <a:cs typeface="Times New Roman"/>
              </a:rPr>
              <a:t> </a:t>
            </a:r>
            <a:r>
              <a:rPr spc="-5" dirty="0">
                <a:cs typeface="Times New Roman"/>
              </a:rPr>
              <a:t>к</a:t>
            </a:r>
            <a:r>
              <a:rPr spc="5" dirty="0">
                <a:cs typeface="Times New Roman"/>
              </a:rPr>
              <a:t> </a:t>
            </a:r>
            <a:r>
              <a:rPr spc="-10" dirty="0">
                <a:cs typeface="Times New Roman"/>
              </a:rPr>
              <a:t>исполнению</a:t>
            </a:r>
            <a:r>
              <a:rPr spc="60" dirty="0">
                <a:cs typeface="Times New Roman"/>
              </a:rPr>
              <a:t> </a:t>
            </a:r>
            <a:r>
              <a:rPr spc="-15" dirty="0">
                <a:cs typeface="Times New Roman"/>
              </a:rPr>
              <a:t>контракта </a:t>
            </a:r>
            <a:r>
              <a:rPr spc="-385" dirty="0">
                <a:cs typeface="Times New Roman"/>
              </a:rPr>
              <a:t> </a:t>
            </a:r>
            <a:r>
              <a:rPr spc="-15" dirty="0">
                <a:cs typeface="Times New Roman"/>
              </a:rPr>
              <a:t>субподрядчиков,</a:t>
            </a:r>
            <a:r>
              <a:rPr spc="20" dirty="0">
                <a:cs typeface="Times New Roman"/>
              </a:rPr>
              <a:t> </a:t>
            </a:r>
            <a:r>
              <a:rPr spc="-10" dirty="0">
                <a:cs typeface="Times New Roman"/>
              </a:rPr>
              <a:t>соисполнителей</a:t>
            </a:r>
            <a:r>
              <a:rPr spc="60" dirty="0">
                <a:cs typeface="Times New Roman"/>
              </a:rPr>
              <a:t> </a:t>
            </a:r>
            <a:r>
              <a:rPr spc="-5" dirty="0">
                <a:cs typeface="Times New Roman"/>
              </a:rPr>
              <a:t>и</a:t>
            </a:r>
            <a:r>
              <a:rPr spc="10" dirty="0">
                <a:cs typeface="Times New Roman"/>
              </a:rPr>
              <a:t> </a:t>
            </a:r>
            <a:r>
              <a:rPr spc="-5" dirty="0">
                <a:cs typeface="Times New Roman"/>
              </a:rPr>
              <a:t>требование</a:t>
            </a:r>
            <a:r>
              <a:rPr spc="15" dirty="0">
                <a:cs typeface="Times New Roman"/>
              </a:rPr>
              <a:t> </a:t>
            </a:r>
            <a:r>
              <a:rPr spc="-5" dirty="0">
                <a:cs typeface="Times New Roman"/>
              </a:rPr>
              <a:t>к</a:t>
            </a:r>
            <a:r>
              <a:rPr spc="5" dirty="0">
                <a:cs typeface="Times New Roman"/>
              </a:rPr>
              <a:t> </a:t>
            </a:r>
            <a:r>
              <a:rPr spc="-10" dirty="0">
                <a:cs typeface="Times New Roman"/>
              </a:rPr>
              <a:t>объему</a:t>
            </a:r>
            <a:r>
              <a:rPr spc="10" dirty="0">
                <a:cs typeface="Times New Roman"/>
              </a:rPr>
              <a:t> </a:t>
            </a:r>
            <a:r>
              <a:rPr spc="-10" dirty="0">
                <a:cs typeface="Times New Roman"/>
              </a:rPr>
              <a:t>исполнения</a:t>
            </a:r>
            <a:r>
              <a:rPr spc="60" dirty="0">
                <a:cs typeface="Times New Roman"/>
              </a:rPr>
              <a:t> </a:t>
            </a:r>
            <a:r>
              <a:rPr spc="-10" dirty="0">
                <a:cs typeface="Times New Roman"/>
              </a:rPr>
              <a:t>единственным </a:t>
            </a:r>
            <a:r>
              <a:rPr spc="-5" dirty="0">
                <a:cs typeface="Times New Roman"/>
              </a:rPr>
              <a:t> </a:t>
            </a:r>
            <a:r>
              <a:rPr spc="-10" dirty="0">
                <a:cs typeface="Times New Roman"/>
              </a:rPr>
              <a:t>поставщиком</a:t>
            </a:r>
            <a:r>
              <a:rPr spc="40" dirty="0">
                <a:cs typeface="Times New Roman"/>
              </a:rPr>
              <a:t> </a:t>
            </a:r>
            <a:r>
              <a:rPr spc="-15" dirty="0">
                <a:cs typeface="Times New Roman"/>
              </a:rPr>
              <a:t>(подрядчиком,</a:t>
            </a:r>
            <a:r>
              <a:rPr spc="15" dirty="0">
                <a:cs typeface="Times New Roman"/>
              </a:rPr>
              <a:t> </a:t>
            </a:r>
            <a:r>
              <a:rPr spc="-10" dirty="0">
                <a:cs typeface="Times New Roman"/>
              </a:rPr>
              <a:t>исполнителем)</a:t>
            </a:r>
            <a:r>
              <a:rPr spc="50" dirty="0">
                <a:cs typeface="Times New Roman"/>
              </a:rPr>
              <a:t> </a:t>
            </a:r>
            <a:r>
              <a:rPr spc="-5" dirty="0">
                <a:cs typeface="Times New Roman"/>
              </a:rPr>
              <a:t>своих</a:t>
            </a:r>
            <a:r>
              <a:rPr dirty="0">
                <a:cs typeface="Times New Roman"/>
              </a:rPr>
              <a:t> </a:t>
            </a:r>
            <a:r>
              <a:rPr spc="-10" dirty="0">
                <a:cs typeface="Times New Roman"/>
              </a:rPr>
              <a:t>обязательств</a:t>
            </a:r>
            <a:r>
              <a:rPr spc="10" dirty="0">
                <a:cs typeface="Times New Roman"/>
              </a:rPr>
              <a:t> </a:t>
            </a:r>
            <a:r>
              <a:rPr spc="-5" dirty="0">
                <a:cs typeface="Times New Roman"/>
              </a:rPr>
              <a:t>по</a:t>
            </a:r>
            <a:r>
              <a:rPr spc="10" dirty="0">
                <a:cs typeface="Times New Roman"/>
              </a:rPr>
              <a:t> </a:t>
            </a:r>
            <a:r>
              <a:rPr spc="-20" dirty="0">
                <a:cs typeface="Times New Roman"/>
              </a:rPr>
              <a:t>контракту</a:t>
            </a:r>
            <a:r>
              <a:rPr spc="10" dirty="0">
                <a:cs typeface="Times New Roman"/>
              </a:rPr>
              <a:t> </a:t>
            </a:r>
            <a:r>
              <a:rPr spc="-5" dirty="0">
                <a:cs typeface="Times New Roman"/>
              </a:rPr>
              <a:t>лично,</a:t>
            </a:r>
            <a:endParaRPr dirty="0">
              <a:cs typeface="Times New Roman"/>
            </a:endParaRPr>
          </a:p>
          <a:p>
            <a:pPr marL="194945" marR="468630" indent="-182880">
              <a:buClr>
                <a:srgbClr val="4F81BC"/>
              </a:buClr>
              <a:buSzPct val="84375"/>
              <a:buFont typeface="Wingdings"/>
              <a:buChar char=""/>
              <a:tabLst>
                <a:tab pos="195580" algn="l"/>
              </a:tabLst>
            </a:pPr>
            <a:r>
              <a:rPr spc="-15" dirty="0">
                <a:cs typeface="Times New Roman"/>
              </a:rPr>
              <a:t>может</a:t>
            </a:r>
            <a:r>
              <a:rPr spc="20" dirty="0">
                <a:cs typeface="Times New Roman"/>
              </a:rPr>
              <a:t> </a:t>
            </a:r>
            <a:r>
              <a:rPr spc="-5" dirty="0">
                <a:cs typeface="Times New Roman"/>
              </a:rPr>
              <a:t>быть</a:t>
            </a:r>
            <a:r>
              <a:rPr spc="15" dirty="0">
                <a:cs typeface="Times New Roman"/>
              </a:rPr>
              <a:t> </a:t>
            </a:r>
            <a:r>
              <a:rPr spc="-10" dirty="0">
                <a:cs typeface="Times New Roman"/>
              </a:rPr>
              <a:t>определена</a:t>
            </a:r>
            <a:r>
              <a:rPr spc="55" dirty="0">
                <a:cs typeface="Times New Roman"/>
              </a:rPr>
              <a:t> </a:t>
            </a:r>
            <a:r>
              <a:rPr spc="-5" dirty="0">
                <a:cs typeface="Times New Roman"/>
              </a:rPr>
              <a:t>обязанность</a:t>
            </a:r>
            <a:r>
              <a:rPr spc="40" dirty="0">
                <a:cs typeface="Times New Roman"/>
              </a:rPr>
              <a:t> </a:t>
            </a:r>
            <a:r>
              <a:rPr spc="-15" dirty="0">
                <a:cs typeface="Times New Roman"/>
              </a:rPr>
              <a:t>заказчика</a:t>
            </a:r>
            <a:r>
              <a:rPr spc="40" dirty="0">
                <a:cs typeface="Times New Roman"/>
              </a:rPr>
              <a:t> </a:t>
            </a:r>
            <a:r>
              <a:rPr spc="-5" dirty="0">
                <a:cs typeface="Times New Roman"/>
              </a:rPr>
              <a:t>установить</a:t>
            </a:r>
            <a:r>
              <a:rPr spc="35" dirty="0">
                <a:cs typeface="Times New Roman"/>
              </a:rPr>
              <a:t> </a:t>
            </a:r>
            <a:r>
              <a:rPr spc="-5" dirty="0">
                <a:cs typeface="Times New Roman"/>
              </a:rPr>
              <a:t>требование</a:t>
            </a:r>
            <a:r>
              <a:rPr spc="30" dirty="0">
                <a:cs typeface="Times New Roman"/>
              </a:rPr>
              <a:t> </a:t>
            </a:r>
            <a:r>
              <a:rPr spc="-10" dirty="0">
                <a:cs typeface="Times New Roman"/>
              </a:rPr>
              <a:t>обеспечения </a:t>
            </a:r>
            <a:r>
              <a:rPr spc="-385" dirty="0">
                <a:cs typeface="Times New Roman"/>
              </a:rPr>
              <a:t> </a:t>
            </a:r>
            <a:r>
              <a:rPr spc="-10" dirty="0">
                <a:cs typeface="Times New Roman"/>
              </a:rPr>
              <a:t>исполнения</a:t>
            </a:r>
            <a:r>
              <a:rPr spc="40" dirty="0">
                <a:cs typeface="Times New Roman"/>
              </a:rPr>
              <a:t> </a:t>
            </a:r>
            <a:r>
              <a:rPr spc="-15" dirty="0">
                <a:cs typeface="Times New Roman"/>
              </a:rPr>
              <a:t>контракта</a:t>
            </a:r>
            <a:endParaRPr dirty="0">
              <a:cs typeface="Times New Roman"/>
            </a:endParaRPr>
          </a:p>
          <a:p>
            <a:pPr>
              <a:spcBef>
                <a:spcPts val="25"/>
              </a:spcBef>
            </a:pPr>
            <a:endParaRPr dirty="0">
              <a:cs typeface="Times New Roman"/>
            </a:endParaRPr>
          </a:p>
          <a:p>
            <a:pPr marL="12700"/>
            <a:r>
              <a:rPr b="1" u="heavy" spc="-20" dirty="0">
                <a:solidFill>
                  <a:srgbClr val="C0504D"/>
                </a:solidFill>
                <a:uFill>
                  <a:solidFill>
                    <a:srgbClr val="C0504D"/>
                  </a:solidFill>
                </a:uFill>
                <a:cs typeface="Times New Roman"/>
              </a:rPr>
              <a:t>ПОРЯДОК</a:t>
            </a:r>
            <a:r>
              <a:rPr b="1" u="heavy" dirty="0">
                <a:solidFill>
                  <a:srgbClr val="C0504D"/>
                </a:solidFill>
                <a:uFill>
                  <a:solidFill>
                    <a:srgbClr val="C0504D"/>
                  </a:solidFill>
                </a:uFill>
                <a:cs typeface="Times New Roman"/>
              </a:rPr>
              <a:t> </a:t>
            </a:r>
            <a:r>
              <a:rPr b="1" u="heavy" spc="-10" dirty="0">
                <a:solidFill>
                  <a:srgbClr val="C0504D"/>
                </a:solidFill>
                <a:uFill>
                  <a:solidFill>
                    <a:srgbClr val="C0504D"/>
                  </a:solidFill>
                </a:uFill>
                <a:cs typeface="Times New Roman"/>
              </a:rPr>
              <a:t>ЗАКУПКИ:</a:t>
            </a:r>
            <a:endParaRPr dirty="0">
              <a:cs typeface="Times New Roman"/>
            </a:endParaRPr>
          </a:p>
          <a:p>
            <a:pPr>
              <a:spcBef>
                <a:spcPts val="25"/>
              </a:spcBef>
            </a:pPr>
            <a:endParaRPr dirty="0">
              <a:cs typeface="Times New Roman"/>
            </a:endParaRPr>
          </a:p>
          <a:p>
            <a:pPr marL="12700"/>
            <a:r>
              <a:rPr spc="-5" dirty="0">
                <a:cs typeface="Times New Roman"/>
              </a:rPr>
              <a:t>1)</a:t>
            </a:r>
            <a:r>
              <a:rPr spc="-10" dirty="0">
                <a:cs typeface="Times New Roman"/>
              </a:rPr>
              <a:t> </a:t>
            </a:r>
            <a:r>
              <a:rPr b="1" spc="-5" dirty="0">
                <a:cs typeface="Times New Roman"/>
              </a:rPr>
              <a:t>В</a:t>
            </a:r>
            <a:r>
              <a:rPr b="1" spc="-10" dirty="0">
                <a:cs typeface="Times New Roman"/>
              </a:rPr>
              <a:t> контракте</a:t>
            </a:r>
            <a:r>
              <a:rPr b="1" spc="10" dirty="0">
                <a:cs typeface="Times New Roman"/>
              </a:rPr>
              <a:t> </a:t>
            </a:r>
            <a:r>
              <a:rPr b="1" spc="-5" dirty="0">
                <a:cs typeface="Times New Roman"/>
              </a:rPr>
              <a:t>указывается:</a:t>
            </a:r>
            <a:endParaRPr dirty="0">
              <a:cs typeface="Times New Roman"/>
            </a:endParaRPr>
          </a:p>
          <a:p>
            <a:pPr marL="194945" marR="5080" indent="-182880">
              <a:buClr>
                <a:srgbClr val="4F81BC"/>
              </a:buClr>
              <a:buSzPct val="84375"/>
              <a:buFont typeface="Wingdings"/>
              <a:buChar char=""/>
              <a:tabLst>
                <a:tab pos="195580" algn="l"/>
              </a:tabLst>
            </a:pPr>
            <a:r>
              <a:rPr spc="-15" dirty="0">
                <a:cs typeface="Times New Roman"/>
              </a:rPr>
              <a:t>подпункт</a:t>
            </a:r>
            <a:r>
              <a:rPr spc="30" dirty="0">
                <a:cs typeface="Times New Roman"/>
              </a:rPr>
              <a:t> </a:t>
            </a:r>
            <a:r>
              <a:rPr spc="-10" dirty="0">
                <a:cs typeface="Times New Roman"/>
              </a:rPr>
              <a:t>пункта</a:t>
            </a:r>
            <a:r>
              <a:rPr spc="35" dirty="0">
                <a:cs typeface="Times New Roman"/>
              </a:rPr>
              <a:t> </a:t>
            </a:r>
            <a:r>
              <a:rPr spc="-5" dirty="0">
                <a:cs typeface="Times New Roman"/>
              </a:rPr>
              <a:t>2</a:t>
            </a:r>
            <a:r>
              <a:rPr spc="10" dirty="0">
                <a:cs typeface="Times New Roman"/>
              </a:rPr>
              <a:t> </a:t>
            </a:r>
            <a:r>
              <a:rPr spc="-5" dirty="0">
                <a:cs typeface="Times New Roman"/>
              </a:rPr>
              <a:t>(а,</a:t>
            </a:r>
            <a:r>
              <a:rPr spc="25" dirty="0">
                <a:cs typeface="Times New Roman"/>
              </a:rPr>
              <a:t> </a:t>
            </a:r>
            <a:r>
              <a:rPr spc="-5" dirty="0">
                <a:cs typeface="Times New Roman"/>
              </a:rPr>
              <a:t>б,</a:t>
            </a:r>
            <a:r>
              <a:rPr dirty="0">
                <a:cs typeface="Times New Roman"/>
              </a:rPr>
              <a:t> </a:t>
            </a:r>
            <a:r>
              <a:rPr spc="-5" dirty="0">
                <a:cs typeface="Times New Roman"/>
              </a:rPr>
              <a:t>в,</a:t>
            </a:r>
            <a:r>
              <a:rPr spc="10" dirty="0">
                <a:cs typeface="Times New Roman"/>
              </a:rPr>
              <a:t> </a:t>
            </a:r>
            <a:r>
              <a:rPr spc="-5" dirty="0">
                <a:cs typeface="Times New Roman"/>
              </a:rPr>
              <a:t>г)</a:t>
            </a:r>
            <a:r>
              <a:rPr spc="10" dirty="0">
                <a:cs typeface="Times New Roman"/>
              </a:rPr>
              <a:t> </a:t>
            </a:r>
            <a:r>
              <a:rPr spc="-5" dirty="0">
                <a:cs typeface="Times New Roman"/>
              </a:rPr>
              <a:t>постановления,</a:t>
            </a:r>
            <a:r>
              <a:rPr spc="70" dirty="0">
                <a:cs typeface="Times New Roman"/>
              </a:rPr>
              <a:t> </a:t>
            </a:r>
            <a:r>
              <a:rPr spc="-5" dirty="0">
                <a:cs typeface="Times New Roman"/>
              </a:rPr>
              <a:t>на</a:t>
            </a:r>
            <a:r>
              <a:rPr spc="5" dirty="0">
                <a:cs typeface="Times New Roman"/>
              </a:rPr>
              <a:t> </a:t>
            </a:r>
            <a:r>
              <a:rPr spc="-5" dirty="0">
                <a:cs typeface="Times New Roman"/>
              </a:rPr>
              <a:t>основании</a:t>
            </a:r>
            <a:r>
              <a:rPr spc="45" dirty="0">
                <a:cs typeface="Times New Roman"/>
              </a:rPr>
              <a:t> </a:t>
            </a:r>
            <a:r>
              <a:rPr spc="-25" dirty="0">
                <a:cs typeface="Times New Roman"/>
              </a:rPr>
              <a:t>которого</a:t>
            </a:r>
            <a:r>
              <a:rPr spc="10" dirty="0">
                <a:cs typeface="Times New Roman"/>
              </a:rPr>
              <a:t> </a:t>
            </a:r>
            <a:r>
              <a:rPr spc="-20" dirty="0">
                <a:cs typeface="Times New Roman"/>
              </a:rPr>
              <a:t>подготовлен</a:t>
            </a:r>
            <a:r>
              <a:rPr spc="25" dirty="0">
                <a:cs typeface="Times New Roman"/>
              </a:rPr>
              <a:t> </a:t>
            </a:r>
            <a:r>
              <a:rPr spc="-40" dirty="0">
                <a:cs typeface="Times New Roman"/>
              </a:rPr>
              <a:t>акт,</a:t>
            </a:r>
            <a:r>
              <a:rPr spc="5" dirty="0">
                <a:cs typeface="Times New Roman"/>
              </a:rPr>
              <a:t> </a:t>
            </a:r>
            <a:r>
              <a:rPr spc="-5" dirty="0">
                <a:cs typeface="Times New Roman"/>
              </a:rPr>
              <a:t>и</a:t>
            </a:r>
            <a:r>
              <a:rPr spc="10" dirty="0">
                <a:cs typeface="Times New Roman"/>
              </a:rPr>
              <a:t> </a:t>
            </a:r>
            <a:r>
              <a:rPr spc="-5" dirty="0">
                <a:cs typeface="Times New Roman"/>
              </a:rPr>
              <a:t>в </a:t>
            </a:r>
            <a:r>
              <a:rPr spc="-385" dirty="0">
                <a:cs typeface="Times New Roman"/>
              </a:rPr>
              <a:t> </a:t>
            </a:r>
            <a:r>
              <a:rPr spc="-5" dirty="0">
                <a:cs typeface="Times New Roman"/>
              </a:rPr>
              <a:t>соответствии</a:t>
            </a:r>
            <a:r>
              <a:rPr spc="25" dirty="0">
                <a:cs typeface="Times New Roman"/>
              </a:rPr>
              <a:t> </a:t>
            </a:r>
            <a:r>
              <a:rPr spc="-5" dirty="0">
                <a:cs typeface="Times New Roman"/>
              </a:rPr>
              <a:t>с </a:t>
            </a:r>
            <a:r>
              <a:rPr spc="-25" dirty="0">
                <a:cs typeface="Times New Roman"/>
              </a:rPr>
              <a:t>которым</a:t>
            </a:r>
            <a:r>
              <a:rPr dirty="0">
                <a:cs typeface="Times New Roman"/>
              </a:rPr>
              <a:t> </a:t>
            </a:r>
            <a:r>
              <a:rPr spc="-5" dirty="0">
                <a:cs typeface="Times New Roman"/>
              </a:rPr>
              <a:t>осуществляется</a:t>
            </a:r>
            <a:r>
              <a:rPr spc="50" dirty="0">
                <a:cs typeface="Times New Roman"/>
              </a:rPr>
              <a:t> </a:t>
            </a:r>
            <a:r>
              <a:rPr spc="-10" dirty="0">
                <a:cs typeface="Times New Roman"/>
              </a:rPr>
              <a:t>закупка;</a:t>
            </a:r>
            <a:endParaRPr dirty="0">
              <a:cs typeface="Times New Roman"/>
            </a:endParaRPr>
          </a:p>
          <a:p>
            <a:pPr marL="195580" indent="-182880">
              <a:buClr>
                <a:srgbClr val="4F81BC"/>
              </a:buClr>
              <a:buSzPct val="84375"/>
              <a:buFont typeface="Wingdings"/>
              <a:buChar char=""/>
              <a:tabLst>
                <a:tab pos="195580" algn="l"/>
              </a:tabLst>
            </a:pPr>
            <a:r>
              <a:rPr dirty="0">
                <a:cs typeface="Times New Roman"/>
              </a:rPr>
              <a:t>обоснование </a:t>
            </a:r>
            <a:r>
              <a:rPr spc="-10" dirty="0">
                <a:cs typeface="Times New Roman"/>
              </a:rPr>
              <a:t>цены</a:t>
            </a:r>
            <a:r>
              <a:rPr spc="-5" dirty="0">
                <a:cs typeface="Times New Roman"/>
              </a:rPr>
              <a:t> </a:t>
            </a:r>
            <a:r>
              <a:rPr spc="-10" dirty="0">
                <a:cs typeface="Times New Roman"/>
              </a:rPr>
              <a:t>контракта;</a:t>
            </a:r>
            <a:endParaRPr dirty="0">
              <a:cs typeface="Times New Roman"/>
            </a:endParaRPr>
          </a:p>
          <a:p>
            <a:pPr>
              <a:spcBef>
                <a:spcPts val="25"/>
              </a:spcBef>
            </a:pPr>
            <a:endParaRPr dirty="0">
              <a:cs typeface="Times New Roman"/>
            </a:endParaRPr>
          </a:p>
          <a:p>
            <a:pPr marL="233045" indent="-220979">
              <a:buAutoNum type="arabicParenR" startAt="2"/>
              <a:tabLst>
                <a:tab pos="233679" algn="l"/>
              </a:tabLst>
            </a:pPr>
            <a:r>
              <a:rPr b="1" spc="-10" dirty="0">
                <a:solidFill>
                  <a:srgbClr val="FF0000"/>
                </a:solidFill>
                <a:cs typeface="Times New Roman"/>
              </a:rPr>
              <a:t>Данные</a:t>
            </a:r>
            <a:r>
              <a:rPr b="1" spc="35" dirty="0">
                <a:solidFill>
                  <a:srgbClr val="FF0000"/>
                </a:solidFill>
                <a:cs typeface="Times New Roman"/>
              </a:rPr>
              <a:t> </a:t>
            </a:r>
            <a:r>
              <a:rPr b="1" spc="-5" dirty="0">
                <a:solidFill>
                  <a:srgbClr val="FF0000"/>
                </a:solidFill>
                <a:cs typeface="Times New Roman"/>
              </a:rPr>
              <a:t>вносятся</a:t>
            </a:r>
            <a:r>
              <a:rPr b="1" spc="20" dirty="0">
                <a:solidFill>
                  <a:srgbClr val="FF0000"/>
                </a:solidFill>
                <a:cs typeface="Times New Roman"/>
              </a:rPr>
              <a:t> </a:t>
            </a:r>
            <a:r>
              <a:rPr b="1" spc="-5" dirty="0">
                <a:solidFill>
                  <a:srgbClr val="FF0000"/>
                </a:solidFill>
                <a:cs typeface="Times New Roman"/>
              </a:rPr>
              <a:t>в</a:t>
            </a:r>
            <a:r>
              <a:rPr b="1" dirty="0">
                <a:solidFill>
                  <a:srgbClr val="FF0000"/>
                </a:solidFill>
                <a:cs typeface="Times New Roman"/>
              </a:rPr>
              <a:t> реестр</a:t>
            </a:r>
            <a:r>
              <a:rPr b="1" spc="20" dirty="0">
                <a:solidFill>
                  <a:srgbClr val="FF0000"/>
                </a:solidFill>
                <a:cs typeface="Times New Roman"/>
              </a:rPr>
              <a:t> </a:t>
            </a:r>
            <a:r>
              <a:rPr b="1" spc="-15" dirty="0">
                <a:solidFill>
                  <a:srgbClr val="FF0000"/>
                </a:solidFill>
                <a:cs typeface="Times New Roman"/>
              </a:rPr>
              <a:t>контрактов</a:t>
            </a:r>
            <a:r>
              <a:rPr b="1" spc="40" dirty="0">
                <a:solidFill>
                  <a:srgbClr val="FF0000"/>
                </a:solidFill>
                <a:cs typeface="Times New Roman"/>
              </a:rPr>
              <a:t> </a:t>
            </a:r>
            <a:r>
              <a:rPr b="1" spc="-10" dirty="0">
                <a:solidFill>
                  <a:srgbClr val="FF0000"/>
                </a:solidFill>
                <a:cs typeface="Times New Roman"/>
              </a:rPr>
              <a:t>как</a:t>
            </a:r>
            <a:r>
              <a:rPr b="1" spc="-5" dirty="0">
                <a:solidFill>
                  <a:srgbClr val="FF0000"/>
                </a:solidFill>
                <a:cs typeface="Times New Roman"/>
              </a:rPr>
              <a:t> по</a:t>
            </a:r>
            <a:r>
              <a:rPr b="1" spc="10" dirty="0">
                <a:solidFill>
                  <a:srgbClr val="FF0000"/>
                </a:solidFill>
                <a:cs typeface="Times New Roman"/>
              </a:rPr>
              <a:t> </a:t>
            </a:r>
            <a:r>
              <a:rPr b="1" spc="-5" dirty="0">
                <a:solidFill>
                  <a:srgbClr val="FF0000"/>
                </a:solidFill>
                <a:cs typeface="Times New Roman"/>
              </a:rPr>
              <a:t>п.2</a:t>
            </a:r>
            <a:r>
              <a:rPr b="1" spc="15" dirty="0">
                <a:solidFill>
                  <a:srgbClr val="FF0000"/>
                </a:solidFill>
                <a:cs typeface="Times New Roman"/>
              </a:rPr>
              <a:t> </a:t>
            </a:r>
            <a:r>
              <a:rPr b="1" spc="-5" dirty="0">
                <a:solidFill>
                  <a:srgbClr val="FF0000"/>
                </a:solidFill>
                <a:cs typeface="Times New Roman"/>
              </a:rPr>
              <a:t>ч.1</a:t>
            </a:r>
            <a:r>
              <a:rPr b="1" dirty="0">
                <a:solidFill>
                  <a:srgbClr val="FF0000"/>
                </a:solidFill>
                <a:cs typeface="Times New Roman"/>
              </a:rPr>
              <a:t> </a:t>
            </a:r>
            <a:r>
              <a:rPr b="1" spc="-30" dirty="0">
                <a:solidFill>
                  <a:srgbClr val="FF0000"/>
                </a:solidFill>
                <a:cs typeface="Times New Roman"/>
              </a:rPr>
              <a:t>ст.93</a:t>
            </a:r>
            <a:r>
              <a:rPr b="1" spc="15" dirty="0">
                <a:solidFill>
                  <a:srgbClr val="FF0000"/>
                </a:solidFill>
                <a:cs typeface="Times New Roman"/>
              </a:rPr>
              <a:t> </a:t>
            </a:r>
            <a:r>
              <a:rPr b="1" spc="-20" dirty="0">
                <a:solidFill>
                  <a:srgbClr val="FF0000"/>
                </a:solidFill>
                <a:cs typeface="Times New Roman"/>
              </a:rPr>
              <a:t>закона.</a:t>
            </a:r>
            <a:endParaRPr b="1" dirty="0">
              <a:solidFill>
                <a:srgbClr val="FF0000"/>
              </a:solidFill>
              <a:cs typeface="Times New Roman"/>
            </a:endParaRPr>
          </a:p>
          <a:p>
            <a:pPr>
              <a:spcBef>
                <a:spcPts val="20"/>
              </a:spcBef>
              <a:buFont typeface="Times New Roman"/>
              <a:buAutoNum type="arabicParenR" startAt="2"/>
            </a:pPr>
            <a:endParaRPr dirty="0">
              <a:cs typeface="Times New Roman"/>
            </a:endParaRPr>
          </a:p>
          <a:p>
            <a:pPr marL="12700" marR="76835">
              <a:buFont typeface="Times New Roman"/>
              <a:buAutoNum type="arabicParenR" startAt="2"/>
              <a:tabLst>
                <a:tab pos="233679" algn="l"/>
              </a:tabLst>
            </a:pPr>
            <a:r>
              <a:rPr b="1" spc="-25" dirty="0">
                <a:cs typeface="Times New Roman"/>
              </a:rPr>
              <a:t>Уведомление</a:t>
            </a:r>
            <a:r>
              <a:rPr b="1" spc="25" dirty="0">
                <a:cs typeface="Times New Roman"/>
              </a:rPr>
              <a:t> </a:t>
            </a:r>
            <a:r>
              <a:rPr b="1" spc="-10" dirty="0">
                <a:cs typeface="Times New Roman"/>
              </a:rPr>
              <a:t>территориального</a:t>
            </a:r>
            <a:r>
              <a:rPr b="1" spc="45" dirty="0">
                <a:cs typeface="Times New Roman"/>
              </a:rPr>
              <a:t> </a:t>
            </a:r>
            <a:r>
              <a:rPr b="1" spc="-80" dirty="0">
                <a:cs typeface="Times New Roman"/>
              </a:rPr>
              <a:t>УФАС</a:t>
            </a:r>
            <a:r>
              <a:rPr b="1" spc="35" dirty="0">
                <a:cs typeface="Times New Roman"/>
              </a:rPr>
              <a:t> </a:t>
            </a:r>
            <a:r>
              <a:rPr spc="-5" dirty="0">
                <a:cs typeface="Times New Roman"/>
              </a:rPr>
              <a:t>о</a:t>
            </a:r>
            <a:r>
              <a:rPr spc="5" dirty="0">
                <a:cs typeface="Times New Roman"/>
              </a:rPr>
              <a:t> </a:t>
            </a:r>
            <a:r>
              <a:rPr spc="-10" dirty="0">
                <a:cs typeface="Times New Roman"/>
              </a:rPr>
              <a:t>заключении</a:t>
            </a:r>
            <a:r>
              <a:rPr spc="45" dirty="0">
                <a:cs typeface="Times New Roman"/>
              </a:rPr>
              <a:t> </a:t>
            </a:r>
            <a:r>
              <a:rPr spc="-20" dirty="0">
                <a:cs typeface="Times New Roman"/>
              </a:rPr>
              <a:t>такого</a:t>
            </a:r>
            <a:r>
              <a:rPr spc="10" dirty="0">
                <a:cs typeface="Times New Roman"/>
              </a:rPr>
              <a:t> </a:t>
            </a:r>
            <a:r>
              <a:rPr spc="-15" dirty="0">
                <a:cs typeface="Times New Roman"/>
              </a:rPr>
              <a:t>контракта</a:t>
            </a:r>
            <a:r>
              <a:rPr spc="35" dirty="0">
                <a:cs typeface="Times New Roman"/>
              </a:rPr>
              <a:t> </a:t>
            </a:r>
            <a:r>
              <a:rPr spc="-5" dirty="0">
                <a:cs typeface="Times New Roman"/>
              </a:rPr>
              <a:t>-</a:t>
            </a:r>
            <a:r>
              <a:rPr spc="5" dirty="0">
                <a:cs typeface="Times New Roman"/>
              </a:rPr>
              <a:t> </a:t>
            </a:r>
            <a:r>
              <a:rPr spc="-5" dirty="0">
                <a:cs typeface="Times New Roman"/>
              </a:rPr>
              <a:t>не</a:t>
            </a:r>
            <a:r>
              <a:rPr spc="10" dirty="0">
                <a:cs typeface="Times New Roman"/>
              </a:rPr>
              <a:t> </a:t>
            </a:r>
            <a:r>
              <a:rPr spc="-10" dirty="0">
                <a:cs typeface="Times New Roman"/>
              </a:rPr>
              <a:t>позднее</a:t>
            </a:r>
            <a:r>
              <a:rPr spc="25" dirty="0">
                <a:cs typeface="Times New Roman"/>
              </a:rPr>
              <a:t> </a:t>
            </a:r>
            <a:r>
              <a:rPr spc="-5" dirty="0">
                <a:cs typeface="Times New Roman"/>
              </a:rPr>
              <a:t>3 </a:t>
            </a:r>
            <a:r>
              <a:rPr spc="-385" dirty="0">
                <a:cs typeface="Times New Roman"/>
              </a:rPr>
              <a:t> </a:t>
            </a:r>
            <a:r>
              <a:rPr spc="-10" dirty="0">
                <a:cs typeface="Times New Roman"/>
              </a:rPr>
              <a:t>рабочих</a:t>
            </a:r>
            <a:r>
              <a:rPr spc="-15" dirty="0">
                <a:cs typeface="Times New Roman"/>
              </a:rPr>
              <a:t> </a:t>
            </a:r>
            <a:r>
              <a:rPr spc="-5" dirty="0">
                <a:cs typeface="Times New Roman"/>
              </a:rPr>
              <a:t>дней</a:t>
            </a:r>
            <a:r>
              <a:rPr spc="35" dirty="0">
                <a:cs typeface="Times New Roman"/>
              </a:rPr>
              <a:t> </a:t>
            </a:r>
            <a:r>
              <a:rPr spc="-5" dirty="0">
                <a:cs typeface="Times New Roman"/>
              </a:rPr>
              <a:t>со</a:t>
            </a:r>
            <a:r>
              <a:rPr spc="5" dirty="0">
                <a:cs typeface="Times New Roman"/>
              </a:rPr>
              <a:t> </a:t>
            </a:r>
            <a:r>
              <a:rPr spc="-5" dirty="0">
                <a:cs typeface="Times New Roman"/>
              </a:rPr>
              <a:t>дня,</a:t>
            </a:r>
            <a:r>
              <a:rPr spc="15" dirty="0">
                <a:cs typeface="Times New Roman"/>
              </a:rPr>
              <a:t> </a:t>
            </a:r>
            <a:r>
              <a:rPr spc="-15" dirty="0">
                <a:cs typeface="Times New Roman"/>
              </a:rPr>
              <a:t>следующего</a:t>
            </a:r>
            <a:r>
              <a:rPr spc="50" dirty="0">
                <a:cs typeface="Times New Roman"/>
              </a:rPr>
              <a:t> </a:t>
            </a:r>
            <a:r>
              <a:rPr spc="-5" dirty="0">
                <a:cs typeface="Times New Roman"/>
              </a:rPr>
              <a:t>за</a:t>
            </a:r>
            <a:r>
              <a:rPr spc="10" dirty="0">
                <a:cs typeface="Times New Roman"/>
              </a:rPr>
              <a:t> </a:t>
            </a:r>
            <a:r>
              <a:rPr spc="-5" dirty="0">
                <a:cs typeface="Times New Roman"/>
              </a:rPr>
              <a:t>днем</a:t>
            </a:r>
            <a:r>
              <a:rPr spc="20" dirty="0">
                <a:cs typeface="Times New Roman"/>
              </a:rPr>
              <a:t> </a:t>
            </a:r>
            <a:r>
              <a:rPr spc="-10" dirty="0">
                <a:cs typeface="Times New Roman"/>
              </a:rPr>
              <a:t>заключения</a:t>
            </a:r>
            <a:r>
              <a:rPr spc="40" dirty="0">
                <a:cs typeface="Times New Roman"/>
              </a:rPr>
              <a:t> </a:t>
            </a:r>
            <a:r>
              <a:rPr spc="-10" dirty="0">
                <a:cs typeface="Times New Roman"/>
              </a:rPr>
              <a:t>контракта.</a:t>
            </a:r>
            <a:r>
              <a:rPr spc="5" dirty="0">
                <a:cs typeface="Times New Roman"/>
              </a:rPr>
              <a:t> </a:t>
            </a:r>
            <a:r>
              <a:rPr spc="-5" dirty="0">
                <a:cs typeface="Times New Roman"/>
              </a:rPr>
              <a:t>К</a:t>
            </a:r>
            <a:r>
              <a:rPr dirty="0">
                <a:cs typeface="Times New Roman"/>
              </a:rPr>
              <a:t> </a:t>
            </a:r>
            <a:r>
              <a:rPr spc="-20" dirty="0">
                <a:cs typeface="Times New Roman"/>
              </a:rPr>
              <a:t>такому</a:t>
            </a:r>
            <a:r>
              <a:rPr spc="10" dirty="0">
                <a:cs typeface="Times New Roman"/>
              </a:rPr>
              <a:t> </a:t>
            </a:r>
            <a:r>
              <a:rPr spc="-10" dirty="0">
                <a:cs typeface="Times New Roman"/>
              </a:rPr>
              <a:t>уведомлению </a:t>
            </a:r>
            <a:r>
              <a:rPr spc="-5" dirty="0">
                <a:cs typeface="Times New Roman"/>
              </a:rPr>
              <a:t> прилагается</a:t>
            </a:r>
            <a:r>
              <a:rPr spc="40" dirty="0">
                <a:cs typeface="Times New Roman"/>
              </a:rPr>
              <a:t> </a:t>
            </a:r>
            <a:r>
              <a:rPr spc="-25" dirty="0">
                <a:cs typeface="Times New Roman"/>
              </a:rPr>
              <a:t>копия</a:t>
            </a:r>
            <a:r>
              <a:rPr spc="15" dirty="0">
                <a:cs typeface="Times New Roman"/>
              </a:rPr>
              <a:t> </a:t>
            </a:r>
            <a:r>
              <a:rPr spc="-10" dirty="0">
                <a:cs typeface="Times New Roman"/>
              </a:rPr>
              <a:t>контракта.</a:t>
            </a:r>
            <a:endParaRPr dirty="0">
              <a:cs typeface="Times New Roman"/>
            </a:endParaRPr>
          </a:p>
        </p:txBody>
      </p:sp>
    </p:spTree>
    <p:extLst>
      <p:ext uri="{BB962C8B-B14F-4D97-AF65-F5344CB8AC3E}">
        <p14:creationId xmlns:p14="http://schemas.microsoft.com/office/powerpoint/2010/main" val="264799693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0600" y="2438400"/>
            <a:ext cx="9982200" cy="3785652"/>
          </a:xfrm>
          <a:prstGeom prst="rect">
            <a:avLst/>
          </a:prstGeom>
        </p:spPr>
        <p:txBody>
          <a:bodyPr wrap="square">
            <a:spAutoFit/>
          </a:bodyPr>
          <a:lstStyle/>
          <a:p>
            <a:r>
              <a:rPr lang="ru-RU" sz="2000" b="1" dirty="0"/>
              <a:t>Внести в Федеральный </a:t>
            </a:r>
            <a:r>
              <a:rPr lang="ru-RU" sz="2000" b="1" u="sng" dirty="0">
                <a:hlinkClick r:id="rId2"/>
              </a:rPr>
              <a:t>закон</a:t>
            </a:r>
            <a:r>
              <a:rPr lang="ru-RU" sz="2000" b="1" dirty="0"/>
              <a:t> от 8 марта 2022 года N 46-ФЗ </a:t>
            </a:r>
            <a:r>
              <a:rPr lang="ru-RU" sz="2000" dirty="0"/>
              <a:t>"О внесении изменений в отдельные законодательные акты Российской Федерации" </a:t>
            </a:r>
            <a:r>
              <a:rPr lang="ru-RU" sz="2000" dirty="0" smtClean="0"/>
              <a:t>следующие </a:t>
            </a:r>
            <a:r>
              <a:rPr lang="ru-RU" sz="2000" dirty="0"/>
              <a:t>изменения</a:t>
            </a:r>
            <a:r>
              <a:rPr lang="ru-RU" sz="2000" dirty="0" smtClean="0"/>
              <a:t>:</a:t>
            </a:r>
          </a:p>
          <a:p>
            <a:endParaRPr lang="ru-RU" sz="2000" dirty="0" smtClean="0">
              <a:solidFill>
                <a:srgbClr val="000000"/>
              </a:solidFill>
            </a:endParaRPr>
          </a:p>
          <a:p>
            <a:r>
              <a:rPr lang="ru-RU" sz="2000" dirty="0" smtClean="0">
                <a:solidFill>
                  <a:srgbClr val="000000"/>
                </a:solidFill>
              </a:rPr>
              <a:t>"</a:t>
            </a:r>
            <a:r>
              <a:rPr lang="ru-RU" sz="2000" dirty="0">
                <a:solidFill>
                  <a:srgbClr val="000000"/>
                </a:solidFill>
              </a:rPr>
              <a:t>6. Запреты, установленные </a:t>
            </a:r>
            <a:r>
              <a:rPr lang="ru-RU" sz="2000" u="sng" dirty="0">
                <a:solidFill>
                  <a:srgbClr val="1A0DAB"/>
                </a:solidFill>
                <a:hlinkClick r:id="rId3"/>
              </a:rPr>
              <a:t>статьями 15</a:t>
            </a:r>
            <a:r>
              <a:rPr lang="ru-RU" sz="2000" dirty="0">
                <a:solidFill>
                  <a:srgbClr val="000000"/>
                </a:solidFill>
              </a:rPr>
              <a:t>, </a:t>
            </a:r>
            <a:r>
              <a:rPr lang="ru-RU" sz="2000" u="sng" dirty="0">
                <a:solidFill>
                  <a:srgbClr val="1A0DAB"/>
                </a:solidFill>
                <a:hlinkClick r:id="rId4"/>
              </a:rPr>
              <a:t>16</a:t>
            </a:r>
            <a:r>
              <a:rPr lang="ru-RU" sz="2000" dirty="0">
                <a:solidFill>
                  <a:srgbClr val="000000"/>
                </a:solidFill>
              </a:rPr>
              <a:t> и </a:t>
            </a:r>
            <a:r>
              <a:rPr lang="ru-RU" sz="2000" u="sng" dirty="0">
                <a:solidFill>
                  <a:srgbClr val="1A0DAB"/>
                </a:solidFill>
                <a:hlinkClick r:id="rId5"/>
              </a:rPr>
              <a:t>17</a:t>
            </a:r>
            <a:r>
              <a:rPr lang="ru-RU" sz="2000" dirty="0">
                <a:solidFill>
                  <a:srgbClr val="000000"/>
                </a:solidFill>
              </a:rPr>
              <a:t> Федерального закона от 26 июля 2006 года N 135-ФЗ "О защите конкуренции", </a:t>
            </a:r>
            <a:endParaRPr lang="ru-RU" sz="2000" dirty="0" smtClean="0">
              <a:solidFill>
                <a:srgbClr val="000000"/>
              </a:solidFill>
            </a:endParaRPr>
          </a:p>
          <a:p>
            <a:endParaRPr lang="ru-RU" sz="2000" dirty="0">
              <a:solidFill>
                <a:srgbClr val="000000"/>
              </a:solidFill>
            </a:endParaRPr>
          </a:p>
          <a:p>
            <a:r>
              <a:rPr lang="ru-RU" sz="2000" b="1" dirty="0" smtClean="0">
                <a:solidFill>
                  <a:srgbClr val="C00000"/>
                </a:solidFill>
              </a:rPr>
              <a:t>не </a:t>
            </a:r>
            <a:r>
              <a:rPr lang="ru-RU" sz="2000" b="1" dirty="0">
                <a:solidFill>
                  <a:srgbClr val="C00000"/>
                </a:solidFill>
              </a:rPr>
              <a:t>распространяются на отношения, </a:t>
            </a:r>
            <a:r>
              <a:rPr lang="ru-RU" sz="2000" dirty="0">
                <a:solidFill>
                  <a:srgbClr val="000000"/>
                </a:solidFill>
              </a:rPr>
              <a:t>связанные с принятием в соответствии с частями 1 и 2 настоящей статьи актов Правительства Российской Федерации и актов высшего исполнительного органа субъекта Российской Федерации, а также на отношения, связанные с осуществлением заказчиками закупок товаров, работ, услуг для обеспечения государственных и муниципальных нужд у единственного поставщика (подрядчика, исполнителя) в соответствии с такими актами.";</a:t>
            </a:r>
            <a:endParaRPr lang="ru-RU" sz="2000" dirty="0"/>
          </a:p>
        </p:txBody>
      </p:sp>
      <p:sp>
        <p:nvSpPr>
          <p:cNvPr id="3" name="Прямоугольник 2"/>
          <p:cNvSpPr/>
          <p:nvPr/>
        </p:nvSpPr>
        <p:spPr>
          <a:xfrm>
            <a:off x="1151964" y="152400"/>
            <a:ext cx="10201835" cy="769441"/>
          </a:xfrm>
          <a:prstGeom prst="rect">
            <a:avLst/>
          </a:prstGeom>
        </p:spPr>
        <p:txBody>
          <a:bodyPr wrap="square">
            <a:spAutoFit/>
          </a:bodyPr>
          <a:lstStyle/>
          <a:p>
            <a:r>
              <a:rPr lang="ru-RU" sz="2200" b="1" dirty="0">
                <a:solidFill>
                  <a:srgbClr val="000000"/>
                </a:solidFill>
              </a:rPr>
              <a:t>Из-под действия антимонопольных запретов выведены акты органов власти субъектов РФ об установлении случаев закупок у единственного поставщика</a:t>
            </a:r>
            <a:endParaRPr lang="ru-RU" sz="2200" b="1" dirty="0"/>
          </a:p>
        </p:txBody>
      </p:sp>
    </p:spTree>
    <p:extLst>
      <p:ext uri="{BB962C8B-B14F-4D97-AF65-F5344CB8AC3E}">
        <p14:creationId xmlns:p14="http://schemas.microsoft.com/office/powerpoint/2010/main" val="3927006290"/>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86205" y="275645"/>
            <a:ext cx="7829550" cy="443070"/>
          </a:xfrm>
          <a:prstGeom prst="rect">
            <a:avLst/>
          </a:prstGeom>
        </p:spPr>
        <p:txBody>
          <a:bodyPr vert="horz" wrap="square" lIns="0" tIns="12065" rIns="0" bIns="0" rtlCol="0" anchor="t">
            <a:spAutoFit/>
          </a:bodyPr>
          <a:lstStyle/>
          <a:p>
            <a:pPr marL="12700">
              <a:lnSpc>
                <a:spcPct val="100000"/>
              </a:lnSpc>
              <a:spcBef>
                <a:spcPts val="95"/>
              </a:spcBef>
            </a:pPr>
            <a:r>
              <a:rPr sz="2800" spc="-95" dirty="0" err="1" smtClean="0">
                <a:solidFill>
                  <a:schemeClr val="tx1"/>
                </a:solidFill>
              </a:rPr>
              <a:t>Закупки</a:t>
            </a:r>
            <a:r>
              <a:rPr sz="2800" spc="-225" dirty="0" smtClean="0">
                <a:solidFill>
                  <a:schemeClr val="tx1"/>
                </a:solidFill>
              </a:rPr>
              <a:t> </a:t>
            </a:r>
            <a:r>
              <a:rPr sz="2800" spc="-70" dirty="0" err="1" smtClean="0">
                <a:solidFill>
                  <a:schemeClr val="tx1"/>
                </a:solidFill>
              </a:rPr>
              <a:t>для</a:t>
            </a:r>
            <a:r>
              <a:rPr sz="2800" spc="-210" dirty="0" smtClean="0">
                <a:solidFill>
                  <a:schemeClr val="tx1"/>
                </a:solidFill>
              </a:rPr>
              <a:t> </a:t>
            </a:r>
            <a:r>
              <a:rPr sz="2800" spc="-105" dirty="0" err="1" smtClean="0">
                <a:solidFill>
                  <a:schemeClr val="tx1"/>
                </a:solidFill>
              </a:rPr>
              <a:t>нормального</a:t>
            </a:r>
            <a:r>
              <a:rPr sz="2800" spc="-215" dirty="0" smtClean="0">
                <a:solidFill>
                  <a:schemeClr val="tx1"/>
                </a:solidFill>
              </a:rPr>
              <a:t> </a:t>
            </a:r>
            <a:r>
              <a:rPr sz="2800" spc="-105" dirty="0" err="1" smtClean="0">
                <a:solidFill>
                  <a:schemeClr val="tx1"/>
                </a:solidFill>
              </a:rPr>
              <a:t>жизнеобеспечения</a:t>
            </a:r>
            <a:r>
              <a:rPr lang="ru-RU" sz="2800" spc="-105" dirty="0" smtClean="0">
                <a:solidFill>
                  <a:schemeClr val="tx1"/>
                </a:solidFill>
              </a:rPr>
              <a:t> граждан </a:t>
            </a:r>
            <a:endParaRPr sz="2800" dirty="0">
              <a:solidFill>
                <a:schemeClr val="tx1"/>
              </a:solidFill>
            </a:endParaRPr>
          </a:p>
        </p:txBody>
      </p:sp>
      <p:graphicFrame>
        <p:nvGraphicFramePr>
          <p:cNvPr id="4" name="object 4"/>
          <p:cNvGraphicFramePr>
            <a:graphicFrameLocks noGrp="1"/>
          </p:cNvGraphicFramePr>
          <p:nvPr>
            <p:extLst/>
          </p:nvPr>
        </p:nvGraphicFramePr>
        <p:xfrm>
          <a:off x="304800" y="1143000"/>
          <a:ext cx="11582399" cy="5590284"/>
        </p:xfrm>
        <a:graphic>
          <a:graphicData uri="http://schemas.openxmlformats.org/drawingml/2006/table">
            <a:tbl>
              <a:tblPr firstRow="1" bandRow="1">
                <a:tableStyleId>{2D5ABB26-0587-4C30-8999-92F81FD0307C}</a:tableStyleId>
              </a:tblPr>
              <a:tblGrid>
                <a:gridCol w="5700707"/>
                <a:gridCol w="3739605"/>
                <a:gridCol w="2142087"/>
              </a:tblGrid>
              <a:tr h="446913">
                <a:tc gridSpan="3">
                  <a:txBody>
                    <a:bodyPr/>
                    <a:lstStyle/>
                    <a:p>
                      <a:pPr marL="388620" marR="380365" indent="24130">
                        <a:lnSpc>
                          <a:spcPts val="1400"/>
                        </a:lnSpc>
                        <a:spcBef>
                          <a:spcPts val="309"/>
                        </a:spcBef>
                      </a:pPr>
                      <a:r>
                        <a:rPr sz="1400" b="1" spc="-5" dirty="0">
                          <a:solidFill>
                            <a:srgbClr val="FFFFFF"/>
                          </a:solidFill>
                          <a:latin typeface="+mn-lt"/>
                          <a:cs typeface="Times New Roman"/>
                        </a:rPr>
                        <a:t>Перечень</a:t>
                      </a:r>
                      <a:r>
                        <a:rPr sz="1400" b="1" spc="-10" dirty="0">
                          <a:solidFill>
                            <a:srgbClr val="FFFFFF"/>
                          </a:solidFill>
                          <a:latin typeface="+mn-lt"/>
                          <a:cs typeface="Times New Roman"/>
                        </a:rPr>
                        <a:t> </a:t>
                      </a:r>
                      <a:r>
                        <a:rPr sz="1400" b="1" spc="-15" dirty="0">
                          <a:solidFill>
                            <a:srgbClr val="FFFFFF"/>
                          </a:solidFill>
                          <a:latin typeface="+mn-lt"/>
                          <a:cs typeface="Times New Roman"/>
                        </a:rPr>
                        <a:t>товаров,</a:t>
                      </a:r>
                      <a:r>
                        <a:rPr sz="1400" b="1" spc="-30" dirty="0">
                          <a:solidFill>
                            <a:srgbClr val="FFFFFF"/>
                          </a:solidFill>
                          <a:latin typeface="+mn-lt"/>
                          <a:cs typeface="Times New Roman"/>
                        </a:rPr>
                        <a:t> </a:t>
                      </a:r>
                      <a:r>
                        <a:rPr sz="1400" b="1" spc="-15" dirty="0">
                          <a:solidFill>
                            <a:srgbClr val="FFFFFF"/>
                          </a:solidFill>
                          <a:latin typeface="+mn-lt"/>
                          <a:cs typeface="Times New Roman"/>
                        </a:rPr>
                        <a:t>необходимых</a:t>
                      </a:r>
                      <a:r>
                        <a:rPr sz="1400" b="1" dirty="0">
                          <a:solidFill>
                            <a:srgbClr val="FFFFFF"/>
                          </a:solidFill>
                          <a:latin typeface="+mn-lt"/>
                          <a:cs typeface="Times New Roman"/>
                        </a:rPr>
                        <a:t> </a:t>
                      </a:r>
                      <a:r>
                        <a:rPr sz="1400" b="1" spc="-5" dirty="0">
                          <a:solidFill>
                            <a:srgbClr val="FFFFFF"/>
                          </a:solidFill>
                          <a:latin typeface="+mn-lt"/>
                          <a:cs typeface="Times New Roman"/>
                        </a:rPr>
                        <a:t>для</a:t>
                      </a:r>
                      <a:r>
                        <a:rPr sz="1400" b="1" spc="-15" dirty="0">
                          <a:solidFill>
                            <a:srgbClr val="FFFFFF"/>
                          </a:solidFill>
                          <a:latin typeface="+mn-lt"/>
                          <a:cs typeface="Times New Roman"/>
                        </a:rPr>
                        <a:t> </a:t>
                      </a:r>
                      <a:r>
                        <a:rPr sz="1400" b="1" spc="-5" dirty="0">
                          <a:solidFill>
                            <a:srgbClr val="FFFFFF"/>
                          </a:solidFill>
                          <a:latin typeface="+mn-lt"/>
                          <a:cs typeface="Times New Roman"/>
                        </a:rPr>
                        <a:t>нормального</a:t>
                      </a:r>
                      <a:r>
                        <a:rPr sz="1400" b="1" spc="-10" dirty="0">
                          <a:solidFill>
                            <a:srgbClr val="FFFFFF"/>
                          </a:solidFill>
                          <a:latin typeface="+mn-lt"/>
                          <a:cs typeface="Times New Roman"/>
                        </a:rPr>
                        <a:t> </a:t>
                      </a:r>
                      <a:r>
                        <a:rPr sz="1400" b="1" spc="-5" dirty="0">
                          <a:solidFill>
                            <a:srgbClr val="FFFFFF"/>
                          </a:solidFill>
                          <a:latin typeface="+mn-lt"/>
                          <a:cs typeface="Times New Roman"/>
                        </a:rPr>
                        <a:t>жизнеобеспечения</a:t>
                      </a:r>
                      <a:r>
                        <a:rPr sz="1400" b="1" spc="55" dirty="0">
                          <a:solidFill>
                            <a:srgbClr val="FFFFFF"/>
                          </a:solidFill>
                          <a:latin typeface="+mn-lt"/>
                          <a:cs typeface="Times New Roman"/>
                        </a:rPr>
                        <a:t> </a:t>
                      </a:r>
                      <a:r>
                        <a:rPr sz="1400" b="1" spc="-5" dirty="0">
                          <a:solidFill>
                            <a:srgbClr val="FFFFFF"/>
                          </a:solidFill>
                          <a:latin typeface="+mn-lt"/>
                          <a:cs typeface="Times New Roman"/>
                        </a:rPr>
                        <a:t>граждан</a:t>
                      </a:r>
                      <a:r>
                        <a:rPr sz="1400" b="1" spc="15" dirty="0">
                          <a:solidFill>
                            <a:srgbClr val="FFFFFF"/>
                          </a:solidFill>
                          <a:latin typeface="+mn-lt"/>
                          <a:cs typeface="Times New Roman"/>
                        </a:rPr>
                        <a:t> </a:t>
                      </a:r>
                      <a:r>
                        <a:rPr sz="1400" b="1" spc="-5" dirty="0">
                          <a:solidFill>
                            <a:srgbClr val="FFFFFF"/>
                          </a:solidFill>
                          <a:latin typeface="+mn-lt"/>
                          <a:cs typeface="Times New Roman"/>
                        </a:rPr>
                        <a:t>дополнен</a:t>
                      </a:r>
                      <a:r>
                        <a:rPr sz="1400" b="1" spc="15" dirty="0">
                          <a:solidFill>
                            <a:srgbClr val="FFFFFF"/>
                          </a:solidFill>
                          <a:latin typeface="+mn-lt"/>
                          <a:cs typeface="Times New Roman"/>
                        </a:rPr>
                        <a:t> </a:t>
                      </a:r>
                      <a:r>
                        <a:rPr sz="1400" b="1" spc="-5" dirty="0">
                          <a:solidFill>
                            <a:srgbClr val="FFFFFF"/>
                          </a:solidFill>
                          <a:latin typeface="+mn-lt"/>
                          <a:cs typeface="Times New Roman"/>
                        </a:rPr>
                        <a:t>медицинскими </a:t>
                      </a:r>
                      <a:r>
                        <a:rPr sz="1400" b="1" dirty="0">
                          <a:solidFill>
                            <a:srgbClr val="FFFFFF"/>
                          </a:solidFill>
                          <a:latin typeface="+mn-lt"/>
                          <a:cs typeface="Times New Roman"/>
                        </a:rPr>
                        <a:t> </a:t>
                      </a:r>
                      <a:r>
                        <a:rPr sz="1400" b="1" spc="-5" dirty="0">
                          <a:solidFill>
                            <a:srgbClr val="FFFFFF"/>
                          </a:solidFill>
                          <a:latin typeface="+mn-lt"/>
                          <a:cs typeface="Times New Roman"/>
                        </a:rPr>
                        <a:t>изделиями</a:t>
                      </a:r>
                      <a:r>
                        <a:rPr sz="1400" b="1" spc="20" dirty="0">
                          <a:solidFill>
                            <a:srgbClr val="FFFFFF"/>
                          </a:solidFill>
                          <a:latin typeface="+mn-lt"/>
                          <a:cs typeface="Times New Roman"/>
                        </a:rPr>
                        <a:t> </a:t>
                      </a:r>
                      <a:r>
                        <a:rPr sz="1400" b="1" dirty="0">
                          <a:solidFill>
                            <a:srgbClr val="FFFFFF"/>
                          </a:solidFill>
                          <a:latin typeface="+mn-lt"/>
                          <a:cs typeface="Times New Roman"/>
                        </a:rPr>
                        <a:t>и</a:t>
                      </a:r>
                      <a:r>
                        <a:rPr sz="1400" b="1" spc="10" dirty="0">
                          <a:solidFill>
                            <a:srgbClr val="FFFFFF"/>
                          </a:solidFill>
                          <a:latin typeface="+mn-lt"/>
                          <a:cs typeface="Times New Roman"/>
                        </a:rPr>
                        <a:t> </a:t>
                      </a:r>
                      <a:r>
                        <a:rPr sz="1400" b="1" spc="-5" dirty="0">
                          <a:solidFill>
                            <a:srgbClr val="FFFFFF"/>
                          </a:solidFill>
                          <a:latin typeface="+mn-lt"/>
                          <a:cs typeface="Times New Roman"/>
                        </a:rPr>
                        <a:t>техническими</a:t>
                      </a:r>
                      <a:r>
                        <a:rPr sz="1400" b="1" spc="15" dirty="0">
                          <a:solidFill>
                            <a:srgbClr val="FFFFFF"/>
                          </a:solidFill>
                          <a:latin typeface="+mn-lt"/>
                          <a:cs typeface="Times New Roman"/>
                        </a:rPr>
                        <a:t> </a:t>
                      </a:r>
                      <a:r>
                        <a:rPr sz="1400" b="1" spc="-5" dirty="0">
                          <a:solidFill>
                            <a:srgbClr val="FFFFFF"/>
                          </a:solidFill>
                          <a:latin typeface="+mn-lt"/>
                          <a:cs typeface="Times New Roman"/>
                        </a:rPr>
                        <a:t>средствами</a:t>
                      </a:r>
                      <a:r>
                        <a:rPr sz="1400" b="1" spc="-10" dirty="0">
                          <a:solidFill>
                            <a:srgbClr val="FFFFFF"/>
                          </a:solidFill>
                          <a:latin typeface="+mn-lt"/>
                          <a:cs typeface="Times New Roman"/>
                        </a:rPr>
                        <a:t> </a:t>
                      </a:r>
                      <a:r>
                        <a:rPr sz="1400" b="1" dirty="0">
                          <a:solidFill>
                            <a:srgbClr val="FFFFFF"/>
                          </a:solidFill>
                          <a:latin typeface="+mn-lt"/>
                          <a:cs typeface="Times New Roman"/>
                        </a:rPr>
                        <a:t>реабилитации</a:t>
                      </a:r>
                      <a:r>
                        <a:rPr sz="1400" b="1" spc="35" dirty="0">
                          <a:solidFill>
                            <a:srgbClr val="FFFFFF"/>
                          </a:solidFill>
                          <a:latin typeface="+mn-lt"/>
                          <a:cs typeface="Times New Roman"/>
                        </a:rPr>
                        <a:t> </a:t>
                      </a:r>
                      <a:r>
                        <a:rPr sz="1400" i="1" spc="-5" dirty="0">
                          <a:solidFill>
                            <a:srgbClr val="FFFFFF"/>
                          </a:solidFill>
                          <a:latin typeface="+mn-lt"/>
                          <a:cs typeface="Times New Roman"/>
                        </a:rPr>
                        <a:t>(Федеральный </a:t>
                      </a:r>
                      <a:r>
                        <a:rPr sz="1400" i="1" spc="-10" dirty="0">
                          <a:solidFill>
                            <a:srgbClr val="FFFFFF"/>
                          </a:solidFill>
                          <a:latin typeface="+mn-lt"/>
                          <a:cs typeface="Times New Roman"/>
                        </a:rPr>
                        <a:t>закон</a:t>
                      </a:r>
                      <a:r>
                        <a:rPr sz="1400" i="1" spc="-20" dirty="0">
                          <a:solidFill>
                            <a:srgbClr val="FFFFFF"/>
                          </a:solidFill>
                          <a:latin typeface="+mn-lt"/>
                          <a:cs typeface="Times New Roman"/>
                        </a:rPr>
                        <a:t> </a:t>
                      </a:r>
                      <a:r>
                        <a:rPr sz="1400" i="1" dirty="0">
                          <a:solidFill>
                            <a:srgbClr val="FFFFFF"/>
                          </a:solidFill>
                          <a:latin typeface="+mn-lt"/>
                          <a:cs typeface="Times New Roman"/>
                        </a:rPr>
                        <a:t>от</a:t>
                      </a:r>
                      <a:r>
                        <a:rPr sz="1400" i="1" spc="-20" dirty="0">
                          <a:solidFill>
                            <a:srgbClr val="FFFFFF"/>
                          </a:solidFill>
                          <a:latin typeface="+mn-lt"/>
                          <a:cs typeface="Times New Roman"/>
                        </a:rPr>
                        <a:t> </a:t>
                      </a:r>
                      <a:r>
                        <a:rPr sz="1400" i="1" dirty="0">
                          <a:solidFill>
                            <a:srgbClr val="FFFFFF"/>
                          </a:solidFill>
                          <a:latin typeface="+mn-lt"/>
                          <a:cs typeface="Times New Roman"/>
                        </a:rPr>
                        <a:t>16</a:t>
                      </a:r>
                      <a:r>
                        <a:rPr sz="1400" i="1" spc="-5" dirty="0">
                          <a:solidFill>
                            <a:srgbClr val="FFFFFF"/>
                          </a:solidFill>
                          <a:latin typeface="+mn-lt"/>
                          <a:cs typeface="Times New Roman"/>
                        </a:rPr>
                        <a:t> апреля</a:t>
                      </a:r>
                      <a:r>
                        <a:rPr sz="1400" i="1" spc="-15" dirty="0">
                          <a:solidFill>
                            <a:srgbClr val="FFFFFF"/>
                          </a:solidFill>
                          <a:latin typeface="+mn-lt"/>
                          <a:cs typeface="Times New Roman"/>
                        </a:rPr>
                        <a:t> </a:t>
                      </a:r>
                      <a:r>
                        <a:rPr sz="1400" i="1" dirty="0">
                          <a:solidFill>
                            <a:srgbClr val="FFFFFF"/>
                          </a:solidFill>
                          <a:latin typeface="+mn-lt"/>
                          <a:cs typeface="Times New Roman"/>
                        </a:rPr>
                        <a:t>2022</a:t>
                      </a:r>
                      <a:r>
                        <a:rPr sz="1400" i="1" spc="-25" dirty="0">
                          <a:solidFill>
                            <a:srgbClr val="FFFFFF"/>
                          </a:solidFill>
                          <a:latin typeface="+mn-lt"/>
                          <a:cs typeface="Times New Roman"/>
                        </a:rPr>
                        <a:t> </a:t>
                      </a:r>
                      <a:r>
                        <a:rPr sz="1400" i="1" spc="-10" dirty="0">
                          <a:solidFill>
                            <a:srgbClr val="FFFFFF"/>
                          </a:solidFill>
                          <a:latin typeface="+mn-lt"/>
                          <a:cs typeface="Times New Roman"/>
                        </a:rPr>
                        <a:t>г.</a:t>
                      </a:r>
                      <a:r>
                        <a:rPr sz="1400" i="1" spc="15" dirty="0">
                          <a:solidFill>
                            <a:srgbClr val="FFFFFF"/>
                          </a:solidFill>
                          <a:latin typeface="+mn-lt"/>
                          <a:cs typeface="Times New Roman"/>
                        </a:rPr>
                        <a:t> </a:t>
                      </a:r>
                      <a:r>
                        <a:rPr sz="1400" i="1" dirty="0">
                          <a:solidFill>
                            <a:srgbClr val="FFFFFF"/>
                          </a:solidFill>
                          <a:latin typeface="+mn-lt"/>
                          <a:cs typeface="Times New Roman"/>
                        </a:rPr>
                        <a:t>N</a:t>
                      </a:r>
                      <a:r>
                        <a:rPr sz="1400" i="1" spc="5" dirty="0">
                          <a:solidFill>
                            <a:srgbClr val="FFFFFF"/>
                          </a:solidFill>
                          <a:latin typeface="+mn-lt"/>
                          <a:cs typeface="Times New Roman"/>
                        </a:rPr>
                        <a:t> 104-ФЗ)</a:t>
                      </a:r>
                      <a:endParaRPr sz="1400" dirty="0">
                        <a:latin typeface="+mn-lt"/>
                        <a:cs typeface="Times New Roman"/>
                      </a:endParaRPr>
                    </a:p>
                  </a:txBody>
                  <a:tcPr marL="0" marR="0" marT="39369"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95000"/>
                        <a:lumOff val="5000"/>
                      </a:schemeClr>
                    </a:solidFill>
                  </a:tcPr>
                </a:tc>
                <a:tc hMerge="1">
                  <a:txBody>
                    <a:bodyPr/>
                    <a:lstStyle/>
                    <a:p>
                      <a:endParaRPr/>
                    </a:p>
                  </a:txBody>
                  <a:tcPr marL="0" marR="0" marT="0" marB="0"/>
                </a:tc>
                <a:tc hMerge="1">
                  <a:txBody>
                    <a:bodyPr/>
                    <a:lstStyle/>
                    <a:p>
                      <a:endParaRPr/>
                    </a:p>
                  </a:txBody>
                  <a:tcPr marL="0" marR="0" marT="0" marB="0"/>
                </a:tc>
              </a:tr>
              <a:tr h="269239">
                <a:tc>
                  <a:txBody>
                    <a:bodyPr/>
                    <a:lstStyle/>
                    <a:p>
                      <a:pPr marL="91440">
                        <a:lnSpc>
                          <a:spcPct val="100000"/>
                        </a:lnSpc>
                        <a:spcBef>
                          <a:spcPts val="30"/>
                        </a:spcBef>
                      </a:pPr>
                      <a:r>
                        <a:rPr sz="1400" spc="-5" dirty="0">
                          <a:latin typeface="+mn-lt"/>
                          <a:cs typeface="Times New Roman"/>
                        </a:rPr>
                        <a:t>Было</a:t>
                      </a:r>
                      <a:r>
                        <a:rPr sz="1400" spc="-35" dirty="0">
                          <a:latin typeface="+mn-lt"/>
                          <a:cs typeface="Times New Roman"/>
                        </a:rPr>
                        <a:t> </a:t>
                      </a:r>
                      <a:r>
                        <a:rPr sz="1400" dirty="0">
                          <a:latin typeface="+mn-lt"/>
                          <a:cs typeface="Times New Roman"/>
                        </a:rPr>
                        <a:t>до</a:t>
                      </a:r>
                      <a:r>
                        <a:rPr sz="1400" spc="-45" dirty="0">
                          <a:latin typeface="+mn-lt"/>
                          <a:cs typeface="Times New Roman"/>
                        </a:rPr>
                        <a:t> </a:t>
                      </a:r>
                      <a:r>
                        <a:rPr sz="1400" dirty="0">
                          <a:latin typeface="+mn-lt"/>
                          <a:cs typeface="Times New Roman"/>
                        </a:rPr>
                        <a:t>16.04.2022</a:t>
                      </a:r>
                      <a:endParaRPr sz="1400">
                        <a:latin typeface="+mn-lt"/>
                        <a:cs typeface="Times New Roman"/>
                      </a:endParaRPr>
                    </a:p>
                  </a:txBody>
                  <a:tcPr marL="0" marR="0" marT="381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c gridSpan="2">
                  <a:txBody>
                    <a:bodyPr/>
                    <a:lstStyle/>
                    <a:p>
                      <a:pPr marL="92075">
                        <a:lnSpc>
                          <a:spcPct val="100000"/>
                        </a:lnSpc>
                        <a:spcBef>
                          <a:spcPts val="30"/>
                        </a:spcBef>
                      </a:pPr>
                      <a:r>
                        <a:rPr sz="1400" spc="-5" dirty="0">
                          <a:latin typeface="+mn-lt"/>
                          <a:cs typeface="Times New Roman"/>
                        </a:rPr>
                        <a:t>Стало</a:t>
                      </a:r>
                      <a:r>
                        <a:rPr sz="1400" spc="-10" dirty="0">
                          <a:latin typeface="+mn-lt"/>
                          <a:cs typeface="Times New Roman"/>
                        </a:rPr>
                        <a:t> </a:t>
                      </a:r>
                      <a:r>
                        <a:rPr sz="1400" dirty="0">
                          <a:latin typeface="+mn-lt"/>
                          <a:cs typeface="Times New Roman"/>
                        </a:rPr>
                        <a:t>с</a:t>
                      </a:r>
                      <a:r>
                        <a:rPr sz="1400" spc="-15" dirty="0">
                          <a:latin typeface="+mn-lt"/>
                          <a:cs typeface="Times New Roman"/>
                        </a:rPr>
                        <a:t> </a:t>
                      </a:r>
                      <a:r>
                        <a:rPr sz="1400" dirty="0">
                          <a:latin typeface="+mn-lt"/>
                          <a:cs typeface="Times New Roman"/>
                        </a:rPr>
                        <a:t>16.04.2022</a:t>
                      </a:r>
                      <a:endParaRPr sz="1400">
                        <a:latin typeface="+mn-lt"/>
                        <a:cs typeface="Times New Roman"/>
                      </a:endParaRPr>
                    </a:p>
                  </a:txBody>
                  <a:tcPr marL="0" marR="0" marT="381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c hMerge="1">
                  <a:txBody>
                    <a:bodyPr/>
                    <a:lstStyle/>
                    <a:p>
                      <a:endParaRPr/>
                    </a:p>
                  </a:txBody>
                  <a:tcPr marL="0" marR="0" marT="0" marB="0"/>
                </a:tc>
              </a:tr>
              <a:tr h="269240">
                <a:tc gridSpan="3">
                  <a:txBody>
                    <a:bodyPr/>
                    <a:lstStyle/>
                    <a:p>
                      <a:pPr algn="ctr">
                        <a:lnSpc>
                          <a:spcPct val="100000"/>
                        </a:lnSpc>
                        <a:spcBef>
                          <a:spcPts val="30"/>
                        </a:spcBef>
                      </a:pPr>
                      <a:r>
                        <a:rPr sz="1400" b="1" dirty="0">
                          <a:latin typeface="+mn-lt"/>
                          <a:cs typeface="Times New Roman"/>
                        </a:rPr>
                        <a:t>Пункт</a:t>
                      </a:r>
                      <a:r>
                        <a:rPr sz="1400" b="1" spc="-5" dirty="0">
                          <a:latin typeface="+mn-lt"/>
                          <a:cs typeface="Times New Roman"/>
                        </a:rPr>
                        <a:t> </a:t>
                      </a:r>
                      <a:r>
                        <a:rPr sz="1400" b="1" dirty="0">
                          <a:latin typeface="+mn-lt"/>
                          <a:cs typeface="Times New Roman"/>
                        </a:rPr>
                        <a:t>8.3</a:t>
                      </a:r>
                      <a:r>
                        <a:rPr sz="1400" b="1" spc="-20" dirty="0">
                          <a:latin typeface="+mn-lt"/>
                          <a:cs typeface="Times New Roman"/>
                        </a:rPr>
                        <a:t> </a:t>
                      </a:r>
                      <a:r>
                        <a:rPr sz="1400" b="1" dirty="0">
                          <a:latin typeface="+mn-lt"/>
                          <a:cs typeface="Times New Roman"/>
                        </a:rPr>
                        <a:t>части</a:t>
                      </a:r>
                      <a:r>
                        <a:rPr sz="1400" b="1" spc="-25" dirty="0">
                          <a:latin typeface="+mn-lt"/>
                          <a:cs typeface="Times New Roman"/>
                        </a:rPr>
                        <a:t> </a:t>
                      </a:r>
                      <a:r>
                        <a:rPr sz="1400" b="1" dirty="0">
                          <a:latin typeface="+mn-lt"/>
                          <a:cs typeface="Times New Roman"/>
                        </a:rPr>
                        <a:t>1 статьи</a:t>
                      </a:r>
                      <a:r>
                        <a:rPr sz="1400" b="1" spc="-35" dirty="0">
                          <a:latin typeface="+mn-lt"/>
                          <a:cs typeface="Times New Roman"/>
                        </a:rPr>
                        <a:t> </a:t>
                      </a:r>
                      <a:r>
                        <a:rPr sz="1400" b="1" spc="-5" dirty="0">
                          <a:latin typeface="+mn-lt"/>
                          <a:cs typeface="Times New Roman"/>
                        </a:rPr>
                        <a:t>3Закона</a:t>
                      </a:r>
                      <a:r>
                        <a:rPr sz="1400" b="1" spc="-25" dirty="0">
                          <a:latin typeface="+mn-lt"/>
                          <a:cs typeface="Times New Roman"/>
                        </a:rPr>
                        <a:t> </a:t>
                      </a:r>
                      <a:r>
                        <a:rPr sz="1400" b="1" dirty="0">
                          <a:latin typeface="+mn-lt"/>
                          <a:cs typeface="Times New Roman"/>
                        </a:rPr>
                        <a:t>44-ФЗ</a:t>
                      </a:r>
                      <a:endParaRPr sz="1400">
                        <a:latin typeface="+mn-lt"/>
                        <a:cs typeface="Times New Roman"/>
                      </a:endParaRPr>
                    </a:p>
                  </a:txBody>
                  <a:tcPr marL="0" marR="0" marT="381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r>
              <a:tr h="1536445">
                <a:tc>
                  <a:txBody>
                    <a:bodyPr/>
                    <a:lstStyle/>
                    <a:p>
                      <a:pPr marL="91440" marR="123825">
                        <a:lnSpc>
                          <a:spcPts val="1400"/>
                        </a:lnSpc>
                        <a:spcBef>
                          <a:spcPts val="359"/>
                        </a:spcBef>
                      </a:pPr>
                      <a:r>
                        <a:rPr sz="1400" b="1" spc="-25" dirty="0">
                          <a:latin typeface="+mn-lt"/>
                          <a:cs typeface="Times New Roman"/>
                        </a:rPr>
                        <a:t>КОНТРАКТ</a:t>
                      </a:r>
                      <a:r>
                        <a:rPr sz="1400" b="1" spc="-10" dirty="0">
                          <a:latin typeface="+mn-lt"/>
                          <a:cs typeface="Times New Roman"/>
                        </a:rPr>
                        <a:t> </a:t>
                      </a:r>
                      <a:r>
                        <a:rPr sz="1400" b="1" dirty="0">
                          <a:latin typeface="+mn-lt"/>
                          <a:cs typeface="Times New Roman"/>
                        </a:rPr>
                        <a:t>НА</a:t>
                      </a:r>
                      <a:r>
                        <a:rPr sz="1400" b="1" spc="-10" dirty="0">
                          <a:latin typeface="+mn-lt"/>
                          <a:cs typeface="Times New Roman"/>
                        </a:rPr>
                        <a:t> ПОСТАВКУ </a:t>
                      </a:r>
                      <a:r>
                        <a:rPr sz="1400" b="1" spc="-15" dirty="0">
                          <a:latin typeface="+mn-lt"/>
                          <a:cs typeface="Times New Roman"/>
                        </a:rPr>
                        <a:t>ТОВАРОВ,</a:t>
                      </a:r>
                      <a:r>
                        <a:rPr sz="1400" b="1" spc="-10" dirty="0">
                          <a:latin typeface="+mn-lt"/>
                          <a:cs typeface="Times New Roman"/>
                        </a:rPr>
                        <a:t> </a:t>
                      </a:r>
                      <a:r>
                        <a:rPr sz="1400" b="1" spc="-15" dirty="0">
                          <a:latin typeface="+mn-lt"/>
                          <a:cs typeface="Times New Roman"/>
                        </a:rPr>
                        <a:t>НЕОБХОДИМЫХ </a:t>
                      </a:r>
                      <a:r>
                        <a:rPr sz="1400" b="1" spc="-10" dirty="0">
                          <a:latin typeface="+mn-lt"/>
                          <a:cs typeface="Times New Roman"/>
                        </a:rPr>
                        <a:t> </a:t>
                      </a:r>
                      <a:r>
                        <a:rPr sz="1400" b="1" dirty="0">
                          <a:latin typeface="+mn-lt"/>
                          <a:cs typeface="Times New Roman"/>
                        </a:rPr>
                        <a:t>ДЛЯ</a:t>
                      </a:r>
                      <a:r>
                        <a:rPr sz="1400" b="1" spc="-15" dirty="0">
                          <a:latin typeface="+mn-lt"/>
                          <a:cs typeface="Times New Roman"/>
                        </a:rPr>
                        <a:t> </a:t>
                      </a:r>
                      <a:r>
                        <a:rPr sz="1400" b="1" spc="-10" dirty="0">
                          <a:latin typeface="+mn-lt"/>
                          <a:cs typeface="Times New Roman"/>
                        </a:rPr>
                        <a:t>НОРМАЛЬНОГО </a:t>
                      </a:r>
                      <a:r>
                        <a:rPr sz="1400" b="1" dirty="0">
                          <a:latin typeface="+mn-lt"/>
                          <a:cs typeface="Times New Roman"/>
                        </a:rPr>
                        <a:t>ЖИЗНЕОБЕСПЕЧЕНИЯ</a:t>
                      </a:r>
                      <a:r>
                        <a:rPr sz="1400" b="1" spc="-45" dirty="0">
                          <a:latin typeface="+mn-lt"/>
                          <a:cs typeface="Times New Roman"/>
                        </a:rPr>
                        <a:t> </a:t>
                      </a:r>
                      <a:r>
                        <a:rPr sz="1400" b="1" spc="-20" dirty="0">
                          <a:latin typeface="+mn-lt"/>
                          <a:cs typeface="Times New Roman"/>
                        </a:rPr>
                        <a:t>ГРАЖДАН</a:t>
                      </a:r>
                      <a:r>
                        <a:rPr sz="1400" spc="-20" dirty="0">
                          <a:latin typeface="+mn-lt"/>
                          <a:cs typeface="Times New Roman"/>
                        </a:rPr>
                        <a:t>,</a:t>
                      </a:r>
                      <a:endParaRPr sz="1400">
                        <a:latin typeface="+mn-lt"/>
                        <a:cs typeface="Times New Roman"/>
                      </a:endParaRPr>
                    </a:p>
                    <a:p>
                      <a:pPr marL="91440">
                        <a:lnSpc>
                          <a:spcPts val="1345"/>
                        </a:lnSpc>
                      </a:pPr>
                      <a:r>
                        <a:rPr sz="1400" dirty="0">
                          <a:latin typeface="+mn-lt"/>
                          <a:cs typeface="Times New Roman"/>
                        </a:rPr>
                        <a:t>-</a:t>
                      </a:r>
                      <a:r>
                        <a:rPr sz="1400" spc="-5" dirty="0">
                          <a:latin typeface="+mn-lt"/>
                          <a:cs typeface="Times New Roman"/>
                        </a:rPr>
                        <a:t> </a:t>
                      </a:r>
                      <a:r>
                        <a:rPr sz="1400" spc="-20" dirty="0">
                          <a:latin typeface="+mn-lt"/>
                          <a:cs typeface="Times New Roman"/>
                        </a:rPr>
                        <a:t>контракт,</a:t>
                      </a:r>
                      <a:r>
                        <a:rPr sz="1400" spc="-10" dirty="0">
                          <a:latin typeface="+mn-lt"/>
                          <a:cs typeface="Times New Roman"/>
                        </a:rPr>
                        <a:t> предусматривающий</a:t>
                      </a:r>
                      <a:r>
                        <a:rPr sz="1400" spc="40" dirty="0">
                          <a:latin typeface="+mn-lt"/>
                          <a:cs typeface="Times New Roman"/>
                        </a:rPr>
                        <a:t> </a:t>
                      </a:r>
                      <a:r>
                        <a:rPr sz="1400" spc="-5" dirty="0">
                          <a:latin typeface="+mn-lt"/>
                          <a:cs typeface="Times New Roman"/>
                        </a:rPr>
                        <a:t>поставку</a:t>
                      </a:r>
                      <a:r>
                        <a:rPr sz="1400" spc="5" dirty="0">
                          <a:latin typeface="+mn-lt"/>
                          <a:cs typeface="Times New Roman"/>
                        </a:rPr>
                        <a:t> </a:t>
                      </a:r>
                      <a:r>
                        <a:rPr sz="1400" spc="-5" dirty="0">
                          <a:latin typeface="+mn-lt"/>
                          <a:cs typeface="Times New Roman"/>
                        </a:rPr>
                        <a:t>продовольствия,</a:t>
                      </a:r>
                      <a:endParaRPr sz="1400">
                        <a:latin typeface="+mn-lt"/>
                        <a:cs typeface="Times New Roman"/>
                      </a:endParaRPr>
                    </a:p>
                    <a:p>
                      <a:pPr marL="91440" marR="207010">
                        <a:lnSpc>
                          <a:spcPct val="97300"/>
                        </a:lnSpc>
                        <a:spcBef>
                          <a:spcPts val="15"/>
                        </a:spcBef>
                      </a:pPr>
                      <a:r>
                        <a:rPr sz="1400" spc="-5" dirty="0">
                          <a:latin typeface="+mn-lt"/>
                          <a:cs typeface="Times New Roman"/>
                        </a:rPr>
                        <a:t>средств,</a:t>
                      </a:r>
                      <a:r>
                        <a:rPr sz="1400" spc="15" dirty="0">
                          <a:latin typeface="+mn-lt"/>
                          <a:cs typeface="Times New Roman"/>
                        </a:rPr>
                        <a:t> </a:t>
                      </a:r>
                      <a:r>
                        <a:rPr sz="1400" spc="-15" dirty="0">
                          <a:latin typeface="+mn-lt"/>
                          <a:cs typeface="Times New Roman"/>
                        </a:rPr>
                        <a:t>необходимых</a:t>
                      </a:r>
                      <a:r>
                        <a:rPr sz="1400" spc="-5" dirty="0">
                          <a:latin typeface="+mn-lt"/>
                          <a:cs typeface="Times New Roman"/>
                        </a:rPr>
                        <a:t> </a:t>
                      </a:r>
                      <a:r>
                        <a:rPr sz="1400" dirty="0">
                          <a:latin typeface="+mn-lt"/>
                          <a:cs typeface="Times New Roman"/>
                        </a:rPr>
                        <a:t>для </a:t>
                      </a:r>
                      <a:r>
                        <a:rPr sz="1400" spc="-5" dirty="0">
                          <a:latin typeface="+mn-lt"/>
                          <a:cs typeface="Times New Roman"/>
                        </a:rPr>
                        <a:t>оказания</a:t>
                      </a:r>
                      <a:r>
                        <a:rPr sz="1400" spc="-25" dirty="0">
                          <a:latin typeface="+mn-lt"/>
                          <a:cs typeface="Times New Roman"/>
                        </a:rPr>
                        <a:t> </a:t>
                      </a:r>
                      <a:r>
                        <a:rPr sz="1400" spc="-10" dirty="0">
                          <a:latin typeface="+mn-lt"/>
                          <a:cs typeface="Times New Roman"/>
                        </a:rPr>
                        <a:t>скорой,</a:t>
                      </a:r>
                      <a:r>
                        <a:rPr sz="1400" dirty="0">
                          <a:latin typeface="+mn-lt"/>
                          <a:cs typeface="Times New Roman"/>
                        </a:rPr>
                        <a:t> в</a:t>
                      </a:r>
                      <a:r>
                        <a:rPr sz="1400" spc="-5" dirty="0">
                          <a:latin typeface="+mn-lt"/>
                          <a:cs typeface="Times New Roman"/>
                        </a:rPr>
                        <a:t> </a:t>
                      </a:r>
                      <a:r>
                        <a:rPr sz="1400" spc="-15" dirty="0">
                          <a:latin typeface="+mn-lt"/>
                          <a:cs typeface="Times New Roman"/>
                        </a:rPr>
                        <a:t>том</a:t>
                      </a:r>
                      <a:r>
                        <a:rPr sz="1400" spc="-5" dirty="0">
                          <a:latin typeface="+mn-lt"/>
                          <a:cs typeface="Times New Roman"/>
                        </a:rPr>
                        <a:t> числе</a:t>
                      </a:r>
                      <a:r>
                        <a:rPr sz="1400" spc="5" dirty="0">
                          <a:latin typeface="+mn-lt"/>
                          <a:cs typeface="Times New Roman"/>
                        </a:rPr>
                        <a:t> </a:t>
                      </a:r>
                      <a:r>
                        <a:rPr sz="1400" spc="-10" dirty="0">
                          <a:latin typeface="+mn-lt"/>
                          <a:cs typeface="Times New Roman"/>
                        </a:rPr>
                        <a:t>скорой </a:t>
                      </a:r>
                      <a:r>
                        <a:rPr sz="1400" spc="-5" dirty="0">
                          <a:latin typeface="+mn-lt"/>
                          <a:cs typeface="Times New Roman"/>
                        </a:rPr>
                        <a:t> специализированной, </a:t>
                      </a:r>
                      <a:r>
                        <a:rPr sz="1400" spc="-10" dirty="0">
                          <a:latin typeface="+mn-lt"/>
                          <a:cs typeface="Times New Roman"/>
                        </a:rPr>
                        <a:t>медицинской </a:t>
                      </a:r>
                      <a:r>
                        <a:rPr sz="1400" spc="-5" dirty="0">
                          <a:latin typeface="+mn-lt"/>
                          <a:cs typeface="Times New Roman"/>
                        </a:rPr>
                        <a:t>помощи </a:t>
                      </a:r>
                      <a:r>
                        <a:rPr sz="1400" dirty="0">
                          <a:latin typeface="+mn-lt"/>
                          <a:cs typeface="Times New Roman"/>
                        </a:rPr>
                        <a:t>в </a:t>
                      </a:r>
                      <a:r>
                        <a:rPr sz="1400" spc="-5" dirty="0">
                          <a:latin typeface="+mn-lt"/>
                          <a:cs typeface="Times New Roman"/>
                        </a:rPr>
                        <a:t>экстренной </a:t>
                      </a:r>
                      <a:r>
                        <a:rPr sz="1400" dirty="0">
                          <a:latin typeface="+mn-lt"/>
                          <a:cs typeface="Times New Roman"/>
                        </a:rPr>
                        <a:t>или </a:t>
                      </a:r>
                      <a:r>
                        <a:rPr sz="1400" spc="5" dirty="0">
                          <a:latin typeface="+mn-lt"/>
                          <a:cs typeface="Times New Roman"/>
                        </a:rPr>
                        <a:t> </a:t>
                      </a:r>
                      <a:r>
                        <a:rPr sz="1400" spc="-10" dirty="0">
                          <a:latin typeface="+mn-lt"/>
                          <a:cs typeface="Times New Roman"/>
                        </a:rPr>
                        <a:t>неотложной</a:t>
                      </a:r>
                      <a:r>
                        <a:rPr sz="1400" spc="-45" dirty="0">
                          <a:latin typeface="+mn-lt"/>
                          <a:cs typeface="Times New Roman"/>
                        </a:rPr>
                        <a:t> </a:t>
                      </a:r>
                      <a:r>
                        <a:rPr sz="1400" spc="-5" dirty="0">
                          <a:latin typeface="+mn-lt"/>
                          <a:cs typeface="Times New Roman"/>
                        </a:rPr>
                        <a:t>форме,</a:t>
                      </a:r>
                      <a:r>
                        <a:rPr sz="1400" spc="20" dirty="0">
                          <a:latin typeface="+mn-lt"/>
                          <a:cs typeface="Times New Roman"/>
                        </a:rPr>
                        <a:t> </a:t>
                      </a:r>
                      <a:r>
                        <a:rPr sz="1400" spc="-5" dirty="0">
                          <a:latin typeface="+mn-lt"/>
                          <a:cs typeface="Times New Roman"/>
                        </a:rPr>
                        <a:t>лекарственных</a:t>
                      </a:r>
                      <a:r>
                        <a:rPr sz="1400" spc="10" dirty="0">
                          <a:latin typeface="+mn-lt"/>
                          <a:cs typeface="Times New Roman"/>
                        </a:rPr>
                        <a:t> </a:t>
                      </a:r>
                      <a:r>
                        <a:rPr sz="1400" spc="-5" dirty="0">
                          <a:latin typeface="+mn-lt"/>
                          <a:cs typeface="Times New Roman"/>
                        </a:rPr>
                        <a:t>средств,</a:t>
                      </a:r>
                      <a:r>
                        <a:rPr sz="1400" spc="25" dirty="0">
                          <a:latin typeface="+mn-lt"/>
                          <a:cs typeface="Times New Roman"/>
                        </a:rPr>
                        <a:t> </a:t>
                      </a:r>
                      <a:r>
                        <a:rPr sz="1400" spc="-5" dirty="0">
                          <a:latin typeface="+mn-lt"/>
                          <a:cs typeface="Times New Roman"/>
                        </a:rPr>
                        <a:t>топлива,</a:t>
                      </a:r>
                      <a:r>
                        <a:rPr sz="1400" spc="-20" dirty="0">
                          <a:latin typeface="+mn-lt"/>
                          <a:cs typeface="Times New Roman"/>
                        </a:rPr>
                        <a:t> </a:t>
                      </a:r>
                      <a:r>
                        <a:rPr sz="1400" spc="-10" dirty="0">
                          <a:latin typeface="+mn-lt"/>
                          <a:cs typeface="Times New Roman"/>
                        </a:rPr>
                        <a:t>отсутствие </a:t>
                      </a:r>
                      <a:r>
                        <a:rPr sz="1400" spc="-285" dirty="0">
                          <a:latin typeface="+mn-lt"/>
                          <a:cs typeface="Times New Roman"/>
                        </a:rPr>
                        <a:t> </a:t>
                      </a:r>
                      <a:r>
                        <a:rPr sz="1400" spc="-15" dirty="0">
                          <a:latin typeface="+mn-lt"/>
                          <a:cs typeface="Times New Roman"/>
                        </a:rPr>
                        <a:t>которых</a:t>
                      </a:r>
                      <a:r>
                        <a:rPr sz="1400" spc="-10" dirty="0">
                          <a:latin typeface="+mn-lt"/>
                          <a:cs typeface="Times New Roman"/>
                        </a:rPr>
                        <a:t> </a:t>
                      </a:r>
                      <a:r>
                        <a:rPr sz="1400" spc="-5" dirty="0">
                          <a:latin typeface="+mn-lt"/>
                          <a:cs typeface="Times New Roman"/>
                        </a:rPr>
                        <a:t>приведет</a:t>
                      </a:r>
                      <a:r>
                        <a:rPr sz="1400" spc="-15" dirty="0">
                          <a:latin typeface="+mn-lt"/>
                          <a:cs typeface="Times New Roman"/>
                        </a:rPr>
                        <a:t> </a:t>
                      </a:r>
                      <a:r>
                        <a:rPr sz="1400" dirty="0">
                          <a:latin typeface="+mn-lt"/>
                          <a:cs typeface="Times New Roman"/>
                        </a:rPr>
                        <a:t>к</a:t>
                      </a:r>
                      <a:r>
                        <a:rPr sz="1400" spc="-5" dirty="0">
                          <a:latin typeface="+mn-lt"/>
                          <a:cs typeface="Times New Roman"/>
                        </a:rPr>
                        <a:t> </a:t>
                      </a:r>
                      <a:r>
                        <a:rPr sz="1400" spc="-10" dirty="0">
                          <a:latin typeface="+mn-lt"/>
                          <a:cs typeface="Times New Roman"/>
                        </a:rPr>
                        <a:t>нарушению</a:t>
                      </a:r>
                      <a:r>
                        <a:rPr sz="1400" spc="20" dirty="0">
                          <a:latin typeface="+mn-lt"/>
                          <a:cs typeface="Times New Roman"/>
                        </a:rPr>
                        <a:t> </a:t>
                      </a:r>
                      <a:r>
                        <a:rPr sz="1400" spc="-5" dirty="0">
                          <a:latin typeface="+mn-lt"/>
                          <a:cs typeface="Times New Roman"/>
                        </a:rPr>
                        <a:t>нормального</a:t>
                      </a:r>
                      <a:r>
                        <a:rPr sz="1400" spc="-25" dirty="0">
                          <a:latin typeface="+mn-lt"/>
                          <a:cs typeface="Times New Roman"/>
                        </a:rPr>
                        <a:t> </a:t>
                      </a:r>
                      <a:r>
                        <a:rPr sz="1400" spc="-5" dirty="0">
                          <a:latin typeface="+mn-lt"/>
                          <a:cs typeface="Times New Roman"/>
                        </a:rPr>
                        <a:t>жизнеобеспечения </a:t>
                      </a:r>
                      <a:r>
                        <a:rPr sz="1400" spc="-285" dirty="0">
                          <a:latin typeface="+mn-lt"/>
                          <a:cs typeface="Times New Roman"/>
                        </a:rPr>
                        <a:t> </a:t>
                      </a:r>
                      <a:r>
                        <a:rPr sz="1400" spc="-5" dirty="0">
                          <a:latin typeface="+mn-lt"/>
                          <a:cs typeface="Times New Roman"/>
                        </a:rPr>
                        <a:t>граждан;</a:t>
                      </a:r>
                      <a:endParaRPr sz="1400">
                        <a:latin typeface="+mn-lt"/>
                        <a:cs typeface="Times New Roman"/>
                      </a:endParaRPr>
                    </a:p>
                  </a:txBody>
                  <a:tcPr marL="0" marR="0" marT="45719"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gridSpan="2">
                  <a:txBody>
                    <a:bodyPr/>
                    <a:lstStyle/>
                    <a:p>
                      <a:pPr marL="92075">
                        <a:lnSpc>
                          <a:spcPts val="1420"/>
                        </a:lnSpc>
                        <a:spcBef>
                          <a:spcPts val="280"/>
                        </a:spcBef>
                      </a:pPr>
                      <a:r>
                        <a:rPr sz="1400" b="1" spc="-25" dirty="0">
                          <a:latin typeface="+mn-lt"/>
                          <a:cs typeface="Times New Roman"/>
                        </a:rPr>
                        <a:t>КОНТРАКТ</a:t>
                      </a:r>
                      <a:r>
                        <a:rPr sz="1400" b="1" spc="-15" dirty="0">
                          <a:latin typeface="+mn-lt"/>
                          <a:cs typeface="Times New Roman"/>
                        </a:rPr>
                        <a:t> </a:t>
                      </a:r>
                      <a:r>
                        <a:rPr sz="1400" b="1" dirty="0">
                          <a:latin typeface="+mn-lt"/>
                          <a:cs typeface="Times New Roman"/>
                        </a:rPr>
                        <a:t>НА</a:t>
                      </a:r>
                      <a:r>
                        <a:rPr sz="1400" b="1" spc="-10" dirty="0">
                          <a:latin typeface="+mn-lt"/>
                          <a:cs typeface="Times New Roman"/>
                        </a:rPr>
                        <a:t> ПОСТАВКУ</a:t>
                      </a:r>
                      <a:r>
                        <a:rPr sz="1400" b="1" spc="-15" dirty="0">
                          <a:latin typeface="+mn-lt"/>
                          <a:cs typeface="Times New Roman"/>
                        </a:rPr>
                        <a:t> ТОВАРОВ,</a:t>
                      </a:r>
                      <a:r>
                        <a:rPr sz="1400" b="1" spc="-10" dirty="0">
                          <a:latin typeface="+mn-lt"/>
                          <a:cs typeface="Times New Roman"/>
                        </a:rPr>
                        <a:t> </a:t>
                      </a:r>
                      <a:r>
                        <a:rPr sz="1400" b="1" spc="-15" dirty="0">
                          <a:latin typeface="+mn-lt"/>
                          <a:cs typeface="Times New Roman"/>
                        </a:rPr>
                        <a:t>НЕОБХОДИМЫХ</a:t>
                      </a:r>
                      <a:endParaRPr sz="1400">
                        <a:latin typeface="+mn-lt"/>
                        <a:cs typeface="Times New Roman"/>
                      </a:endParaRPr>
                    </a:p>
                    <a:p>
                      <a:pPr marL="92075">
                        <a:lnSpc>
                          <a:spcPts val="1405"/>
                        </a:lnSpc>
                      </a:pPr>
                      <a:r>
                        <a:rPr sz="1400" b="1" dirty="0">
                          <a:latin typeface="+mn-lt"/>
                          <a:cs typeface="Times New Roman"/>
                        </a:rPr>
                        <a:t>ДЛЯ</a:t>
                      </a:r>
                      <a:r>
                        <a:rPr sz="1400" b="1" spc="-10" dirty="0">
                          <a:latin typeface="+mn-lt"/>
                          <a:cs typeface="Times New Roman"/>
                        </a:rPr>
                        <a:t> НОРМАЛЬНОГО</a:t>
                      </a:r>
                      <a:r>
                        <a:rPr sz="1400" b="1" spc="-5" dirty="0">
                          <a:latin typeface="+mn-lt"/>
                          <a:cs typeface="Times New Roman"/>
                        </a:rPr>
                        <a:t> </a:t>
                      </a:r>
                      <a:r>
                        <a:rPr sz="1400" b="1" dirty="0">
                          <a:latin typeface="+mn-lt"/>
                          <a:cs typeface="Times New Roman"/>
                        </a:rPr>
                        <a:t>ЖИЗНЕОБЕСПЕЧЕНИЯ</a:t>
                      </a:r>
                      <a:r>
                        <a:rPr sz="1400" b="1" spc="-45" dirty="0">
                          <a:latin typeface="+mn-lt"/>
                          <a:cs typeface="Times New Roman"/>
                        </a:rPr>
                        <a:t> </a:t>
                      </a:r>
                      <a:r>
                        <a:rPr sz="1400" b="1" spc="-20" dirty="0">
                          <a:latin typeface="+mn-lt"/>
                          <a:cs typeface="Times New Roman"/>
                        </a:rPr>
                        <a:t>ГРАЖДАН</a:t>
                      </a:r>
                      <a:r>
                        <a:rPr sz="1400" spc="-20" dirty="0">
                          <a:latin typeface="+mn-lt"/>
                          <a:cs typeface="Times New Roman"/>
                        </a:rPr>
                        <a:t>,</a:t>
                      </a:r>
                      <a:r>
                        <a:rPr sz="1400" spc="-5" dirty="0">
                          <a:latin typeface="+mn-lt"/>
                          <a:cs typeface="Times New Roman"/>
                        </a:rPr>
                        <a:t> </a:t>
                      </a:r>
                      <a:r>
                        <a:rPr sz="1400" dirty="0">
                          <a:latin typeface="+mn-lt"/>
                          <a:cs typeface="Times New Roman"/>
                        </a:rPr>
                        <a:t>-</a:t>
                      </a:r>
                      <a:endParaRPr sz="1400">
                        <a:latin typeface="+mn-lt"/>
                        <a:cs typeface="Times New Roman"/>
                      </a:endParaRPr>
                    </a:p>
                    <a:p>
                      <a:pPr marL="92075" marR="108585">
                        <a:lnSpc>
                          <a:spcPct val="97200"/>
                        </a:lnSpc>
                        <a:spcBef>
                          <a:spcPts val="20"/>
                        </a:spcBef>
                      </a:pPr>
                      <a:r>
                        <a:rPr sz="1400" spc="-20" dirty="0">
                          <a:latin typeface="+mn-lt"/>
                          <a:cs typeface="Times New Roman"/>
                        </a:rPr>
                        <a:t>контракт,</a:t>
                      </a:r>
                      <a:r>
                        <a:rPr sz="1400" spc="-15" dirty="0">
                          <a:latin typeface="+mn-lt"/>
                          <a:cs typeface="Times New Roman"/>
                        </a:rPr>
                        <a:t> </a:t>
                      </a:r>
                      <a:r>
                        <a:rPr sz="1400" spc="-10" dirty="0">
                          <a:latin typeface="+mn-lt"/>
                          <a:cs typeface="Times New Roman"/>
                        </a:rPr>
                        <a:t>предусматривающий</a:t>
                      </a:r>
                      <a:r>
                        <a:rPr sz="1400" spc="40" dirty="0">
                          <a:latin typeface="+mn-lt"/>
                          <a:cs typeface="Times New Roman"/>
                        </a:rPr>
                        <a:t> </a:t>
                      </a:r>
                      <a:r>
                        <a:rPr sz="1400" spc="-5" dirty="0">
                          <a:latin typeface="+mn-lt"/>
                          <a:cs typeface="Times New Roman"/>
                        </a:rPr>
                        <a:t>поставку</a:t>
                      </a:r>
                      <a:r>
                        <a:rPr sz="1400" dirty="0">
                          <a:latin typeface="+mn-lt"/>
                          <a:cs typeface="Times New Roman"/>
                        </a:rPr>
                        <a:t> </a:t>
                      </a:r>
                      <a:r>
                        <a:rPr sz="1400" spc="-5" dirty="0">
                          <a:latin typeface="+mn-lt"/>
                          <a:cs typeface="Times New Roman"/>
                        </a:rPr>
                        <a:t>продовольствия,</a:t>
                      </a:r>
                      <a:r>
                        <a:rPr sz="1400" spc="-15" dirty="0">
                          <a:latin typeface="+mn-lt"/>
                          <a:cs typeface="Times New Roman"/>
                        </a:rPr>
                        <a:t> </a:t>
                      </a:r>
                      <a:r>
                        <a:rPr sz="1400" spc="-5" dirty="0">
                          <a:latin typeface="+mn-lt"/>
                          <a:cs typeface="Times New Roman"/>
                        </a:rPr>
                        <a:t>средств, </a:t>
                      </a:r>
                      <a:r>
                        <a:rPr sz="1400" dirty="0">
                          <a:latin typeface="+mn-lt"/>
                          <a:cs typeface="Times New Roman"/>
                        </a:rPr>
                        <a:t> </a:t>
                      </a:r>
                      <a:r>
                        <a:rPr sz="1400" spc="-15" dirty="0">
                          <a:latin typeface="+mn-lt"/>
                          <a:cs typeface="Times New Roman"/>
                        </a:rPr>
                        <a:t>необходимых</a:t>
                      </a:r>
                      <a:r>
                        <a:rPr sz="1400" spc="-10" dirty="0">
                          <a:latin typeface="+mn-lt"/>
                          <a:cs typeface="Times New Roman"/>
                        </a:rPr>
                        <a:t> </a:t>
                      </a:r>
                      <a:r>
                        <a:rPr sz="1400" dirty="0">
                          <a:latin typeface="+mn-lt"/>
                          <a:cs typeface="Times New Roman"/>
                        </a:rPr>
                        <a:t>для </a:t>
                      </a:r>
                      <a:r>
                        <a:rPr sz="1400" spc="-5" dirty="0">
                          <a:latin typeface="+mn-lt"/>
                          <a:cs typeface="Times New Roman"/>
                        </a:rPr>
                        <a:t>оказания</a:t>
                      </a:r>
                      <a:r>
                        <a:rPr sz="1400" spc="-15" dirty="0">
                          <a:latin typeface="+mn-lt"/>
                          <a:cs typeface="Times New Roman"/>
                        </a:rPr>
                        <a:t> </a:t>
                      </a:r>
                      <a:r>
                        <a:rPr sz="1400" spc="-10" dirty="0">
                          <a:latin typeface="+mn-lt"/>
                          <a:cs typeface="Times New Roman"/>
                        </a:rPr>
                        <a:t>скорой,</a:t>
                      </a:r>
                      <a:r>
                        <a:rPr sz="1400" spc="-15" dirty="0">
                          <a:latin typeface="+mn-lt"/>
                          <a:cs typeface="Times New Roman"/>
                        </a:rPr>
                        <a:t> </a:t>
                      </a:r>
                      <a:r>
                        <a:rPr sz="1400" dirty="0">
                          <a:latin typeface="+mn-lt"/>
                          <a:cs typeface="Times New Roman"/>
                        </a:rPr>
                        <a:t>в</a:t>
                      </a:r>
                      <a:r>
                        <a:rPr sz="1400" spc="-5" dirty="0">
                          <a:latin typeface="+mn-lt"/>
                          <a:cs typeface="Times New Roman"/>
                        </a:rPr>
                        <a:t> </a:t>
                      </a:r>
                      <a:r>
                        <a:rPr sz="1400" spc="-15" dirty="0">
                          <a:latin typeface="+mn-lt"/>
                          <a:cs typeface="Times New Roman"/>
                        </a:rPr>
                        <a:t>том</a:t>
                      </a:r>
                      <a:r>
                        <a:rPr sz="1400" spc="-5" dirty="0">
                          <a:latin typeface="+mn-lt"/>
                          <a:cs typeface="Times New Roman"/>
                        </a:rPr>
                        <a:t> числе</a:t>
                      </a:r>
                      <a:r>
                        <a:rPr sz="1400" spc="5" dirty="0">
                          <a:latin typeface="+mn-lt"/>
                          <a:cs typeface="Times New Roman"/>
                        </a:rPr>
                        <a:t> </a:t>
                      </a:r>
                      <a:r>
                        <a:rPr sz="1400" spc="-10" dirty="0">
                          <a:latin typeface="+mn-lt"/>
                          <a:cs typeface="Times New Roman"/>
                        </a:rPr>
                        <a:t>скорой </a:t>
                      </a:r>
                      <a:r>
                        <a:rPr sz="1400" spc="-5" dirty="0">
                          <a:latin typeface="+mn-lt"/>
                          <a:cs typeface="Times New Roman"/>
                        </a:rPr>
                        <a:t> специализированной, </a:t>
                      </a:r>
                      <a:r>
                        <a:rPr sz="1400" spc="-10" dirty="0">
                          <a:latin typeface="+mn-lt"/>
                          <a:cs typeface="Times New Roman"/>
                        </a:rPr>
                        <a:t>медицинской </a:t>
                      </a:r>
                      <a:r>
                        <a:rPr sz="1400" spc="-5" dirty="0">
                          <a:latin typeface="+mn-lt"/>
                          <a:cs typeface="Times New Roman"/>
                        </a:rPr>
                        <a:t>помощи </a:t>
                      </a:r>
                      <a:r>
                        <a:rPr sz="1400" dirty="0">
                          <a:latin typeface="+mn-lt"/>
                          <a:cs typeface="Times New Roman"/>
                        </a:rPr>
                        <a:t>в </a:t>
                      </a:r>
                      <a:r>
                        <a:rPr sz="1400" spc="-5" dirty="0">
                          <a:latin typeface="+mn-lt"/>
                          <a:cs typeface="Times New Roman"/>
                        </a:rPr>
                        <a:t>экстренной </a:t>
                      </a:r>
                      <a:r>
                        <a:rPr sz="1400" dirty="0">
                          <a:latin typeface="+mn-lt"/>
                          <a:cs typeface="Times New Roman"/>
                        </a:rPr>
                        <a:t>или </a:t>
                      </a:r>
                      <a:r>
                        <a:rPr sz="1400" spc="5" dirty="0">
                          <a:latin typeface="+mn-lt"/>
                          <a:cs typeface="Times New Roman"/>
                        </a:rPr>
                        <a:t> </a:t>
                      </a:r>
                      <a:r>
                        <a:rPr sz="1400" spc="-10" dirty="0">
                          <a:latin typeface="+mn-lt"/>
                          <a:cs typeface="Times New Roman"/>
                        </a:rPr>
                        <a:t>неотложной </a:t>
                      </a:r>
                      <a:r>
                        <a:rPr sz="1400" spc="-5" dirty="0">
                          <a:latin typeface="+mn-lt"/>
                          <a:cs typeface="Times New Roman"/>
                        </a:rPr>
                        <a:t>форме, лекарственных средств, </a:t>
                      </a:r>
                      <a:r>
                        <a:rPr sz="1400" b="1" spc="-5" dirty="0">
                          <a:solidFill>
                            <a:srgbClr val="C0504D"/>
                          </a:solidFill>
                          <a:latin typeface="+mn-lt"/>
                          <a:cs typeface="Times New Roman"/>
                        </a:rPr>
                        <a:t>медицинских изделий, </a:t>
                      </a:r>
                      <a:r>
                        <a:rPr sz="1400" b="1" spc="-285" dirty="0">
                          <a:solidFill>
                            <a:srgbClr val="C0504D"/>
                          </a:solidFill>
                          <a:latin typeface="+mn-lt"/>
                          <a:cs typeface="Times New Roman"/>
                        </a:rPr>
                        <a:t> </a:t>
                      </a:r>
                      <a:r>
                        <a:rPr sz="1400" b="1" spc="-5" dirty="0">
                          <a:solidFill>
                            <a:srgbClr val="C0504D"/>
                          </a:solidFill>
                          <a:latin typeface="+mn-lt"/>
                          <a:cs typeface="Times New Roman"/>
                        </a:rPr>
                        <a:t>технических</a:t>
                      </a:r>
                      <a:r>
                        <a:rPr sz="1400" b="1" spc="-10" dirty="0">
                          <a:solidFill>
                            <a:srgbClr val="C0504D"/>
                          </a:solidFill>
                          <a:latin typeface="+mn-lt"/>
                          <a:cs typeface="Times New Roman"/>
                        </a:rPr>
                        <a:t> </a:t>
                      </a:r>
                      <a:r>
                        <a:rPr sz="1400" b="1" spc="-5" dirty="0">
                          <a:solidFill>
                            <a:srgbClr val="C0504D"/>
                          </a:solidFill>
                          <a:latin typeface="+mn-lt"/>
                          <a:cs typeface="Times New Roman"/>
                        </a:rPr>
                        <a:t>средств</a:t>
                      </a:r>
                      <a:r>
                        <a:rPr sz="1400" b="1" dirty="0">
                          <a:solidFill>
                            <a:srgbClr val="C0504D"/>
                          </a:solidFill>
                          <a:latin typeface="+mn-lt"/>
                          <a:cs typeface="Times New Roman"/>
                        </a:rPr>
                        <a:t> реабилитации</a:t>
                      </a:r>
                      <a:r>
                        <a:rPr sz="1400" dirty="0">
                          <a:latin typeface="+mn-lt"/>
                          <a:cs typeface="Times New Roman"/>
                        </a:rPr>
                        <a:t>,</a:t>
                      </a:r>
                      <a:r>
                        <a:rPr sz="1400" spc="-30" dirty="0">
                          <a:latin typeface="+mn-lt"/>
                          <a:cs typeface="Times New Roman"/>
                        </a:rPr>
                        <a:t> </a:t>
                      </a:r>
                      <a:r>
                        <a:rPr sz="1400" spc="-5" dirty="0">
                          <a:latin typeface="+mn-lt"/>
                          <a:cs typeface="Times New Roman"/>
                        </a:rPr>
                        <a:t>топлива,</a:t>
                      </a:r>
                      <a:r>
                        <a:rPr sz="1400" spc="-20" dirty="0">
                          <a:latin typeface="+mn-lt"/>
                          <a:cs typeface="Times New Roman"/>
                        </a:rPr>
                        <a:t> </a:t>
                      </a:r>
                      <a:r>
                        <a:rPr sz="1400" spc="-10" dirty="0">
                          <a:latin typeface="+mn-lt"/>
                          <a:cs typeface="Times New Roman"/>
                        </a:rPr>
                        <a:t>отсутствие</a:t>
                      </a:r>
                      <a:r>
                        <a:rPr sz="1400" spc="50" dirty="0">
                          <a:latin typeface="+mn-lt"/>
                          <a:cs typeface="Times New Roman"/>
                        </a:rPr>
                        <a:t> </a:t>
                      </a:r>
                      <a:r>
                        <a:rPr sz="1400" spc="-15" dirty="0">
                          <a:latin typeface="+mn-lt"/>
                          <a:cs typeface="Times New Roman"/>
                        </a:rPr>
                        <a:t>которых </a:t>
                      </a:r>
                      <a:r>
                        <a:rPr sz="1400" spc="-10" dirty="0">
                          <a:latin typeface="+mn-lt"/>
                          <a:cs typeface="Times New Roman"/>
                        </a:rPr>
                        <a:t> </a:t>
                      </a:r>
                      <a:r>
                        <a:rPr sz="1400" spc="-5" dirty="0">
                          <a:latin typeface="+mn-lt"/>
                          <a:cs typeface="Times New Roman"/>
                        </a:rPr>
                        <a:t>приведет </a:t>
                      </a:r>
                      <a:r>
                        <a:rPr sz="1400" dirty="0">
                          <a:latin typeface="+mn-lt"/>
                          <a:cs typeface="Times New Roman"/>
                        </a:rPr>
                        <a:t>к</a:t>
                      </a:r>
                      <a:r>
                        <a:rPr sz="1400" spc="5" dirty="0">
                          <a:latin typeface="+mn-lt"/>
                          <a:cs typeface="Times New Roman"/>
                        </a:rPr>
                        <a:t> </a:t>
                      </a:r>
                      <a:r>
                        <a:rPr sz="1400" spc="-10" dirty="0">
                          <a:latin typeface="+mn-lt"/>
                          <a:cs typeface="Times New Roman"/>
                        </a:rPr>
                        <a:t>нарушению</a:t>
                      </a:r>
                      <a:r>
                        <a:rPr sz="1400" spc="5" dirty="0">
                          <a:latin typeface="+mn-lt"/>
                          <a:cs typeface="Times New Roman"/>
                        </a:rPr>
                        <a:t> </a:t>
                      </a:r>
                      <a:r>
                        <a:rPr sz="1400" spc="-5" dirty="0">
                          <a:latin typeface="+mn-lt"/>
                          <a:cs typeface="Times New Roman"/>
                        </a:rPr>
                        <a:t>нормального</a:t>
                      </a:r>
                      <a:r>
                        <a:rPr sz="1400" spc="-15" dirty="0">
                          <a:latin typeface="+mn-lt"/>
                          <a:cs typeface="Times New Roman"/>
                        </a:rPr>
                        <a:t> </a:t>
                      </a:r>
                      <a:r>
                        <a:rPr sz="1400" spc="-5" dirty="0">
                          <a:latin typeface="+mn-lt"/>
                          <a:cs typeface="Times New Roman"/>
                        </a:rPr>
                        <a:t>жизнеобеспечения</a:t>
                      </a:r>
                      <a:r>
                        <a:rPr sz="1400" spc="-30" dirty="0">
                          <a:latin typeface="+mn-lt"/>
                          <a:cs typeface="Times New Roman"/>
                        </a:rPr>
                        <a:t> </a:t>
                      </a:r>
                      <a:r>
                        <a:rPr sz="1400" spc="-5" dirty="0">
                          <a:latin typeface="+mn-lt"/>
                          <a:cs typeface="Times New Roman"/>
                        </a:rPr>
                        <a:t>граждан;</a:t>
                      </a:r>
                      <a:endParaRPr sz="1400">
                        <a:latin typeface="+mn-lt"/>
                        <a:cs typeface="Times New Roman"/>
                      </a:endParaRPr>
                    </a:p>
                  </a:txBody>
                  <a:tcPr marL="0" marR="0" marT="3556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hMerge="1">
                  <a:txBody>
                    <a:bodyPr/>
                    <a:lstStyle/>
                    <a:p>
                      <a:endParaRPr/>
                    </a:p>
                  </a:txBody>
                  <a:tcPr marL="0" marR="0" marT="0" marB="0"/>
                </a:tc>
              </a:tr>
              <a:tr h="447040">
                <a:tc gridSpan="3">
                  <a:txBody>
                    <a:bodyPr/>
                    <a:lstStyle/>
                    <a:p>
                      <a:pPr marL="1318895" marR="175895" indent="-1136015">
                        <a:lnSpc>
                          <a:spcPts val="1400"/>
                        </a:lnSpc>
                        <a:spcBef>
                          <a:spcPts val="315"/>
                        </a:spcBef>
                      </a:pPr>
                      <a:r>
                        <a:rPr sz="1400" b="1" spc="-10" dirty="0">
                          <a:solidFill>
                            <a:srgbClr val="FFFFFF"/>
                          </a:solidFill>
                          <a:latin typeface="+mn-lt"/>
                          <a:cs typeface="Times New Roman"/>
                        </a:rPr>
                        <a:t>Теперь</a:t>
                      </a:r>
                      <a:r>
                        <a:rPr sz="1400" b="1" spc="-5" dirty="0">
                          <a:solidFill>
                            <a:srgbClr val="FFFFFF"/>
                          </a:solidFill>
                          <a:latin typeface="+mn-lt"/>
                          <a:cs typeface="Times New Roman"/>
                        </a:rPr>
                        <a:t> </a:t>
                      </a:r>
                      <a:r>
                        <a:rPr sz="1400" b="1" dirty="0">
                          <a:solidFill>
                            <a:srgbClr val="FFFFFF"/>
                          </a:solidFill>
                          <a:latin typeface="+mn-lt"/>
                          <a:cs typeface="Times New Roman"/>
                        </a:rPr>
                        <a:t>такие</a:t>
                      </a:r>
                      <a:r>
                        <a:rPr sz="1400" b="1" spc="5" dirty="0">
                          <a:solidFill>
                            <a:srgbClr val="FFFFFF"/>
                          </a:solidFill>
                          <a:latin typeface="+mn-lt"/>
                          <a:cs typeface="Times New Roman"/>
                        </a:rPr>
                        <a:t> </a:t>
                      </a:r>
                      <a:r>
                        <a:rPr sz="1400" b="1" spc="-5" dirty="0">
                          <a:solidFill>
                            <a:srgbClr val="FFFFFF"/>
                          </a:solidFill>
                          <a:latin typeface="+mn-lt"/>
                          <a:cs typeface="Times New Roman"/>
                        </a:rPr>
                        <a:t>закупки</a:t>
                      </a:r>
                      <a:r>
                        <a:rPr sz="1400" b="1" spc="20" dirty="0">
                          <a:solidFill>
                            <a:srgbClr val="FFFFFF"/>
                          </a:solidFill>
                          <a:latin typeface="+mn-lt"/>
                          <a:cs typeface="Times New Roman"/>
                        </a:rPr>
                        <a:t> </a:t>
                      </a:r>
                      <a:r>
                        <a:rPr sz="1400" b="1" spc="-15" dirty="0">
                          <a:solidFill>
                            <a:srgbClr val="FFFFFF"/>
                          </a:solidFill>
                          <a:latin typeface="+mn-lt"/>
                          <a:cs typeface="Times New Roman"/>
                        </a:rPr>
                        <a:t>можно</a:t>
                      </a:r>
                      <a:r>
                        <a:rPr sz="1400" b="1" spc="10" dirty="0">
                          <a:solidFill>
                            <a:srgbClr val="FFFFFF"/>
                          </a:solidFill>
                          <a:latin typeface="+mn-lt"/>
                          <a:cs typeface="Times New Roman"/>
                        </a:rPr>
                        <a:t> </a:t>
                      </a:r>
                      <a:r>
                        <a:rPr sz="1400" b="1" spc="-10" dirty="0">
                          <a:solidFill>
                            <a:srgbClr val="FFFFFF"/>
                          </a:solidFill>
                          <a:latin typeface="+mn-lt"/>
                          <a:cs typeface="Times New Roman"/>
                        </a:rPr>
                        <a:t>проводить</a:t>
                      </a:r>
                      <a:r>
                        <a:rPr sz="1400" b="1" spc="-20" dirty="0">
                          <a:solidFill>
                            <a:srgbClr val="FFFFFF"/>
                          </a:solidFill>
                          <a:latin typeface="+mn-lt"/>
                          <a:cs typeface="Times New Roman"/>
                        </a:rPr>
                        <a:t> </a:t>
                      </a:r>
                      <a:r>
                        <a:rPr sz="1400" b="1" spc="-5" dirty="0">
                          <a:solidFill>
                            <a:srgbClr val="FFFFFF"/>
                          </a:solidFill>
                          <a:latin typeface="+mn-lt"/>
                          <a:cs typeface="Times New Roman"/>
                        </a:rPr>
                        <a:t>запросом</a:t>
                      </a:r>
                      <a:r>
                        <a:rPr sz="1400" b="1" spc="-25" dirty="0">
                          <a:solidFill>
                            <a:srgbClr val="FFFFFF"/>
                          </a:solidFill>
                          <a:latin typeface="+mn-lt"/>
                          <a:cs typeface="Times New Roman"/>
                        </a:rPr>
                        <a:t> </a:t>
                      </a:r>
                      <a:r>
                        <a:rPr sz="1400" b="1" spc="-10" dirty="0">
                          <a:solidFill>
                            <a:srgbClr val="FFFFFF"/>
                          </a:solidFill>
                          <a:latin typeface="+mn-lt"/>
                          <a:cs typeface="Times New Roman"/>
                        </a:rPr>
                        <a:t>котировок</a:t>
                      </a:r>
                      <a:r>
                        <a:rPr sz="1400" b="1" dirty="0">
                          <a:solidFill>
                            <a:srgbClr val="FFFFFF"/>
                          </a:solidFill>
                          <a:latin typeface="+mn-lt"/>
                          <a:cs typeface="Times New Roman"/>
                        </a:rPr>
                        <a:t> в ЭФ </a:t>
                      </a:r>
                      <a:r>
                        <a:rPr sz="1400" b="1" spc="-10" dirty="0">
                          <a:solidFill>
                            <a:srgbClr val="FFFFFF"/>
                          </a:solidFill>
                          <a:latin typeface="+mn-lt"/>
                          <a:cs typeface="Times New Roman"/>
                        </a:rPr>
                        <a:t>без</a:t>
                      </a:r>
                      <a:r>
                        <a:rPr sz="1400" b="1" spc="5" dirty="0">
                          <a:solidFill>
                            <a:srgbClr val="FFFFFF"/>
                          </a:solidFill>
                          <a:latin typeface="+mn-lt"/>
                          <a:cs typeface="Times New Roman"/>
                        </a:rPr>
                        <a:t> </a:t>
                      </a:r>
                      <a:r>
                        <a:rPr sz="1400" b="1" dirty="0">
                          <a:solidFill>
                            <a:srgbClr val="FFFFFF"/>
                          </a:solidFill>
                          <a:latin typeface="+mn-lt"/>
                          <a:cs typeface="Times New Roman"/>
                        </a:rPr>
                        <a:t>ограничений </a:t>
                      </a:r>
                      <a:r>
                        <a:rPr sz="1400" b="1" spc="-5" dirty="0">
                          <a:solidFill>
                            <a:srgbClr val="FFFFFF"/>
                          </a:solidFill>
                          <a:latin typeface="+mn-lt"/>
                          <a:cs typeface="Times New Roman"/>
                        </a:rPr>
                        <a:t>по</a:t>
                      </a:r>
                      <a:r>
                        <a:rPr sz="1400" b="1" spc="15" dirty="0">
                          <a:solidFill>
                            <a:srgbClr val="FFFFFF"/>
                          </a:solidFill>
                          <a:latin typeface="+mn-lt"/>
                          <a:cs typeface="Times New Roman"/>
                        </a:rPr>
                        <a:t> </a:t>
                      </a:r>
                      <a:r>
                        <a:rPr sz="1400" b="1" dirty="0">
                          <a:solidFill>
                            <a:srgbClr val="FFFFFF"/>
                          </a:solidFill>
                          <a:latin typeface="+mn-lt"/>
                          <a:cs typeface="Times New Roman"/>
                        </a:rPr>
                        <a:t>цене</a:t>
                      </a:r>
                      <a:r>
                        <a:rPr sz="1400" b="1" spc="25" dirty="0">
                          <a:solidFill>
                            <a:srgbClr val="FFFFFF"/>
                          </a:solidFill>
                          <a:latin typeface="+mn-lt"/>
                          <a:cs typeface="Times New Roman"/>
                        </a:rPr>
                        <a:t> </a:t>
                      </a:r>
                      <a:r>
                        <a:rPr sz="1400" b="1" dirty="0">
                          <a:solidFill>
                            <a:srgbClr val="FFFFFF"/>
                          </a:solidFill>
                          <a:latin typeface="+mn-lt"/>
                          <a:cs typeface="Times New Roman"/>
                        </a:rPr>
                        <a:t>и</a:t>
                      </a:r>
                      <a:r>
                        <a:rPr sz="1400" b="1" spc="5" dirty="0">
                          <a:solidFill>
                            <a:srgbClr val="FFFFFF"/>
                          </a:solidFill>
                          <a:latin typeface="+mn-lt"/>
                          <a:cs typeface="Times New Roman"/>
                        </a:rPr>
                        <a:t> </a:t>
                      </a:r>
                      <a:r>
                        <a:rPr sz="1400" b="1" spc="-5" dirty="0">
                          <a:solidFill>
                            <a:srgbClr val="FFFFFF"/>
                          </a:solidFill>
                          <a:latin typeface="+mn-lt"/>
                          <a:cs typeface="Times New Roman"/>
                        </a:rPr>
                        <a:t>без</a:t>
                      </a:r>
                      <a:r>
                        <a:rPr sz="1400" b="1" spc="5" dirty="0">
                          <a:solidFill>
                            <a:srgbClr val="FFFFFF"/>
                          </a:solidFill>
                          <a:latin typeface="+mn-lt"/>
                          <a:cs typeface="Times New Roman"/>
                        </a:rPr>
                        <a:t> </a:t>
                      </a:r>
                      <a:r>
                        <a:rPr sz="1400" b="1" spc="-10" dirty="0">
                          <a:solidFill>
                            <a:srgbClr val="FFFFFF"/>
                          </a:solidFill>
                          <a:latin typeface="+mn-lt"/>
                          <a:cs typeface="Times New Roman"/>
                        </a:rPr>
                        <a:t>привязки</a:t>
                      </a:r>
                      <a:r>
                        <a:rPr sz="1400" b="1" spc="30" dirty="0">
                          <a:solidFill>
                            <a:srgbClr val="FFFFFF"/>
                          </a:solidFill>
                          <a:latin typeface="+mn-lt"/>
                          <a:cs typeface="Times New Roman"/>
                        </a:rPr>
                        <a:t> </a:t>
                      </a:r>
                      <a:r>
                        <a:rPr sz="1400" b="1" dirty="0">
                          <a:solidFill>
                            <a:srgbClr val="FFFFFF"/>
                          </a:solidFill>
                          <a:latin typeface="+mn-lt"/>
                          <a:cs typeface="Times New Roman"/>
                        </a:rPr>
                        <a:t>к </a:t>
                      </a:r>
                      <a:r>
                        <a:rPr sz="1400" b="1" spc="-335" dirty="0">
                          <a:solidFill>
                            <a:srgbClr val="FFFFFF"/>
                          </a:solidFill>
                          <a:latin typeface="+mn-lt"/>
                          <a:cs typeface="Times New Roman"/>
                        </a:rPr>
                        <a:t> </a:t>
                      </a:r>
                      <a:r>
                        <a:rPr sz="1400" b="1" spc="-5" dirty="0">
                          <a:solidFill>
                            <a:srgbClr val="FFFFFF"/>
                          </a:solidFill>
                          <a:latin typeface="+mn-lt"/>
                          <a:cs typeface="Times New Roman"/>
                        </a:rPr>
                        <a:t>решению</a:t>
                      </a:r>
                      <a:r>
                        <a:rPr sz="1400" b="1" spc="25" dirty="0">
                          <a:solidFill>
                            <a:srgbClr val="FFFFFF"/>
                          </a:solidFill>
                          <a:latin typeface="+mn-lt"/>
                          <a:cs typeface="Times New Roman"/>
                        </a:rPr>
                        <a:t> </a:t>
                      </a:r>
                      <a:r>
                        <a:rPr sz="1400" b="1" spc="-5" dirty="0">
                          <a:solidFill>
                            <a:srgbClr val="FFFFFF"/>
                          </a:solidFill>
                          <a:latin typeface="+mn-lt"/>
                          <a:cs typeface="Times New Roman"/>
                        </a:rPr>
                        <a:t>контрольного</a:t>
                      </a:r>
                      <a:r>
                        <a:rPr sz="1400" b="1" spc="-15" dirty="0">
                          <a:solidFill>
                            <a:srgbClr val="FFFFFF"/>
                          </a:solidFill>
                          <a:latin typeface="+mn-lt"/>
                          <a:cs typeface="Times New Roman"/>
                        </a:rPr>
                        <a:t> </a:t>
                      </a:r>
                      <a:r>
                        <a:rPr sz="1400" b="1" spc="-5" dirty="0">
                          <a:solidFill>
                            <a:srgbClr val="FFFFFF"/>
                          </a:solidFill>
                          <a:latin typeface="+mn-lt"/>
                          <a:cs typeface="Times New Roman"/>
                        </a:rPr>
                        <a:t>органа</a:t>
                      </a:r>
                      <a:r>
                        <a:rPr sz="1400" b="1" dirty="0">
                          <a:solidFill>
                            <a:srgbClr val="FFFFFF"/>
                          </a:solidFill>
                          <a:latin typeface="+mn-lt"/>
                          <a:cs typeface="Times New Roman"/>
                        </a:rPr>
                        <a:t> </a:t>
                      </a:r>
                      <a:r>
                        <a:rPr sz="1400" i="1" spc="-5" dirty="0">
                          <a:solidFill>
                            <a:srgbClr val="FFFFFF"/>
                          </a:solidFill>
                          <a:latin typeface="+mn-lt"/>
                          <a:cs typeface="Times New Roman"/>
                        </a:rPr>
                        <a:t>(Федеральный</a:t>
                      </a:r>
                      <a:r>
                        <a:rPr sz="1400" i="1" spc="-10" dirty="0">
                          <a:solidFill>
                            <a:srgbClr val="FFFFFF"/>
                          </a:solidFill>
                          <a:latin typeface="+mn-lt"/>
                          <a:cs typeface="Times New Roman"/>
                        </a:rPr>
                        <a:t> закон</a:t>
                      </a:r>
                      <a:r>
                        <a:rPr sz="1400" i="1" spc="-40" dirty="0">
                          <a:solidFill>
                            <a:srgbClr val="FFFFFF"/>
                          </a:solidFill>
                          <a:latin typeface="+mn-lt"/>
                          <a:cs typeface="Times New Roman"/>
                        </a:rPr>
                        <a:t> </a:t>
                      </a:r>
                      <a:r>
                        <a:rPr sz="1400" i="1" dirty="0">
                          <a:solidFill>
                            <a:srgbClr val="FFFFFF"/>
                          </a:solidFill>
                          <a:latin typeface="+mn-lt"/>
                          <a:cs typeface="Times New Roman"/>
                        </a:rPr>
                        <a:t>от</a:t>
                      </a:r>
                      <a:r>
                        <a:rPr sz="1400" i="1" spc="-5" dirty="0">
                          <a:solidFill>
                            <a:srgbClr val="FFFFFF"/>
                          </a:solidFill>
                          <a:latin typeface="+mn-lt"/>
                          <a:cs typeface="Times New Roman"/>
                        </a:rPr>
                        <a:t> </a:t>
                      </a:r>
                      <a:r>
                        <a:rPr sz="1400" i="1" dirty="0">
                          <a:solidFill>
                            <a:srgbClr val="FFFFFF"/>
                          </a:solidFill>
                          <a:latin typeface="+mn-lt"/>
                          <a:cs typeface="Times New Roman"/>
                        </a:rPr>
                        <a:t>16</a:t>
                      </a:r>
                      <a:r>
                        <a:rPr sz="1400" i="1" spc="-10" dirty="0">
                          <a:solidFill>
                            <a:srgbClr val="FFFFFF"/>
                          </a:solidFill>
                          <a:latin typeface="+mn-lt"/>
                          <a:cs typeface="Times New Roman"/>
                        </a:rPr>
                        <a:t> </a:t>
                      </a:r>
                      <a:r>
                        <a:rPr sz="1400" i="1" spc="-5" dirty="0">
                          <a:solidFill>
                            <a:srgbClr val="FFFFFF"/>
                          </a:solidFill>
                          <a:latin typeface="+mn-lt"/>
                          <a:cs typeface="Times New Roman"/>
                        </a:rPr>
                        <a:t>апреля</a:t>
                      </a:r>
                      <a:r>
                        <a:rPr sz="1400" i="1" spc="-25" dirty="0">
                          <a:solidFill>
                            <a:srgbClr val="FFFFFF"/>
                          </a:solidFill>
                          <a:latin typeface="+mn-lt"/>
                          <a:cs typeface="Times New Roman"/>
                        </a:rPr>
                        <a:t> </a:t>
                      </a:r>
                      <a:r>
                        <a:rPr sz="1400" i="1" dirty="0">
                          <a:solidFill>
                            <a:srgbClr val="FFFFFF"/>
                          </a:solidFill>
                          <a:latin typeface="+mn-lt"/>
                          <a:cs typeface="Times New Roman"/>
                        </a:rPr>
                        <a:t>2022</a:t>
                      </a:r>
                      <a:r>
                        <a:rPr sz="1400" i="1" spc="-30" dirty="0">
                          <a:solidFill>
                            <a:srgbClr val="FFFFFF"/>
                          </a:solidFill>
                          <a:latin typeface="+mn-lt"/>
                          <a:cs typeface="Times New Roman"/>
                        </a:rPr>
                        <a:t> </a:t>
                      </a:r>
                      <a:r>
                        <a:rPr sz="1400" i="1" spc="-10" dirty="0">
                          <a:solidFill>
                            <a:srgbClr val="FFFFFF"/>
                          </a:solidFill>
                          <a:latin typeface="+mn-lt"/>
                          <a:cs typeface="Times New Roman"/>
                        </a:rPr>
                        <a:t>г.</a:t>
                      </a:r>
                      <a:r>
                        <a:rPr sz="1400" i="1" spc="5" dirty="0">
                          <a:solidFill>
                            <a:srgbClr val="FFFFFF"/>
                          </a:solidFill>
                          <a:latin typeface="+mn-lt"/>
                          <a:cs typeface="Times New Roman"/>
                        </a:rPr>
                        <a:t> </a:t>
                      </a:r>
                      <a:r>
                        <a:rPr sz="1400" i="1" dirty="0">
                          <a:solidFill>
                            <a:srgbClr val="FFFFFF"/>
                          </a:solidFill>
                          <a:latin typeface="+mn-lt"/>
                          <a:cs typeface="Times New Roman"/>
                        </a:rPr>
                        <a:t>N </a:t>
                      </a:r>
                      <a:r>
                        <a:rPr sz="1400" i="1" spc="5" dirty="0">
                          <a:solidFill>
                            <a:srgbClr val="FFFFFF"/>
                          </a:solidFill>
                          <a:latin typeface="+mn-lt"/>
                          <a:cs typeface="Times New Roman"/>
                        </a:rPr>
                        <a:t>104-ФЗ)</a:t>
                      </a:r>
                      <a:endParaRPr sz="1400" dirty="0">
                        <a:latin typeface="+mn-lt"/>
                        <a:cs typeface="Times New Roman"/>
                      </a:endParaRPr>
                    </a:p>
                  </a:txBody>
                  <a:tcPr marL="0" marR="0" marT="400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4">
                        <a:lumMod val="75000"/>
                      </a:schemeClr>
                    </a:solidFill>
                  </a:tcPr>
                </a:tc>
                <a:tc hMerge="1">
                  <a:txBody>
                    <a:bodyPr/>
                    <a:lstStyle/>
                    <a:p>
                      <a:endParaRPr/>
                    </a:p>
                  </a:txBody>
                  <a:tcPr marL="0" marR="0" marT="0" marB="0"/>
                </a:tc>
                <a:tc hMerge="1">
                  <a:txBody>
                    <a:bodyPr/>
                    <a:lstStyle/>
                    <a:p>
                      <a:endParaRPr/>
                    </a:p>
                  </a:txBody>
                  <a:tcPr marL="0" marR="0" marT="0" marB="0"/>
                </a:tc>
              </a:tr>
              <a:tr h="269239">
                <a:tc gridSpan="2">
                  <a:txBody>
                    <a:bodyPr/>
                    <a:lstStyle/>
                    <a:p>
                      <a:pPr marL="91440">
                        <a:lnSpc>
                          <a:spcPct val="100000"/>
                        </a:lnSpc>
                        <a:spcBef>
                          <a:spcPts val="35"/>
                        </a:spcBef>
                      </a:pPr>
                      <a:r>
                        <a:rPr sz="1400" spc="-5" dirty="0">
                          <a:latin typeface="+mn-lt"/>
                          <a:cs typeface="Times New Roman"/>
                        </a:rPr>
                        <a:t>Было</a:t>
                      </a:r>
                      <a:r>
                        <a:rPr sz="1400" spc="-35" dirty="0">
                          <a:latin typeface="+mn-lt"/>
                          <a:cs typeface="Times New Roman"/>
                        </a:rPr>
                        <a:t> </a:t>
                      </a:r>
                      <a:r>
                        <a:rPr sz="1400" dirty="0">
                          <a:latin typeface="+mn-lt"/>
                          <a:cs typeface="Times New Roman"/>
                        </a:rPr>
                        <a:t>до</a:t>
                      </a:r>
                      <a:r>
                        <a:rPr sz="1400" spc="-45" dirty="0">
                          <a:latin typeface="+mn-lt"/>
                          <a:cs typeface="Times New Roman"/>
                        </a:rPr>
                        <a:t> </a:t>
                      </a:r>
                      <a:r>
                        <a:rPr sz="1400" dirty="0">
                          <a:latin typeface="+mn-lt"/>
                          <a:cs typeface="Times New Roman"/>
                        </a:rPr>
                        <a:t>16.04.2022</a:t>
                      </a:r>
                      <a:endParaRPr sz="1400">
                        <a:latin typeface="+mn-lt"/>
                        <a:cs typeface="Times New Roman"/>
                      </a:endParaRPr>
                    </a:p>
                  </a:txBody>
                  <a:tcPr marL="0" marR="0" marT="44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hMerge="1">
                  <a:txBody>
                    <a:bodyPr/>
                    <a:lstStyle/>
                    <a:p>
                      <a:endParaRPr/>
                    </a:p>
                  </a:txBody>
                  <a:tcPr marL="0" marR="0" marT="0" marB="0"/>
                </a:tc>
                <a:tc>
                  <a:txBody>
                    <a:bodyPr/>
                    <a:lstStyle/>
                    <a:p>
                      <a:pPr marL="92075">
                        <a:lnSpc>
                          <a:spcPct val="100000"/>
                        </a:lnSpc>
                        <a:spcBef>
                          <a:spcPts val="35"/>
                        </a:spcBef>
                      </a:pPr>
                      <a:r>
                        <a:rPr sz="1400" spc="-5" dirty="0">
                          <a:latin typeface="+mn-lt"/>
                          <a:cs typeface="Times New Roman"/>
                        </a:rPr>
                        <a:t>Стало</a:t>
                      </a:r>
                      <a:r>
                        <a:rPr sz="1400" spc="-10" dirty="0">
                          <a:latin typeface="+mn-lt"/>
                          <a:cs typeface="Times New Roman"/>
                        </a:rPr>
                        <a:t> </a:t>
                      </a:r>
                      <a:r>
                        <a:rPr sz="1400" dirty="0">
                          <a:latin typeface="+mn-lt"/>
                          <a:cs typeface="Times New Roman"/>
                        </a:rPr>
                        <a:t>с</a:t>
                      </a:r>
                      <a:r>
                        <a:rPr sz="1400" spc="-15" dirty="0">
                          <a:latin typeface="+mn-lt"/>
                          <a:cs typeface="Times New Roman"/>
                        </a:rPr>
                        <a:t> </a:t>
                      </a:r>
                      <a:r>
                        <a:rPr sz="1400" dirty="0">
                          <a:latin typeface="+mn-lt"/>
                          <a:cs typeface="Times New Roman"/>
                        </a:rPr>
                        <a:t>16.04.2022</a:t>
                      </a:r>
                      <a:endParaRPr sz="1400">
                        <a:latin typeface="+mn-lt"/>
                        <a:cs typeface="Times New Roman"/>
                      </a:endParaRPr>
                    </a:p>
                  </a:txBody>
                  <a:tcPr marL="0" marR="0" marT="44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r>
              <a:tr h="269240">
                <a:tc gridSpan="3">
                  <a:txBody>
                    <a:bodyPr/>
                    <a:lstStyle/>
                    <a:p>
                      <a:pPr algn="ctr">
                        <a:lnSpc>
                          <a:spcPct val="100000"/>
                        </a:lnSpc>
                        <a:spcBef>
                          <a:spcPts val="35"/>
                        </a:spcBef>
                      </a:pPr>
                      <a:r>
                        <a:rPr sz="1400" b="1" dirty="0">
                          <a:latin typeface="+mn-lt"/>
                          <a:cs typeface="Times New Roman"/>
                        </a:rPr>
                        <a:t>п/п</a:t>
                      </a:r>
                      <a:r>
                        <a:rPr sz="1400" b="1" spc="-10" dirty="0">
                          <a:latin typeface="+mn-lt"/>
                          <a:cs typeface="Times New Roman"/>
                        </a:rPr>
                        <a:t> </a:t>
                      </a:r>
                      <a:r>
                        <a:rPr sz="1400" b="1" dirty="0">
                          <a:latin typeface="+mn-lt"/>
                          <a:cs typeface="Times New Roman"/>
                        </a:rPr>
                        <a:t>«а»</a:t>
                      </a:r>
                      <a:r>
                        <a:rPr sz="1400" b="1" spc="-35" dirty="0">
                          <a:latin typeface="+mn-lt"/>
                          <a:cs typeface="Times New Roman"/>
                        </a:rPr>
                        <a:t> </a:t>
                      </a:r>
                      <a:r>
                        <a:rPr sz="1400" b="1" dirty="0">
                          <a:latin typeface="+mn-lt"/>
                          <a:cs typeface="Times New Roman"/>
                        </a:rPr>
                        <a:t>п.1</a:t>
                      </a:r>
                      <a:r>
                        <a:rPr sz="1400" b="1" spc="-5" dirty="0">
                          <a:latin typeface="+mn-lt"/>
                          <a:cs typeface="Times New Roman"/>
                        </a:rPr>
                        <a:t> </a:t>
                      </a:r>
                      <a:r>
                        <a:rPr sz="1400" b="1" dirty="0">
                          <a:latin typeface="+mn-lt"/>
                          <a:cs typeface="Times New Roman"/>
                        </a:rPr>
                        <a:t>ч.10</a:t>
                      </a:r>
                      <a:r>
                        <a:rPr sz="1400" b="1" spc="-20" dirty="0">
                          <a:latin typeface="+mn-lt"/>
                          <a:cs typeface="Times New Roman"/>
                        </a:rPr>
                        <a:t> ст.24</a:t>
                      </a:r>
                      <a:r>
                        <a:rPr sz="1400" b="1" spc="-15" dirty="0">
                          <a:latin typeface="+mn-lt"/>
                          <a:cs typeface="Times New Roman"/>
                        </a:rPr>
                        <a:t> </a:t>
                      </a:r>
                      <a:r>
                        <a:rPr sz="1400" b="1" spc="-5" dirty="0">
                          <a:latin typeface="+mn-lt"/>
                          <a:cs typeface="Times New Roman"/>
                        </a:rPr>
                        <a:t>Закона</a:t>
                      </a:r>
                      <a:r>
                        <a:rPr sz="1400" b="1" spc="-25" dirty="0">
                          <a:latin typeface="+mn-lt"/>
                          <a:cs typeface="Times New Roman"/>
                        </a:rPr>
                        <a:t> </a:t>
                      </a:r>
                      <a:r>
                        <a:rPr sz="1400" b="1" dirty="0">
                          <a:latin typeface="+mn-lt"/>
                          <a:cs typeface="Times New Roman"/>
                        </a:rPr>
                        <a:t>44-ФЗ</a:t>
                      </a:r>
                      <a:endParaRPr sz="1400">
                        <a:latin typeface="+mn-lt"/>
                        <a:cs typeface="Times New Roman"/>
                      </a:endParaRPr>
                    </a:p>
                  </a:txBody>
                  <a:tcPr marL="0" marR="0" marT="444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9ECF4"/>
                    </a:solidFill>
                  </a:tcPr>
                </a:tc>
                <a:tc hMerge="1">
                  <a:txBody>
                    <a:bodyPr/>
                    <a:lstStyle/>
                    <a:p>
                      <a:endParaRPr/>
                    </a:p>
                  </a:txBody>
                  <a:tcPr marL="0" marR="0" marT="0" marB="0"/>
                </a:tc>
                <a:tc hMerge="1">
                  <a:txBody>
                    <a:bodyPr/>
                    <a:lstStyle/>
                    <a:p>
                      <a:endParaRPr/>
                    </a:p>
                  </a:txBody>
                  <a:tcPr marL="0" marR="0" marT="0" marB="0"/>
                </a:tc>
              </a:tr>
              <a:tr h="1869439">
                <a:tc gridSpan="2">
                  <a:txBody>
                    <a:bodyPr/>
                    <a:lstStyle/>
                    <a:p>
                      <a:pPr marL="91440" marR="200660">
                        <a:lnSpc>
                          <a:spcPts val="1400"/>
                        </a:lnSpc>
                        <a:spcBef>
                          <a:spcPts val="365"/>
                        </a:spcBef>
                      </a:pPr>
                      <a:r>
                        <a:rPr sz="1400" spc="-10" dirty="0">
                          <a:latin typeface="+mn-lt"/>
                          <a:cs typeface="Times New Roman"/>
                        </a:rPr>
                        <a:t>закупки,</a:t>
                      </a:r>
                      <a:r>
                        <a:rPr sz="1400" spc="10" dirty="0">
                          <a:latin typeface="+mn-lt"/>
                          <a:cs typeface="Times New Roman"/>
                        </a:rPr>
                        <a:t> </a:t>
                      </a:r>
                      <a:r>
                        <a:rPr sz="1400" dirty="0">
                          <a:latin typeface="+mn-lt"/>
                          <a:cs typeface="Times New Roman"/>
                        </a:rPr>
                        <a:t>по</a:t>
                      </a:r>
                      <a:r>
                        <a:rPr sz="1400" spc="-10" dirty="0">
                          <a:latin typeface="+mn-lt"/>
                          <a:cs typeface="Times New Roman"/>
                        </a:rPr>
                        <a:t> </a:t>
                      </a:r>
                      <a:r>
                        <a:rPr sz="1400" spc="-15" dirty="0">
                          <a:latin typeface="+mn-lt"/>
                          <a:cs typeface="Times New Roman"/>
                        </a:rPr>
                        <a:t>результатам</a:t>
                      </a:r>
                      <a:r>
                        <a:rPr sz="1400" spc="60" dirty="0">
                          <a:latin typeface="+mn-lt"/>
                          <a:cs typeface="Times New Roman"/>
                        </a:rPr>
                        <a:t> </a:t>
                      </a:r>
                      <a:r>
                        <a:rPr sz="1400" spc="-15" dirty="0">
                          <a:latin typeface="+mn-lt"/>
                          <a:cs typeface="Times New Roman"/>
                        </a:rPr>
                        <a:t>которой </a:t>
                      </a:r>
                      <a:r>
                        <a:rPr sz="1400" spc="-10" dirty="0">
                          <a:latin typeface="+mn-lt"/>
                          <a:cs typeface="Times New Roman"/>
                        </a:rPr>
                        <a:t>заключается</a:t>
                      </a:r>
                      <a:r>
                        <a:rPr sz="1400" spc="35" dirty="0">
                          <a:latin typeface="+mn-lt"/>
                          <a:cs typeface="Times New Roman"/>
                        </a:rPr>
                        <a:t> </a:t>
                      </a:r>
                      <a:r>
                        <a:rPr sz="1400" spc="-10" dirty="0">
                          <a:latin typeface="+mn-lt"/>
                          <a:cs typeface="Times New Roman"/>
                        </a:rPr>
                        <a:t>контракт</a:t>
                      </a:r>
                      <a:r>
                        <a:rPr sz="1400" spc="-5" dirty="0">
                          <a:latin typeface="+mn-lt"/>
                          <a:cs typeface="Times New Roman"/>
                        </a:rPr>
                        <a:t> </a:t>
                      </a:r>
                      <a:r>
                        <a:rPr sz="1400" dirty="0">
                          <a:latin typeface="+mn-lt"/>
                          <a:cs typeface="Times New Roman"/>
                        </a:rPr>
                        <a:t>на поставку </a:t>
                      </a:r>
                      <a:r>
                        <a:rPr sz="1400" spc="-5" dirty="0">
                          <a:latin typeface="+mn-lt"/>
                          <a:cs typeface="Times New Roman"/>
                        </a:rPr>
                        <a:t>товаров,</a:t>
                      </a:r>
                      <a:r>
                        <a:rPr sz="1400" spc="5" dirty="0">
                          <a:latin typeface="+mn-lt"/>
                          <a:cs typeface="Times New Roman"/>
                        </a:rPr>
                        <a:t> </a:t>
                      </a:r>
                      <a:r>
                        <a:rPr sz="1400" spc="-15" dirty="0">
                          <a:latin typeface="+mn-lt"/>
                          <a:cs typeface="Times New Roman"/>
                        </a:rPr>
                        <a:t>необходимых</a:t>
                      </a:r>
                      <a:r>
                        <a:rPr sz="1400" dirty="0">
                          <a:latin typeface="+mn-lt"/>
                          <a:cs typeface="Times New Roman"/>
                        </a:rPr>
                        <a:t> для</a:t>
                      </a:r>
                      <a:r>
                        <a:rPr sz="1400" spc="5" dirty="0">
                          <a:latin typeface="+mn-lt"/>
                          <a:cs typeface="Times New Roman"/>
                        </a:rPr>
                        <a:t> </a:t>
                      </a:r>
                      <a:r>
                        <a:rPr sz="1400" spc="-5" dirty="0">
                          <a:latin typeface="+mn-lt"/>
                          <a:cs typeface="Times New Roman"/>
                        </a:rPr>
                        <a:t>нормального </a:t>
                      </a:r>
                      <a:r>
                        <a:rPr sz="1400" dirty="0">
                          <a:latin typeface="+mn-lt"/>
                          <a:cs typeface="Times New Roman"/>
                        </a:rPr>
                        <a:t> </a:t>
                      </a:r>
                      <a:r>
                        <a:rPr sz="1400" spc="-5" dirty="0">
                          <a:latin typeface="+mn-lt"/>
                          <a:cs typeface="Times New Roman"/>
                        </a:rPr>
                        <a:t>жизнеобеспечения</a:t>
                      </a:r>
                      <a:r>
                        <a:rPr sz="1400" spc="-20" dirty="0">
                          <a:latin typeface="+mn-lt"/>
                          <a:cs typeface="Times New Roman"/>
                        </a:rPr>
                        <a:t> </a:t>
                      </a:r>
                      <a:r>
                        <a:rPr sz="1400" spc="-5" dirty="0">
                          <a:latin typeface="+mn-lt"/>
                          <a:cs typeface="Times New Roman"/>
                        </a:rPr>
                        <a:t>граждан,</a:t>
                      </a:r>
                      <a:r>
                        <a:rPr sz="1400" spc="25" dirty="0">
                          <a:latin typeface="+mn-lt"/>
                          <a:cs typeface="Times New Roman"/>
                        </a:rPr>
                        <a:t> </a:t>
                      </a:r>
                      <a:r>
                        <a:rPr sz="1400" i="1" u="sng" spc="-10" dirty="0">
                          <a:solidFill>
                            <a:srgbClr val="C0504D"/>
                          </a:solidFill>
                          <a:uFill>
                            <a:solidFill>
                              <a:srgbClr val="C0504D"/>
                            </a:solidFill>
                          </a:uFill>
                          <a:latin typeface="+mn-lt"/>
                          <a:cs typeface="Times New Roman"/>
                        </a:rPr>
                        <a:t>если</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контрольным</a:t>
                      </a:r>
                      <a:r>
                        <a:rPr sz="1400" i="1" u="sng" spc="-2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органом</a:t>
                      </a:r>
                      <a:r>
                        <a:rPr sz="1400" i="1" u="sng" dirty="0">
                          <a:solidFill>
                            <a:srgbClr val="C0504D"/>
                          </a:solidFill>
                          <a:uFill>
                            <a:solidFill>
                              <a:srgbClr val="C0504D"/>
                            </a:solidFill>
                          </a:uFill>
                          <a:latin typeface="+mn-lt"/>
                          <a:cs typeface="Times New Roman"/>
                        </a:rPr>
                        <a:t> в</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сфере</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закупок</a:t>
                      </a:r>
                      <a:r>
                        <a:rPr sz="1400" i="1" u="sng"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выдано</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предписание</a:t>
                      </a:r>
                      <a:r>
                        <a:rPr sz="1400" i="1" u="sng" spc="3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об</a:t>
                      </a:r>
                      <a:r>
                        <a:rPr sz="1400" i="1" u="sng" spc="-1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устранении </a:t>
                      </a:r>
                      <a:r>
                        <a:rPr sz="1400" i="1" dirty="0">
                          <a:solidFill>
                            <a:srgbClr val="C0504D"/>
                          </a:solidFill>
                          <a:latin typeface="+mn-lt"/>
                          <a:cs typeface="Times New Roman"/>
                        </a:rPr>
                        <a:t> </a:t>
                      </a:r>
                      <a:r>
                        <a:rPr sz="1400" i="1" u="sng" spc="-5" dirty="0">
                          <a:solidFill>
                            <a:srgbClr val="C0504D"/>
                          </a:solidFill>
                          <a:uFill>
                            <a:solidFill>
                              <a:srgbClr val="C0504D"/>
                            </a:solidFill>
                          </a:uFill>
                          <a:latin typeface="+mn-lt"/>
                          <a:cs typeface="Times New Roman"/>
                        </a:rPr>
                        <a:t>нарушения</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законодательства</a:t>
                      </a:r>
                      <a:r>
                        <a:rPr sz="1400" i="1" u="sng" spc="15" dirty="0">
                          <a:solidFill>
                            <a:srgbClr val="C0504D"/>
                          </a:solidFill>
                          <a:uFill>
                            <a:solidFill>
                              <a:srgbClr val="C0504D"/>
                            </a:solidFill>
                          </a:uFill>
                          <a:latin typeface="+mn-lt"/>
                          <a:cs typeface="Times New Roman"/>
                        </a:rPr>
                        <a:t> </a:t>
                      </a:r>
                      <a:r>
                        <a:rPr sz="1400" i="1" u="sng" spc="-15" dirty="0">
                          <a:solidFill>
                            <a:srgbClr val="C0504D"/>
                          </a:solidFill>
                          <a:uFill>
                            <a:solidFill>
                              <a:srgbClr val="C0504D"/>
                            </a:solidFill>
                          </a:uFill>
                          <a:latin typeface="+mn-lt"/>
                          <a:cs typeface="Times New Roman"/>
                        </a:rPr>
                        <a:t>Российской</a:t>
                      </a:r>
                      <a:r>
                        <a:rPr sz="1400" i="1" u="sng" spc="3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Федерации</a:t>
                      </a:r>
                      <a:r>
                        <a:rPr sz="1400" i="1" u="sng" spc="2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или иных </a:t>
                      </a:r>
                      <a:r>
                        <a:rPr sz="1400" i="1" u="sng" spc="-10" dirty="0">
                          <a:solidFill>
                            <a:srgbClr val="C0504D"/>
                          </a:solidFill>
                          <a:uFill>
                            <a:solidFill>
                              <a:srgbClr val="C0504D"/>
                            </a:solidFill>
                          </a:uFill>
                          <a:latin typeface="+mn-lt"/>
                          <a:cs typeface="Times New Roman"/>
                        </a:rPr>
                        <a:t>нормативных</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правовых</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актов</a:t>
                      </a:r>
                      <a:r>
                        <a:rPr sz="1400" i="1" u="sng" dirty="0">
                          <a:solidFill>
                            <a:srgbClr val="C0504D"/>
                          </a:solidFill>
                          <a:uFill>
                            <a:solidFill>
                              <a:srgbClr val="C0504D"/>
                            </a:solidFill>
                          </a:uFill>
                          <a:latin typeface="+mn-lt"/>
                          <a:cs typeface="Times New Roman"/>
                        </a:rPr>
                        <a:t> о</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контрактной</a:t>
                      </a:r>
                      <a:endParaRPr sz="1400" dirty="0">
                        <a:latin typeface="+mn-lt"/>
                        <a:cs typeface="Times New Roman"/>
                      </a:endParaRPr>
                    </a:p>
                    <a:p>
                      <a:pPr marL="91440">
                        <a:lnSpc>
                          <a:spcPts val="1345"/>
                        </a:lnSpc>
                      </a:pPr>
                      <a:r>
                        <a:rPr sz="1400" i="1" u="sng" spc="-10" dirty="0">
                          <a:solidFill>
                            <a:srgbClr val="C0504D"/>
                          </a:solidFill>
                          <a:uFill>
                            <a:solidFill>
                              <a:srgbClr val="C0504D"/>
                            </a:solidFill>
                          </a:uFill>
                          <a:latin typeface="+mn-lt"/>
                          <a:cs typeface="Times New Roman"/>
                        </a:rPr>
                        <a:t>системе</a:t>
                      </a:r>
                      <a:r>
                        <a:rPr sz="1400" i="1" u="sng" spc="20"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в</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сфере</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закупок,</a:t>
                      </a:r>
                      <a:r>
                        <a:rPr sz="1400" i="1" u="sng" spc="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предусматривающее</a:t>
                      </a:r>
                      <a:r>
                        <a:rPr sz="1400" i="1" u="sng" spc="4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в </a:t>
                      </a:r>
                      <a:r>
                        <a:rPr sz="1400" i="1" u="sng" spc="-20" dirty="0">
                          <a:solidFill>
                            <a:srgbClr val="C0504D"/>
                          </a:solidFill>
                          <a:uFill>
                            <a:solidFill>
                              <a:srgbClr val="C0504D"/>
                            </a:solidFill>
                          </a:uFill>
                          <a:latin typeface="+mn-lt"/>
                          <a:cs typeface="Times New Roman"/>
                        </a:rPr>
                        <a:t>том</a:t>
                      </a:r>
                      <a:r>
                        <a:rPr sz="1400" i="1" u="sng" spc="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числе</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отмену</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протокола </a:t>
                      </a:r>
                      <a:r>
                        <a:rPr sz="1400" i="1" u="sng" spc="-5" dirty="0">
                          <a:solidFill>
                            <a:srgbClr val="C0504D"/>
                          </a:solidFill>
                          <a:uFill>
                            <a:solidFill>
                              <a:srgbClr val="C0504D"/>
                            </a:solidFill>
                          </a:uFill>
                          <a:latin typeface="+mn-lt"/>
                          <a:cs typeface="Times New Roman"/>
                        </a:rPr>
                        <a:t>подведения</a:t>
                      </a:r>
                      <a:r>
                        <a:rPr sz="1400" i="1" u="sng" spc="30"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итогов</a:t>
                      </a:r>
                      <a:r>
                        <a:rPr sz="1400" i="1" u="sng" spc="-5" dirty="0">
                          <a:solidFill>
                            <a:srgbClr val="C0504D"/>
                          </a:solidFill>
                          <a:uFill>
                            <a:solidFill>
                              <a:srgbClr val="C0504D"/>
                            </a:solidFill>
                          </a:uFill>
                          <a:latin typeface="+mn-lt"/>
                          <a:cs typeface="Times New Roman"/>
                        </a:rPr>
                        <a:t> определения</a:t>
                      </a:r>
                      <a:endParaRPr sz="1400" dirty="0">
                        <a:latin typeface="+mn-lt"/>
                        <a:cs typeface="Times New Roman"/>
                      </a:endParaRPr>
                    </a:p>
                    <a:p>
                      <a:pPr marL="91440" marR="146050">
                        <a:lnSpc>
                          <a:spcPct val="97200"/>
                        </a:lnSpc>
                        <a:spcBef>
                          <a:spcPts val="20"/>
                        </a:spcBef>
                      </a:pPr>
                      <a:r>
                        <a:rPr sz="1400" i="1" u="sng" spc="-5" dirty="0">
                          <a:solidFill>
                            <a:srgbClr val="C0504D"/>
                          </a:solidFill>
                          <a:uFill>
                            <a:solidFill>
                              <a:srgbClr val="C0504D"/>
                            </a:solidFill>
                          </a:uFill>
                          <a:latin typeface="+mn-lt"/>
                          <a:cs typeface="Times New Roman"/>
                        </a:rPr>
                        <a:t>поставщика</a:t>
                      </a:r>
                      <a:r>
                        <a:rPr sz="1400" i="1" u="sng" spc="2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(подрядчика,</a:t>
                      </a:r>
                      <a:r>
                        <a:rPr sz="1400" i="1" u="sng" spc="2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исполнителя),</a:t>
                      </a:r>
                      <a:r>
                        <a:rPr sz="1400" i="1" u="sng" spc="3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либо</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если</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арбитражным</a:t>
                      </a:r>
                      <a:r>
                        <a:rPr sz="1400" i="1" u="sng" spc="-15" dirty="0">
                          <a:solidFill>
                            <a:srgbClr val="C0504D"/>
                          </a:solidFill>
                          <a:uFill>
                            <a:solidFill>
                              <a:srgbClr val="C0504D"/>
                            </a:solidFill>
                          </a:uFill>
                          <a:latin typeface="+mn-lt"/>
                          <a:cs typeface="Times New Roman"/>
                        </a:rPr>
                        <a:t> судом</a:t>
                      </a:r>
                      <a:r>
                        <a:rPr sz="1400" i="1" u="sng" spc="3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вынесено</a:t>
                      </a:r>
                      <a:r>
                        <a:rPr sz="1400" i="1" u="sng" spc="3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определение</a:t>
                      </a:r>
                      <a:r>
                        <a:rPr sz="1400" i="1" u="sng" spc="4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об обеспечении </a:t>
                      </a:r>
                      <a:r>
                        <a:rPr sz="1400" i="1" spc="-285" dirty="0">
                          <a:solidFill>
                            <a:srgbClr val="C0504D"/>
                          </a:solidFill>
                          <a:latin typeface="+mn-lt"/>
                          <a:cs typeface="Times New Roman"/>
                        </a:rPr>
                        <a:t> </a:t>
                      </a:r>
                      <a:r>
                        <a:rPr sz="1400" i="1" u="sng" spc="-10" dirty="0">
                          <a:solidFill>
                            <a:srgbClr val="C0504D"/>
                          </a:solidFill>
                          <a:uFill>
                            <a:solidFill>
                              <a:srgbClr val="C0504D"/>
                            </a:solidFill>
                          </a:uFill>
                          <a:latin typeface="+mn-lt"/>
                          <a:cs typeface="Times New Roman"/>
                        </a:rPr>
                        <a:t>иска,</a:t>
                      </a:r>
                      <a:r>
                        <a:rPr sz="1400" i="1" u="sng" spc="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поданного</a:t>
                      </a:r>
                      <a:r>
                        <a:rPr sz="1400" i="1" u="sng" spc="-10" dirty="0">
                          <a:solidFill>
                            <a:srgbClr val="C0504D"/>
                          </a:solidFill>
                          <a:uFill>
                            <a:solidFill>
                              <a:srgbClr val="C0504D"/>
                            </a:solidFill>
                          </a:uFill>
                          <a:latin typeface="+mn-lt"/>
                          <a:cs typeface="Times New Roman"/>
                        </a:rPr>
                        <a:t> </a:t>
                      </a:r>
                      <a:r>
                        <a:rPr sz="1400" i="1" u="sng" spc="-20" dirty="0">
                          <a:solidFill>
                            <a:srgbClr val="C0504D"/>
                          </a:solidFill>
                          <a:uFill>
                            <a:solidFill>
                              <a:srgbClr val="C0504D"/>
                            </a:solidFill>
                          </a:uFill>
                          <a:latin typeface="+mn-lt"/>
                          <a:cs typeface="Times New Roman"/>
                        </a:rPr>
                        <a:t>заказчиком </a:t>
                      </a:r>
                      <a:r>
                        <a:rPr sz="1400" i="1" u="sng" dirty="0">
                          <a:solidFill>
                            <a:srgbClr val="C0504D"/>
                          </a:solidFill>
                          <a:uFill>
                            <a:solidFill>
                              <a:srgbClr val="C0504D"/>
                            </a:solidFill>
                          </a:uFill>
                          <a:latin typeface="+mn-lt"/>
                          <a:cs typeface="Times New Roman"/>
                        </a:rPr>
                        <a:t>в</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связи</a:t>
                      </a:r>
                      <a:r>
                        <a:rPr sz="1400" i="1" u="sng" spc="2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с</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неисполнением</a:t>
                      </a:r>
                      <a:r>
                        <a:rPr sz="1400" i="1" u="sng" spc="2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ранее</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заключенного</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контракта,</a:t>
                      </a:r>
                      <a:r>
                        <a:rPr sz="1400" i="1" u="sng" spc="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либо</a:t>
                      </a:r>
                      <a:r>
                        <a:rPr sz="1400" i="1" u="sng" spc="-10" dirty="0">
                          <a:solidFill>
                            <a:srgbClr val="C0504D"/>
                          </a:solidFill>
                          <a:uFill>
                            <a:solidFill>
                              <a:srgbClr val="C0504D"/>
                            </a:solidFill>
                          </a:uFill>
                          <a:latin typeface="+mn-lt"/>
                          <a:cs typeface="Times New Roman"/>
                        </a:rPr>
                        <a:t> если</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ранее </a:t>
                      </a:r>
                      <a:r>
                        <a:rPr sz="1400" i="1" dirty="0">
                          <a:solidFill>
                            <a:srgbClr val="C0504D"/>
                          </a:solidFill>
                          <a:latin typeface="+mn-lt"/>
                          <a:cs typeface="Times New Roman"/>
                        </a:rPr>
                        <a:t> </a:t>
                      </a:r>
                      <a:r>
                        <a:rPr sz="1400" i="1" u="sng" spc="-5" dirty="0">
                          <a:solidFill>
                            <a:srgbClr val="C0504D"/>
                          </a:solidFill>
                          <a:uFill>
                            <a:solidFill>
                              <a:srgbClr val="C0504D"/>
                            </a:solidFill>
                          </a:uFill>
                          <a:latin typeface="+mn-lt"/>
                          <a:cs typeface="Times New Roman"/>
                        </a:rPr>
                        <a:t>заключенный</a:t>
                      </a:r>
                      <a:r>
                        <a:rPr sz="1400" i="1" u="sng" spc="-10" dirty="0">
                          <a:solidFill>
                            <a:srgbClr val="C0504D"/>
                          </a:solidFill>
                          <a:uFill>
                            <a:solidFill>
                              <a:srgbClr val="C0504D"/>
                            </a:solidFill>
                          </a:uFill>
                          <a:latin typeface="+mn-lt"/>
                          <a:cs typeface="Times New Roman"/>
                        </a:rPr>
                        <a:t> контракт </a:t>
                      </a:r>
                      <a:r>
                        <a:rPr sz="1400" i="1" u="sng" dirty="0">
                          <a:solidFill>
                            <a:srgbClr val="C0504D"/>
                          </a:solidFill>
                          <a:uFill>
                            <a:solidFill>
                              <a:srgbClr val="C0504D"/>
                            </a:solidFill>
                          </a:uFill>
                          <a:latin typeface="+mn-lt"/>
                          <a:cs typeface="Times New Roman"/>
                        </a:rPr>
                        <a:t>на</a:t>
                      </a:r>
                      <a:r>
                        <a:rPr sz="1400" i="1" u="sng" spc="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поставку</a:t>
                      </a:r>
                      <a:r>
                        <a:rPr sz="1400" i="1" u="sng" spc="3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таких</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товаров</a:t>
                      </a:r>
                      <a:r>
                        <a:rPr sz="1400" i="1" u="sng" spc="1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расторгнут</a:t>
                      </a:r>
                      <a:r>
                        <a:rPr sz="1400" i="1" u="sng" spc="10"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в</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соответствии</a:t>
                      </a:r>
                      <a:r>
                        <a:rPr sz="1400" i="1" u="sng" spc="3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с </a:t>
                      </a:r>
                      <a:r>
                        <a:rPr sz="1400" i="1" u="sng" spc="-5" dirty="0">
                          <a:solidFill>
                            <a:srgbClr val="C0504D"/>
                          </a:solidFill>
                          <a:uFill>
                            <a:solidFill>
                              <a:srgbClr val="C0504D"/>
                            </a:solidFill>
                          </a:uFill>
                          <a:latin typeface="+mn-lt"/>
                          <a:cs typeface="Times New Roman"/>
                        </a:rPr>
                        <a:t>настоящим</a:t>
                      </a:r>
                      <a:r>
                        <a:rPr sz="1400" i="1" u="sng" spc="2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Федеральным </a:t>
                      </a:r>
                      <a:r>
                        <a:rPr sz="1400" i="1" spc="-285" dirty="0">
                          <a:solidFill>
                            <a:srgbClr val="C0504D"/>
                          </a:solidFill>
                          <a:latin typeface="+mn-lt"/>
                          <a:cs typeface="Times New Roman"/>
                        </a:rPr>
                        <a:t> </a:t>
                      </a:r>
                      <a:r>
                        <a:rPr sz="1400" i="1" u="sng" spc="-15" dirty="0">
                          <a:solidFill>
                            <a:srgbClr val="C0504D"/>
                          </a:solidFill>
                          <a:uFill>
                            <a:solidFill>
                              <a:srgbClr val="C0504D"/>
                            </a:solidFill>
                          </a:uFill>
                          <a:latin typeface="+mn-lt"/>
                          <a:cs typeface="Times New Roman"/>
                        </a:rPr>
                        <a:t>законом.</a:t>
                      </a:r>
                      <a:r>
                        <a:rPr sz="1400" i="1" u="sng" spc="-10"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Срок</a:t>
                      </a:r>
                      <a:r>
                        <a:rPr sz="1400" i="1" u="sng" spc="5"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исполнения</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контракта </a:t>
                      </a:r>
                      <a:r>
                        <a:rPr sz="1400" i="1" u="sng" dirty="0">
                          <a:solidFill>
                            <a:srgbClr val="C0504D"/>
                          </a:solidFill>
                          <a:uFill>
                            <a:solidFill>
                              <a:srgbClr val="C0504D"/>
                            </a:solidFill>
                          </a:uFill>
                          <a:latin typeface="+mn-lt"/>
                          <a:cs typeface="Times New Roman"/>
                        </a:rPr>
                        <a:t>не</a:t>
                      </a:r>
                      <a:r>
                        <a:rPr sz="1400" i="1" u="sng" spc="5" dirty="0">
                          <a:solidFill>
                            <a:srgbClr val="C0504D"/>
                          </a:solidFill>
                          <a:uFill>
                            <a:solidFill>
                              <a:srgbClr val="C0504D"/>
                            </a:solidFill>
                          </a:uFill>
                          <a:latin typeface="+mn-lt"/>
                          <a:cs typeface="Times New Roman"/>
                        </a:rPr>
                        <a:t> </a:t>
                      </a:r>
                      <a:r>
                        <a:rPr sz="1400" i="1" u="sng" spc="-15" dirty="0">
                          <a:solidFill>
                            <a:srgbClr val="C0504D"/>
                          </a:solidFill>
                          <a:uFill>
                            <a:solidFill>
                              <a:srgbClr val="C0504D"/>
                            </a:solidFill>
                          </a:uFill>
                          <a:latin typeface="+mn-lt"/>
                          <a:cs typeface="Times New Roman"/>
                        </a:rPr>
                        <a:t>может</a:t>
                      </a:r>
                      <a:r>
                        <a:rPr sz="1400" i="1" u="sng" spc="-10" dirty="0">
                          <a:solidFill>
                            <a:srgbClr val="C0504D"/>
                          </a:solidFill>
                          <a:uFill>
                            <a:solidFill>
                              <a:srgbClr val="C0504D"/>
                            </a:solidFill>
                          </a:uFill>
                          <a:latin typeface="+mn-lt"/>
                          <a:cs typeface="Times New Roman"/>
                        </a:rPr>
                        <a:t> выходить</a:t>
                      </a:r>
                      <a:r>
                        <a:rPr sz="1400" i="1" u="sng"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за</a:t>
                      </a:r>
                      <a:r>
                        <a:rPr sz="1400" i="1" u="sng" spc="-10" dirty="0">
                          <a:solidFill>
                            <a:srgbClr val="C0504D"/>
                          </a:solidFill>
                          <a:uFill>
                            <a:solidFill>
                              <a:srgbClr val="C0504D"/>
                            </a:solidFill>
                          </a:uFill>
                          <a:latin typeface="+mn-lt"/>
                          <a:cs typeface="Times New Roman"/>
                        </a:rPr>
                        <a:t> пределы</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срока,</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необходимого </a:t>
                      </a:r>
                      <a:r>
                        <a:rPr sz="1400" i="1" u="sng" dirty="0">
                          <a:solidFill>
                            <a:srgbClr val="C0504D"/>
                          </a:solidFill>
                          <a:uFill>
                            <a:solidFill>
                              <a:srgbClr val="C0504D"/>
                            </a:solidFill>
                          </a:uFill>
                          <a:latin typeface="+mn-lt"/>
                          <a:cs typeface="Times New Roman"/>
                        </a:rPr>
                        <a:t>для</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определения </a:t>
                      </a:r>
                      <a:r>
                        <a:rPr sz="1400" i="1" dirty="0">
                          <a:solidFill>
                            <a:srgbClr val="C0504D"/>
                          </a:solidFill>
                          <a:latin typeface="+mn-lt"/>
                          <a:cs typeface="Times New Roman"/>
                        </a:rPr>
                        <a:t> </a:t>
                      </a:r>
                      <a:r>
                        <a:rPr sz="1400" i="1" u="sng" spc="-5" dirty="0">
                          <a:solidFill>
                            <a:srgbClr val="C0504D"/>
                          </a:solidFill>
                          <a:uFill>
                            <a:solidFill>
                              <a:srgbClr val="C0504D"/>
                            </a:solidFill>
                          </a:uFill>
                          <a:latin typeface="+mn-lt"/>
                          <a:cs typeface="Times New Roman"/>
                        </a:rPr>
                        <a:t>поставщика</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(подрядчика,</a:t>
                      </a:r>
                      <a:r>
                        <a:rPr sz="1400" i="1" u="sng" spc="1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исполнителя)</a:t>
                      </a:r>
                      <a:r>
                        <a:rPr sz="1400" i="1" u="sng" spc="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таких</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товаров,</a:t>
                      </a:r>
                      <a:r>
                        <a:rPr sz="1400" i="1" u="sng" spc="20"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а</a:t>
                      </a:r>
                      <a:r>
                        <a:rPr sz="1400" i="1" u="sng" spc="5" dirty="0">
                          <a:solidFill>
                            <a:srgbClr val="C0504D"/>
                          </a:solidFill>
                          <a:uFill>
                            <a:solidFill>
                              <a:srgbClr val="C0504D"/>
                            </a:solidFill>
                          </a:uFill>
                          <a:latin typeface="+mn-lt"/>
                          <a:cs typeface="Times New Roman"/>
                        </a:rPr>
                        <a:t> </a:t>
                      </a:r>
                      <a:r>
                        <a:rPr sz="1400" i="1" u="sng" spc="-15" dirty="0">
                          <a:solidFill>
                            <a:srgbClr val="C0504D"/>
                          </a:solidFill>
                          <a:uFill>
                            <a:solidFill>
                              <a:srgbClr val="C0504D"/>
                            </a:solidFill>
                          </a:uFill>
                          <a:latin typeface="+mn-lt"/>
                          <a:cs typeface="Times New Roman"/>
                        </a:rPr>
                        <a:t>количество</a:t>
                      </a:r>
                      <a:r>
                        <a:rPr sz="1400" i="1" u="sng"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закупаемых</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товаров</a:t>
                      </a:r>
                      <a:r>
                        <a:rPr sz="1400" i="1" u="sng" spc="1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не </a:t>
                      </a:r>
                      <a:r>
                        <a:rPr sz="1400" i="1" u="sng" spc="-15" dirty="0">
                          <a:solidFill>
                            <a:srgbClr val="C0504D"/>
                          </a:solidFill>
                          <a:uFill>
                            <a:solidFill>
                              <a:srgbClr val="C0504D"/>
                            </a:solidFill>
                          </a:uFill>
                          <a:latin typeface="+mn-lt"/>
                          <a:cs typeface="Times New Roman"/>
                        </a:rPr>
                        <a:t>может </a:t>
                      </a:r>
                      <a:r>
                        <a:rPr sz="1400" i="1" spc="-10" dirty="0">
                          <a:solidFill>
                            <a:srgbClr val="C0504D"/>
                          </a:solidFill>
                          <a:latin typeface="+mn-lt"/>
                          <a:cs typeface="Times New Roman"/>
                        </a:rPr>
                        <a:t> </a:t>
                      </a:r>
                      <a:r>
                        <a:rPr sz="1400" i="1" u="sng" spc="-5" dirty="0">
                          <a:solidFill>
                            <a:srgbClr val="C0504D"/>
                          </a:solidFill>
                          <a:uFill>
                            <a:solidFill>
                              <a:srgbClr val="C0504D"/>
                            </a:solidFill>
                          </a:uFill>
                          <a:latin typeface="+mn-lt"/>
                          <a:cs typeface="Times New Roman"/>
                        </a:rPr>
                        <a:t>превышать</a:t>
                      </a:r>
                      <a:r>
                        <a:rPr sz="1400" i="1" u="sng" spc="10" dirty="0">
                          <a:solidFill>
                            <a:srgbClr val="C0504D"/>
                          </a:solidFill>
                          <a:uFill>
                            <a:solidFill>
                              <a:srgbClr val="C0504D"/>
                            </a:solidFill>
                          </a:uFill>
                          <a:latin typeface="+mn-lt"/>
                          <a:cs typeface="Times New Roman"/>
                        </a:rPr>
                        <a:t> </a:t>
                      </a:r>
                      <a:r>
                        <a:rPr sz="1400" i="1" u="sng" spc="-15" dirty="0">
                          <a:solidFill>
                            <a:srgbClr val="C0504D"/>
                          </a:solidFill>
                          <a:uFill>
                            <a:solidFill>
                              <a:srgbClr val="C0504D"/>
                            </a:solidFill>
                          </a:uFill>
                          <a:latin typeface="+mn-lt"/>
                          <a:cs typeface="Times New Roman"/>
                        </a:rPr>
                        <a:t>количество</a:t>
                      </a:r>
                      <a:r>
                        <a:rPr sz="1400" i="1" u="sng" spc="10" dirty="0">
                          <a:solidFill>
                            <a:srgbClr val="C0504D"/>
                          </a:solidFill>
                          <a:uFill>
                            <a:solidFill>
                              <a:srgbClr val="C0504D"/>
                            </a:solidFill>
                          </a:uFill>
                          <a:latin typeface="+mn-lt"/>
                          <a:cs typeface="Times New Roman"/>
                        </a:rPr>
                        <a:t> </a:t>
                      </a:r>
                      <a:r>
                        <a:rPr sz="1400" i="1" u="sng" spc="-5" dirty="0">
                          <a:solidFill>
                            <a:srgbClr val="C0504D"/>
                          </a:solidFill>
                          <a:uFill>
                            <a:solidFill>
                              <a:srgbClr val="C0504D"/>
                            </a:solidFill>
                          </a:uFill>
                          <a:latin typeface="+mn-lt"/>
                          <a:cs typeface="Times New Roman"/>
                        </a:rPr>
                        <a:t>товаров,</a:t>
                      </a:r>
                      <a:r>
                        <a:rPr sz="1400" i="1" u="sng" spc="1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необходимых</a:t>
                      </a:r>
                      <a:r>
                        <a:rPr sz="1400" i="1" u="sng" spc="5" dirty="0">
                          <a:solidFill>
                            <a:srgbClr val="C0504D"/>
                          </a:solidFill>
                          <a:uFill>
                            <a:solidFill>
                              <a:srgbClr val="C0504D"/>
                            </a:solidFill>
                          </a:uFill>
                          <a:latin typeface="+mn-lt"/>
                          <a:cs typeface="Times New Roman"/>
                        </a:rPr>
                        <a:t> </a:t>
                      </a:r>
                      <a:r>
                        <a:rPr sz="1400" i="1" u="sng" dirty="0">
                          <a:solidFill>
                            <a:srgbClr val="C0504D"/>
                          </a:solidFill>
                          <a:uFill>
                            <a:solidFill>
                              <a:srgbClr val="C0504D"/>
                            </a:solidFill>
                          </a:uFill>
                          <a:latin typeface="+mn-lt"/>
                          <a:cs typeface="Times New Roman"/>
                        </a:rPr>
                        <a:t>в</a:t>
                      </a:r>
                      <a:r>
                        <a:rPr sz="1400" i="1" u="sng" spc="-5"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течение</a:t>
                      </a:r>
                      <a:r>
                        <a:rPr sz="1400" i="1" u="sng" spc="20"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такого</a:t>
                      </a:r>
                      <a:r>
                        <a:rPr sz="1400" i="1" u="sng" dirty="0">
                          <a:solidFill>
                            <a:srgbClr val="C0504D"/>
                          </a:solidFill>
                          <a:uFill>
                            <a:solidFill>
                              <a:srgbClr val="C0504D"/>
                            </a:solidFill>
                          </a:uFill>
                          <a:latin typeface="+mn-lt"/>
                          <a:cs typeface="Times New Roman"/>
                        </a:rPr>
                        <a:t> </a:t>
                      </a:r>
                      <a:r>
                        <a:rPr sz="1400" i="1" u="sng" spc="-10" dirty="0">
                          <a:solidFill>
                            <a:srgbClr val="C0504D"/>
                          </a:solidFill>
                          <a:uFill>
                            <a:solidFill>
                              <a:srgbClr val="C0504D"/>
                            </a:solidFill>
                          </a:uFill>
                          <a:latin typeface="+mn-lt"/>
                          <a:cs typeface="Times New Roman"/>
                        </a:rPr>
                        <a:t>срока</a:t>
                      </a:r>
                      <a:endParaRPr sz="1400" dirty="0">
                        <a:latin typeface="+mn-lt"/>
                        <a:cs typeface="Times New Roman"/>
                      </a:endParaRPr>
                    </a:p>
                  </a:txBody>
                  <a:tcPr marL="0" marR="0" marT="463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c hMerge="1">
                  <a:txBody>
                    <a:bodyPr/>
                    <a:lstStyle/>
                    <a:p>
                      <a:endParaRPr/>
                    </a:p>
                  </a:txBody>
                  <a:tcPr marL="0" marR="0" marT="0" marB="0"/>
                </a:tc>
                <a:tc>
                  <a:txBody>
                    <a:bodyPr/>
                    <a:lstStyle/>
                    <a:p>
                      <a:pPr marL="92075" marR="168910">
                        <a:lnSpc>
                          <a:spcPct val="97400"/>
                        </a:lnSpc>
                        <a:spcBef>
                          <a:spcPts val="320"/>
                        </a:spcBef>
                      </a:pPr>
                      <a:r>
                        <a:rPr sz="1400" spc="-10" dirty="0">
                          <a:latin typeface="+mn-lt"/>
                          <a:cs typeface="Times New Roman"/>
                        </a:rPr>
                        <a:t>закупки,</a:t>
                      </a:r>
                      <a:r>
                        <a:rPr sz="1400" spc="5" dirty="0">
                          <a:latin typeface="+mn-lt"/>
                          <a:cs typeface="Times New Roman"/>
                        </a:rPr>
                        <a:t> </a:t>
                      </a:r>
                      <a:r>
                        <a:rPr sz="1400" dirty="0">
                          <a:latin typeface="+mn-lt"/>
                          <a:cs typeface="Times New Roman"/>
                        </a:rPr>
                        <a:t>по </a:t>
                      </a:r>
                      <a:r>
                        <a:rPr sz="1400" spc="5" dirty="0">
                          <a:latin typeface="+mn-lt"/>
                          <a:cs typeface="Times New Roman"/>
                        </a:rPr>
                        <a:t> </a:t>
                      </a:r>
                      <a:r>
                        <a:rPr sz="1400" spc="-15" dirty="0">
                          <a:latin typeface="+mn-lt"/>
                          <a:cs typeface="Times New Roman"/>
                        </a:rPr>
                        <a:t>результатам</a:t>
                      </a:r>
                      <a:r>
                        <a:rPr sz="1400" spc="30" dirty="0">
                          <a:latin typeface="+mn-lt"/>
                          <a:cs typeface="Times New Roman"/>
                        </a:rPr>
                        <a:t> </a:t>
                      </a:r>
                      <a:r>
                        <a:rPr sz="1400" spc="-15" dirty="0">
                          <a:latin typeface="+mn-lt"/>
                          <a:cs typeface="Times New Roman"/>
                        </a:rPr>
                        <a:t>которой </a:t>
                      </a:r>
                      <a:r>
                        <a:rPr sz="1400" spc="-10" dirty="0">
                          <a:latin typeface="+mn-lt"/>
                          <a:cs typeface="Times New Roman"/>
                        </a:rPr>
                        <a:t> заключается</a:t>
                      </a:r>
                      <a:r>
                        <a:rPr sz="1400" dirty="0">
                          <a:latin typeface="+mn-lt"/>
                          <a:cs typeface="Times New Roman"/>
                        </a:rPr>
                        <a:t> </a:t>
                      </a:r>
                      <a:r>
                        <a:rPr sz="1400" spc="-10" dirty="0">
                          <a:latin typeface="+mn-lt"/>
                          <a:cs typeface="Times New Roman"/>
                        </a:rPr>
                        <a:t>контракт </a:t>
                      </a:r>
                      <a:r>
                        <a:rPr sz="1400" spc="-285" dirty="0">
                          <a:latin typeface="+mn-lt"/>
                          <a:cs typeface="Times New Roman"/>
                        </a:rPr>
                        <a:t> </a:t>
                      </a:r>
                      <a:r>
                        <a:rPr sz="1400" dirty="0">
                          <a:latin typeface="+mn-lt"/>
                          <a:cs typeface="Times New Roman"/>
                        </a:rPr>
                        <a:t>на </a:t>
                      </a:r>
                      <a:r>
                        <a:rPr sz="1400" spc="-5" dirty="0">
                          <a:latin typeface="+mn-lt"/>
                          <a:cs typeface="Times New Roman"/>
                        </a:rPr>
                        <a:t>поставку </a:t>
                      </a:r>
                      <a:r>
                        <a:rPr sz="1400" spc="-10" dirty="0">
                          <a:latin typeface="+mn-lt"/>
                          <a:cs typeface="Times New Roman"/>
                        </a:rPr>
                        <a:t>товаров, </a:t>
                      </a:r>
                      <a:r>
                        <a:rPr sz="1400" spc="-5" dirty="0">
                          <a:latin typeface="+mn-lt"/>
                          <a:cs typeface="Times New Roman"/>
                        </a:rPr>
                        <a:t> </a:t>
                      </a:r>
                      <a:r>
                        <a:rPr sz="1400" spc="-15" dirty="0">
                          <a:latin typeface="+mn-lt"/>
                          <a:cs typeface="Times New Roman"/>
                        </a:rPr>
                        <a:t>необходимых </a:t>
                      </a:r>
                      <a:r>
                        <a:rPr sz="1400" dirty="0">
                          <a:latin typeface="+mn-lt"/>
                          <a:cs typeface="Times New Roman"/>
                        </a:rPr>
                        <a:t>для </a:t>
                      </a:r>
                      <a:r>
                        <a:rPr sz="1400" spc="5" dirty="0">
                          <a:latin typeface="+mn-lt"/>
                          <a:cs typeface="Times New Roman"/>
                        </a:rPr>
                        <a:t> </a:t>
                      </a:r>
                      <a:r>
                        <a:rPr sz="1400" spc="-5" dirty="0">
                          <a:latin typeface="+mn-lt"/>
                          <a:cs typeface="Times New Roman"/>
                        </a:rPr>
                        <a:t>нормального</a:t>
                      </a:r>
                      <a:endParaRPr sz="1400" dirty="0">
                        <a:latin typeface="+mn-lt"/>
                        <a:cs typeface="Times New Roman"/>
                      </a:endParaRPr>
                    </a:p>
                    <a:p>
                      <a:pPr marL="92075" marR="380365">
                        <a:lnSpc>
                          <a:spcPts val="1400"/>
                        </a:lnSpc>
                        <a:spcBef>
                          <a:spcPts val="35"/>
                        </a:spcBef>
                      </a:pPr>
                      <a:r>
                        <a:rPr sz="1400" dirty="0">
                          <a:latin typeface="+mn-lt"/>
                          <a:cs typeface="Times New Roman"/>
                        </a:rPr>
                        <a:t>жизн</a:t>
                      </a:r>
                      <a:r>
                        <a:rPr sz="1400" spc="-5" dirty="0">
                          <a:latin typeface="+mn-lt"/>
                          <a:cs typeface="Times New Roman"/>
                        </a:rPr>
                        <a:t>е</a:t>
                      </a:r>
                      <a:r>
                        <a:rPr sz="1400" dirty="0">
                          <a:latin typeface="+mn-lt"/>
                          <a:cs typeface="Times New Roman"/>
                        </a:rPr>
                        <a:t>о</a:t>
                      </a:r>
                      <a:r>
                        <a:rPr sz="1400" spc="-15" dirty="0">
                          <a:latin typeface="+mn-lt"/>
                          <a:cs typeface="Times New Roman"/>
                        </a:rPr>
                        <a:t>б</a:t>
                      </a:r>
                      <a:r>
                        <a:rPr sz="1400" spc="15" dirty="0">
                          <a:latin typeface="+mn-lt"/>
                          <a:cs typeface="Times New Roman"/>
                        </a:rPr>
                        <a:t>е</a:t>
                      </a:r>
                      <a:r>
                        <a:rPr sz="1400" spc="-5" dirty="0">
                          <a:latin typeface="+mn-lt"/>
                          <a:cs typeface="Times New Roman"/>
                        </a:rPr>
                        <a:t>с</a:t>
                      </a:r>
                      <a:r>
                        <a:rPr sz="1400" dirty="0">
                          <a:latin typeface="+mn-lt"/>
                          <a:cs typeface="Times New Roman"/>
                        </a:rPr>
                        <a:t>п</a:t>
                      </a:r>
                      <a:r>
                        <a:rPr sz="1400" spc="-30" dirty="0">
                          <a:latin typeface="+mn-lt"/>
                          <a:cs typeface="Times New Roman"/>
                        </a:rPr>
                        <a:t>е</a:t>
                      </a:r>
                      <a:r>
                        <a:rPr sz="1400" spc="-5" dirty="0">
                          <a:latin typeface="+mn-lt"/>
                          <a:cs typeface="Times New Roman"/>
                        </a:rPr>
                        <a:t>че</a:t>
                      </a:r>
                      <a:r>
                        <a:rPr sz="1400" dirty="0">
                          <a:latin typeface="+mn-lt"/>
                          <a:cs typeface="Times New Roman"/>
                        </a:rPr>
                        <a:t>ния  </a:t>
                      </a:r>
                      <a:r>
                        <a:rPr sz="1400" spc="-5" dirty="0">
                          <a:latin typeface="+mn-lt"/>
                          <a:cs typeface="Times New Roman"/>
                        </a:rPr>
                        <a:t>граждан</a:t>
                      </a:r>
                      <a:endParaRPr sz="1400" dirty="0">
                        <a:latin typeface="+mn-lt"/>
                        <a:cs typeface="Times New Roman"/>
                      </a:endParaRPr>
                    </a:p>
                  </a:txBody>
                  <a:tcPr marL="0" marR="0" marT="4064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D0D7E8"/>
                    </a:solidFill>
                  </a:tcPr>
                </a:tc>
              </a:tr>
            </a:tbl>
          </a:graphicData>
        </a:graphic>
      </p:graphicFrame>
      <p:sp>
        <p:nvSpPr>
          <p:cNvPr id="6" name="object 6"/>
          <p:cNvSpPr/>
          <p:nvPr/>
        </p:nvSpPr>
        <p:spPr>
          <a:xfrm>
            <a:off x="9048750" y="0"/>
            <a:ext cx="1619250" cy="647700"/>
          </a:xfrm>
          <a:custGeom>
            <a:avLst/>
            <a:gdLst/>
            <a:ahLst/>
            <a:cxnLst/>
            <a:rect l="l" t="t" r="r" b="b"/>
            <a:pathLst>
              <a:path w="1619250" h="647700">
                <a:moveTo>
                  <a:pt x="1619250" y="0"/>
                </a:moveTo>
                <a:lnTo>
                  <a:pt x="0" y="0"/>
                </a:lnTo>
                <a:lnTo>
                  <a:pt x="0" y="647700"/>
                </a:lnTo>
                <a:lnTo>
                  <a:pt x="1619250" y="647700"/>
                </a:lnTo>
                <a:lnTo>
                  <a:pt x="1619250" y="0"/>
                </a:lnTo>
                <a:close/>
              </a:path>
            </a:pathLst>
          </a:custGeom>
          <a:solidFill>
            <a:srgbClr val="C0504D"/>
          </a:solidFill>
        </p:spPr>
        <p:txBody>
          <a:bodyPr wrap="square" lIns="0" tIns="0" rIns="0" bIns="0" rtlCol="0"/>
          <a:lstStyle/>
          <a:p>
            <a:endParaRPr/>
          </a:p>
        </p:txBody>
      </p:sp>
      <p:sp>
        <p:nvSpPr>
          <p:cNvPr id="7" name="object 7"/>
          <p:cNvSpPr txBox="1"/>
          <p:nvPr/>
        </p:nvSpPr>
        <p:spPr>
          <a:xfrm>
            <a:off x="9207245" y="183261"/>
            <a:ext cx="1305560" cy="258404"/>
          </a:xfrm>
          <a:prstGeom prst="rect">
            <a:avLst/>
          </a:prstGeom>
        </p:spPr>
        <p:txBody>
          <a:bodyPr vert="horz" wrap="square" lIns="0" tIns="12065" rIns="0" bIns="0" rtlCol="0">
            <a:spAutoFit/>
          </a:bodyPr>
          <a:lstStyle/>
          <a:p>
            <a:pPr marL="12700">
              <a:spcBef>
                <a:spcPts val="95"/>
              </a:spcBef>
            </a:pPr>
            <a:r>
              <a:rPr sz="1600" b="1" spc="-5" dirty="0">
                <a:solidFill>
                  <a:srgbClr val="FFFFFF"/>
                </a:solidFill>
                <a:latin typeface="Times New Roman"/>
                <a:cs typeface="Times New Roman"/>
              </a:rPr>
              <a:t>С</a:t>
            </a:r>
            <a:r>
              <a:rPr sz="1600" b="1" spc="-25" dirty="0">
                <a:solidFill>
                  <a:srgbClr val="FFFFFF"/>
                </a:solidFill>
                <a:latin typeface="Times New Roman"/>
                <a:cs typeface="Times New Roman"/>
              </a:rPr>
              <a:t> </a:t>
            </a:r>
            <a:r>
              <a:rPr sz="1600" b="1" spc="-5" dirty="0">
                <a:solidFill>
                  <a:srgbClr val="FFFFFF"/>
                </a:solidFill>
                <a:latin typeface="Times New Roman"/>
                <a:cs typeface="Times New Roman"/>
              </a:rPr>
              <a:t>16.04.2022</a:t>
            </a:r>
            <a:r>
              <a:rPr sz="1600" b="1" spc="-45" dirty="0">
                <a:solidFill>
                  <a:srgbClr val="FFFFFF"/>
                </a:solidFill>
                <a:latin typeface="Times New Roman"/>
                <a:cs typeface="Times New Roman"/>
              </a:rPr>
              <a:t> </a:t>
            </a:r>
            <a:r>
              <a:rPr sz="1600" b="1" spc="-100" dirty="0">
                <a:solidFill>
                  <a:srgbClr val="FFFFFF"/>
                </a:solidFill>
                <a:latin typeface="Times New Roman"/>
                <a:cs typeface="Times New Roman"/>
              </a:rPr>
              <a:t>г.</a:t>
            </a:r>
            <a:endParaRPr sz="1600">
              <a:latin typeface="Times New Roman"/>
              <a:cs typeface="Times New Roman"/>
            </a:endParaRPr>
          </a:p>
        </p:txBody>
      </p:sp>
    </p:spTree>
    <p:extLst>
      <p:ext uri="{BB962C8B-B14F-4D97-AF65-F5344CB8AC3E}">
        <p14:creationId xmlns:p14="http://schemas.microsoft.com/office/powerpoint/2010/main" val="2024173383"/>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6800" y="210552"/>
            <a:ext cx="6649720" cy="452120"/>
          </a:xfrm>
          <a:prstGeom prst="rect">
            <a:avLst/>
          </a:prstGeom>
        </p:spPr>
        <p:txBody>
          <a:bodyPr vert="horz" wrap="square" lIns="0" tIns="12065" rIns="0" bIns="0" rtlCol="0" anchor="t">
            <a:spAutoFit/>
          </a:bodyPr>
          <a:lstStyle/>
          <a:p>
            <a:pPr marL="12700">
              <a:lnSpc>
                <a:spcPct val="100000"/>
              </a:lnSpc>
              <a:spcBef>
                <a:spcPts val="95"/>
              </a:spcBef>
            </a:pPr>
            <a:r>
              <a:rPr sz="2800" spc="-100" dirty="0">
                <a:solidFill>
                  <a:srgbClr val="1F487C"/>
                </a:solidFill>
              </a:rPr>
              <a:t>Особенности</a:t>
            </a:r>
            <a:r>
              <a:rPr sz="2800" spc="-220" dirty="0">
                <a:solidFill>
                  <a:srgbClr val="1F487C"/>
                </a:solidFill>
              </a:rPr>
              <a:t> </a:t>
            </a:r>
            <a:r>
              <a:rPr sz="2800" spc="-105" dirty="0">
                <a:solidFill>
                  <a:srgbClr val="1F487C"/>
                </a:solidFill>
              </a:rPr>
              <a:t>проведения</a:t>
            </a:r>
            <a:r>
              <a:rPr sz="2800" spc="-229" dirty="0">
                <a:solidFill>
                  <a:srgbClr val="1F487C"/>
                </a:solidFill>
              </a:rPr>
              <a:t> </a:t>
            </a:r>
            <a:r>
              <a:rPr sz="2800" spc="-85" dirty="0">
                <a:solidFill>
                  <a:srgbClr val="1F487C"/>
                </a:solidFill>
              </a:rPr>
              <a:t>запроса</a:t>
            </a:r>
            <a:r>
              <a:rPr sz="2800" spc="-220" dirty="0">
                <a:solidFill>
                  <a:srgbClr val="1F487C"/>
                </a:solidFill>
              </a:rPr>
              <a:t> </a:t>
            </a:r>
            <a:r>
              <a:rPr sz="2800" spc="-110" dirty="0">
                <a:solidFill>
                  <a:srgbClr val="1F487C"/>
                </a:solidFill>
              </a:rPr>
              <a:t>котировок</a:t>
            </a:r>
            <a:endParaRPr sz="2800" dirty="0"/>
          </a:p>
        </p:txBody>
      </p:sp>
      <p:sp>
        <p:nvSpPr>
          <p:cNvPr id="3" name="object 3"/>
          <p:cNvSpPr txBox="1"/>
          <p:nvPr/>
        </p:nvSpPr>
        <p:spPr>
          <a:xfrm>
            <a:off x="838200" y="887094"/>
            <a:ext cx="10744200" cy="2542363"/>
          </a:xfrm>
          <a:prstGeom prst="rect">
            <a:avLst/>
          </a:prstGeom>
        </p:spPr>
        <p:txBody>
          <a:bodyPr vert="horz" wrap="square" lIns="0" tIns="13335" rIns="0" bIns="0" rtlCol="0">
            <a:spAutoFit/>
          </a:bodyPr>
          <a:lstStyle/>
          <a:p>
            <a:pPr marL="12700">
              <a:spcBef>
                <a:spcPts val="105"/>
              </a:spcBef>
            </a:pPr>
            <a:r>
              <a:rPr sz="2000" b="1" spc="-105" dirty="0">
                <a:solidFill>
                  <a:srgbClr val="C0504D"/>
                </a:solidFill>
                <a:cs typeface="Times New Roman"/>
              </a:rPr>
              <a:t>д</a:t>
            </a:r>
            <a:r>
              <a:rPr sz="2000" b="1" spc="-95" dirty="0">
                <a:solidFill>
                  <a:srgbClr val="C0504D"/>
                </a:solidFill>
                <a:cs typeface="Times New Roman"/>
              </a:rPr>
              <a:t>л</a:t>
            </a:r>
            <a:r>
              <a:rPr sz="2000" b="1" dirty="0">
                <a:solidFill>
                  <a:srgbClr val="C0504D"/>
                </a:solidFill>
                <a:cs typeface="Times New Roman"/>
              </a:rPr>
              <a:t>я</a:t>
            </a:r>
            <a:r>
              <a:rPr sz="2000" b="1" spc="-204" dirty="0">
                <a:solidFill>
                  <a:srgbClr val="C0504D"/>
                </a:solidFill>
                <a:cs typeface="Times New Roman"/>
              </a:rPr>
              <a:t> </a:t>
            </a:r>
            <a:r>
              <a:rPr sz="2000" b="1" spc="-70" dirty="0">
                <a:solidFill>
                  <a:srgbClr val="C0504D"/>
                </a:solidFill>
                <a:cs typeface="Times New Roman"/>
              </a:rPr>
              <a:t>у</a:t>
            </a:r>
            <a:r>
              <a:rPr sz="2000" b="1" spc="-114" dirty="0">
                <a:solidFill>
                  <a:srgbClr val="C0504D"/>
                </a:solidFill>
                <a:cs typeface="Times New Roman"/>
              </a:rPr>
              <a:t>ч</a:t>
            </a:r>
            <a:r>
              <a:rPr sz="2000" b="1" spc="-95" dirty="0">
                <a:solidFill>
                  <a:srgbClr val="C0504D"/>
                </a:solidFill>
                <a:cs typeface="Times New Roman"/>
              </a:rPr>
              <a:t>р</a:t>
            </a:r>
            <a:r>
              <a:rPr sz="2000" b="1" spc="-110" dirty="0">
                <a:solidFill>
                  <a:srgbClr val="C0504D"/>
                </a:solidFill>
                <a:cs typeface="Times New Roman"/>
              </a:rPr>
              <a:t>е</a:t>
            </a:r>
            <a:r>
              <a:rPr sz="2000" b="1" spc="-100" dirty="0">
                <a:solidFill>
                  <a:srgbClr val="C0504D"/>
                </a:solidFill>
                <a:cs typeface="Times New Roman"/>
              </a:rPr>
              <a:t>ж</a:t>
            </a:r>
            <a:r>
              <a:rPr sz="2000" b="1" spc="-105" dirty="0">
                <a:solidFill>
                  <a:srgbClr val="C0504D"/>
                </a:solidFill>
                <a:cs typeface="Times New Roman"/>
              </a:rPr>
              <a:t>д</a:t>
            </a:r>
            <a:r>
              <a:rPr sz="2000" b="1" spc="-100" dirty="0">
                <a:solidFill>
                  <a:srgbClr val="C0504D"/>
                </a:solidFill>
                <a:cs typeface="Times New Roman"/>
              </a:rPr>
              <a:t>е</a:t>
            </a:r>
            <a:r>
              <a:rPr sz="2000" b="1" spc="-114" dirty="0">
                <a:solidFill>
                  <a:srgbClr val="C0504D"/>
                </a:solidFill>
                <a:cs typeface="Times New Roman"/>
              </a:rPr>
              <a:t>н</a:t>
            </a:r>
            <a:r>
              <a:rPr sz="2000" b="1" spc="-100" dirty="0">
                <a:solidFill>
                  <a:srgbClr val="C0504D"/>
                </a:solidFill>
                <a:cs typeface="Times New Roman"/>
              </a:rPr>
              <a:t>и</a:t>
            </a:r>
            <a:r>
              <a:rPr sz="2000" b="1" dirty="0">
                <a:solidFill>
                  <a:srgbClr val="C0504D"/>
                </a:solidFill>
                <a:cs typeface="Times New Roman"/>
              </a:rPr>
              <a:t>й</a:t>
            </a:r>
            <a:r>
              <a:rPr sz="2000" b="1" spc="-240" dirty="0">
                <a:solidFill>
                  <a:srgbClr val="C0504D"/>
                </a:solidFill>
                <a:cs typeface="Times New Roman"/>
              </a:rPr>
              <a:t> </a:t>
            </a:r>
            <a:r>
              <a:rPr sz="2000" b="1" spc="-95" dirty="0">
                <a:solidFill>
                  <a:srgbClr val="C0504D"/>
                </a:solidFill>
                <a:cs typeface="Times New Roman"/>
              </a:rPr>
              <a:t>обр</a:t>
            </a:r>
            <a:r>
              <a:rPr sz="2000" b="1" spc="-105" dirty="0">
                <a:solidFill>
                  <a:srgbClr val="C0504D"/>
                </a:solidFill>
                <a:cs typeface="Times New Roman"/>
              </a:rPr>
              <a:t>а</a:t>
            </a:r>
            <a:r>
              <a:rPr sz="2000" b="1" spc="-125" dirty="0">
                <a:solidFill>
                  <a:srgbClr val="C0504D"/>
                </a:solidFill>
                <a:cs typeface="Times New Roman"/>
              </a:rPr>
              <a:t>з</a:t>
            </a:r>
            <a:r>
              <a:rPr sz="2000" b="1" spc="-155" dirty="0">
                <a:solidFill>
                  <a:srgbClr val="C0504D"/>
                </a:solidFill>
                <a:cs typeface="Times New Roman"/>
              </a:rPr>
              <a:t>о</a:t>
            </a:r>
            <a:r>
              <a:rPr sz="2000" b="1" spc="-114" dirty="0">
                <a:solidFill>
                  <a:srgbClr val="C0504D"/>
                </a:solidFill>
                <a:cs typeface="Times New Roman"/>
              </a:rPr>
              <a:t>в</a:t>
            </a:r>
            <a:r>
              <a:rPr sz="2000" b="1" spc="-105" dirty="0">
                <a:solidFill>
                  <a:srgbClr val="C0504D"/>
                </a:solidFill>
                <a:cs typeface="Times New Roman"/>
              </a:rPr>
              <a:t>а</a:t>
            </a:r>
            <a:r>
              <a:rPr sz="2000" b="1" spc="-100" dirty="0">
                <a:solidFill>
                  <a:srgbClr val="C0504D"/>
                </a:solidFill>
                <a:cs typeface="Times New Roman"/>
              </a:rPr>
              <a:t>н</a:t>
            </a:r>
            <a:r>
              <a:rPr sz="2000" b="1" spc="-114" dirty="0">
                <a:solidFill>
                  <a:srgbClr val="C0504D"/>
                </a:solidFill>
                <a:cs typeface="Times New Roman"/>
              </a:rPr>
              <a:t>и</a:t>
            </a:r>
            <a:r>
              <a:rPr sz="2000" b="1" dirty="0">
                <a:solidFill>
                  <a:srgbClr val="C0504D"/>
                </a:solidFill>
                <a:cs typeface="Times New Roman"/>
              </a:rPr>
              <a:t>я</a:t>
            </a:r>
            <a:r>
              <a:rPr sz="2000" b="1" spc="-229" dirty="0">
                <a:solidFill>
                  <a:srgbClr val="C0504D"/>
                </a:solidFill>
                <a:cs typeface="Times New Roman"/>
              </a:rPr>
              <a:t> </a:t>
            </a:r>
            <a:r>
              <a:rPr sz="2000" b="1" dirty="0">
                <a:solidFill>
                  <a:srgbClr val="C0504D"/>
                </a:solidFill>
                <a:cs typeface="Times New Roman"/>
              </a:rPr>
              <a:t>и</a:t>
            </a:r>
            <a:r>
              <a:rPr sz="2000" b="1" spc="-204" dirty="0">
                <a:solidFill>
                  <a:srgbClr val="C0504D"/>
                </a:solidFill>
                <a:cs typeface="Times New Roman"/>
              </a:rPr>
              <a:t> </a:t>
            </a:r>
            <a:r>
              <a:rPr sz="2000" b="1" spc="-100" dirty="0">
                <a:solidFill>
                  <a:srgbClr val="C0504D"/>
                </a:solidFill>
                <a:cs typeface="Times New Roman"/>
              </a:rPr>
              <a:t>н</a:t>
            </a:r>
            <a:r>
              <a:rPr sz="2000" b="1" spc="-200" dirty="0">
                <a:solidFill>
                  <a:srgbClr val="C0504D"/>
                </a:solidFill>
                <a:cs typeface="Times New Roman"/>
              </a:rPr>
              <a:t>а</a:t>
            </a:r>
            <a:r>
              <a:rPr sz="2000" b="1" spc="-80" dirty="0">
                <a:solidFill>
                  <a:srgbClr val="C0504D"/>
                </a:solidFill>
                <a:cs typeface="Times New Roman"/>
              </a:rPr>
              <a:t>у</a:t>
            </a:r>
            <a:r>
              <a:rPr sz="2000" b="1" spc="-114" dirty="0">
                <a:solidFill>
                  <a:srgbClr val="C0504D"/>
                </a:solidFill>
                <a:cs typeface="Times New Roman"/>
              </a:rPr>
              <a:t>к</a:t>
            </a:r>
            <a:r>
              <a:rPr sz="2000" b="1" dirty="0">
                <a:solidFill>
                  <a:srgbClr val="C0504D"/>
                </a:solidFill>
                <a:cs typeface="Times New Roman"/>
              </a:rPr>
              <a:t>и</a:t>
            </a:r>
            <a:endParaRPr sz="2000" dirty="0">
              <a:cs typeface="Times New Roman"/>
            </a:endParaRPr>
          </a:p>
          <a:p>
            <a:pPr marL="83820">
              <a:spcBef>
                <a:spcPts val="1535"/>
              </a:spcBef>
            </a:pPr>
            <a:r>
              <a:rPr sz="2000" spc="-5" dirty="0">
                <a:cs typeface="Times New Roman"/>
              </a:rPr>
              <a:t>Распоряжение</a:t>
            </a:r>
            <a:r>
              <a:rPr sz="2000" dirty="0">
                <a:cs typeface="Times New Roman"/>
              </a:rPr>
              <a:t> </a:t>
            </a:r>
            <a:r>
              <a:rPr sz="2000" spc="-5" dirty="0">
                <a:cs typeface="Times New Roman"/>
              </a:rPr>
              <a:t>Правительства</a:t>
            </a:r>
            <a:r>
              <a:rPr sz="2000" dirty="0">
                <a:cs typeface="Times New Roman"/>
              </a:rPr>
              <a:t> </a:t>
            </a:r>
            <a:r>
              <a:rPr sz="2000" spc="-15" dirty="0">
                <a:cs typeface="Times New Roman"/>
              </a:rPr>
              <a:t>РФ</a:t>
            </a:r>
            <a:r>
              <a:rPr sz="2000" spc="-10" dirty="0">
                <a:cs typeface="Times New Roman"/>
              </a:rPr>
              <a:t> от</a:t>
            </a:r>
            <a:r>
              <a:rPr sz="2000" spc="-20" dirty="0">
                <a:cs typeface="Times New Roman"/>
              </a:rPr>
              <a:t> </a:t>
            </a:r>
            <a:r>
              <a:rPr sz="2000" dirty="0">
                <a:cs typeface="Times New Roman"/>
              </a:rPr>
              <a:t>26 </a:t>
            </a:r>
            <a:r>
              <a:rPr sz="2000" spc="-5" dirty="0">
                <a:cs typeface="Times New Roman"/>
              </a:rPr>
              <a:t>мая</a:t>
            </a:r>
            <a:r>
              <a:rPr sz="2000" spc="-20" dirty="0">
                <a:cs typeface="Times New Roman"/>
              </a:rPr>
              <a:t> </a:t>
            </a:r>
            <a:r>
              <a:rPr sz="2000" dirty="0">
                <a:cs typeface="Times New Roman"/>
              </a:rPr>
              <a:t>2022</a:t>
            </a:r>
            <a:r>
              <a:rPr sz="2000" spc="-25" dirty="0">
                <a:cs typeface="Times New Roman"/>
              </a:rPr>
              <a:t> </a:t>
            </a:r>
            <a:r>
              <a:rPr sz="2000" spc="-120" dirty="0">
                <a:cs typeface="Times New Roman"/>
              </a:rPr>
              <a:t>г.</a:t>
            </a:r>
            <a:r>
              <a:rPr sz="2000" spc="15" dirty="0">
                <a:cs typeface="Times New Roman"/>
              </a:rPr>
              <a:t> </a:t>
            </a:r>
            <a:r>
              <a:rPr sz="2000" dirty="0">
                <a:cs typeface="Times New Roman"/>
              </a:rPr>
              <a:t>N </a:t>
            </a:r>
            <a:r>
              <a:rPr sz="2000" spc="5" dirty="0">
                <a:cs typeface="Times New Roman"/>
              </a:rPr>
              <a:t>1316-р</a:t>
            </a:r>
            <a:endParaRPr sz="2000" dirty="0">
              <a:cs typeface="Times New Roman"/>
            </a:endParaRPr>
          </a:p>
          <a:p>
            <a:pPr>
              <a:spcBef>
                <a:spcPts val="5"/>
              </a:spcBef>
            </a:pPr>
            <a:endParaRPr sz="2850" dirty="0">
              <a:cs typeface="Times New Roman"/>
            </a:endParaRPr>
          </a:p>
          <a:p>
            <a:pPr marL="83820"/>
            <a:r>
              <a:rPr sz="1600" b="1" spc="-10" dirty="0">
                <a:cs typeface="Times New Roman"/>
              </a:rPr>
              <a:t>Перечень</a:t>
            </a:r>
            <a:endParaRPr sz="1600" dirty="0">
              <a:cs typeface="Times New Roman"/>
            </a:endParaRPr>
          </a:p>
          <a:p>
            <a:pPr marL="83820" marR="5080">
              <a:spcBef>
                <a:spcPts val="385"/>
              </a:spcBef>
            </a:pPr>
            <a:r>
              <a:rPr sz="1600" b="1" spc="-20" dirty="0">
                <a:cs typeface="Times New Roman"/>
              </a:rPr>
              <a:t>товаров, </a:t>
            </a:r>
            <a:r>
              <a:rPr sz="1600" b="1" spc="-35" dirty="0">
                <a:cs typeface="Times New Roman"/>
              </a:rPr>
              <a:t>работ, </a:t>
            </a:r>
            <a:r>
              <a:rPr sz="1600" b="1" spc="-10" dirty="0">
                <a:cs typeface="Times New Roman"/>
              </a:rPr>
              <a:t>услуг </a:t>
            </a:r>
            <a:r>
              <a:rPr sz="1600" b="1" spc="-5" dirty="0">
                <a:cs typeface="Times New Roman"/>
              </a:rPr>
              <a:t>для </a:t>
            </a:r>
            <a:r>
              <a:rPr sz="1600" b="1" spc="-15" dirty="0">
                <a:cs typeface="Times New Roman"/>
              </a:rPr>
              <a:t>государственных </a:t>
            </a:r>
            <a:r>
              <a:rPr sz="1600" b="1" spc="-10" dirty="0">
                <a:cs typeface="Times New Roman"/>
              </a:rPr>
              <a:t>нужд </a:t>
            </a:r>
            <a:r>
              <a:rPr sz="1600" b="1" spc="-5" dirty="0">
                <a:cs typeface="Times New Roman"/>
              </a:rPr>
              <a:t>в </a:t>
            </a:r>
            <a:r>
              <a:rPr sz="1600" b="1" spc="-10" dirty="0">
                <a:cs typeface="Times New Roman"/>
              </a:rPr>
              <a:t>сферах </a:t>
            </a:r>
            <a:r>
              <a:rPr sz="1600" b="1" spc="-20" dirty="0">
                <a:cs typeface="Times New Roman"/>
              </a:rPr>
              <a:t>науки </a:t>
            </a:r>
            <a:r>
              <a:rPr sz="1600" b="1" spc="-5" dirty="0">
                <a:cs typeface="Times New Roman"/>
              </a:rPr>
              <a:t>и </a:t>
            </a:r>
            <a:r>
              <a:rPr sz="1600" b="1" spc="-15" dirty="0">
                <a:cs typeface="Times New Roman"/>
              </a:rPr>
              <a:t>высшего </a:t>
            </a:r>
            <a:r>
              <a:rPr sz="1600" b="1" spc="-10" dirty="0">
                <a:cs typeface="Times New Roman"/>
              </a:rPr>
              <a:t>образования, </a:t>
            </a:r>
            <a:r>
              <a:rPr sz="1600" b="1" spc="-5" dirty="0">
                <a:cs typeface="Times New Roman"/>
              </a:rPr>
              <a:t> </a:t>
            </a:r>
            <a:r>
              <a:rPr sz="1600" b="1" spc="-10" dirty="0">
                <a:cs typeface="Times New Roman"/>
              </a:rPr>
              <a:t>закупки </a:t>
            </a:r>
            <a:r>
              <a:rPr sz="1600" b="1" spc="-20" dirty="0">
                <a:cs typeface="Times New Roman"/>
              </a:rPr>
              <a:t>которых </a:t>
            </a:r>
            <a:r>
              <a:rPr sz="1600" b="1" spc="-15" dirty="0">
                <a:cs typeface="Times New Roman"/>
              </a:rPr>
              <a:t>государственные </a:t>
            </a:r>
            <a:r>
              <a:rPr sz="1600" b="1" spc="-10" dirty="0">
                <a:cs typeface="Times New Roman"/>
              </a:rPr>
              <a:t>образовательные </a:t>
            </a:r>
            <a:r>
              <a:rPr sz="1600" b="1" spc="-5" dirty="0">
                <a:cs typeface="Times New Roman"/>
              </a:rPr>
              <a:t>организации </a:t>
            </a:r>
            <a:r>
              <a:rPr sz="1600" b="1" spc="-10" dirty="0">
                <a:cs typeface="Times New Roman"/>
              </a:rPr>
              <a:t>высшего образования, </a:t>
            </a:r>
            <a:r>
              <a:rPr sz="1600" b="1" spc="-5" dirty="0">
                <a:cs typeface="Times New Roman"/>
              </a:rPr>
              <a:t> </a:t>
            </a:r>
            <a:r>
              <a:rPr sz="1600" b="1" spc="-15" dirty="0">
                <a:cs typeface="Times New Roman"/>
              </a:rPr>
              <a:t>государственные научные </a:t>
            </a:r>
            <a:r>
              <a:rPr sz="1600" b="1" spc="-5" dirty="0">
                <a:cs typeface="Times New Roman"/>
              </a:rPr>
              <a:t>организации вправе </a:t>
            </a:r>
            <a:r>
              <a:rPr sz="1600" b="1" spc="-10" dirty="0">
                <a:cs typeface="Times New Roman"/>
              </a:rPr>
              <a:t>осуществлять путем проведения </a:t>
            </a:r>
            <a:r>
              <a:rPr sz="1600" b="1" spc="-5" dirty="0">
                <a:cs typeface="Times New Roman"/>
              </a:rPr>
              <a:t>запроса </a:t>
            </a:r>
            <a:r>
              <a:rPr sz="1600" b="1" dirty="0">
                <a:cs typeface="Times New Roman"/>
              </a:rPr>
              <a:t> </a:t>
            </a:r>
            <a:r>
              <a:rPr sz="1600" b="1" spc="-15" dirty="0">
                <a:cs typeface="Times New Roman"/>
              </a:rPr>
              <a:t>котировок</a:t>
            </a:r>
            <a:r>
              <a:rPr sz="1600" b="1" spc="10" dirty="0">
                <a:cs typeface="Times New Roman"/>
              </a:rPr>
              <a:t> </a:t>
            </a:r>
            <a:r>
              <a:rPr sz="1600" b="1" spc="-5" dirty="0">
                <a:cs typeface="Times New Roman"/>
              </a:rPr>
              <a:t>в </a:t>
            </a:r>
            <a:r>
              <a:rPr sz="1600" b="1" spc="-10" dirty="0">
                <a:cs typeface="Times New Roman"/>
              </a:rPr>
              <a:t>электронной</a:t>
            </a:r>
            <a:r>
              <a:rPr sz="1600" b="1" spc="25" dirty="0">
                <a:cs typeface="Times New Roman"/>
              </a:rPr>
              <a:t> </a:t>
            </a:r>
            <a:r>
              <a:rPr sz="1600" b="1" spc="-10" dirty="0">
                <a:cs typeface="Times New Roman"/>
              </a:rPr>
              <a:t>форме</a:t>
            </a:r>
            <a:r>
              <a:rPr sz="1600" b="1" spc="5" dirty="0">
                <a:cs typeface="Times New Roman"/>
              </a:rPr>
              <a:t> </a:t>
            </a:r>
            <a:r>
              <a:rPr sz="1600" b="1" spc="-10" dirty="0">
                <a:cs typeface="Times New Roman"/>
              </a:rPr>
              <a:t>независимо</a:t>
            </a:r>
            <a:r>
              <a:rPr sz="1600" b="1" spc="5" dirty="0">
                <a:cs typeface="Times New Roman"/>
              </a:rPr>
              <a:t> </a:t>
            </a:r>
            <a:r>
              <a:rPr sz="1600" b="1" spc="-15" dirty="0">
                <a:cs typeface="Times New Roman"/>
              </a:rPr>
              <a:t>от</a:t>
            </a:r>
            <a:r>
              <a:rPr sz="1600" b="1" dirty="0">
                <a:cs typeface="Times New Roman"/>
              </a:rPr>
              <a:t> </a:t>
            </a:r>
            <a:r>
              <a:rPr sz="1600" b="1" spc="-10" dirty="0">
                <a:cs typeface="Times New Roman"/>
              </a:rPr>
              <a:t>НМЦК</a:t>
            </a:r>
            <a:r>
              <a:rPr sz="1600" b="1" spc="40" dirty="0">
                <a:cs typeface="Times New Roman"/>
              </a:rPr>
              <a:t> </a:t>
            </a:r>
            <a:r>
              <a:rPr sz="1600" b="1" spc="-5" dirty="0">
                <a:cs typeface="Times New Roman"/>
              </a:rPr>
              <a:t>и </a:t>
            </a:r>
            <a:r>
              <a:rPr sz="1600" b="1" spc="-25" dirty="0">
                <a:cs typeface="Times New Roman"/>
              </a:rPr>
              <a:t>годового</a:t>
            </a:r>
            <a:r>
              <a:rPr sz="1600" b="1" spc="5" dirty="0">
                <a:cs typeface="Times New Roman"/>
              </a:rPr>
              <a:t> </a:t>
            </a:r>
            <a:r>
              <a:rPr sz="1600" b="1" spc="-10" dirty="0">
                <a:cs typeface="Times New Roman"/>
              </a:rPr>
              <a:t>объема</a:t>
            </a:r>
            <a:r>
              <a:rPr sz="1600" b="1" spc="-15" dirty="0">
                <a:cs typeface="Times New Roman"/>
              </a:rPr>
              <a:t> </a:t>
            </a:r>
            <a:r>
              <a:rPr sz="1600" b="1" spc="-10" dirty="0">
                <a:cs typeface="Times New Roman"/>
              </a:rPr>
              <a:t>закупок</a:t>
            </a:r>
            <a:endParaRPr sz="1600" dirty="0">
              <a:cs typeface="Times New Roman"/>
            </a:endParaRPr>
          </a:p>
        </p:txBody>
      </p:sp>
      <p:graphicFrame>
        <p:nvGraphicFramePr>
          <p:cNvPr id="5" name="object 5"/>
          <p:cNvGraphicFramePr>
            <a:graphicFrameLocks noGrp="1"/>
          </p:cNvGraphicFramePr>
          <p:nvPr>
            <p:extLst/>
          </p:nvPr>
        </p:nvGraphicFramePr>
        <p:xfrm>
          <a:off x="1104900" y="3653879"/>
          <a:ext cx="10210800" cy="2869095"/>
        </p:xfrm>
        <a:graphic>
          <a:graphicData uri="http://schemas.openxmlformats.org/drawingml/2006/table">
            <a:tbl>
              <a:tblPr firstRow="1" bandRow="1">
                <a:tableStyleId>{2D5ABB26-0587-4C30-8999-92F81FD0307C}</a:tableStyleId>
              </a:tblPr>
              <a:tblGrid>
                <a:gridCol w="1522774"/>
                <a:gridCol w="8688026"/>
              </a:tblGrid>
              <a:tr h="245491">
                <a:tc>
                  <a:txBody>
                    <a:bodyPr/>
                    <a:lstStyle/>
                    <a:p>
                      <a:pPr marL="31750">
                        <a:lnSpc>
                          <a:spcPct val="100000"/>
                        </a:lnSpc>
                        <a:spcBef>
                          <a:spcPts val="85"/>
                        </a:spcBef>
                      </a:pPr>
                      <a:r>
                        <a:rPr sz="1800" b="1" spc="-35" dirty="0">
                          <a:latin typeface="+mn-lt"/>
                          <a:cs typeface="Times New Roman"/>
                        </a:rPr>
                        <a:t>Код</a:t>
                      </a:r>
                      <a:r>
                        <a:rPr sz="1800" b="1" spc="-40" dirty="0">
                          <a:latin typeface="+mn-lt"/>
                          <a:cs typeface="Times New Roman"/>
                        </a:rPr>
                        <a:t> </a:t>
                      </a:r>
                      <a:r>
                        <a:rPr sz="1800" b="1" dirty="0">
                          <a:latin typeface="+mn-lt"/>
                          <a:cs typeface="Times New Roman"/>
                        </a:rPr>
                        <a:t>ОКПД</a:t>
                      </a:r>
                      <a:r>
                        <a:rPr sz="1800" b="1" spc="-45" dirty="0">
                          <a:latin typeface="+mn-lt"/>
                          <a:cs typeface="Times New Roman"/>
                        </a:rPr>
                        <a:t> </a:t>
                      </a:r>
                      <a:r>
                        <a:rPr sz="1800" b="1" dirty="0">
                          <a:latin typeface="+mn-lt"/>
                          <a:cs typeface="Times New Roman"/>
                        </a:rPr>
                        <a:t>2</a:t>
                      </a:r>
                      <a:endParaRPr sz="1800" dirty="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85"/>
                        </a:spcBef>
                      </a:pPr>
                      <a:r>
                        <a:rPr sz="1800" b="1" spc="-5" dirty="0">
                          <a:latin typeface="+mn-lt"/>
                          <a:cs typeface="Times New Roman"/>
                        </a:rPr>
                        <a:t>Наименование</a:t>
                      </a:r>
                      <a:r>
                        <a:rPr sz="1800" b="1" spc="-10" dirty="0">
                          <a:latin typeface="+mn-lt"/>
                          <a:cs typeface="Times New Roman"/>
                        </a:rPr>
                        <a:t> </a:t>
                      </a:r>
                      <a:r>
                        <a:rPr sz="1800" b="1" spc="-15" dirty="0">
                          <a:latin typeface="+mn-lt"/>
                          <a:cs typeface="Times New Roman"/>
                        </a:rPr>
                        <a:t>товаров,</a:t>
                      </a:r>
                      <a:r>
                        <a:rPr sz="1800" b="1" spc="-50" dirty="0">
                          <a:latin typeface="+mn-lt"/>
                          <a:cs typeface="Times New Roman"/>
                        </a:rPr>
                        <a:t> </a:t>
                      </a:r>
                      <a:r>
                        <a:rPr sz="1800" b="1" spc="-25" dirty="0">
                          <a:latin typeface="+mn-lt"/>
                          <a:cs typeface="Times New Roman"/>
                        </a:rPr>
                        <a:t>работ,</a:t>
                      </a:r>
                      <a:r>
                        <a:rPr sz="1800" b="1" spc="-30" dirty="0">
                          <a:latin typeface="+mn-lt"/>
                          <a:cs typeface="Times New Roman"/>
                        </a:rPr>
                        <a:t> </a:t>
                      </a:r>
                      <a:r>
                        <a:rPr sz="1800" b="1" spc="-10" dirty="0">
                          <a:latin typeface="+mn-lt"/>
                          <a:cs typeface="Times New Roman"/>
                        </a:rPr>
                        <a:t>услуг</a:t>
                      </a:r>
                      <a:endParaRPr sz="1800">
                        <a:latin typeface="+mn-lt"/>
                        <a:cs typeface="Times New Roman"/>
                      </a:endParaRPr>
                    </a:p>
                  </a:txBody>
                  <a:tcPr marL="0" marR="0" marT="107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45363">
                <a:tc>
                  <a:txBody>
                    <a:bodyPr/>
                    <a:lstStyle/>
                    <a:p>
                      <a:pPr algn="ctr">
                        <a:lnSpc>
                          <a:spcPct val="100000"/>
                        </a:lnSpc>
                        <a:spcBef>
                          <a:spcPts val="90"/>
                        </a:spcBef>
                      </a:pPr>
                      <a:r>
                        <a:rPr sz="1800" u="sng" dirty="0">
                          <a:solidFill>
                            <a:srgbClr val="0000FF"/>
                          </a:solidFill>
                          <a:uFill>
                            <a:solidFill>
                              <a:srgbClr val="0000FF"/>
                            </a:solidFill>
                          </a:uFill>
                          <a:latin typeface="+mn-lt"/>
                          <a:cs typeface="Times New Roman"/>
                          <a:hlinkClick r:id="rId2"/>
                        </a:rPr>
                        <a:t>20</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90"/>
                        </a:spcBef>
                      </a:pPr>
                      <a:r>
                        <a:rPr sz="1800" dirty="0">
                          <a:latin typeface="+mn-lt"/>
                          <a:cs typeface="Times New Roman"/>
                        </a:rPr>
                        <a:t>Вещества</a:t>
                      </a:r>
                      <a:r>
                        <a:rPr sz="1800" spc="10" dirty="0">
                          <a:latin typeface="+mn-lt"/>
                          <a:cs typeface="Times New Roman"/>
                        </a:rPr>
                        <a:t> </a:t>
                      </a:r>
                      <a:r>
                        <a:rPr sz="1800" dirty="0">
                          <a:latin typeface="+mn-lt"/>
                          <a:cs typeface="Times New Roman"/>
                        </a:rPr>
                        <a:t>химические</a:t>
                      </a:r>
                      <a:r>
                        <a:rPr sz="1800" spc="-25" dirty="0">
                          <a:latin typeface="+mn-lt"/>
                          <a:cs typeface="Times New Roman"/>
                        </a:rPr>
                        <a:t> </a:t>
                      </a:r>
                      <a:r>
                        <a:rPr sz="1800" dirty="0">
                          <a:latin typeface="+mn-lt"/>
                          <a:cs typeface="Times New Roman"/>
                        </a:rPr>
                        <a:t>и</a:t>
                      </a:r>
                      <a:r>
                        <a:rPr sz="1800" spc="-5" dirty="0">
                          <a:latin typeface="+mn-lt"/>
                          <a:cs typeface="Times New Roman"/>
                        </a:rPr>
                        <a:t> </a:t>
                      </a:r>
                      <a:r>
                        <a:rPr sz="1800" spc="-10" dirty="0">
                          <a:latin typeface="+mn-lt"/>
                          <a:cs typeface="Times New Roman"/>
                        </a:rPr>
                        <a:t>продукты</a:t>
                      </a:r>
                      <a:r>
                        <a:rPr sz="1800" spc="-25" dirty="0">
                          <a:latin typeface="+mn-lt"/>
                          <a:cs typeface="Times New Roman"/>
                        </a:rPr>
                        <a:t> </a:t>
                      </a:r>
                      <a:r>
                        <a:rPr sz="1800" dirty="0">
                          <a:latin typeface="+mn-lt"/>
                          <a:cs typeface="Times New Roman"/>
                        </a:rPr>
                        <a:t>химические</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45490">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3"/>
                        </a:rPr>
                        <a:t>26</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90"/>
                        </a:spcBef>
                      </a:pPr>
                      <a:r>
                        <a:rPr sz="1800" spc="-15" dirty="0">
                          <a:latin typeface="+mn-lt"/>
                          <a:cs typeface="Times New Roman"/>
                        </a:rPr>
                        <a:t>Оборудование</a:t>
                      </a:r>
                      <a:r>
                        <a:rPr sz="1800" spc="-5" dirty="0">
                          <a:latin typeface="+mn-lt"/>
                          <a:cs typeface="Times New Roman"/>
                        </a:rPr>
                        <a:t> </a:t>
                      </a:r>
                      <a:r>
                        <a:rPr sz="1800" spc="-10" dirty="0">
                          <a:latin typeface="+mn-lt"/>
                          <a:cs typeface="Times New Roman"/>
                        </a:rPr>
                        <a:t>компьютерное,</a:t>
                      </a:r>
                      <a:r>
                        <a:rPr sz="1800" spc="-15" dirty="0">
                          <a:latin typeface="+mn-lt"/>
                          <a:cs typeface="Times New Roman"/>
                        </a:rPr>
                        <a:t> </a:t>
                      </a:r>
                      <a:r>
                        <a:rPr sz="1800" spc="-5" dirty="0">
                          <a:latin typeface="+mn-lt"/>
                          <a:cs typeface="Times New Roman"/>
                        </a:rPr>
                        <a:t>электронное</a:t>
                      </a:r>
                      <a:r>
                        <a:rPr sz="1800" spc="-20" dirty="0">
                          <a:latin typeface="+mn-lt"/>
                          <a:cs typeface="Times New Roman"/>
                        </a:rPr>
                        <a:t> </a:t>
                      </a:r>
                      <a:r>
                        <a:rPr sz="1800" dirty="0">
                          <a:latin typeface="+mn-lt"/>
                          <a:cs typeface="Times New Roman"/>
                        </a:rPr>
                        <a:t>и</a:t>
                      </a:r>
                      <a:r>
                        <a:rPr sz="1800" spc="15" dirty="0">
                          <a:latin typeface="+mn-lt"/>
                          <a:cs typeface="Times New Roman"/>
                        </a:rPr>
                        <a:t> </a:t>
                      </a:r>
                      <a:r>
                        <a:rPr sz="1800" spc="-5" dirty="0">
                          <a:latin typeface="+mn-lt"/>
                          <a:cs typeface="Times New Roman"/>
                        </a:rPr>
                        <a:t>оптическое</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45364">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4"/>
                        </a:rPr>
                        <a:t>27</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90"/>
                        </a:spcBef>
                      </a:pPr>
                      <a:r>
                        <a:rPr sz="1800" spc="-15" dirty="0">
                          <a:latin typeface="+mn-lt"/>
                          <a:cs typeface="Times New Roman"/>
                        </a:rPr>
                        <a:t>Оборудование</a:t>
                      </a:r>
                      <a:r>
                        <a:rPr sz="1800" spc="-35" dirty="0">
                          <a:latin typeface="+mn-lt"/>
                          <a:cs typeface="Times New Roman"/>
                        </a:rPr>
                        <a:t> </a:t>
                      </a:r>
                      <a:r>
                        <a:rPr sz="1800" spc="-5" dirty="0">
                          <a:latin typeface="+mn-lt"/>
                          <a:cs typeface="Times New Roman"/>
                        </a:rPr>
                        <a:t>электрическое</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245490">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5"/>
                        </a:rPr>
                        <a:t>61</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90"/>
                        </a:spcBef>
                      </a:pPr>
                      <a:r>
                        <a:rPr sz="1800" spc="-35" dirty="0">
                          <a:latin typeface="+mn-lt"/>
                          <a:cs typeface="Times New Roman"/>
                        </a:rPr>
                        <a:t>Услуги</a:t>
                      </a:r>
                      <a:r>
                        <a:rPr sz="1800" spc="5" dirty="0">
                          <a:latin typeface="+mn-lt"/>
                          <a:cs typeface="Times New Roman"/>
                        </a:rPr>
                        <a:t> </a:t>
                      </a:r>
                      <a:r>
                        <a:rPr sz="1800" spc="-10" dirty="0">
                          <a:latin typeface="+mn-lt"/>
                          <a:cs typeface="Times New Roman"/>
                        </a:rPr>
                        <a:t>телекоммуникационные</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58724">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6"/>
                        </a:rPr>
                        <a:t>62</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marR="736600">
                        <a:lnSpc>
                          <a:spcPct val="100000"/>
                        </a:lnSpc>
                        <a:spcBef>
                          <a:spcPts val="90"/>
                        </a:spcBef>
                      </a:pPr>
                      <a:r>
                        <a:rPr sz="1800" spc="-10" dirty="0">
                          <a:latin typeface="+mn-lt"/>
                          <a:cs typeface="Times New Roman"/>
                        </a:rPr>
                        <a:t>Продукты </a:t>
                      </a:r>
                      <a:r>
                        <a:rPr sz="1800" dirty="0">
                          <a:latin typeface="+mn-lt"/>
                          <a:cs typeface="Times New Roman"/>
                        </a:rPr>
                        <a:t>программные и </a:t>
                      </a:r>
                      <a:r>
                        <a:rPr sz="1800" spc="-10" dirty="0">
                          <a:latin typeface="+mn-lt"/>
                          <a:cs typeface="Times New Roman"/>
                        </a:rPr>
                        <a:t>услуги </a:t>
                      </a:r>
                      <a:r>
                        <a:rPr sz="1800" dirty="0">
                          <a:latin typeface="+mn-lt"/>
                          <a:cs typeface="Times New Roman"/>
                        </a:rPr>
                        <a:t>по </a:t>
                      </a:r>
                      <a:r>
                        <a:rPr sz="1800" spc="-5" dirty="0">
                          <a:latin typeface="+mn-lt"/>
                          <a:cs typeface="Times New Roman"/>
                        </a:rPr>
                        <a:t>разработке программного </a:t>
                      </a:r>
                      <a:r>
                        <a:rPr sz="1800" dirty="0">
                          <a:latin typeface="+mn-lt"/>
                          <a:cs typeface="Times New Roman"/>
                        </a:rPr>
                        <a:t>обеспечения; </a:t>
                      </a:r>
                      <a:r>
                        <a:rPr sz="1800" spc="5" dirty="0">
                          <a:latin typeface="+mn-lt"/>
                          <a:cs typeface="Times New Roman"/>
                        </a:rPr>
                        <a:t> </a:t>
                      </a:r>
                      <a:r>
                        <a:rPr sz="1800" spc="-15" dirty="0">
                          <a:latin typeface="+mn-lt"/>
                          <a:cs typeface="Times New Roman"/>
                        </a:rPr>
                        <a:t>консультационные</a:t>
                      </a:r>
                      <a:r>
                        <a:rPr sz="1800" spc="-35" dirty="0">
                          <a:latin typeface="+mn-lt"/>
                          <a:cs typeface="Times New Roman"/>
                        </a:rPr>
                        <a:t> </a:t>
                      </a:r>
                      <a:r>
                        <a:rPr sz="1800" dirty="0">
                          <a:latin typeface="+mn-lt"/>
                          <a:cs typeface="Times New Roman"/>
                        </a:rPr>
                        <a:t>и</a:t>
                      </a:r>
                      <a:r>
                        <a:rPr sz="1800" spc="10" dirty="0">
                          <a:latin typeface="+mn-lt"/>
                          <a:cs typeface="Times New Roman"/>
                        </a:rPr>
                        <a:t> </a:t>
                      </a:r>
                      <a:r>
                        <a:rPr sz="1800" dirty="0">
                          <a:latin typeface="+mn-lt"/>
                          <a:cs typeface="Times New Roman"/>
                        </a:rPr>
                        <a:t>аналогичные</a:t>
                      </a:r>
                      <a:r>
                        <a:rPr sz="1800" spc="-35" dirty="0">
                          <a:latin typeface="+mn-lt"/>
                          <a:cs typeface="Times New Roman"/>
                        </a:rPr>
                        <a:t> </a:t>
                      </a:r>
                      <a:r>
                        <a:rPr sz="1800" spc="-10" dirty="0">
                          <a:latin typeface="+mn-lt"/>
                          <a:cs typeface="Times New Roman"/>
                        </a:rPr>
                        <a:t>услуги</a:t>
                      </a:r>
                      <a:r>
                        <a:rPr sz="1800" spc="45" dirty="0">
                          <a:latin typeface="+mn-lt"/>
                          <a:cs typeface="Times New Roman"/>
                        </a:rPr>
                        <a:t> </a:t>
                      </a:r>
                      <a:r>
                        <a:rPr sz="1800" dirty="0">
                          <a:latin typeface="+mn-lt"/>
                          <a:cs typeface="Times New Roman"/>
                        </a:rPr>
                        <a:t>в </a:t>
                      </a:r>
                      <a:r>
                        <a:rPr sz="1800" spc="-5" dirty="0">
                          <a:latin typeface="+mn-lt"/>
                          <a:cs typeface="Times New Roman"/>
                        </a:rPr>
                        <a:t>области информационных</a:t>
                      </a:r>
                      <a:r>
                        <a:rPr sz="1800" spc="-40" dirty="0">
                          <a:latin typeface="+mn-lt"/>
                          <a:cs typeface="Times New Roman"/>
                        </a:rPr>
                        <a:t> </a:t>
                      </a:r>
                      <a:r>
                        <a:rPr sz="1800" spc="-5" dirty="0">
                          <a:latin typeface="+mn-lt"/>
                          <a:cs typeface="Times New Roman"/>
                        </a:rPr>
                        <a:t>технологий</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320840">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7"/>
                        </a:rPr>
                        <a:t>63</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a:lnSpc>
                          <a:spcPct val="100000"/>
                        </a:lnSpc>
                        <a:spcBef>
                          <a:spcPts val="90"/>
                        </a:spcBef>
                      </a:pPr>
                      <a:r>
                        <a:rPr sz="1800" spc="-35" dirty="0">
                          <a:latin typeface="+mn-lt"/>
                          <a:cs typeface="Times New Roman"/>
                        </a:rPr>
                        <a:t>Услуги</a:t>
                      </a:r>
                      <a:r>
                        <a:rPr sz="1800" spc="5" dirty="0">
                          <a:latin typeface="+mn-lt"/>
                          <a:cs typeface="Times New Roman"/>
                        </a:rPr>
                        <a:t> </a:t>
                      </a:r>
                      <a:r>
                        <a:rPr sz="1800" dirty="0">
                          <a:latin typeface="+mn-lt"/>
                          <a:cs typeface="Times New Roman"/>
                        </a:rPr>
                        <a:t>в</a:t>
                      </a:r>
                      <a:r>
                        <a:rPr sz="1800" spc="-10" dirty="0">
                          <a:latin typeface="+mn-lt"/>
                          <a:cs typeface="Times New Roman"/>
                        </a:rPr>
                        <a:t> </a:t>
                      </a:r>
                      <a:r>
                        <a:rPr sz="1800" spc="-5" dirty="0">
                          <a:latin typeface="+mn-lt"/>
                          <a:cs typeface="Times New Roman"/>
                        </a:rPr>
                        <a:t>области</a:t>
                      </a:r>
                      <a:r>
                        <a:rPr sz="1800" spc="-15" dirty="0">
                          <a:latin typeface="+mn-lt"/>
                          <a:cs typeface="Times New Roman"/>
                        </a:rPr>
                        <a:t> </a:t>
                      </a:r>
                      <a:r>
                        <a:rPr sz="1800" spc="-5" dirty="0">
                          <a:latin typeface="+mn-lt"/>
                          <a:cs typeface="Times New Roman"/>
                        </a:rPr>
                        <a:t>информационных</a:t>
                      </a:r>
                      <a:r>
                        <a:rPr sz="1800" spc="-50" dirty="0">
                          <a:latin typeface="+mn-lt"/>
                          <a:cs typeface="Times New Roman"/>
                        </a:rPr>
                        <a:t> </a:t>
                      </a:r>
                      <a:r>
                        <a:rPr sz="1800" spc="-5" dirty="0">
                          <a:latin typeface="+mn-lt"/>
                          <a:cs typeface="Times New Roman"/>
                        </a:rPr>
                        <a:t>технологий</a:t>
                      </a:r>
                      <a:endParaRPr sz="180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458800">
                <a:tc>
                  <a:txBody>
                    <a:bodyPr/>
                    <a:lstStyle/>
                    <a:p>
                      <a:pPr algn="ctr">
                        <a:lnSpc>
                          <a:spcPct val="100000"/>
                        </a:lnSpc>
                        <a:spcBef>
                          <a:spcPts val="90"/>
                        </a:spcBef>
                      </a:pPr>
                      <a:r>
                        <a:rPr sz="1800" u="sng" spc="5" dirty="0">
                          <a:solidFill>
                            <a:srgbClr val="0000FF"/>
                          </a:solidFill>
                          <a:uFill>
                            <a:solidFill>
                              <a:srgbClr val="0000FF"/>
                            </a:solidFill>
                          </a:uFill>
                          <a:latin typeface="+mn-lt"/>
                          <a:cs typeface="Times New Roman"/>
                          <a:hlinkClick r:id="rId8"/>
                        </a:rPr>
                        <a:t>72</a:t>
                      </a:r>
                      <a:endParaRPr sz="1800" dirty="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31750" marR="777875">
                        <a:lnSpc>
                          <a:spcPct val="100000"/>
                        </a:lnSpc>
                        <a:spcBef>
                          <a:spcPts val="90"/>
                        </a:spcBef>
                      </a:pPr>
                      <a:r>
                        <a:rPr sz="1800" spc="-35" dirty="0">
                          <a:latin typeface="+mn-lt"/>
                          <a:cs typeface="Times New Roman"/>
                        </a:rPr>
                        <a:t>Услуги</a:t>
                      </a:r>
                      <a:r>
                        <a:rPr sz="1800" spc="10" dirty="0">
                          <a:latin typeface="+mn-lt"/>
                          <a:cs typeface="Times New Roman"/>
                        </a:rPr>
                        <a:t> </a:t>
                      </a:r>
                      <a:r>
                        <a:rPr sz="1800" dirty="0">
                          <a:latin typeface="+mn-lt"/>
                          <a:cs typeface="Times New Roman"/>
                        </a:rPr>
                        <a:t>и</a:t>
                      </a:r>
                      <a:r>
                        <a:rPr sz="1800" spc="-10" dirty="0">
                          <a:latin typeface="+mn-lt"/>
                          <a:cs typeface="Times New Roman"/>
                        </a:rPr>
                        <a:t> </a:t>
                      </a:r>
                      <a:r>
                        <a:rPr sz="1800" spc="-5" dirty="0">
                          <a:latin typeface="+mn-lt"/>
                          <a:cs typeface="Times New Roman"/>
                        </a:rPr>
                        <a:t>работы,</a:t>
                      </a:r>
                      <a:r>
                        <a:rPr sz="1800" spc="-25" dirty="0">
                          <a:latin typeface="+mn-lt"/>
                          <a:cs typeface="Times New Roman"/>
                        </a:rPr>
                        <a:t> </a:t>
                      </a:r>
                      <a:r>
                        <a:rPr sz="1800" spc="-5" dirty="0">
                          <a:latin typeface="+mn-lt"/>
                          <a:cs typeface="Times New Roman"/>
                        </a:rPr>
                        <a:t>связанные</a:t>
                      </a:r>
                      <a:r>
                        <a:rPr sz="1800" spc="5" dirty="0">
                          <a:latin typeface="+mn-lt"/>
                          <a:cs typeface="Times New Roman"/>
                        </a:rPr>
                        <a:t> </a:t>
                      </a:r>
                      <a:r>
                        <a:rPr sz="1800" dirty="0">
                          <a:latin typeface="+mn-lt"/>
                          <a:cs typeface="Times New Roman"/>
                        </a:rPr>
                        <a:t>с </a:t>
                      </a:r>
                      <a:r>
                        <a:rPr sz="1800" spc="-10" dirty="0">
                          <a:latin typeface="+mn-lt"/>
                          <a:cs typeface="Times New Roman"/>
                        </a:rPr>
                        <a:t>научными</a:t>
                      </a:r>
                      <a:r>
                        <a:rPr sz="1800" spc="-20" dirty="0">
                          <a:latin typeface="+mn-lt"/>
                          <a:cs typeface="Times New Roman"/>
                        </a:rPr>
                        <a:t> </a:t>
                      </a:r>
                      <a:r>
                        <a:rPr sz="1800" spc="-5" dirty="0">
                          <a:latin typeface="+mn-lt"/>
                          <a:cs typeface="Times New Roman"/>
                        </a:rPr>
                        <a:t>исследованиями</a:t>
                      </a:r>
                      <a:r>
                        <a:rPr sz="1800" spc="-10" dirty="0">
                          <a:latin typeface="+mn-lt"/>
                          <a:cs typeface="Times New Roman"/>
                        </a:rPr>
                        <a:t> </a:t>
                      </a:r>
                      <a:r>
                        <a:rPr sz="1800" dirty="0">
                          <a:latin typeface="+mn-lt"/>
                          <a:cs typeface="Times New Roman"/>
                        </a:rPr>
                        <a:t>и экспериментальными </a:t>
                      </a:r>
                      <a:r>
                        <a:rPr sz="1800" spc="-335" dirty="0">
                          <a:latin typeface="+mn-lt"/>
                          <a:cs typeface="Times New Roman"/>
                        </a:rPr>
                        <a:t> </a:t>
                      </a:r>
                      <a:r>
                        <a:rPr sz="1800" spc="-5" dirty="0">
                          <a:latin typeface="+mn-lt"/>
                          <a:cs typeface="Times New Roman"/>
                        </a:rPr>
                        <a:t>разработками</a:t>
                      </a:r>
                      <a:endParaRPr sz="1800" dirty="0">
                        <a:latin typeface="+mn-lt"/>
                        <a:cs typeface="Times New Roman"/>
                      </a:endParaRPr>
                    </a:p>
                  </a:txBody>
                  <a:tcPr marL="0" marR="0" marT="1143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Tree>
    <p:extLst>
      <p:ext uri="{BB962C8B-B14F-4D97-AF65-F5344CB8AC3E}">
        <p14:creationId xmlns:p14="http://schemas.microsoft.com/office/powerpoint/2010/main" val="1960646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42416" y="162384"/>
            <a:ext cx="5285678" cy="341632"/>
          </a:xfrm>
          <a:prstGeom prst="rect">
            <a:avLst/>
          </a:prstGeom>
        </p:spPr>
        <p:txBody>
          <a:bodyPr wrap="none">
            <a:spAutoFit/>
          </a:bodyPr>
          <a:lstStyle/>
          <a:p>
            <a:pPr indent="342900">
              <a:lnSpc>
                <a:spcPct val="90000"/>
              </a:lnSpc>
            </a:pPr>
            <a:r>
              <a:rPr lang="ru-RU" b="1" dirty="0" smtClean="0">
                <a:solidFill>
                  <a:srgbClr val="C00000"/>
                </a:solidFill>
              </a:rPr>
              <a:t>Односторонний отказ поставщика (01.07.2022):</a:t>
            </a:r>
            <a:endParaRPr lang="ru-RU" b="1" dirty="0">
              <a:solidFill>
                <a:srgbClr val="C00000"/>
              </a:solidFill>
            </a:endParaRPr>
          </a:p>
        </p:txBody>
      </p:sp>
      <p:sp>
        <p:nvSpPr>
          <p:cNvPr id="4" name="Прямоугольник 3"/>
          <p:cNvSpPr/>
          <p:nvPr/>
        </p:nvSpPr>
        <p:spPr>
          <a:xfrm>
            <a:off x="871470" y="917815"/>
            <a:ext cx="10887714" cy="5324535"/>
          </a:xfrm>
          <a:prstGeom prst="rect">
            <a:avLst/>
          </a:prstGeom>
        </p:spPr>
        <p:txBody>
          <a:bodyPr wrap="square">
            <a:spAutoFit/>
          </a:bodyPr>
          <a:lstStyle/>
          <a:p>
            <a:r>
              <a:rPr lang="ru-RU" sz="2000" dirty="0"/>
              <a:t>21. Решение поставщика (подрядчика, исполнителя) об одностороннем отказе </a:t>
            </a:r>
            <a:r>
              <a:rPr lang="ru-RU" sz="2000" b="1" dirty="0" smtClean="0">
                <a:solidFill>
                  <a:srgbClr val="7030A0"/>
                </a:solidFill>
              </a:rPr>
              <a:t>вступает </a:t>
            </a:r>
            <a:r>
              <a:rPr lang="ru-RU" sz="2000" b="1" dirty="0">
                <a:solidFill>
                  <a:srgbClr val="7030A0"/>
                </a:solidFill>
              </a:rPr>
              <a:t>в силу и контракт считается расторгнутым через</a:t>
            </a:r>
            <a:r>
              <a:rPr lang="ru-RU" sz="2000" b="1" dirty="0">
                <a:solidFill>
                  <a:srgbClr val="FF0000"/>
                </a:solidFill>
              </a:rPr>
              <a:t> десять </a:t>
            </a:r>
            <a:r>
              <a:rPr lang="ru-RU" sz="2000" b="1" dirty="0">
                <a:solidFill>
                  <a:srgbClr val="7030A0"/>
                </a:solidFill>
              </a:rPr>
              <a:t>дней с даты надлежащего </a:t>
            </a:r>
            <a:r>
              <a:rPr lang="ru-RU" sz="2000" dirty="0"/>
              <a:t>уведомления поставщиком (подрядчиком, исполнителем) </a:t>
            </a:r>
            <a:r>
              <a:rPr lang="ru-RU" sz="2000" dirty="0" smtClean="0"/>
              <a:t>заказчика.</a:t>
            </a:r>
            <a:endParaRPr lang="ru-RU" sz="2000" dirty="0"/>
          </a:p>
          <a:p>
            <a:r>
              <a:rPr lang="ru-RU" sz="2000" dirty="0"/>
              <a:t>22. Поставщик (подрядчик, исполнитель) </a:t>
            </a:r>
            <a:r>
              <a:rPr lang="ru-RU" sz="2000" b="1" dirty="0">
                <a:solidFill>
                  <a:srgbClr val="FF0000"/>
                </a:solidFill>
              </a:rPr>
              <a:t>обязан </a:t>
            </a:r>
            <a:r>
              <a:rPr lang="ru-RU" sz="2000" dirty="0"/>
              <a:t>отменить не вступившее в силу решение об одностороннем отказе от исполнения контракта, если </a:t>
            </a:r>
            <a:r>
              <a:rPr lang="ru-RU" sz="2000" b="1" dirty="0">
                <a:solidFill>
                  <a:srgbClr val="FF0000"/>
                </a:solidFill>
              </a:rPr>
              <a:t>в течение десятидневного срока с даты </a:t>
            </a:r>
            <a:r>
              <a:rPr lang="ru-RU" sz="2000" dirty="0"/>
              <a:t>надлежащего уведомления заказчика о принятом решении об одностороннем отказе </a:t>
            </a:r>
            <a:r>
              <a:rPr lang="ru-RU" sz="2000" i="1" dirty="0" smtClean="0"/>
              <a:t>устранены </a:t>
            </a:r>
            <a:r>
              <a:rPr lang="ru-RU" sz="2000" i="1" dirty="0"/>
              <a:t>нарушения условий контракта, послужившие основанием для принятия указанного </a:t>
            </a:r>
            <a:r>
              <a:rPr lang="ru-RU" sz="2000" i="1" dirty="0" smtClean="0"/>
              <a:t>решения.</a:t>
            </a:r>
          </a:p>
          <a:p>
            <a:r>
              <a:rPr lang="ru-RU" sz="2000" b="1" dirty="0" smtClean="0">
                <a:solidFill>
                  <a:srgbClr val="C00000"/>
                </a:solidFill>
              </a:rPr>
              <a:t>С 01.07.2022 </a:t>
            </a:r>
          </a:p>
          <a:p>
            <a:r>
              <a:rPr lang="ru-RU" sz="2000" dirty="0" smtClean="0"/>
              <a:t>Ч. 22.1. </a:t>
            </a:r>
            <a:r>
              <a:rPr lang="ru-RU" sz="2000" dirty="0"/>
              <a:t>В случае отмены поставщиком (подрядчиком, исполнителем) в соответствии с </a:t>
            </a:r>
            <a:r>
              <a:rPr lang="ru-RU" sz="2000" dirty="0" smtClean="0"/>
              <a:t>законом </a:t>
            </a:r>
            <a:r>
              <a:rPr lang="ru-RU" sz="2000" dirty="0"/>
              <a:t>не вступившего в силу решения об одностороннем отказе от исполнения контракта, размещенного в </a:t>
            </a:r>
            <a:r>
              <a:rPr lang="ru-RU" sz="2000" dirty="0" smtClean="0"/>
              <a:t>ЕИС в </a:t>
            </a:r>
            <a:r>
              <a:rPr lang="ru-RU" sz="2000" dirty="0"/>
              <a:t>соответствии с </a:t>
            </a:r>
            <a:r>
              <a:rPr lang="ru-RU" sz="2000" u="sng" dirty="0"/>
              <a:t>частью </a:t>
            </a:r>
            <a:r>
              <a:rPr lang="ru-RU" sz="2000" u="sng" dirty="0" smtClean="0"/>
              <a:t>20.1</a:t>
            </a:r>
            <a:r>
              <a:rPr lang="ru-RU" sz="2000" dirty="0" smtClean="0"/>
              <a:t> </a:t>
            </a:r>
            <a:r>
              <a:rPr lang="ru-RU" sz="2000" dirty="0"/>
              <a:t>статьи, поставщик (подрядчик, исполнитель) </a:t>
            </a:r>
            <a:r>
              <a:rPr lang="ru-RU" sz="2000" b="1" dirty="0">
                <a:solidFill>
                  <a:srgbClr val="C00000"/>
                </a:solidFill>
              </a:rPr>
              <a:t>не позднее одного дня, следующего за днем такой отмены</a:t>
            </a:r>
            <a:r>
              <a:rPr lang="ru-RU" sz="2000" dirty="0"/>
              <a:t>, формирует с использованием </a:t>
            </a:r>
            <a:r>
              <a:rPr lang="ru-RU" sz="2000" dirty="0" smtClean="0"/>
              <a:t>ЕИС </a:t>
            </a:r>
            <a:r>
              <a:rPr lang="ru-RU" sz="2000" b="1" dirty="0" smtClean="0">
                <a:solidFill>
                  <a:srgbClr val="C00000"/>
                </a:solidFill>
              </a:rPr>
              <a:t>извещение </a:t>
            </a:r>
            <a:r>
              <a:rPr lang="ru-RU" sz="2000" b="1" dirty="0">
                <a:solidFill>
                  <a:srgbClr val="C00000"/>
                </a:solidFill>
              </a:rPr>
              <a:t>об отмене </a:t>
            </a:r>
            <a:r>
              <a:rPr lang="ru-RU" sz="2000" dirty="0"/>
              <a:t>решения об одностороннем </a:t>
            </a:r>
            <a:r>
              <a:rPr lang="ru-RU" sz="2000" dirty="0" smtClean="0"/>
              <a:t>отказе, </a:t>
            </a:r>
            <a:r>
              <a:rPr lang="ru-RU" sz="2000" dirty="0"/>
              <a:t>подписывает его усиленной электронной подписью лица, имеющего право действовать от имени поставщика (подрядчика, исполнителя), и размещает такое извещение в </a:t>
            </a:r>
            <a:r>
              <a:rPr lang="ru-RU" sz="2000" dirty="0" smtClean="0"/>
              <a:t>ЕИС. </a:t>
            </a:r>
          </a:p>
          <a:p>
            <a:r>
              <a:rPr lang="ru-RU" sz="2000" dirty="0" smtClean="0"/>
              <a:t>В </a:t>
            </a:r>
            <a:r>
              <a:rPr lang="ru-RU" sz="2000" dirty="0"/>
              <a:t>случаях, предусмотренных </a:t>
            </a:r>
            <a:r>
              <a:rPr lang="ru-RU" sz="2000" u="sng" dirty="0"/>
              <a:t>частью 5 статьи </a:t>
            </a:r>
            <a:r>
              <a:rPr lang="ru-RU" sz="2000" u="sng" dirty="0" smtClean="0"/>
              <a:t>103</a:t>
            </a:r>
            <a:r>
              <a:rPr lang="ru-RU" sz="2000" dirty="0" smtClean="0"/>
              <a:t> закона</a:t>
            </a:r>
            <a:r>
              <a:rPr lang="ru-RU" sz="2000" dirty="0"/>
              <a:t>, такое извещение не размещается на официальном сайте</a:t>
            </a:r>
            <a:r>
              <a:rPr lang="ru-RU" sz="2000" dirty="0" smtClean="0"/>
              <a:t>.</a:t>
            </a:r>
            <a:endParaRPr lang="ru-RU" sz="2000" dirty="0">
              <a:solidFill>
                <a:srgbClr val="000000"/>
              </a:solidFill>
            </a:endParaRPr>
          </a:p>
        </p:txBody>
      </p:sp>
    </p:spTree>
    <p:extLst>
      <p:ext uri="{BB962C8B-B14F-4D97-AF65-F5344CB8AC3E}">
        <p14:creationId xmlns:p14="http://schemas.microsoft.com/office/powerpoint/2010/main" val="305736619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0600" y="1295400"/>
            <a:ext cx="10668000" cy="5355312"/>
          </a:xfrm>
          <a:prstGeom prst="rect">
            <a:avLst/>
          </a:prstGeom>
        </p:spPr>
        <p:txBody>
          <a:bodyPr wrap="square">
            <a:spAutoFit/>
          </a:bodyPr>
          <a:lstStyle/>
          <a:p>
            <a:r>
              <a:rPr lang="ru-RU" dirty="0">
                <a:solidFill>
                  <a:srgbClr val="000000"/>
                </a:solidFill>
                <a:latin typeface="-apple-system"/>
              </a:rPr>
              <a:t>ПП РФ 2014 п.3. Установить следующие особенности определения </a:t>
            </a:r>
            <a:r>
              <a:rPr lang="ru-RU" dirty="0" smtClean="0">
                <a:solidFill>
                  <a:srgbClr val="000000"/>
                </a:solidFill>
                <a:latin typeface="-apple-system"/>
              </a:rPr>
              <a:t>НМЦК, </a:t>
            </a:r>
            <a:r>
              <a:rPr lang="ru-RU" dirty="0">
                <a:solidFill>
                  <a:srgbClr val="000000"/>
                </a:solidFill>
                <a:latin typeface="-apple-system"/>
              </a:rPr>
              <a:t>цены контракта, заключаемого с единственным поставщиком (подрядчиком, исполнителем), начальной цены единицы товара (в том числе товаров, поставляемых при выполнении закупаемых работ, оказании закупаемых услуг) для цели достижения минимальной доли закупок:</a:t>
            </a:r>
            <a:r>
              <a:rPr lang="ru-RU" dirty="0"/>
              <a:t/>
            </a:r>
            <a:br>
              <a:rPr lang="ru-RU" dirty="0"/>
            </a:br>
            <a:r>
              <a:rPr lang="ru-RU" dirty="0"/>
              <a:t/>
            </a:r>
            <a:br>
              <a:rPr lang="ru-RU" dirty="0"/>
            </a:br>
            <a:r>
              <a:rPr lang="ru-RU" dirty="0">
                <a:solidFill>
                  <a:srgbClr val="000000"/>
                </a:solidFill>
                <a:latin typeface="-apple-system"/>
              </a:rPr>
              <a:t>при определении идентичности и однородности товаров в соответствии с частями 13 и 14 статьи 22 Федерального закона </a:t>
            </a:r>
            <a:r>
              <a:rPr lang="ru-RU" dirty="0" smtClean="0">
                <a:solidFill>
                  <a:srgbClr val="000000"/>
                </a:solidFill>
                <a:latin typeface="-apple-system"/>
              </a:rPr>
              <a:t>заказчик </a:t>
            </a:r>
            <a:r>
              <a:rPr lang="ru-RU" dirty="0">
                <a:solidFill>
                  <a:srgbClr val="000000"/>
                </a:solidFill>
                <a:latin typeface="-apple-system"/>
              </a:rPr>
              <a:t>учитывает </a:t>
            </a:r>
            <a:r>
              <a:rPr lang="ru-RU" dirty="0" smtClean="0">
                <a:solidFill>
                  <a:srgbClr val="000000"/>
                </a:solidFill>
                <a:latin typeface="-apple-system"/>
              </a:rPr>
              <a:t>исключительно:</a:t>
            </a:r>
          </a:p>
          <a:p>
            <a:pPr marL="285750" indent="-285750">
              <a:buFontTx/>
              <a:buChar char="-"/>
            </a:pPr>
            <a:r>
              <a:rPr lang="ru-RU" dirty="0" smtClean="0">
                <a:solidFill>
                  <a:srgbClr val="000000"/>
                </a:solidFill>
                <a:latin typeface="-apple-system"/>
              </a:rPr>
              <a:t>товары</a:t>
            </a:r>
            <a:r>
              <a:rPr lang="ru-RU" dirty="0">
                <a:solidFill>
                  <a:srgbClr val="000000"/>
                </a:solidFill>
                <a:latin typeface="-apple-system"/>
              </a:rPr>
              <a:t>, происходящие из государств - членов </a:t>
            </a:r>
            <a:r>
              <a:rPr lang="ru-RU" dirty="0" smtClean="0">
                <a:solidFill>
                  <a:srgbClr val="000000"/>
                </a:solidFill>
                <a:latin typeface="-apple-system"/>
              </a:rPr>
              <a:t>ЕАЭС</a:t>
            </a:r>
          </a:p>
          <a:p>
            <a:pPr marL="285750" indent="-285750">
              <a:buFontTx/>
              <a:buChar char="-"/>
            </a:pPr>
            <a:r>
              <a:rPr lang="ru-RU" dirty="0" smtClean="0">
                <a:solidFill>
                  <a:srgbClr val="000000"/>
                </a:solidFill>
                <a:latin typeface="-apple-system"/>
              </a:rPr>
              <a:t>в </a:t>
            </a:r>
            <a:r>
              <a:rPr lang="ru-RU" dirty="0">
                <a:solidFill>
                  <a:srgbClr val="000000"/>
                </a:solidFill>
                <a:latin typeface="-apple-system"/>
              </a:rPr>
              <a:t>том числе </a:t>
            </a:r>
            <a:r>
              <a:rPr lang="ru-RU" dirty="0" smtClean="0">
                <a:solidFill>
                  <a:srgbClr val="000000"/>
                </a:solidFill>
                <a:latin typeface="-apple-system"/>
              </a:rPr>
              <a:t>включенные:</a:t>
            </a:r>
          </a:p>
          <a:p>
            <a:pPr marL="342900" indent="-342900">
              <a:buFont typeface="+mj-lt"/>
              <a:buAutoNum type="arabicPeriod"/>
            </a:pPr>
            <a:r>
              <a:rPr lang="ru-RU" dirty="0" smtClean="0">
                <a:solidFill>
                  <a:srgbClr val="000000"/>
                </a:solidFill>
                <a:latin typeface="-apple-system"/>
              </a:rPr>
              <a:t> </a:t>
            </a:r>
            <a:r>
              <a:rPr lang="ru-RU" dirty="0">
                <a:solidFill>
                  <a:srgbClr val="000000"/>
                </a:solidFill>
                <a:latin typeface="-apple-system"/>
              </a:rPr>
              <a:t>в реестр промышленной продукции, произведенной на территории </a:t>
            </a:r>
            <a:r>
              <a:rPr lang="ru-RU" dirty="0" smtClean="0">
                <a:solidFill>
                  <a:srgbClr val="000000"/>
                </a:solidFill>
                <a:latin typeface="-apple-system"/>
              </a:rPr>
              <a:t>РФ, </a:t>
            </a:r>
            <a:r>
              <a:rPr lang="ru-RU" dirty="0">
                <a:solidFill>
                  <a:srgbClr val="000000"/>
                </a:solidFill>
                <a:latin typeface="-apple-system"/>
              </a:rPr>
              <a:t>реестр промышленной продукции, произведенной на территории государства - члена </a:t>
            </a:r>
            <a:r>
              <a:rPr lang="ru-RU" dirty="0" smtClean="0">
                <a:solidFill>
                  <a:srgbClr val="000000"/>
                </a:solidFill>
                <a:latin typeface="-apple-system"/>
              </a:rPr>
              <a:t>ЕАЭС, </a:t>
            </a:r>
            <a:r>
              <a:rPr lang="ru-RU" dirty="0">
                <a:solidFill>
                  <a:srgbClr val="000000"/>
                </a:solidFill>
                <a:latin typeface="-apple-system"/>
              </a:rPr>
              <a:t>за исключением </a:t>
            </a:r>
            <a:r>
              <a:rPr lang="ru-RU" dirty="0" smtClean="0">
                <a:solidFill>
                  <a:srgbClr val="000000"/>
                </a:solidFill>
                <a:latin typeface="-apple-system"/>
              </a:rPr>
              <a:t>РФ, </a:t>
            </a:r>
            <a:r>
              <a:rPr lang="ru-RU" dirty="0">
                <a:solidFill>
                  <a:srgbClr val="000000"/>
                </a:solidFill>
                <a:latin typeface="-apple-system"/>
              </a:rPr>
              <a:t>предусмотренные постановлением Правительства </a:t>
            </a:r>
            <a:r>
              <a:rPr lang="ru-RU" dirty="0" smtClean="0">
                <a:solidFill>
                  <a:srgbClr val="000000"/>
                </a:solidFill>
                <a:latin typeface="-apple-system"/>
              </a:rPr>
              <a:t>от </a:t>
            </a:r>
            <a:r>
              <a:rPr lang="ru-RU" dirty="0">
                <a:solidFill>
                  <a:srgbClr val="000000"/>
                </a:solidFill>
                <a:latin typeface="-apple-system"/>
              </a:rPr>
              <a:t>30 апреля 2020 г. N </a:t>
            </a:r>
            <a:r>
              <a:rPr lang="ru-RU" dirty="0" smtClean="0">
                <a:solidFill>
                  <a:srgbClr val="000000"/>
                </a:solidFill>
                <a:latin typeface="-apple-system"/>
              </a:rPr>
              <a:t>616, </a:t>
            </a:r>
          </a:p>
          <a:p>
            <a:pPr marL="342900" indent="-342900">
              <a:buFont typeface="+mj-lt"/>
              <a:buAutoNum type="arabicPeriod"/>
            </a:pPr>
            <a:r>
              <a:rPr lang="ru-RU" dirty="0" smtClean="0">
                <a:solidFill>
                  <a:srgbClr val="000000"/>
                </a:solidFill>
                <a:latin typeface="-apple-system"/>
              </a:rPr>
              <a:t>единый </a:t>
            </a:r>
            <a:r>
              <a:rPr lang="ru-RU" dirty="0">
                <a:solidFill>
                  <a:srgbClr val="000000"/>
                </a:solidFill>
                <a:latin typeface="-apple-system"/>
              </a:rPr>
              <a:t>реестр российской радиоэлектронной продукции, предусмотренный постановлением Правительства Российской Федерации от 10 июля 2019 г. N </a:t>
            </a:r>
            <a:r>
              <a:rPr lang="ru-RU" dirty="0" smtClean="0">
                <a:solidFill>
                  <a:srgbClr val="000000"/>
                </a:solidFill>
                <a:latin typeface="-apple-system"/>
              </a:rPr>
              <a:t>878,</a:t>
            </a:r>
          </a:p>
          <a:p>
            <a:pPr marL="342900" indent="-342900">
              <a:buFont typeface="+mj-lt"/>
              <a:buAutoNum type="arabicPeriod"/>
            </a:pPr>
            <a:r>
              <a:rPr lang="ru-RU" dirty="0" smtClean="0">
                <a:solidFill>
                  <a:srgbClr val="000000"/>
                </a:solidFill>
                <a:latin typeface="-apple-system"/>
              </a:rPr>
              <a:t>в </a:t>
            </a:r>
            <a:r>
              <a:rPr lang="ru-RU" dirty="0">
                <a:solidFill>
                  <a:srgbClr val="000000"/>
                </a:solidFill>
                <a:latin typeface="-apple-system"/>
              </a:rPr>
              <a:t>каталог товаров, работ, услуг для обеспечения государственных и муниципальных нужд функциональные, технические, качественные и эксплуатационные характеристики (при наличии) соответствующих товаров;</a:t>
            </a:r>
            <a:r>
              <a:rPr lang="ru-RU" dirty="0"/>
              <a:t/>
            </a:r>
            <a:br>
              <a:rPr lang="ru-RU" dirty="0"/>
            </a:br>
            <a:endParaRPr lang="ru-RU" dirty="0"/>
          </a:p>
        </p:txBody>
      </p:sp>
    </p:spTree>
    <p:extLst>
      <p:ext uri="{BB962C8B-B14F-4D97-AF65-F5344CB8AC3E}">
        <p14:creationId xmlns:p14="http://schemas.microsoft.com/office/powerpoint/2010/main" val="2100549612"/>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66800" y="914400"/>
            <a:ext cx="10668000" cy="4708981"/>
          </a:xfrm>
          <a:prstGeom prst="rect">
            <a:avLst/>
          </a:prstGeom>
        </p:spPr>
        <p:txBody>
          <a:bodyPr wrap="square">
            <a:spAutoFit/>
          </a:bodyPr>
          <a:lstStyle/>
          <a:p>
            <a:r>
              <a:rPr lang="ru-RU" sz="2000" dirty="0" smtClean="0">
                <a:solidFill>
                  <a:srgbClr val="000000"/>
                </a:solidFill>
                <a:latin typeface="-apple-system"/>
              </a:rPr>
              <a:t>При </a:t>
            </a:r>
            <a:r>
              <a:rPr lang="ru-RU" sz="2000" dirty="0">
                <a:solidFill>
                  <a:srgbClr val="000000"/>
                </a:solidFill>
                <a:latin typeface="-apple-system"/>
              </a:rPr>
              <a:t>применении метода сопоставимых рыночных цен (анализа рынка</a:t>
            </a:r>
            <a:r>
              <a:rPr lang="ru-RU" sz="2000" dirty="0" smtClean="0">
                <a:solidFill>
                  <a:srgbClr val="000000"/>
                </a:solidFill>
                <a:latin typeface="-apple-system"/>
              </a:rPr>
              <a:t>):</a:t>
            </a:r>
          </a:p>
          <a:p>
            <a:pPr marL="285750" indent="-285750">
              <a:buFontTx/>
              <a:buChar char="-"/>
            </a:pPr>
            <a:r>
              <a:rPr lang="ru-RU" sz="2000" dirty="0" smtClean="0">
                <a:solidFill>
                  <a:srgbClr val="000000"/>
                </a:solidFill>
                <a:latin typeface="-apple-system"/>
              </a:rPr>
              <a:t>заказчик </a:t>
            </a:r>
            <a:r>
              <a:rPr lang="ru-RU" sz="2000" dirty="0">
                <a:solidFill>
                  <a:srgbClr val="000000"/>
                </a:solidFill>
                <a:latin typeface="-apple-system"/>
              </a:rPr>
              <a:t>направляет предусмотренный частью 5 статьи 22 </a:t>
            </a:r>
            <a:r>
              <a:rPr lang="ru-RU" sz="2000" dirty="0" smtClean="0">
                <a:solidFill>
                  <a:srgbClr val="000000"/>
                </a:solidFill>
                <a:latin typeface="-apple-system"/>
              </a:rPr>
              <a:t> </a:t>
            </a:r>
            <a:r>
              <a:rPr lang="ru-RU" sz="2000" dirty="0">
                <a:solidFill>
                  <a:srgbClr val="000000"/>
                </a:solidFill>
                <a:latin typeface="-apple-system"/>
              </a:rPr>
              <a:t>закона </a:t>
            </a:r>
            <a:r>
              <a:rPr lang="ru-RU" sz="2000" dirty="0" smtClean="0">
                <a:solidFill>
                  <a:srgbClr val="000000"/>
                </a:solidFill>
                <a:latin typeface="-apple-system"/>
              </a:rPr>
              <a:t>запрос </a:t>
            </a:r>
            <a:r>
              <a:rPr lang="ru-RU" sz="2000" dirty="0">
                <a:solidFill>
                  <a:srgbClr val="000000"/>
                </a:solidFill>
                <a:latin typeface="-apple-system"/>
              </a:rPr>
              <a:t>информации о цене товара субъектам деятельности в сфере промышленности, информация о которых включена в государственную информационную систему промышленности</a:t>
            </a:r>
            <a:r>
              <a:rPr lang="ru-RU" sz="2000" dirty="0" smtClean="0">
                <a:solidFill>
                  <a:srgbClr val="000000"/>
                </a:solidFill>
                <a:latin typeface="-apple-system"/>
              </a:rPr>
              <a:t>.</a:t>
            </a:r>
          </a:p>
          <a:p>
            <a:pPr marL="285750" indent="-285750">
              <a:buFontTx/>
              <a:buChar char="-"/>
            </a:pPr>
            <a:endParaRPr lang="ru-RU" sz="2000" dirty="0">
              <a:solidFill>
                <a:srgbClr val="000000"/>
              </a:solidFill>
              <a:latin typeface="-apple-system"/>
            </a:endParaRPr>
          </a:p>
          <a:p>
            <a:r>
              <a:rPr lang="ru-RU" sz="2000" dirty="0" smtClean="0">
                <a:solidFill>
                  <a:srgbClr val="000000"/>
                </a:solidFill>
                <a:latin typeface="-apple-system"/>
              </a:rPr>
              <a:t> </a:t>
            </a:r>
            <a:r>
              <a:rPr lang="ru-RU" sz="2000" dirty="0">
                <a:solidFill>
                  <a:srgbClr val="000000"/>
                </a:solidFill>
                <a:latin typeface="-apple-system"/>
              </a:rPr>
              <a:t>При наличии в такой системе информации </a:t>
            </a:r>
            <a:r>
              <a:rPr lang="ru-RU" sz="2000" b="1" dirty="0">
                <a:solidFill>
                  <a:srgbClr val="7030A0"/>
                </a:solidFill>
                <a:latin typeface="-apple-system"/>
              </a:rPr>
              <a:t>о менее чем трех субъектах заказчик </a:t>
            </a:r>
            <a:endParaRPr lang="ru-RU" sz="2000" b="1" dirty="0" smtClean="0">
              <a:solidFill>
                <a:srgbClr val="7030A0"/>
              </a:solidFill>
              <a:latin typeface="-apple-system"/>
            </a:endParaRPr>
          </a:p>
          <a:p>
            <a:r>
              <a:rPr lang="ru-RU" sz="2000" dirty="0" smtClean="0">
                <a:solidFill>
                  <a:srgbClr val="000000"/>
                </a:solidFill>
                <a:latin typeface="-apple-system"/>
              </a:rPr>
              <a:t>- направляет </a:t>
            </a:r>
            <a:r>
              <a:rPr lang="ru-RU" sz="2000" dirty="0">
                <a:solidFill>
                  <a:srgbClr val="000000"/>
                </a:solidFill>
                <a:latin typeface="-apple-system"/>
              </a:rPr>
              <a:t>запрос об информации о цене товара также поставщикам, которые осуществляют поставки происходящих из государств - членов </a:t>
            </a:r>
            <a:r>
              <a:rPr lang="ru-RU" sz="2000" dirty="0" smtClean="0">
                <a:solidFill>
                  <a:srgbClr val="000000"/>
                </a:solidFill>
                <a:latin typeface="-apple-system"/>
              </a:rPr>
              <a:t>ЕАЭС товаров идентичных </a:t>
            </a:r>
            <a:r>
              <a:rPr lang="ru-RU" sz="2000" dirty="0">
                <a:solidFill>
                  <a:srgbClr val="000000"/>
                </a:solidFill>
                <a:latin typeface="-apple-system"/>
              </a:rPr>
              <a:t>товарам, планируемым к закупкам (при их отсутствии - однородных товаров), </a:t>
            </a:r>
            <a:endParaRPr lang="ru-RU" sz="2000" dirty="0" smtClean="0">
              <a:solidFill>
                <a:srgbClr val="000000"/>
              </a:solidFill>
              <a:latin typeface="-apple-system"/>
            </a:endParaRPr>
          </a:p>
          <a:p>
            <a:r>
              <a:rPr lang="ru-RU" sz="2000" dirty="0" smtClean="0">
                <a:solidFill>
                  <a:srgbClr val="000000"/>
                </a:solidFill>
                <a:latin typeface="-apple-system"/>
              </a:rPr>
              <a:t>-  </a:t>
            </a:r>
            <a:r>
              <a:rPr lang="ru-RU" sz="2000" dirty="0">
                <a:solidFill>
                  <a:srgbClr val="000000"/>
                </a:solidFill>
                <a:latin typeface="-apple-system"/>
              </a:rPr>
              <a:t>информация о которых и о поставленных ими товарах </a:t>
            </a:r>
            <a:r>
              <a:rPr lang="ru-RU" sz="2000" u="sng" dirty="0">
                <a:solidFill>
                  <a:srgbClr val="7030A0"/>
                </a:solidFill>
                <a:latin typeface="-apple-system"/>
              </a:rPr>
              <a:t>содержится на официальном сайте единой информационной системы</a:t>
            </a:r>
            <a:r>
              <a:rPr lang="ru-RU" sz="2000" dirty="0">
                <a:solidFill>
                  <a:srgbClr val="000000"/>
                </a:solidFill>
                <a:latin typeface="-apple-system"/>
              </a:rPr>
              <a:t> в сфере закупок в информационно-телекоммуникационной сети "Интернет" в реестре контрактов, заключенных заказчиками в соответствии с Федеральным </a:t>
            </a:r>
            <a:r>
              <a:rPr lang="ru-RU" sz="2000" dirty="0" smtClean="0">
                <a:solidFill>
                  <a:srgbClr val="000000"/>
                </a:solidFill>
                <a:latin typeface="-apple-system"/>
              </a:rPr>
              <a:t>законом.</a:t>
            </a:r>
            <a:endParaRPr lang="ru-RU" sz="2000" dirty="0"/>
          </a:p>
        </p:txBody>
      </p:sp>
    </p:spTree>
    <p:extLst>
      <p:ext uri="{BB962C8B-B14F-4D97-AF65-F5344CB8AC3E}">
        <p14:creationId xmlns:p14="http://schemas.microsoft.com/office/powerpoint/2010/main" val="27192491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039640979"/>
              </p:ext>
            </p:extLst>
          </p:nvPr>
        </p:nvGraphicFramePr>
        <p:xfrm>
          <a:off x="399245" y="390417"/>
          <a:ext cx="11443710" cy="5749511"/>
        </p:xfrm>
        <a:graphic>
          <a:graphicData uri="http://schemas.openxmlformats.org/drawingml/2006/table">
            <a:tbl>
              <a:tblPr firstRow="1" bandRow="1">
                <a:tableStyleId>{5C22544A-7EE6-4342-B048-85BDC9FD1C3A}</a:tableStyleId>
              </a:tblPr>
              <a:tblGrid>
                <a:gridCol w="11443710"/>
              </a:tblGrid>
              <a:tr h="455130">
                <a:tc>
                  <a:txBody>
                    <a:bodyPr/>
                    <a:lstStyle/>
                    <a:p>
                      <a:pPr algn="ctr"/>
                      <a:r>
                        <a:rPr kumimoji="0" lang="ru-RU" sz="2000" b="1" u="sng" kern="1200" dirty="0" smtClean="0">
                          <a:solidFill>
                            <a:schemeClr val="bg1"/>
                          </a:solidFill>
                          <a:latin typeface="+mn-lt"/>
                          <a:ea typeface="+mn-ea"/>
                          <a:cs typeface="+mn-cs"/>
                        </a:rPr>
                        <a:t>Односторонний отказ от исполнения контракта</a:t>
                      </a:r>
                      <a:endParaRPr lang="ru-RU" sz="2000" b="0" dirty="0">
                        <a:solidFill>
                          <a:schemeClr val="bg1"/>
                        </a:solidFill>
                      </a:endParaRPr>
                    </a:p>
                  </a:txBody>
                  <a:tcPr/>
                </a:tc>
              </a:tr>
              <a:tr h="600461">
                <a:tc>
                  <a:txBody>
                    <a:bodyPr/>
                    <a:lstStyle/>
                    <a:p>
                      <a:pPr algn="ctr"/>
                      <a:r>
                        <a:rPr kumimoji="0" lang="ru-RU" sz="2000" b="1" kern="1200" dirty="0" smtClean="0">
                          <a:solidFill>
                            <a:schemeClr val="dk1"/>
                          </a:solidFill>
                          <a:latin typeface="+mn-lt"/>
                          <a:ea typeface="+mn-ea"/>
                          <a:cs typeface="+mn-cs"/>
                        </a:rPr>
                        <a:t> ДОПОЛНИТЕЛЬНЫЕ ДЕЙСТВИЯ ЗАКАЗЧИКА ПРИ РАСТОРЖЕНИИ КОНТРАКТА</a:t>
                      </a:r>
                      <a:endParaRPr lang="ru-RU" sz="2000" dirty="0">
                        <a:latin typeface="Times New Roman"/>
                        <a:ea typeface="Times New Roman"/>
                        <a:cs typeface="Times New Roman"/>
                      </a:endParaRPr>
                    </a:p>
                  </a:txBody>
                  <a:tcPr marL="68580" marR="68580" marT="0" marB="0"/>
                </a:tc>
              </a:tr>
              <a:tr h="4266422">
                <a:tc>
                  <a:txBody>
                    <a:bodyPr/>
                    <a:lstStyle/>
                    <a:p>
                      <a:endParaRPr kumimoji="0" lang="ru-RU" sz="2000" kern="1200" dirty="0" smtClean="0">
                        <a:solidFill>
                          <a:schemeClr val="dk1"/>
                        </a:solidFill>
                        <a:latin typeface="+mn-lt"/>
                        <a:ea typeface="+mn-ea"/>
                        <a:cs typeface="+mn-cs"/>
                      </a:endParaRPr>
                    </a:p>
                    <a:p>
                      <a:pPr algn="l"/>
                      <a:r>
                        <a:rPr kumimoji="0" lang="ru-RU" sz="2000" kern="1200" dirty="0" smtClean="0">
                          <a:solidFill>
                            <a:schemeClr val="dk1"/>
                          </a:solidFill>
                          <a:latin typeface="+mn-lt"/>
                          <a:ea typeface="+mn-ea"/>
                          <a:cs typeface="+mn-cs"/>
                        </a:rPr>
                        <a:t>- Направить сведения о поставщике в реестр недобросовестных поставщиков (ч. 2,  4 ст. 104 Закона № 44-ФЗ)</a:t>
                      </a:r>
                    </a:p>
                    <a:p>
                      <a:pPr algn="l"/>
                      <a:r>
                        <a:rPr lang="ru-RU" sz="1400" b="0" i="0" kern="1200" dirty="0" smtClean="0">
                          <a:solidFill>
                            <a:schemeClr val="dk1"/>
                          </a:solidFill>
                          <a:effectLst/>
                          <a:latin typeface="+mn-lt"/>
                          <a:ea typeface="+mn-ea"/>
                          <a:cs typeface="+mn-cs"/>
                        </a:rPr>
                        <a:t>Ч.16 ст.95. Заказчик </a:t>
                      </a:r>
                      <a:r>
                        <a:rPr lang="ru-RU" sz="1400" b="1" i="0" kern="1200" dirty="0" smtClean="0">
                          <a:solidFill>
                            <a:srgbClr val="C00000"/>
                          </a:solidFill>
                          <a:effectLst/>
                          <a:latin typeface="+mn-lt"/>
                          <a:ea typeface="+mn-ea"/>
                          <a:cs typeface="+mn-cs"/>
                        </a:rPr>
                        <a:t>не позднее двух рабочих дней</a:t>
                      </a:r>
                      <a:r>
                        <a:rPr lang="ru-RU" sz="1400" b="0" i="0" kern="1200" dirty="0" smtClean="0">
                          <a:solidFill>
                            <a:schemeClr val="dk1"/>
                          </a:solidFill>
                          <a:effectLst/>
                          <a:latin typeface="+mn-lt"/>
                          <a:ea typeface="+mn-ea"/>
                          <a:cs typeface="+mn-cs"/>
                        </a:rPr>
                        <a:t>, следующих за днем вступления в силу решения заказчика об одностороннем отказе от исполнения контракта в связи с неисполнением или ненадлежащим исполнением поставщиком (подрядчиком, исполнителем) обязательств, предусмотренных контрактом, направляет в соответствии с порядком, предусмотренным </a:t>
                      </a:r>
                      <a:r>
                        <a:rPr lang="ru-RU" sz="1400" b="0" i="0" u="sng" kern="1200" dirty="0" smtClean="0">
                          <a:solidFill>
                            <a:schemeClr val="dk1"/>
                          </a:solidFill>
                          <a:effectLst/>
                          <a:latin typeface="+mn-lt"/>
                          <a:ea typeface="+mn-ea"/>
                          <a:cs typeface="+mn-cs"/>
                        </a:rPr>
                        <a:t>пунктом 1 части 10 статьи 104</a:t>
                      </a:r>
                      <a:r>
                        <a:rPr lang="ru-RU" sz="1400" b="0" i="0" u="none" kern="1200" baseline="0" dirty="0" smtClean="0">
                          <a:solidFill>
                            <a:schemeClr val="dk1"/>
                          </a:solidFill>
                          <a:effectLst/>
                          <a:latin typeface="+mn-lt"/>
                          <a:ea typeface="+mn-ea"/>
                          <a:cs typeface="+mn-cs"/>
                        </a:rPr>
                        <a:t> </a:t>
                      </a:r>
                      <a:r>
                        <a:rPr lang="ru-RU" sz="1400" b="0" i="0" kern="1200" dirty="0" smtClean="0">
                          <a:solidFill>
                            <a:schemeClr val="dk1"/>
                          </a:solidFill>
                          <a:effectLst/>
                          <a:latin typeface="+mn-lt"/>
                          <a:ea typeface="+mn-ea"/>
                          <a:cs typeface="+mn-cs"/>
                        </a:rPr>
                        <a:t>закона, обращение о включении информации о поставщике (подрядчике, исполнителе) в реестр недобросовестных поставщиков (подрядчиков, исполнителей).</a:t>
                      </a:r>
                    </a:p>
                    <a:p>
                      <a:pPr algn="l"/>
                      <a:endParaRPr lang="ru-RU" sz="1400" b="0" i="0" kern="1200" dirty="0" smtClean="0">
                        <a:solidFill>
                          <a:schemeClr val="dk1"/>
                        </a:solidFill>
                        <a:effectLst/>
                        <a:latin typeface="+mn-lt"/>
                        <a:ea typeface="+mn-ea"/>
                        <a:cs typeface="+mn-cs"/>
                      </a:endParaRPr>
                    </a:p>
                    <a:p>
                      <a:pPr algn="l"/>
                      <a:r>
                        <a:rPr lang="ru-RU" sz="1600" b="1" i="0" kern="1200" dirty="0" smtClean="0">
                          <a:solidFill>
                            <a:schemeClr val="dk1"/>
                          </a:solidFill>
                          <a:effectLst/>
                          <a:latin typeface="+mn-lt"/>
                          <a:ea typeface="+mn-ea"/>
                          <a:cs typeface="+mn-cs"/>
                        </a:rPr>
                        <a:t>Ч.22.2</a:t>
                      </a:r>
                      <a:r>
                        <a:rPr lang="ru-RU" sz="1600" b="1" i="0" kern="1200" baseline="0" dirty="0" smtClean="0">
                          <a:solidFill>
                            <a:schemeClr val="dk1"/>
                          </a:solidFill>
                          <a:effectLst/>
                          <a:latin typeface="+mn-lt"/>
                          <a:ea typeface="+mn-ea"/>
                          <a:cs typeface="+mn-cs"/>
                        </a:rPr>
                        <a:t> ст.95</a:t>
                      </a:r>
                      <a:r>
                        <a:rPr lang="ru-RU" sz="1600" b="1" i="0" kern="1200" dirty="0" smtClean="0">
                          <a:solidFill>
                            <a:schemeClr val="dk1"/>
                          </a:solidFill>
                          <a:effectLst/>
                          <a:latin typeface="+mn-lt"/>
                          <a:ea typeface="+mn-ea"/>
                          <a:cs typeface="+mn-cs"/>
                        </a:rPr>
                        <a:t> </a:t>
                      </a:r>
                      <a:r>
                        <a:rPr lang="ru-RU" sz="1600" b="1" i="0" kern="1200" dirty="0" smtClean="0">
                          <a:solidFill>
                            <a:srgbClr val="C00000"/>
                          </a:solidFill>
                          <a:effectLst/>
                          <a:latin typeface="+mn-lt"/>
                          <a:ea typeface="+mn-ea"/>
                          <a:cs typeface="+mn-cs"/>
                        </a:rPr>
                        <a:t>Заказчик не позднее двух рабочих дней, </a:t>
                      </a:r>
                      <a:r>
                        <a:rPr lang="ru-RU" sz="1600" b="1" i="0" kern="1200" dirty="0" smtClean="0">
                          <a:solidFill>
                            <a:schemeClr val="dk1"/>
                          </a:solidFill>
                          <a:effectLst/>
                          <a:latin typeface="+mn-lt"/>
                          <a:ea typeface="+mn-ea"/>
                          <a:cs typeface="+mn-cs"/>
                        </a:rPr>
                        <a:t>следующих за днем </a:t>
                      </a:r>
                      <a:r>
                        <a:rPr lang="ru-RU" sz="1600" b="1" i="1" u="sng" kern="1200" dirty="0" smtClean="0">
                          <a:solidFill>
                            <a:srgbClr val="C00000"/>
                          </a:solidFill>
                          <a:effectLst/>
                          <a:latin typeface="+mn-lt"/>
                          <a:ea typeface="+mn-ea"/>
                          <a:cs typeface="+mn-cs"/>
                        </a:rPr>
                        <a:t>вступления в силу решения поставщика об одностороннем отказе </a:t>
                      </a:r>
                      <a:r>
                        <a:rPr lang="ru-RU" sz="1600" b="1" i="0" kern="1200" dirty="0" smtClean="0">
                          <a:solidFill>
                            <a:schemeClr val="dk1"/>
                          </a:solidFill>
                          <a:effectLst/>
                          <a:latin typeface="+mn-lt"/>
                          <a:ea typeface="+mn-ea"/>
                          <a:cs typeface="+mn-cs"/>
                        </a:rPr>
                        <a:t>от исполнения контракта, направляет в соответствии с порядком, предусмотренным пунктом 1 части 10 статьи 104 закона, обращение о включении информации о поставщике (подрядчике, исполнителе) в реестр недобросовестных поставщиков (подрядчиков, исполнителей).</a:t>
                      </a:r>
                    </a:p>
                    <a:p>
                      <a:pPr algn="l"/>
                      <a:endParaRPr kumimoji="0" lang="ru-RU" sz="1400" kern="1200" dirty="0" smtClean="0">
                        <a:solidFill>
                          <a:schemeClr val="dk1"/>
                        </a:solidFill>
                        <a:latin typeface="+mn-lt"/>
                        <a:ea typeface="+mn-ea"/>
                        <a:cs typeface="+mn-cs"/>
                      </a:endParaRPr>
                    </a:p>
                    <a:p>
                      <a:pPr algn="l"/>
                      <a:r>
                        <a:rPr kumimoji="0" lang="ru-RU" sz="2000" kern="1200" dirty="0" smtClean="0">
                          <a:solidFill>
                            <a:schemeClr val="dk1"/>
                          </a:solidFill>
                          <a:latin typeface="+mn-lt"/>
                          <a:ea typeface="+mn-ea"/>
                          <a:cs typeface="+mn-cs"/>
                        </a:rPr>
                        <a:t>- Направить сведения о расторжении контракта в реестр контрактов (ч. 3 ст. 103 Закона № 44-ФЗ)</a:t>
                      </a:r>
                    </a:p>
                    <a:p>
                      <a:pPr algn="l"/>
                      <a:endParaRPr kumimoji="0" lang="ru-RU" sz="2000" kern="1200" dirty="0" smtClean="0">
                        <a:solidFill>
                          <a:schemeClr val="dk1"/>
                        </a:solidFill>
                        <a:latin typeface="+mn-lt"/>
                        <a:ea typeface="+mn-ea"/>
                        <a:cs typeface="+mn-cs"/>
                      </a:endParaRPr>
                    </a:p>
                    <a:p>
                      <a:pPr algn="l"/>
                      <a:endParaRPr kumimoji="0" lang="ru-RU" sz="2000" kern="1200" dirty="0" smtClean="0">
                        <a:solidFill>
                          <a:schemeClr val="dk1"/>
                        </a:solidFill>
                        <a:latin typeface="+mn-lt"/>
                        <a:ea typeface="+mn-ea"/>
                        <a:cs typeface="+mn-cs"/>
                      </a:endParaRPr>
                    </a:p>
                    <a:p>
                      <a:pPr algn="l"/>
                      <a:r>
                        <a:rPr kumimoji="0" lang="ru-RU" sz="2000" kern="1200" dirty="0" smtClean="0">
                          <a:solidFill>
                            <a:schemeClr val="dk1"/>
                          </a:solidFill>
                          <a:latin typeface="+mn-lt"/>
                          <a:ea typeface="+mn-ea"/>
                          <a:cs typeface="+mn-cs"/>
                        </a:rPr>
                        <a:t>-</a:t>
                      </a:r>
                      <a:r>
                        <a:rPr kumimoji="0" lang="ru-RU" sz="2000" kern="1200" baseline="0" dirty="0" smtClean="0">
                          <a:solidFill>
                            <a:schemeClr val="dk1"/>
                          </a:solidFill>
                          <a:latin typeface="+mn-lt"/>
                          <a:ea typeface="+mn-ea"/>
                          <a:cs typeface="+mn-cs"/>
                        </a:rPr>
                        <a:t> </a:t>
                      </a:r>
                      <a:r>
                        <a:rPr kumimoji="0" lang="ru-RU" sz="2000" kern="1200" dirty="0" smtClean="0">
                          <a:solidFill>
                            <a:schemeClr val="dk1"/>
                          </a:solidFill>
                          <a:latin typeface="+mn-lt"/>
                          <a:ea typeface="+mn-ea"/>
                          <a:cs typeface="+mn-cs"/>
                        </a:rPr>
                        <a:t> Возместить подрядчику (исполнителю) фактически понесенные расходы (убытки) при предъявлении такого требования (ст. 717, п. 1 ст. 782 ГК РФ)</a:t>
                      </a:r>
                      <a:endParaRPr lang="ru-RU" sz="2000" dirty="0">
                        <a:latin typeface="Times New Roman"/>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1103474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917700" y="3276600"/>
            <a:ext cx="8242300" cy="523220"/>
          </a:xfrm>
          <a:prstGeom prst="rect">
            <a:avLst/>
          </a:prstGeom>
        </p:spPr>
        <p:txBody>
          <a:bodyPr wrap="square">
            <a:spAutoFit/>
          </a:bodyPr>
          <a:lstStyle/>
          <a:p>
            <a:endParaRPr lang="ru-RU" sz="2800" dirty="0">
              <a:solidFill>
                <a:schemeClr val="accent1">
                  <a:lumMod val="75000"/>
                </a:schemeClr>
              </a:solidFill>
            </a:endParaRPr>
          </a:p>
        </p:txBody>
      </p:sp>
      <p:sp>
        <p:nvSpPr>
          <p:cNvPr id="121" name="TextBox 120"/>
          <p:cNvSpPr txBox="1"/>
          <p:nvPr/>
        </p:nvSpPr>
        <p:spPr>
          <a:xfrm>
            <a:off x="2106386" y="954741"/>
            <a:ext cx="7966528" cy="4154984"/>
          </a:xfrm>
          <a:prstGeom prst="rect">
            <a:avLst/>
          </a:prstGeom>
          <a:noFill/>
        </p:spPr>
        <p:txBody>
          <a:bodyPr wrap="square" rtlCol="0">
            <a:spAutoFit/>
          </a:bodyPr>
          <a:lstStyle/>
          <a:p>
            <a:pPr algn="ctr"/>
            <a:endParaRPr lang="ru-RU" sz="3600" b="1" dirty="0">
              <a:solidFill>
                <a:srgbClr val="FF0000"/>
              </a:solidFill>
              <a:cs typeface="Arial" pitchFamily="34" charset="0"/>
            </a:endParaRPr>
          </a:p>
          <a:p>
            <a:pPr algn="ctr"/>
            <a:endParaRPr lang="ru-RU" sz="3600" b="1" dirty="0">
              <a:solidFill>
                <a:srgbClr val="FF0000"/>
              </a:solidFill>
              <a:cs typeface="Arial" pitchFamily="34" charset="0"/>
            </a:endParaRPr>
          </a:p>
          <a:p>
            <a:pPr algn="ctr"/>
            <a:endParaRPr lang="ru-RU" sz="2400" b="1" dirty="0">
              <a:solidFill>
                <a:schemeClr val="accent1">
                  <a:lumMod val="75000"/>
                </a:schemeClr>
              </a:solidFill>
              <a:cs typeface="Arial" pitchFamily="34" charset="0"/>
            </a:endParaRPr>
          </a:p>
          <a:p>
            <a:pPr algn="ctr"/>
            <a:endParaRPr lang="ru-RU" sz="2400" b="1" dirty="0">
              <a:solidFill>
                <a:schemeClr val="accent1">
                  <a:lumMod val="75000"/>
                </a:schemeClr>
              </a:solidFill>
              <a:cs typeface="Arial" pitchFamily="34" charset="0"/>
            </a:endParaRPr>
          </a:p>
          <a:p>
            <a:pPr algn="ctr"/>
            <a:endParaRPr lang="ru-RU" sz="2400" b="1" dirty="0">
              <a:solidFill>
                <a:schemeClr val="accent1">
                  <a:lumMod val="75000"/>
                </a:schemeClr>
              </a:solidFill>
              <a:cs typeface="Arial" pitchFamily="34" charset="0"/>
            </a:endParaRPr>
          </a:p>
          <a:p>
            <a:endParaRPr lang="ru-RU" sz="2400" dirty="0"/>
          </a:p>
          <a:p>
            <a:endParaRPr lang="ru-RU" sz="2400" dirty="0"/>
          </a:p>
          <a:p>
            <a:endParaRPr lang="ru-RU" sz="2400" dirty="0"/>
          </a:p>
          <a:p>
            <a:endParaRPr lang="ru-RU" sz="2400" dirty="0"/>
          </a:p>
          <a:p>
            <a:endParaRPr lang="ru-RU" sz="2400" b="1" dirty="0">
              <a:solidFill>
                <a:schemeClr val="accent1">
                  <a:lumMod val="50000"/>
                </a:schemeClr>
              </a:solidFill>
            </a:endParaRPr>
          </a:p>
        </p:txBody>
      </p:sp>
      <p:sp>
        <p:nvSpPr>
          <p:cNvPr id="73" name="Прямоугольник 72"/>
          <p:cNvSpPr/>
          <p:nvPr/>
        </p:nvSpPr>
        <p:spPr>
          <a:xfrm>
            <a:off x="4404736" y="3244334"/>
            <a:ext cx="184731" cy="369332"/>
          </a:xfrm>
          <a:prstGeom prst="rect">
            <a:avLst/>
          </a:prstGeom>
        </p:spPr>
        <p:txBody>
          <a:bodyPr wrap="none">
            <a:spAutoFit/>
          </a:bodyPr>
          <a:lstStyle/>
          <a:p>
            <a:endParaRPr lang="ru-RU" dirty="0"/>
          </a:p>
        </p:txBody>
      </p:sp>
      <p:sp>
        <p:nvSpPr>
          <p:cNvPr id="8" name="Заголовок 1"/>
          <p:cNvSpPr txBox="1">
            <a:spLocks/>
          </p:cNvSpPr>
          <p:nvPr/>
        </p:nvSpPr>
        <p:spPr>
          <a:xfrm>
            <a:off x="-4549" y="586855"/>
            <a:ext cx="8549319" cy="491318"/>
          </a:xfrm>
          <a:prstGeom prst="rect">
            <a:avLst/>
          </a:prstGeom>
        </p:spPr>
        <p:txBody>
          <a:bodyPr>
            <a:normAutofit fontScale="90000" lnSpcReduction="10000"/>
          </a:bodyPr>
          <a:lstStyle/>
          <a:p>
            <a:pPr lvl="0" algn="ctr">
              <a:spcBef>
                <a:spcPct val="0"/>
              </a:spcBef>
              <a:defRPr/>
            </a:pPr>
            <a:endParaRPr lang="ru-RU" sz="3200" b="1" dirty="0">
              <a:solidFill>
                <a:srgbClr val="FF0000"/>
              </a:solidFill>
              <a:cs typeface="Arial" pitchFamily="34" charset="0"/>
            </a:endParaRPr>
          </a:p>
        </p:txBody>
      </p:sp>
      <p:graphicFrame>
        <p:nvGraphicFramePr>
          <p:cNvPr id="9" name="Содержимое 5"/>
          <p:cNvGraphicFramePr>
            <a:graphicFrameLocks/>
          </p:cNvGraphicFramePr>
          <p:nvPr/>
        </p:nvGraphicFramePr>
        <p:xfrm>
          <a:off x="2000250" y="1931894"/>
          <a:ext cx="83820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Прямоугольник 11"/>
          <p:cNvSpPr/>
          <p:nvPr/>
        </p:nvSpPr>
        <p:spPr>
          <a:xfrm>
            <a:off x="1686430" y="301477"/>
            <a:ext cx="8488906" cy="1446550"/>
          </a:xfrm>
          <a:prstGeom prst="rect">
            <a:avLst/>
          </a:prstGeom>
        </p:spPr>
        <p:txBody>
          <a:bodyPr wrap="square">
            <a:spAutoFit/>
          </a:bodyPr>
          <a:lstStyle/>
          <a:p>
            <a:pPr algn="ctr"/>
            <a:r>
              <a:rPr lang="ru-RU" sz="2200" b="1" dirty="0">
                <a:solidFill>
                  <a:srgbClr val="FF0000"/>
                </a:solidFill>
              </a:rPr>
              <a:t>Административная ответственность</a:t>
            </a:r>
          </a:p>
          <a:p>
            <a:pPr algn="ctr"/>
            <a:endParaRPr lang="ru-RU" sz="2200" dirty="0">
              <a:solidFill>
                <a:srgbClr val="FF0000"/>
              </a:solidFill>
            </a:endParaRPr>
          </a:p>
          <a:p>
            <a:pPr algn="ctr"/>
            <a:endParaRPr lang="ru-RU" sz="2200" dirty="0">
              <a:solidFill>
                <a:srgbClr val="FF0000"/>
              </a:solidFill>
            </a:endParaRPr>
          </a:p>
          <a:p>
            <a:pPr algn="ctr"/>
            <a:endParaRPr lang="ru-RU" sz="2200" dirty="0">
              <a:solidFill>
                <a:srgbClr val="FF0000"/>
              </a:solidFill>
            </a:endParaRPr>
          </a:p>
        </p:txBody>
      </p:sp>
      <p:graphicFrame>
        <p:nvGraphicFramePr>
          <p:cNvPr id="14" name="Таблица 13"/>
          <p:cNvGraphicFramePr>
            <a:graphicFrameLocks noGrp="1"/>
          </p:cNvGraphicFramePr>
          <p:nvPr>
            <p:extLst>
              <p:ext uri="{D42A27DB-BD31-4B8C-83A1-F6EECF244321}">
                <p14:modId xmlns:p14="http://schemas.microsoft.com/office/powerpoint/2010/main" val="539286405"/>
              </p:ext>
            </p:extLst>
          </p:nvPr>
        </p:nvGraphicFramePr>
        <p:xfrm>
          <a:off x="327543" y="1024752"/>
          <a:ext cx="11469716" cy="3930555"/>
        </p:xfrm>
        <a:graphic>
          <a:graphicData uri="http://schemas.openxmlformats.org/drawingml/2006/table">
            <a:tbl>
              <a:tblPr firstRow="1" bandRow="1">
                <a:tableStyleId>{5C22544A-7EE6-4342-B048-85BDC9FD1C3A}</a:tableStyleId>
              </a:tblPr>
              <a:tblGrid>
                <a:gridCol w="1500710"/>
                <a:gridCol w="6623673"/>
                <a:gridCol w="3345333"/>
              </a:tblGrid>
              <a:tr h="725053">
                <a:tc>
                  <a:txBody>
                    <a:bodyPr/>
                    <a:lstStyle/>
                    <a:p>
                      <a:r>
                        <a:rPr lang="ru-RU" sz="2200" dirty="0" err="1" smtClean="0"/>
                        <a:t>КоАП</a:t>
                      </a:r>
                      <a:r>
                        <a:rPr lang="ru-RU" sz="2200" baseline="0" dirty="0" smtClean="0"/>
                        <a:t> РФ</a:t>
                      </a:r>
                      <a:endParaRPr lang="ru-RU" sz="2200" dirty="0"/>
                    </a:p>
                  </a:txBody>
                  <a:tcPr/>
                </a:tc>
                <a:tc>
                  <a:txBody>
                    <a:bodyPr/>
                    <a:lstStyle/>
                    <a:p>
                      <a:pPr algn="ctr"/>
                      <a:r>
                        <a:rPr lang="ru-RU" sz="2200" dirty="0" smtClean="0"/>
                        <a:t>Вид нарушения </a:t>
                      </a:r>
                    </a:p>
                  </a:txBody>
                  <a:tcPr/>
                </a:tc>
                <a:tc>
                  <a:txBody>
                    <a:bodyPr/>
                    <a:lstStyle/>
                    <a:p>
                      <a:pPr algn="ctr"/>
                      <a:r>
                        <a:rPr lang="ru-RU" sz="2200" dirty="0" smtClean="0"/>
                        <a:t>Размер штрафа</a:t>
                      </a:r>
                      <a:endParaRPr lang="ru-RU" sz="2200" dirty="0"/>
                    </a:p>
                  </a:txBody>
                  <a:tcPr/>
                </a:tc>
              </a:tr>
              <a:tr h="3205502">
                <a:tc>
                  <a:txBody>
                    <a:bodyPr/>
                    <a:lstStyle/>
                    <a:p>
                      <a:r>
                        <a:rPr lang="ru-RU" sz="2200" dirty="0" smtClean="0"/>
                        <a:t>ч.6</a:t>
                      </a:r>
                      <a:r>
                        <a:rPr lang="ru-RU" sz="2200" baseline="0" dirty="0" smtClean="0"/>
                        <a:t> </a:t>
                      </a:r>
                      <a:r>
                        <a:rPr lang="ru-RU" sz="2200" dirty="0" smtClean="0"/>
                        <a:t>ст.7.32</a:t>
                      </a:r>
                      <a:endParaRPr lang="ru-RU" sz="2200" dirty="0"/>
                    </a:p>
                  </a:txBody>
                  <a:tcPr/>
                </a:tc>
                <a:tc>
                  <a:txBody>
                    <a:bodyPr/>
                    <a:lstStyle/>
                    <a:p>
                      <a:pPr algn="just"/>
                      <a:r>
                        <a:rPr kumimoji="0" lang="ru-RU" sz="2200" b="0" i="0" kern="1200" dirty="0" smtClean="0">
                          <a:solidFill>
                            <a:schemeClr val="dk1"/>
                          </a:solidFill>
                          <a:latin typeface="+mn-lt"/>
                          <a:ea typeface="+mn-ea"/>
                          <a:cs typeface="+mn-cs"/>
                        </a:rPr>
                        <a:t>Нарушение </a:t>
                      </a:r>
                      <a:r>
                        <a:rPr kumimoji="0" lang="ru-RU" sz="2200" b="0" i="0" u="none" strike="noStrike" kern="1200" dirty="0" smtClean="0">
                          <a:solidFill>
                            <a:schemeClr val="dk1"/>
                          </a:solidFill>
                          <a:latin typeface="+mn-lt"/>
                          <a:ea typeface="+mn-ea"/>
                          <a:cs typeface="+mn-cs"/>
                        </a:rPr>
                        <a:t>порядка</a:t>
                      </a:r>
                      <a:r>
                        <a:rPr kumimoji="0" lang="ru-RU" sz="2200" b="0" i="0" u="none" strike="noStrike" kern="1200" baseline="0" dirty="0" smtClean="0">
                          <a:solidFill>
                            <a:schemeClr val="dk1"/>
                          </a:solidFill>
                          <a:latin typeface="+mn-lt"/>
                          <a:ea typeface="+mn-ea"/>
                          <a:cs typeface="+mn-cs"/>
                        </a:rPr>
                        <a:t> </a:t>
                      </a:r>
                      <a:r>
                        <a:rPr kumimoji="0" lang="ru-RU" sz="2200" b="0" i="0" kern="1200" dirty="0" smtClean="0">
                          <a:solidFill>
                            <a:schemeClr val="dk1"/>
                          </a:solidFill>
                          <a:latin typeface="+mn-lt"/>
                          <a:ea typeface="+mn-ea"/>
                          <a:cs typeface="+mn-cs"/>
                        </a:rPr>
                        <a:t>расторжения контракта в случае одностороннего отказа от исполнения контракта </a:t>
                      </a:r>
                    </a:p>
                    <a:p>
                      <a:pPr algn="just"/>
                      <a:endParaRPr kumimoji="0" lang="ru-RU" sz="2200" b="0" i="0" kern="1200" baseline="0" dirty="0" smtClean="0">
                        <a:solidFill>
                          <a:schemeClr val="dk1"/>
                        </a:solidFill>
                        <a:latin typeface="+mn-lt"/>
                        <a:ea typeface="+mn-ea"/>
                        <a:cs typeface="+mn-cs"/>
                      </a:endParaRPr>
                    </a:p>
                    <a:p>
                      <a:pPr algn="just">
                        <a:buFontTx/>
                        <a:buChar char="-"/>
                      </a:pPr>
                      <a:r>
                        <a:rPr kumimoji="0" lang="ru-RU" sz="2200" b="0" i="1" kern="1200" baseline="0" dirty="0" smtClean="0">
                          <a:solidFill>
                            <a:schemeClr val="dk1"/>
                          </a:solidFill>
                          <a:latin typeface="+mn-lt"/>
                          <a:ea typeface="+mn-ea"/>
                          <a:cs typeface="+mn-cs"/>
                        </a:rPr>
                        <a:t> неверный подсчет сроков на вступление в  силу решения</a:t>
                      </a:r>
                    </a:p>
                  </a:txBody>
                  <a:tcPr/>
                </a:tc>
                <a:tc>
                  <a:txBody>
                    <a:bodyPr/>
                    <a:lstStyle/>
                    <a:p>
                      <a:r>
                        <a:rPr kumimoji="0" lang="ru-RU" sz="2200" b="0" i="0" kern="1200" dirty="0" smtClean="0">
                          <a:solidFill>
                            <a:schemeClr val="dk1"/>
                          </a:solidFill>
                          <a:latin typeface="+mn-lt"/>
                          <a:ea typeface="+mn-ea"/>
                          <a:cs typeface="+mn-cs"/>
                        </a:rPr>
                        <a:t>на должностных лиц </a:t>
                      </a:r>
                    </a:p>
                    <a:p>
                      <a:endParaRPr kumimoji="0" lang="ru-RU" sz="2200" b="0" i="0" kern="1200" dirty="0" smtClean="0">
                        <a:solidFill>
                          <a:schemeClr val="dk1"/>
                        </a:solidFill>
                        <a:latin typeface="+mn-lt"/>
                        <a:ea typeface="+mn-ea"/>
                        <a:cs typeface="+mn-cs"/>
                      </a:endParaRPr>
                    </a:p>
                    <a:p>
                      <a:r>
                        <a:rPr kumimoji="0" lang="ru-RU" sz="2200" b="0" i="0" kern="1200" dirty="0" smtClean="0">
                          <a:solidFill>
                            <a:schemeClr val="dk1"/>
                          </a:solidFill>
                          <a:latin typeface="+mn-lt"/>
                          <a:ea typeface="+mn-ea"/>
                          <a:cs typeface="+mn-cs"/>
                        </a:rPr>
                        <a:t>в размере 50 тысяч рублей; </a:t>
                      </a:r>
                    </a:p>
                    <a:p>
                      <a:r>
                        <a:rPr kumimoji="0" lang="ru-RU" sz="2200" b="0" i="0" kern="1200" dirty="0" smtClean="0">
                          <a:solidFill>
                            <a:schemeClr val="dk1"/>
                          </a:solidFill>
                          <a:latin typeface="+mn-lt"/>
                          <a:ea typeface="+mn-ea"/>
                          <a:cs typeface="+mn-cs"/>
                        </a:rPr>
                        <a:t>на юридических лиц – </a:t>
                      </a:r>
                    </a:p>
                    <a:p>
                      <a:endParaRPr kumimoji="0" lang="ru-RU" sz="2200" b="0" i="0" kern="1200" dirty="0" smtClean="0">
                        <a:solidFill>
                          <a:schemeClr val="dk1"/>
                        </a:solidFill>
                        <a:latin typeface="+mn-lt"/>
                        <a:ea typeface="+mn-ea"/>
                        <a:cs typeface="+mn-cs"/>
                      </a:endParaRPr>
                    </a:p>
                    <a:p>
                      <a:r>
                        <a:rPr kumimoji="0" lang="ru-RU" sz="2200" b="0" i="0" kern="1200" dirty="0" smtClean="0">
                          <a:solidFill>
                            <a:schemeClr val="dk1"/>
                          </a:solidFill>
                          <a:latin typeface="+mn-lt"/>
                          <a:ea typeface="+mn-ea"/>
                          <a:cs typeface="+mn-cs"/>
                        </a:rPr>
                        <a:t>200 тысяч рублей.</a:t>
                      </a:r>
                    </a:p>
                    <a:p>
                      <a:endParaRPr lang="ru-RU" sz="2200" dirty="0"/>
                    </a:p>
                  </a:txBody>
                  <a:tcPr/>
                </a:tc>
              </a:tr>
            </a:tbl>
          </a:graphicData>
        </a:graphic>
      </p:graphicFrame>
    </p:spTree>
    <p:extLst>
      <p:ext uri="{BB962C8B-B14F-4D97-AF65-F5344CB8AC3E}">
        <p14:creationId xmlns:p14="http://schemas.microsoft.com/office/powerpoint/2010/main" val="264378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2960" y="823690"/>
            <a:ext cx="11092374" cy="3477875"/>
          </a:xfrm>
          <a:prstGeom prst="rect">
            <a:avLst/>
          </a:prstGeom>
        </p:spPr>
        <p:txBody>
          <a:bodyPr wrap="square">
            <a:spAutoFit/>
          </a:bodyPr>
          <a:lstStyle/>
          <a:p>
            <a:r>
              <a:rPr lang="ru-RU" sz="2200" dirty="0" smtClean="0">
                <a:solidFill>
                  <a:srgbClr val="000000"/>
                </a:solidFill>
              </a:rPr>
              <a:t>В </a:t>
            </a:r>
            <a:r>
              <a:rPr lang="ru-RU" sz="2200" dirty="0">
                <a:solidFill>
                  <a:srgbClr val="000000"/>
                </a:solidFill>
              </a:rPr>
              <a:t>случае расторжения контракта </a:t>
            </a:r>
            <a:r>
              <a:rPr lang="ru-RU" sz="2200" u="sng" dirty="0">
                <a:solidFill>
                  <a:srgbClr val="0070C0"/>
                </a:solidFill>
              </a:rPr>
              <a:t>в связи с односторонним отказом </a:t>
            </a:r>
            <a:r>
              <a:rPr lang="ru-RU" sz="2200" dirty="0">
                <a:solidFill>
                  <a:srgbClr val="000000"/>
                </a:solidFill>
              </a:rPr>
              <a:t>заказчика от исполнения </a:t>
            </a:r>
            <a:r>
              <a:rPr lang="ru-RU" sz="2200" dirty="0" smtClean="0">
                <a:solidFill>
                  <a:srgbClr val="000000"/>
                </a:solidFill>
              </a:rPr>
              <a:t>контракта:</a:t>
            </a:r>
          </a:p>
          <a:p>
            <a:pPr marL="342900" indent="-342900">
              <a:buFontTx/>
              <a:buChar char="-"/>
            </a:pPr>
            <a:r>
              <a:rPr lang="ru-RU" sz="2200" dirty="0" smtClean="0">
                <a:solidFill>
                  <a:srgbClr val="000000"/>
                </a:solidFill>
              </a:rPr>
              <a:t>заказчик </a:t>
            </a:r>
            <a:r>
              <a:rPr lang="ru-RU" sz="2200" dirty="0">
                <a:solidFill>
                  <a:srgbClr val="000000"/>
                </a:solidFill>
              </a:rPr>
              <a:t>вправе осуществить в соответствии с </a:t>
            </a:r>
            <a:r>
              <a:rPr lang="ru-RU" sz="2200" u="sng" dirty="0">
                <a:solidFill>
                  <a:srgbClr val="1A0DAB"/>
                </a:solidFill>
              </a:rPr>
              <a:t>подпунктом "б" пункта 2 части 10 статьи </a:t>
            </a:r>
            <a:r>
              <a:rPr lang="ru-RU" sz="2200" u="sng" dirty="0" smtClean="0">
                <a:solidFill>
                  <a:srgbClr val="1A0DAB"/>
                </a:solidFill>
              </a:rPr>
              <a:t>24</a:t>
            </a:r>
            <a:r>
              <a:rPr lang="ru-RU" sz="2200" dirty="0" smtClean="0">
                <a:solidFill>
                  <a:srgbClr val="000000"/>
                </a:solidFill>
              </a:rPr>
              <a:t> закона </a:t>
            </a:r>
            <a:r>
              <a:rPr lang="ru-RU" sz="2200" dirty="0">
                <a:solidFill>
                  <a:srgbClr val="000000"/>
                </a:solidFill>
              </a:rPr>
              <a:t>закупку товара, работы, услуги, поставка, выполнение, оказание которых являлись предметом расторгнутого контракта</a:t>
            </a:r>
            <a:r>
              <a:rPr lang="ru-RU" sz="2200" dirty="0" smtClean="0">
                <a:solidFill>
                  <a:srgbClr val="000000"/>
                </a:solidFill>
              </a:rPr>
              <a:t>.</a:t>
            </a:r>
          </a:p>
          <a:p>
            <a:pPr marL="342900" indent="-342900">
              <a:buFontTx/>
              <a:buChar char="-"/>
            </a:pPr>
            <a:endParaRPr lang="ru-RU" sz="2200" dirty="0">
              <a:solidFill>
                <a:srgbClr val="000000"/>
              </a:solidFill>
            </a:endParaRPr>
          </a:p>
          <a:p>
            <a:r>
              <a:rPr lang="ru-RU" sz="2200" i="1" u="sng" dirty="0" smtClean="0">
                <a:solidFill>
                  <a:srgbClr val="000000"/>
                </a:solidFill>
              </a:rPr>
              <a:t>Часть 10 ст.24 закона </a:t>
            </a:r>
            <a:r>
              <a:rPr lang="ru-RU" sz="2200" dirty="0" smtClean="0">
                <a:solidFill>
                  <a:srgbClr val="000000"/>
                </a:solidFill>
              </a:rPr>
              <a:t>заказчик </a:t>
            </a:r>
            <a:r>
              <a:rPr lang="ru-RU" sz="2200" b="1" dirty="0">
                <a:solidFill>
                  <a:srgbClr val="0070C0"/>
                </a:solidFill>
              </a:rPr>
              <a:t>вправе</a:t>
            </a:r>
            <a:r>
              <a:rPr lang="ru-RU" sz="2200" dirty="0">
                <a:solidFill>
                  <a:srgbClr val="000000"/>
                </a:solidFill>
              </a:rPr>
              <a:t> проводить </a:t>
            </a:r>
            <a:r>
              <a:rPr lang="ru-RU" sz="2200" b="1" u="sng" dirty="0" smtClean="0">
                <a:solidFill>
                  <a:srgbClr val="C00000"/>
                </a:solidFill>
              </a:rPr>
              <a:t>электронный </a:t>
            </a:r>
            <a:r>
              <a:rPr lang="ru-RU" sz="2200" b="1" u="sng" dirty="0">
                <a:solidFill>
                  <a:srgbClr val="C00000"/>
                </a:solidFill>
              </a:rPr>
              <a:t>запрос котировок:</a:t>
            </a:r>
            <a:endParaRPr lang="ru-RU" sz="2200" b="1" u="sng" dirty="0" smtClean="0">
              <a:solidFill>
                <a:srgbClr val="C00000"/>
              </a:solidFill>
            </a:endParaRPr>
          </a:p>
          <a:p>
            <a:pPr marL="342900" indent="-342900">
              <a:buFontTx/>
              <a:buChar char="-"/>
            </a:pPr>
            <a:r>
              <a:rPr lang="ru-RU" sz="2200" dirty="0"/>
              <a:t>б) закупки товаров, работ или услуг, являющихся предметом контракта, расторжение которого осуществлено заказчиком на основании </a:t>
            </a:r>
            <a:r>
              <a:rPr lang="ru-RU" sz="2200" u="sng" dirty="0"/>
              <a:t>части 9</a:t>
            </a:r>
            <a:r>
              <a:rPr lang="ru-RU" sz="2200" dirty="0"/>
              <a:t> или </a:t>
            </a:r>
            <a:r>
              <a:rPr lang="ru-RU" sz="2200" u="sng" dirty="0"/>
              <a:t>15 статьи </a:t>
            </a:r>
            <a:r>
              <a:rPr lang="ru-RU" sz="2200" u="sng" dirty="0" smtClean="0"/>
              <a:t>95</a:t>
            </a:r>
            <a:r>
              <a:rPr lang="ru-RU" sz="2200" dirty="0"/>
              <a:t> </a:t>
            </a:r>
            <a:r>
              <a:rPr lang="ru-RU" sz="2200" dirty="0" smtClean="0"/>
              <a:t>закона</a:t>
            </a:r>
            <a:r>
              <a:rPr lang="ru-RU" sz="2200" dirty="0"/>
              <a:t>. </a:t>
            </a:r>
            <a:r>
              <a:rPr lang="ru-RU" sz="2200" dirty="0" smtClean="0"/>
              <a:t>Закупка </a:t>
            </a:r>
            <a:r>
              <a:rPr lang="ru-RU" sz="2200" dirty="0"/>
              <a:t>осуществляется с учетом положений </a:t>
            </a:r>
            <a:r>
              <a:rPr lang="ru-RU" sz="2200" u="sng" dirty="0"/>
              <a:t>части 18 статьи </a:t>
            </a:r>
            <a:r>
              <a:rPr lang="ru-RU" sz="2200" u="sng" dirty="0" smtClean="0"/>
              <a:t>95</a:t>
            </a:r>
            <a:r>
              <a:rPr lang="ru-RU" sz="2200" dirty="0" smtClean="0"/>
              <a:t> </a:t>
            </a:r>
            <a:r>
              <a:rPr lang="ru-RU" sz="2200" dirty="0"/>
              <a:t>закона;</a:t>
            </a:r>
          </a:p>
        </p:txBody>
      </p:sp>
      <p:sp>
        <p:nvSpPr>
          <p:cNvPr id="3" name="Прямоугольник 2"/>
          <p:cNvSpPr/>
          <p:nvPr/>
        </p:nvSpPr>
        <p:spPr>
          <a:xfrm>
            <a:off x="1067728" y="214885"/>
            <a:ext cx="5204117" cy="400110"/>
          </a:xfrm>
          <a:prstGeom prst="rect">
            <a:avLst/>
          </a:prstGeom>
        </p:spPr>
        <p:txBody>
          <a:bodyPr wrap="none">
            <a:spAutoFit/>
          </a:bodyPr>
          <a:lstStyle/>
          <a:p>
            <a:pPr lvl="0"/>
            <a:r>
              <a:rPr lang="ru-RU" sz="2000" b="1" dirty="0" smtClean="0">
                <a:solidFill>
                  <a:srgbClr val="7030A0"/>
                </a:solidFill>
              </a:rPr>
              <a:t>Последствия расторжения (ч.17 ст.95 закона)</a:t>
            </a:r>
            <a:endParaRPr lang="ru-RU" sz="2000" b="1" dirty="0">
              <a:solidFill>
                <a:srgbClr val="7030A0"/>
              </a:solidFill>
            </a:endParaRPr>
          </a:p>
        </p:txBody>
      </p:sp>
      <p:sp>
        <p:nvSpPr>
          <p:cNvPr id="4" name="Прямоугольник 3"/>
          <p:cNvSpPr/>
          <p:nvPr/>
        </p:nvSpPr>
        <p:spPr>
          <a:xfrm>
            <a:off x="1328225" y="5184690"/>
            <a:ext cx="10081844" cy="1477328"/>
          </a:xfrm>
          <a:prstGeom prst="rect">
            <a:avLst/>
          </a:prstGeom>
          <a:ln>
            <a:solidFill>
              <a:schemeClr val="accent1"/>
            </a:solidFill>
          </a:ln>
        </p:spPr>
        <p:txBody>
          <a:bodyPr wrap="square">
            <a:spAutoFit/>
          </a:bodyPr>
          <a:lstStyle/>
          <a:p>
            <a:r>
              <a:rPr lang="ru-RU" dirty="0">
                <a:solidFill>
                  <a:srgbClr val="000000"/>
                </a:solidFill>
              </a:rPr>
              <a:t>количество поставляемого товара, объем выполняемой работы или оказываемой услуги должны быть уменьшены с учетом количества поставленного товара, объема выполненной работы или оказанной услуги по расторгнутому контракту. </a:t>
            </a:r>
            <a:r>
              <a:rPr lang="ru-RU" dirty="0" smtClean="0">
                <a:solidFill>
                  <a:srgbClr val="000000"/>
                </a:solidFill>
              </a:rPr>
              <a:t>Цена контракта должна </a:t>
            </a:r>
            <a:r>
              <a:rPr lang="ru-RU" dirty="0">
                <a:solidFill>
                  <a:srgbClr val="000000"/>
                </a:solidFill>
              </a:rPr>
              <a:t>быть уменьшена пропорционально количеству поставленного товара, объему выполненной работы или оказанной услуги</a:t>
            </a:r>
            <a:r>
              <a:rPr lang="ru-RU" dirty="0" smtClean="0">
                <a:solidFill>
                  <a:srgbClr val="000000"/>
                </a:solidFill>
              </a:rPr>
              <a:t>.(ч.18 ст.95 закона)</a:t>
            </a:r>
            <a:endParaRPr lang="ru-RU" dirty="0"/>
          </a:p>
        </p:txBody>
      </p:sp>
    </p:spTree>
    <p:extLst>
      <p:ext uri="{BB962C8B-B14F-4D97-AF65-F5344CB8AC3E}">
        <p14:creationId xmlns:p14="http://schemas.microsoft.com/office/powerpoint/2010/main" val="41688305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8200" y="515209"/>
            <a:ext cx="10820402" cy="6247864"/>
          </a:xfrm>
          <a:prstGeom prst="rect">
            <a:avLst/>
          </a:prstGeom>
        </p:spPr>
        <p:txBody>
          <a:bodyPr wrap="square">
            <a:spAutoFit/>
          </a:bodyPr>
          <a:lstStyle/>
          <a:p>
            <a:r>
              <a:rPr lang="ru-RU" sz="2000" dirty="0"/>
              <a:t>В случае расторжения контракта </a:t>
            </a:r>
            <a:r>
              <a:rPr lang="ru-RU" sz="2000" b="1" dirty="0">
                <a:solidFill>
                  <a:srgbClr val="C00000"/>
                </a:solidFill>
              </a:rPr>
              <a:t>по </a:t>
            </a:r>
            <a:r>
              <a:rPr lang="ru-RU" sz="2000" b="1" dirty="0" smtClean="0">
                <a:solidFill>
                  <a:srgbClr val="C00000"/>
                </a:solidFill>
              </a:rPr>
              <a:t>основаниям</a:t>
            </a:r>
            <a:r>
              <a:rPr lang="ru-RU" sz="2000" b="1" dirty="0">
                <a:solidFill>
                  <a:srgbClr val="C00000"/>
                </a:solidFill>
              </a:rPr>
              <a:t> </a:t>
            </a:r>
            <a:r>
              <a:rPr lang="ru-RU" sz="2000" b="1" u="sng" dirty="0">
                <a:solidFill>
                  <a:srgbClr val="C00000"/>
                </a:solidFill>
              </a:rPr>
              <a:t>частью </a:t>
            </a:r>
            <a:r>
              <a:rPr lang="ru-RU" sz="2000" b="1" u="sng" dirty="0" smtClean="0">
                <a:solidFill>
                  <a:srgbClr val="C00000"/>
                </a:solidFill>
              </a:rPr>
              <a:t>8</a:t>
            </a:r>
            <a:r>
              <a:rPr lang="ru-RU" sz="2000" b="1" dirty="0" smtClean="0">
                <a:solidFill>
                  <a:srgbClr val="C00000"/>
                </a:solidFill>
              </a:rPr>
              <a:t> статьи 95 закона (любое основание), </a:t>
            </a:r>
            <a:r>
              <a:rPr lang="ru-RU" sz="2000" dirty="0"/>
              <a:t>заказчик </a:t>
            </a:r>
            <a:r>
              <a:rPr lang="ru-RU" sz="2000" b="1" dirty="0">
                <a:solidFill>
                  <a:srgbClr val="C00000"/>
                </a:solidFill>
              </a:rPr>
              <a:t>вправе </a:t>
            </a:r>
            <a:r>
              <a:rPr lang="ru-RU" sz="2000" dirty="0"/>
              <a:t>заключить контракт </a:t>
            </a:r>
            <a:r>
              <a:rPr lang="ru-RU" sz="2000" b="1" dirty="0">
                <a:solidFill>
                  <a:srgbClr val="0070C0"/>
                </a:solidFill>
              </a:rPr>
              <a:t>с </a:t>
            </a:r>
            <a:r>
              <a:rPr lang="ru-RU" sz="2000" b="1" dirty="0" smtClean="0">
                <a:solidFill>
                  <a:srgbClr val="0070C0"/>
                </a:solidFill>
              </a:rPr>
              <a:t>последующим участником </a:t>
            </a:r>
            <a:r>
              <a:rPr lang="ru-RU" sz="2000" b="1" dirty="0">
                <a:solidFill>
                  <a:srgbClr val="0070C0"/>
                </a:solidFill>
              </a:rPr>
              <a:t>закупки</a:t>
            </a:r>
            <a:r>
              <a:rPr lang="ru-RU" sz="2000" dirty="0"/>
              <a:t>, с которым в соответствии с </a:t>
            </a:r>
            <a:r>
              <a:rPr lang="ru-RU" sz="2000" dirty="0" smtClean="0"/>
              <a:t>законом </a:t>
            </a:r>
            <a:r>
              <a:rPr lang="ru-RU" sz="2000" dirty="0"/>
              <a:t>заключается контракт при уклонении от заключения контракта победителя определения поставщика (подрядчика, исполнителя) </a:t>
            </a:r>
            <a:r>
              <a:rPr lang="ru-RU" sz="2000" b="1" dirty="0">
                <a:solidFill>
                  <a:srgbClr val="0070C0"/>
                </a:solidFill>
              </a:rPr>
              <a:t>и при условии </a:t>
            </a:r>
            <a:r>
              <a:rPr lang="ru-RU" sz="2000" b="1" dirty="0" smtClean="0">
                <a:solidFill>
                  <a:srgbClr val="0070C0"/>
                </a:solidFill>
              </a:rPr>
              <a:t>согласия участника заключить </a:t>
            </a:r>
            <a:r>
              <a:rPr lang="ru-RU" sz="2000" b="1" dirty="0">
                <a:solidFill>
                  <a:srgbClr val="0070C0"/>
                </a:solidFill>
              </a:rPr>
              <a:t>контракт</a:t>
            </a:r>
            <a:r>
              <a:rPr lang="ru-RU" sz="2000" b="1" dirty="0" smtClean="0">
                <a:solidFill>
                  <a:srgbClr val="0070C0"/>
                </a:solidFill>
              </a:rPr>
              <a:t>.</a:t>
            </a:r>
          </a:p>
          <a:p>
            <a:r>
              <a:rPr lang="ru-RU" sz="2000" b="1" dirty="0" smtClean="0">
                <a:solidFill>
                  <a:srgbClr val="00B050"/>
                </a:solidFill>
              </a:rPr>
              <a:t>(Сейчас обязательно заключение для первых трех участников!!!)</a:t>
            </a:r>
          </a:p>
          <a:p>
            <a:r>
              <a:rPr lang="ru-RU" sz="2000" dirty="0" smtClean="0"/>
              <a:t>Второй </a:t>
            </a:r>
            <a:r>
              <a:rPr lang="ru-RU" sz="2000" dirty="0"/>
              <a:t>участник – претендент, который предложил такие же, как победитель, условия или лучшие условия после победителя. При этом второй участник вправе отказаться от сделки. Если заключаете такой контракт, соблюдайте условия:</a:t>
            </a:r>
          </a:p>
          <a:p>
            <a:endParaRPr lang="ru-RU" sz="2000" dirty="0"/>
          </a:p>
          <a:p>
            <a:pPr marL="342900" indent="-342900">
              <a:buFont typeface="Arial" panose="020B0604020202020204" pitchFamily="34" charset="0"/>
              <a:buChar char="•"/>
            </a:pPr>
            <a:r>
              <a:rPr lang="ru-RU" sz="2000" dirty="0"/>
              <a:t>    </a:t>
            </a:r>
            <a:r>
              <a:rPr lang="ru-RU" sz="2000" dirty="0" smtClean="0"/>
              <a:t>закупайте </a:t>
            </a:r>
            <a:r>
              <a:rPr lang="ru-RU" sz="2000" dirty="0"/>
              <a:t>столько продукции, сколько недополучили по первому контракту, при этом цену уменьшите пропорционально.</a:t>
            </a:r>
          </a:p>
          <a:p>
            <a:pPr marL="342900" indent="-342900">
              <a:buFont typeface="Arial" panose="020B0604020202020204" pitchFamily="34" charset="0"/>
              <a:buChar char="•"/>
            </a:pPr>
            <a:r>
              <a:rPr lang="ru-RU" sz="2000" dirty="0"/>
              <a:t>    </a:t>
            </a:r>
            <a:r>
              <a:rPr lang="ru-RU" sz="2000" dirty="0" smtClean="0"/>
              <a:t>в новый </a:t>
            </a:r>
            <a:r>
              <a:rPr lang="ru-RU" sz="2000" dirty="0"/>
              <a:t>контракт включите условия извещения, документации, заявки второго участника, а также его ценовое предложение (с учетом уже исполненных обязательств</a:t>
            </a:r>
            <a:r>
              <a:rPr lang="ru-RU" sz="2000" dirty="0" smtClean="0"/>
              <a:t>).</a:t>
            </a:r>
          </a:p>
          <a:p>
            <a:pPr marL="342900" indent="-342900">
              <a:buFont typeface="Arial" panose="020B0604020202020204" pitchFamily="34" charset="0"/>
              <a:buChar char="•"/>
            </a:pPr>
            <a:r>
              <a:rPr lang="ru-RU" sz="2000" dirty="0"/>
              <a:t>контракт заключается с соблюдением условий, предусмотренных </a:t>
            </a:r>
            <a:r>
              <a:rPr lang="ru-RU" sz="2000" u="sng" dirty="0"/>
              <a:t>частью 1 статьи </a:t>
            </a:r>
            <a:r>
              <a:rPr lang="ru-RU" sz="2000" u="sng" dirty="0" smtClean="0"/>
              <a:t>34</a:t>
            </a:r>
            <a:r>
              <a:rPr lang="ru-RU" sz="2000" dirty="0" smtClean="0"/>
              <a:t> </a:t>
            </a:r>
            <a:r>
              <a:rPr lang="ru-RU" sz="2000" dirty="0"/>
              <a:t>закона с учетом положений </a:t>
            </a:r>
            <a:r>
              <a:rPr lang="ru-RU" sz="2000" u="sng" dirty="0"/>
              <a:t>части </a:t>
            </a:r>
            <a:r>
              <a:rPr lang="ru-RU" sz="2000" u="sng" dirty="0" smtClean="0"/>
              <a:t>18</a:t>
            </a:r>
            <a:r>
              <a:rPr lang="ru-RU" sz="2000" dirty="0" smtClean="0"/>
              <a:t> статьи 95 закона,</a:t>
            </a:r>
            <a:r>
              <a:rPr lang="ru-RU" sz="2000" dirty="0"/>
              <a:t> </a:t>
            </a:r>
          </a:p>
          <a:p>
            <a:pPr marL="342900" indent="-342900">
              <a:buFont typeface="Arial" panose="020B0604020202020204" pitchFamily="34" charset="0"/>
              <a:buChar char="•"/>
            </a:pPr>
            <a:r>
              <a:rPr lang="ru-RU" sz="2000" dirty="0"/>
              <a:t>    </a:t>
            </a:r>
            <a:r>
              <a:rPr lang="ru-RU" sz="2000" dirty="0" smtClean="0"/>
              <a:t>второй </a:t>
            </a:r>
            <a:r>
              <a:rPr lang="ru-RU" sz="2000" dirty="0"/>
              <a:t>участник обязан представить обеспечение контракта, если предусмотрели обеспечение.</a:t>
            </a:r>
          </a:p>
          <a:p>
            <a:pPr marL="342900" indent="-342900">
              <a:buFont typeface="Arial" panose="020B0604020202020204" pitchFamily="34" charset="0"/>
              <a:buChar char="•"/>
            </a:pPr>
            <a:r>
              <a:rPr lang="ru-RU" sz="2000" dirty="0"/>
              <a:t>    </a:t>
            </a:r>
            <a:r>
              <a:rPr lang="ru-RU" sz="2000" dirty="0" smtClean="0"/>
              <a:t>если </a:t>
            </a:r>
            <a:r>
              <a:rPr lang="ru-RU" sz="2000" dirty="0"/>
              <a:t>расторгли контракт в одностороннем порядке, дождитесь, пока сведения о победителе включат в РНП</a:t>
            </a:r>
            <a:r>
              <a:rPr lang="ru-RU" sz="2000" dirty="0" smtClean="0"/>
              <a:t>.(</a:t>
            </a:r>
            <a:r>
              <a:rPr lang="ru-RU" sz="2000" dirty="0"/>
              <a:t>за исключением контракта, указанного в </a:t>
            </a:r>
            <a:r>
              <a:rPr lang="ru-RU" sz="2000" u="sng" dirty="0"/>
              <a:t>части 9 статьи </a:t>
            </a:r>
            <a:r>
              <a:rPr lang="ru-RU" sz="2000" u="sng" dirty="0" smtClean="0"/>
              <a:t>37</a:t>
            </a:r>
            <a:r>
              <a:rPr lang="ru-RU" sz="2000" dirty="0" smtClean="0"/>
              <a:t> закона)</a:t>
            </a:r>
            <a:endParaRPr lang="ru-RU" sz="2000" dirty="0"/>
          </a:p>
        </p:txBody>
      </p:sp>
      <p:sp>
        <p:nvSpPr>
          <p:cNvPr id="3" name="Прямоугольник 2"/>
          <p:cNvSpPr/>
          <p:nvPr/>
        </p:nvSpPr>
        <p:spPr>
          <a:xfrm>
            <a:off x="1158240" y="0"/>
            <a:ext cx="5402889" cy="400110"/>
          </a:xfrm>
          <a:prstGeom prst="rect">
            <a:avLst/>
          </a:prstGeom>
        </p:spPr>
        <p:txBody>
          <a:bodyPr wrap="none">
            <a:spAutoFit/>
          </a:bodyPr>
          <a:lstStyle/>
          <a:p>
            <a:pPr lvl="0"/>
            <a:r>
              <a:rPr lang="ru-RU" sz="2000" b="1" dirty="0" smtClean="0">
                <a:solidFill>
                  <a:srgbClr val="7030A0"/>
                </a:solidFill>
              </a:rPr>
              <a:t>Последствия расторжения (ч.17.1 ст.95 закона)</a:t>
            </a:r>
            <a:endParaRPr lang="ru-RU" sz="2000" b="1" dirty="0">
              <a:solidFill>
                <a:srgbClr val="7030A0"/>
              </a:solidFill>
            </a:endParaRPr>
          </a:p>
        </p:txBody>
      </p:sp>
    </p:spTree>
    <p:extLst>
      <p:ext uri="{BB962C8B-B14F-4D97-AF65-F5344CB8AC3E}">
        <p14:creationId xmlns:p14="http://schemas.microsoft.com/office/powerpoint/2010/main" val="17573193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12520" y="0"/>
            <a:ext cx="6310189" cy="400110"/>
          </a:xfrm>
          <a:prstGeom prst="rect">
            <a:avLst/>
          </a:prstGeom>
        </p:spPr>
        <p:txBody>
          <a:bodyPr wrap="none">
            <a:spAutoFit/>
          </a:bodyPr>
          <a:lstStyle/>
          <a:p>
            <a:pPr lvl="0"/>
            <a:r>
              <a:rPr lang="ru-RU" sz="2000" b="1" dirty="0" smtClean="0">
                <a:solidFill>
                  <a:srgbClr val="7030A0"/>
                </a:solidFill>
              </a:rPr>
              <a:t>Последствия расторжения (ч.17, 17.1, 17.2 ст.95 закона)</a:t>
            </a:r>
            <a:endParaRPr lang="ru-RU" sz="2000" b="1" dirty="0">
              <a:solidFill>
                <a:srgbClr val="7030A0"/>
              </a:solidFill>
            </a:endParaRPr>
          </a:p>
        </p:txBody>
      </p:sp>
      <p:sp>
        <p:nvSpPr>
          <p:cNvPr id="4" name="Прямоугольник 3"/>
          <p:cNvSpPr/>
          <p:nvPr/>
        </p:nvSpPr>
        <p:spPr>
          <a:xfrm>
            <a:off x="883920" y="551289"/>
            <a:ext cx="10890737" cy="1938992"/>
          </a:xfrm>
          <a:prstGeom prst="rect">
            <a:avLst/>
          </a:prstGeom>
          <a:solidFill>
            <a:schemeClr val="accent2"/>
          </a:solidFill>
          <a:ln>
            <a:solidFill>
              <a:schemeClr val="accent1"/>
            </a:solidFill>
          </a:ln>
        </p:spPr>
        <p:txBody>
          <a:bodyPr wrap="square">
            <a:spAutoFit/>
          </a:bodyPr>
          <a:lstStyle/>
          <a:p>
            <a:r>
              <a:rPr lang="ru-RU" sz="2000" b="1" dirty="0">
                <a:solidFill>
                  <a:srgbClr val="00B050"/>
                </a:solidFill>
              </a:rPr>
              <a:t>С 01.01.2022 до 01.07.2022 </a:t>
            </a:r>
            <a:r>
              <a:rPr lang="ru-RU" sz="2000" dirty="0"/>
              <a:t>заключение контракта в случае, предусмотренном ч. 17.1 ст. 95 (в ред. ФЗ от 02.07.2021 N 360-ФЗ), осуществляется в порядке, установленном </a:t>
            </a:r>
            <a:r>
              <a:rPr lang="ru-RU" sz="2000" dirty="0" smtClean="0"/>
              <a:t>п.2 ч.17.2 </a:t>
            </a:r>
            <a:r>
              <a:rPr lang="ru-RU" sz="2000" dirty="0"/>
              <a:t>ст. </a:t>
            </a:r>
            <a:r>
              <a:rPr lang="ru-RU" sz="2000" dirty="0" smtClean="0"/>
              <a:t>95 закона.</a:t>
            </a:r>
          </a:p>
          <a:p>
            <a:endParaRPr lang="ru-RU" sz="2000" dirty="0" smtClean="0"/>
          </a:p>
          <a:p>
            <a:pPr marL="342900" indent="-342900">
              <a:buFontTx/>
              <a:buChar char="-"/>
            </a:pPr>
            <a:r>
              <a:rPr lang="ru-RU" sz="2000" dirty="0" smtClean="0"/>
              <a:t>контракт </a:t>
            </a:r>
            <a:r>
              <a:rPr lang="ru-RU" sz="2000" dirty="0"/>
              <a:t>заключается в порядке, предусмотренном </a:t>
            </a:r>
            <a:r>
              <a:rPr lang="ru-RU" sz="2000" u="sng" dirty="0"/>
              <a:t>частью 14 статьи </a:t>
            </a:r>
            <a:r>
              <a:rPr lang="ru-RU" sz="2000" u="sng" dirty="0" smtClean="0"/>
              <a:t>73</a:t>
            </a:r>
            <a:r>
              <a:rPr lang="ru-RU" sz="2000" dirty="0"/>
              <a:t> </a:t>
            </a:r>
            <a:r>
              <a:rPr lang="ru-RU" sz="2000" dirty="0" smtClean="0"/>
              <a:t>закона </a:t>
            </a:r>
            <a:r>
              <a:rPr lang="ru-RU" sz="2000" b="1" dirty="0" smtClean="0">
                <a:solidFill>
                  <a:srgbClr val="C00000"/>
                </a:solidFill>
              </a:rPr>
              <a:t>( в бумажном виде).</a:t>
            </a:r>
          </a:p>
          <a:p>
            <a:pPr marL="342900" indent="-342900">
              <a:buFontTx/>
              <a:buChar char="-"/>
            </a:pPr>
            <a:r>
              <a:rPr lang="ru-RU" sz="2000" b="1" dirty="0" smtClean="0">
                <a:solidFill>
                  <a:srgbClr val="C00000"/>
                </a:solidFill>
              </a:rPr>
              <a:t>- после 01.07.2022 – в электронной форме через ЕИС/площадки</a:t>
            </a:r>
            <a:endParaRPr lang="ru-RU" sz="2000" b="1" dirty="0">
              <a:solidFill>
                <a:srgbClr val="C00000"/>
              </a:solidFill>
            </a:endParaRPr>
          </a:p>
        </p:txBody>
      </p:sp>
      <p:sp>
        <p:nvSpPr>
          <p:cNvPr id="5" name="Прямоугольник 4"/>
          <p:cNvSpPr/>
          <p:nvPr/>
        </p:nvSpPr>
        <p:spPr>
          <a:xfrm>
            <a:off x="883920" y="2685378"/>
            <a:ext cx="10846188" cy="3724096"/>
          </a:xfrm>
          <a:prstGeom prst="rect">
            <a:avLst/>
          </a:prstGeom>
        </p:spPr>
        <p:txBody>
          <a:bodyPr wrap="square">
            <a:spAutoFit/>
          </a:bodyPr>
          <a:lstStyle/>
          <a:p>
            <a:pPr indent="342900"/>
            <a:r>
              <a:rPr lang="ru-RU" b="1" dirty="0" smtClean="0">
                <a:solidFill>
                  <a:srgbClr val="7030A0"/>
                </a:solidFill>
              </a:rPr>
              <a:t>Электронные закупки</a:t>
            </a:r>
          </a:p>
          <a:p>
            <a:pPr indent="342900"/>
            <a:r>
              <a:rPr lang="ru-RU" dirty="0" smtClean="0">
                <a:solidFill>
                  <a:srgbClr val="000000"/>
                </a:solidFill>
              </a:rPr>
              <a:t>Контракт по</a:t>
            </a:r>
            <a:r>
              <a:rPr lang="ru-RU" dirty="0">
                <a:solidFill>
                  <a:srgbClr val="000000"/>
                </a:solidFill>
              </a:rPr>
              <a:t> </a:t>
            </a:r>
            <a:r>
              <a:rPr lang="ru-RU" u="sng" dirty="0">
                <a:solidFill>
                  <a:srgbClr val="1A0DAB"/>
                </a:solidFill>
              </a:rPr>
              <a:t>частью </a:t>
            </a:r>
            <a:r>
              <a:rPr lang="ru-RU" u="sng" dirty="0" smtClean="0">
                <a:solidFill>
                  <a:srgbClr val="1A0DAB"/>
                </a:solidFill>
              </a:rPr>
              <a:t>17.1</a:t>
            </a:r>
            <a:r>
              <a:rPr lang="ru-RU" dirty="0" smtClean="0">
                <a:solidFill>
                  <a:srgbClr val="000000"/>
                </a:solidFill>
              </a:rPr>
              <a:t> статьи 95, </a:t>
            </a:r>
            <a:r>
              <a:rPr lang="ru-RU" b="1" u="sng" dirty="0">
                <a:solidFill>
                  <a:srgbClr val="C00000"/>
                </a:solidFill>
              </a:rPr>
              <a:t>заключается в той же форме и в том же порядке</a:t>
            </a:r>
            <a:r>
              <a:rPr lang="ru-RU" dirty="0">
                <a:solidFill>
                  <a:srgbClr val="000000"/>
                </a:solidFill>
              </a:rPr>
              <a:t>, что и расторгнутый контракт. При этом:</a:t>
            </a:r>
          </a:p>
          <a:p>
            <a:pPr indent="342900"/>
            <a:r>
              <a:rPr lang="ru-RU" dirty="0" smtClean="0"/>
              <a:t>1</a:t>
            </a:r>
            <a:r>
              <a:rPr lang="ru-RU" dirty="0"/>
              <a:t>) в случае расторжения контракта, заключенного по результатам проведения электронной процедуры, закрытой электронной процедуры:</a:t>
            </a:r>
            <a:endParaRPr lang="ru-RU" dirty="0">
              <a:solidFill>
                <a:srgbClr val="000000"/>
              </a:solidFill>
            </a:endParaRPr>
          </a:p>
          <a:p>
            <a:pPr indent="342900"/>
            <a:r>
              <a:rPr lang="ru-RU" dirty="0"/>
              <a:t>а) контракт заключается в порядке, предусмотренном </a:t>
            </a:r>
            <a:r>
              <a:rPr lang="ru-RU" u="sng" dirty="0">
                <a:solidFill>
                  <a:srgbClr val="1A0DAB"/>
                </a:solidFill>
              </a:rPr>
              <a:t>пунктами 1</a:t>
            </a:r>
            <a:r>
              <a:rPr lang="ru-RU" dirty="0"/>
              <a:t> и </a:t>
            </a:r>
            <a:r>
              <a:rPr lang="ru-RU" u="sng" dirty="0">
                <a:solidFill>
                  <a:srgbClr val="1A0DAB"/>
                </a:solidFill>
              </a:rPr>
              <a:t>2 части 2</a:t>
            </a:r>
            <a:r>
              <a:rPr lang="ru-RU" dirty="0"/>
              <a:t>, </a:t>
            </a:r>
            <a:r>
              <a:rPr lang="ru-RU" u="sng" dirty="0">
                <a:solidFill>
                  <a:srgbClr val="1A0DAB"/>
                </a:solidFill>
              </a:rPr>
              <a:t>частями 3</a:t>
            </a:r>
            <a:r>
              <a:rPr lang="ru-RU" dirty="0"/>
              <a:t> - </a:t>
            </a:r>
            <a:r>
              <a:rPr lang="ru-RU" u="sng" dirty="0">
                <a:solidFill>
                  <a:srgbClr val="1A0DAB"/>
                </a:solidFill>
              </a:rPr>
              <a:t>5 статьи </a:t>
            </a:r>
            <a:r>
              <a:rPr lang="ru-RU" u="sng" dirty="0" smtClean="0">
                <a:solidFill>
                  <a:srgbClr val="1A0DAB"/>
                </a:solidFill>
              </a:rPr>
              <a:t>51</a:t>
            </a:r>
            <a:r>
              <a:rPr lang="ru-RU" dirty="0" smtClean="0"/>
              <a:t>закона</a:t>
            </a:r>
            <a:r>
              <a:rPr lang="ru-RU" dirty="0"/>
              <a:t>;</a:t>
            </a:r>
            <a:endParaRPr lang="ru-RU" dirty="0">
              <a:solidFill>
                <a:srgbClr val="000000"/>
              </a:solidFill>
            </a:endParaRPr>
          </a:p>
          <a:p>
            <a:r>
              <a:rPr lang="ru-RU" dirty="0"/>
              <a:t>б) в случае, </a:t>
            </a:r>
            <a:r>
              <a:rPr lang="ru-RU" u="sng" dirty="0" smtClean="0">
                <a:solidFill>
                  <a:srgbClr val="002060"/>
                </a:solidFill>
              </a:rPr>
              <a:t>если:</a:t>
            </a:r>
          </a:p>
          <a:p>
            <a:pPr marL="285750" indent="-285750">
              <a:buFontTx/>
              <a:buChar char="-"/>
            </a:pPr>
            <a:r>
              <a:rPr lang="ru-RU" u="sng" dirty="0" smtClean="0">
                <a:solidFill>
                  <a:srgbClr val="002060"/>
                </a:solidFill>
              </a:rPr>
              <a:t>участник </a:t>
            </a:r>
            <a:r>
              <a:rPr lang="ru-RU" u="sng" dirty="0">
                <a:solidFill>
                  <a:srgbClr val="002060"/>
                </a:solidFill>
              </a:rPr>
              <a:t>закупки разместил на электронной площадке отказ от заключения контракта </a:t>
            </a:r>
            <a:r>
              <a:rPr lang="ru-RU" dirty="0" smtClean="0"/>
              <a:t>либо</a:t>
            </a:r>
          </a:p>
          <a:p>
            <a:pPr marL="285750" indent="-285750">
              <a:buFontTx/>
              <a:buChar char="-"/>
            </a:pPr>
            <a:r>
              <a:rPr lang="ru-RU" dirty="0" smtClean="0"/>
              <a:t> </a:t>
            </a:r>
            <a:r>
              <a:rPr lang="ru-RU" dirty="0"/>
              <a:t>если таким участником закупки в срок, установленный </a:t>
            </a:r>
            <a:r>
              <a:rPr lang="ru-RU" u="sng" dirty="0">
                <a:solidFill>
                  <a:srgbClr val="1A0DAB"/>
                </a:solidFill>
              </a:rPr>
              <a:t>частью 3 статьи </a:t>
            </a:r>
            <a:r>
              <a:rPr lang="ru-RU" u="sng" dirty="0" smtClean="0">
                <a:solidFill>
                  <a:srgbClr val="1A0DAB"/>
                </a:solidFill>
              </a:rPr>
              <a:t>51</a:t>
            </a:r>
            <a:r>
              <a:rPr lang="ru-RU" dirty="0" smtClean="0"/>
              <a:t> закона</a:t>
            </a:r>
            <a:r>
              <a:rPr lang="ru-RU" dirty="0"/>
              <a:t>, </a:t>
            </a:r>
            <a:r>
              <a:rPr lang="ru-RU" dirty="0">
                <a:solidFill>
                  <a:srgbClr val="C00000"/>
                </a:solidFill>
              </a:rPr>
              <a:t>не выполнены требования </a:t>
            </a:r>
            <a:r>
              <a:rPr lang="ru-RU" u="sng" dirty="0">
                <a:solidFill>
                  <a:srgbClr val="C00000"/>
                </a:solidFill>
              </a:rPr>
              <a:t>пункта 3 части 3 статьи </a:t>
            </a:r>
            <a:r>
              <a:rPr lang="ru-RU" u="sng" dirty="0" smtClean="0">
                <a:solidFill>
                  <a:srgbClr val="C00000"/>
                </a:solidFill>
              </a:rPr>
              <a:t>51</a:t>
            </a:r>
            <a:r>
              <a:rPr lang="ru-RU" dirty="0" smtClean="0">
                <a:solidFill>
                  <a:srgbClr val="C00000"/>
                </a:solidFill>
              </a:rPr>
              <a:t> закона</a:t>
            </a:r>
            <a:r>
              <a:rPr lang="ru-RU" dirty="0"/>
              <a:t>, </a:t>
            </a:r>
            <a:endParaRPr lang="ru-RU" dirty="0" smtClean="0"/>
          </a:p>
          <a:p>
            <a:r>
              <a:rPr lang="ru-RU" sz="2000" b="1" dirty="0" smtClean="0">
                <a:solidFill>
                  <a:srgbClr val="7030A0"/>
                </a:solidFill>
              </a:rPr>
              <a:t>заказчик </a:t>
            </a:r>
            <a:r>
              <a:rPr lang="ru-RU" sz="2000" b="1" dirty="0">
                <a:solidFill>
                  <a:srgbClr val="7030A0"/>
                </a:solidFill>
              </a:rPr>
              <a:t>вправе </a:t>
            </a:r>
            <a:r>
              <a:rPr lang="ru-RU" dirty="0" smtClean="0"/>
              <a:t>заключить </a:t>
            </a:r>
            <a:r>
              <a:rPr lang="ru-RU" dirty="0"/>
              <a:t>контракт с участником закупки, заявке </a:t>
            </a:r>
            <a:r>
              <a:rPr lang="ru-RU" dirty="0" smtClean="0"/>
              <a:t>которого </a:t>
            </a:r>
            <a:r>
              <a:rPr lang="ru-RU" dirty="0"/>
              <a:t>в соответствии </a:t>
            </a:r>
            <a:r>
              <a:rPr lang="ru-RU" dirty="0" smtClean="0"/>
              <a:t>законом </a:t>
            </a:r>
            <a:r>
              <a:rPr lang="ru-RU" dirty="0"/>
              <a:t>присвоен </a:t>
            </a:r>
            <a:r>
              <a:rPr lang="ru-RU" u="sng" dirty="0"/>
              <a:t>следующий порядковый номер </a:t>
            </a:r>
            <a:r>
              <a:rPr lang="ru-RU" dirty="0"/>
              <a:t>и </a:t>
            </a:r>
            <a:r>
              <a:rPr lang="ru-RU" b="1" dirty="0"/>
              <a:t>который не отозвал такую </a:t>
            </a:r>
            <a:r>
              <a:rPr lang="ru-RU" b="1" dirty="0" smtClean="0"/>
              <a:t>заявку</a:t>
            </a:r>
            <a:endParaRPr lang="ru-RU" dirty="0"/>
          </a:p>
        </p:txBody>
      </p:sp>
    </p:spTree>
    <p:extLst>
      <p:ext uri="{BB962C8B-B14F-4D97-AF65-F5344CB8AC3E}">
        <p14:creationId xmlns:p14="http://schemas.microsoft.com/office/powerpoint/2010/main" val="36435365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49680" y="52445"/>
            <a:ext cx="6310189" cy="400110"/>
          </a:xfrm>
          <a:prstGeom prst="rect">
            <a:avLst/>
          </a:prstGeom>
        </p:spPr>
        <p:txBody>
          <a:bodyPr wrap="none">
            <a:spAutoFit/>
          </a:bodyPr>
          <a:lstStyle/>
          <a:p>
            <a:pPr lvl="0"/>
            <a:r>
              <a:rPr lang="ru-RU" sz="2000" b="1" dirty="0" smtClean="0">
                <a:solidFill>
                  <a:srgbClr val="7030A0"/>
                </a:solidFill>
              </a:rPr>
              <a:t>Последствия расторжения (ч.17, 17.1, 17.2 ст.95 закона)</a:t>
            </a:r>
            <a:endParaRPr lang="ru-RU" sz="2000" b="1" dirty="0">
              <a:solidFill>
                <a:srgbClr val="7030A0"/>
              </a:solidFill>
            </a:endParaRPr>
          </a:p>
        </p:txBody>
      </p:sp>
      <p:sp>
        <p:nvSpPr>
          <p:cNvPr id="5" name="Прямоугольник 4"/>
          <p:cNvSpPr/>
          <p:nvPr/>
        </p:nvSpPr>
        <p:spPr>
          <a:xfrm>
            <a:off x="786384" y="1189514"/>
            <a:ext cx="11289651" cy="4708981"/>
          </a:xfrm>
          <a:prstGeom prst="rect">
            <a:avLst/>
          </a:prstGeom>
        </p:spPr>
        <p:txBody>
          <a:bodyPr wrap="square">
            <a:spAutoFit/>
          </a:bodyPr>
          <a:lstStyle/>
          <a:p>
            <a:pPr indent="342900"/>
            <a:r>
              <a:rPr lang="ru-RU" sz="2000" b="1" dirty="0" smtClean="0">
                <a:solidFill>
                  <a:srgbClr val="7030A0"/>
                </a:solidFill>
              </a:rPr>
              <a:t>Бумажные закупки, </a:t>
            </a:r>
            <a:r>
              <a:rPr lang="ru-RU" sz="2000" b="1" dirty="0" err="1" smtClean="0">
                <a:solidFill>
                  <a:srgbClr val="7030A0"/>
                </a:solidFill>
              </a:rPr>
              <a:t>едпоставщик</a:t>
            </a:r>
            <a:endParaRPr lang="ru-RU" sz="2000" b="1" dirty="0" smtClean="0">
              <a:solidFill>
                <a:srgbClr val="7030A0"/>
              </a:solidFill>
            </a:endParaRPr>
          </a:p>
          <a:p>
            <a:pPr indent="342900"/>
            <a:endParaRPr lang="ru-RU" sz="2000" b="1" dirty="0" smtClean="0">
              <a:solidFill>
                <a:srgbClr val="7030A0"/>
              </a:solidFill>
            </a:endParaRPr>
          </a:p>
          <a:p>
            <a:pPr indent="342900"/>
            <a:r>
              <a:rPr lang="ru-RU" sz="2000" dirty="0" smtClean="0">
                <a:solidFill>
                  <a:srgbClr val="000000"/>
                </a:solidFill>
              </a:rPr>
              <a:t>Контракт по</a:t>
            </a:r>
            <a:r>
              <a:rPr lang="ru-RU" sz="2000" dirty="0">
                <a:solidFill>
                  <a:srgbClr val="000000"/>
                </a:solidFill>
              </a:rPr>
              <a:t> </a:t>
            </a:r>
            <a:r>
              <a:rPr lang="ru-RU" sz="2000" u="sng" dirty="0">
                <a:solidFill>
                  <a:srgbClr val="1A0DAB"/>
                </a:solidFill>
              </a:rPr>
              <a:t>частью </a:t>
            </a:r>
            <a:r>
              <a:rPr lang="ru-RU" sz="2000" u="sng" dirty="0" smtClean="0">
                <a:solidFill>
                  <a:srgbClr val="1A0DAB"/>
                </a:solidFill>
              </a:rPr>
              <a:t>17.1</a:t>
            </a:r>
            <a:r>
              <a:rPr lang="ru-RU" sz="2000" dirty="0" smtClean="0">
                <a:solidFill>
                  <a:srgbClr val="000000"/>
                </a:solidFill>
              </a:rPr>
              <a:t> статьи 95, </a:t>
            </a:r>
            <a:r>
              <a:rPr lang="ru-RU" sz="2000" b="1" u="sng" dirty="0">
                <a:solidFill>
                  <a:srgbClr val="C00000"/>
                </a:solidFill>
              </a:rPr>
              <a:t>заключается в той же форме и в том же порядке</a:t>
            </a:r>
            <a:r>
              <a:rPr lang="ru-RU" sz="2000" dirty="0">
                <a:solidFill>
                  <a:srgbClr val="000000"/>
                </a:solidFill>
              </a:rPr>
              <a:t>, что и расторгнутый контракт. При этом</a:t>
            </a:r>
            <a:r>
              <a:rPr lang="ru-RU" sz="2000" dirty="0" smtClean="0">
                <a:solidFill>
                  <a:srgbClr val="000000"/>
                </a:solidFill>
              </a:rPr>
              <a:t>:</a:t>
            </a:r>
          </a:p>
          <a:p>
            <a:pPr indent="342900"/>
            <a:endParaRPr lang="ru-RU" sz="2000" dirty="0" smtClean="0">
              <a:solidFill>
                <a:srgbClr val="000000"/>
              </a:solidFill>
            </a:endParaRPr>
          </a:p>
          <a:p>
            <a:pPr indent="342900"/>
            <a:r>
              <a:rPr lang="ru-RU" sz="2000" dirty="0"/>
              <a:t>2) в случае расторжения </a:t>
            </a:r>
            <a:r>
              <a:rPr lang="ru-RU" sz="2000" dirty="0" smtClean="0"/>
              <a:t>контракта:</a:t>
            </a:r>
          </a:p>
          <a:p>
            <a:pPr marL="285750" indent="-285750">
              <a:buFontTx/>
              <a:buChar char="-"/>
            </a:pPr>
            <a:r>
              <a:rPr lang="ru-RU" sz="2000" dirty="0" smtClean="0"/>
              <a:t>заключенного </a:t>
            </a:r>
            <a:r>
              <a:rPr lang="ru-RU" sz="2000" dirty="0"/>
              <a:t>по результатам проведения закрытого конкурса, закрытого аукциона, </a:t>
            </a:r>
            <a:endParaRPr lang="ru-RU" sz="2000" dirty="0" smtClean="0"/>
          </a:p>
          <a:p>
            <a:pPr marL="285750" indent="-285750">
              <a:buFontTx/>
              <a:buChar char="-"/>
            </a:pPr>
            <a:r>
              <a:rPr lang="ru-RU" sz="2000" dirty="0" smtClean="0"/>
              <a:t>при </a:t>
            </a:r>
            <a:r>
              <a:rPr lang="ru-RU" sz="2000" dirty="0"/>
              <a:t>осуществлении закупок, предусмотренных </a:t>
            </a:r>
            <a:r>
              <a:rPr lang="ru-RU" sz="2000" u="sng" dirty="0"/>
              <a:t>статьей 93</a:t>
            </a:r>
            <a:r>
              <a:rPr lang="ru-RU" sz="2000" dirty="0"/>
              <a:t> (за исключением закупки товара у единственного поставщика на сумму, предусмотренную </a:t>
            </a:r>
            <a:r>
              <a:rPr lang="ru-RU" sz="2000" u="sng" dirty="0"/>
              <a:t>частью 12 статьи </a:t>
            </a:r>
            <a:r>
              <a:rPr lang="ru-RU" sz="2000" u="sng" dirty="0" smtClean="0"/>
              <a:t>93</a:t>
            </a:r>
            <a:r>
              <a:rPr lang="ru-RU" sz="2000" dirty="0" smtClean="0"/>
              <a:t> </a:t>
            </a:r>
            <a:r>
              <a:rPr lang="ru-RU" sz="2000" dirty="0"/>
              <a:t>закона</a:t>
            </a:r>
            <a:r>
              <a:rPr lang="ru-RU" sz="2000" dirty="0" smtClean="0"/>
              <a:t>),</a:t>
            </a:r>
          </a:p>
          <a:p>
            <a:pPr marL="285750" indent="-285750">
              <a:buFontTx/>
              <a:buChar char="-"/>
            </a:pPr>
            <a:r>
              <a:rPr lang="ru-RU" sz="2000" dirty="0"/>
              <a:t>при осуществлении закупок, предусмотренных </a:t>
            </a:r>
            <a:r>
              <a:rPr lang="ru-RU" sz="2000" u="sng" dirty="0" smtClean="0"/>
              <a:t>статьей 111</a:t>
            </a:r>
            <a:r>
              <a:rPr lang="ru-RU" sz="2000" dirty="0"/>
              <a:t> </a:t>
            </a:r>
            <a:r>
              <a:rPr lang="ru-RU" sz="2000" dirty="0" smtClean="0"/>
              <a:t>(в </a:t>
            </a:r>
            <a:r>
              <a:rPr lang="ru-RU" sz="2000" dirty="0"/>
              <a:t>случае определения в соответствии с </a:t>
            </a:r>
            <a:r>
              <a:rPr lang="ru-RU" sz="2000" u="sng" dirty="0"/>
              <a:t>частью 1 статьи </a:t>
            </a:r>
            <a:r>
              <a:rPr lang="ru-RU" sz="2000" u="sng" dirty="0" smtClean="0"/>
              <a:t>111</a:t>
            </a:r>
            <a:r>
              <a:rPr lang="ru-RU" sz="2000" dirty="0"/>
              <a:t> </a:t>
            </a:r>
            <a:r>
              <a:rPr lang="ru-RU" sz="2000" dirty="0" smtClean="0"/>
              <a:t>закона </a:t>
            </a:r>
            <a:r>
              <a:rPr lang="ru-RU" sz="2000" dirty="0"/>
              <a:t>особенностей, предусматривающих </a:t>
            </a:r>
            <a:r>
              <a:rPr lang="ru-RU" sz="2000" dirty="0" err="1"/>
              <a:t>неразмещение</a:t>
            </a:r>
            <a:r>
              <a:rPr lang="ru-RU" sz="2000" dirty="0"/>
              <a:t> информации и документов в </a:t>
            </a:r>
            <a:r>
              <a:rPr lang="ru-RU" sz="2000" dirty="0" smtClean="0"/>
              <a:t>ЕИС, </a:t>
            </a:r>
            <a:r>
              <a:rPr lang="ru-RU" sz="2000" dirty="0"/>
              <a:t>на официальном сайте при определении поставщика (подрядчика, исполнителя) и </a:t>
            </a:r>
            <a:r>
              <a:rPr lang="ru-RU" sz="2000" u="sng" dirty="0"/>
              <a:t>статьей </a:t>
            </a:r>
            <a:r>
              <a:rPr lang="ru-RU" sz="2000" u="sng" dirty="0" smtClean="0"/>
              <a:t>111.1</a:t>
            </a:r>
            <a:r>
              <a:rPr lang="ru-RU" sz="2000" dirty="0" smtClean="0"/>
              <a:t> </a:t>
            </a:r>
            <a:r>
              <a:rPr lang="ru-RU" sz="2000" dirty="0"/>
              <a:t>закона, </a:t>
            </a:r>
            <a:endParaRPr lang="ru-RU" sz="2000" dirty="0" smtClean="0"/>
          </a:p>
          <a:p>
            <a:pPr marL="285750" indent="-285750">
              <a:buFontTx/>
              <a:buChar char="-"/>
            </a:pPr>
            <a:endParaRPr lang="ru-RU" sz="2000" dirty="0"/>
          </a:p>
          <a:p>
            <a:r>
              <a:rPr lang="ru-RU" sz="2000" b="1" dirty="0" smtClean="0">
                <a:solidFill>
                  <a:srgbClr val="7030A0"/>
                </a:solidFill>
              </a:rPr>
              <a:t>контракт </a:t>
            </a:r>
            <a:r>
              <a:rPr lang="ru-RU" sz="2000" b="1" dirty="0">
                <a:solidFill>
                  <a:srgbClr val="7030A0"/>
                </a:solidFill>
              </a:rPr>
              <a:t>заключается в порядке, предусмотренном </a:t>
            </a:r>
            <a:r>
              <a:rPr lang="ru-RU" sz="2000" b="1" u="sng" dirty="0">
                <a:solidFill>
                  <a:srgbClr val="7030A0"/>
                </a:solidFill>
              </a:rPr>
              <a:t>частью 14 статьи </a:t>
            </a:r>
            <a:r>
              <a:rPr lang="ru-RU" sz="2000" b="1" u="sng" dirty="0" smtClean="0">
                <a:solidFill>
                  <a:srgbClr val="7030A0"/>
                </a:solidFill>
              </a:rPr>
              <a:t>73</a:t>
            </a:r>
            <a:r>
              <a:rPr lang="ru-RU" sz="2000" b="1" dirty="0">
                <a:solidFill>
                  <a:srgbClr val="7030A0"/>
                </a:solidFill>
              </a:rPr>
              <a:t> </a:t>
            </a:r>
            <a:r>
              <a:rPr lang="ru-RU" sz="2000" b="1" dirty="0" smtClean="0">
                <a:solidFill>
                  <a:srgbClr val="7030A0"/>
                </a:solidFill>
              </a:rPr>
              <a:t>закона</a:t>
            </a:r>
            <a:r>
              <a:rPr lang="ru-RU" sz="2000" b="1" dirty="0">
                <a:solidFill>
                  <a:srgbClr val="7030A0"/>
                </a:solidFill>
              </a:rPr>
              <a:t>.</a:t>
            </a:r>
          </a:p>
        </p:txBody>
      </p:sp>
    </p:spTree>
    <p:extLst>
      <p:ext uri="{BB962C8B-B14F-4D97-AF65-F5344CB8AC3E}">
        <p14:creationId xmlns:p14="http://schemas.microsoft.com/office/powerpoint/2010/main" val="40986920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797820" y="0"/>
            <a:ext cx="8302625" cy="873957"/>
          </a:xfrm>
          <a:prstGeom prst="rect">
            <a:avLst/>
          </a:prstGeom>
        </p:spPr>
        <p:txBody>
          <a:bodyPr vert="horz" wrap="square" lIns="0" tIns="12065" rIns="0" bIns="0" rtlCol="0" anchor="t">
            <a:spAutoFit/>
          </a:bodyPr>
          <a:lstStyle/>
          <a:p>
            <a:pPr marL="12700">
              <a:lnSpc>
                <a:spcPct val="100000"/>
              </a:lnSpc>
              <a:spcBef>
                <a:spcPts val="95"/>
              </a:spcBef>
            </a:pPr>
            <a:r>
              <a:rPr sz="2800" b="1" spc="-114" dirty="0">
                <a:solidFill>
                  <a:srgbClr val="1F487C"/>
                </a:solidFill>
                <a:latin typeface="+mn-lt"/>
              </a:rPr>
              <a:t>Требования</a:t>
            </a:r>
            <a:r>
              <a:rPr sz="2800" b="1" spc="-235" dirty="0">
                <a:solidFill>
                  <a:srgbClr val="1F487C"/>
                </a:solidFill>
                <a:latin typeface="+mn-lt"/>
              </a:rPr>
              <a:t> </a:t>
            </a:r>
            <a:r>
              <a:rPr sz="2800" b="1" spc="-5" dirty="0">
                <a:solidFill>
                  <a:srgbClr val="1F487C"/>
                </a:solidFill>
                <a:latin typeface="+mn-lt"/>
              </a:rPr>
              <a:t>к</a:t>
            </a:r>
            <a:r>
              <a:rPr sz="2800" b="1" spc="-200" dirty="0">
                <a:solidFill>
                  <a:srgbClr val="1F487C"/>
                </a:solidFill>
                <a:latin typeface="+mn-lt"/>
              </a:rPr>
              <a:t> </a:t>
            </a:r>
            <a:r>
              <a:rPr sz="2800" b="1" spc="-135" dirty="0">
                <a:solidFill>
                  <a:srgbClr val="1F487C"/>
                </a:solidFill>
                <a:latin typeface="+mn-lt"/>
              </a:rPr>
              <a:t>заказчику,</a:t>
            </a:r>
            <a:r>
              <a:rPr sz="2800" b="1" spc="-235" dirty="0">
                <a:solidFill>
                  <a:srgbClr val="1F487C"/>
                </a:solidFill>
                <a:latin typeface="+mn-lt"/>
              </a:rPr>
              <a:t> </a:t>
            </a:r>
            <a:r>
              <a:rPr sz="2800" b="1" spc="-90" dirty="0">
                <a:solidFill>
                  <a:srgbClr val="1F487C"/>
                </a:solidFill>
                <a:latin typeface="+mn-lt"/>
              </a:rPr>
              <a:t>контрактной</a:t>
            </a:r>
            <a:r>
              <a:rPr sz="2800" b="1" spc="-215" dirty="0">
                <a:solidFill>
                  <a:srgbClr val="1F487C"/>
                </a:solidFill>
                <a:latin typeface="+mn-lt"/>
              </a:rPr>
              <a:t> </a:t>
            </a:r>
            <a:r>
              <a:rPr sz="2800" b="1" spc="-105" dirty="0" err="1">
                <a:solidFill>
                  <a:srgbClr val="1F487C"/>
                </a:solidFill>
                <a:latin typeface="+mn-lt"/>
              </a:rPr>
              <a:t>службе</a:t>
            </a:r>
            <a:r>
              <a:rPr sz="2800" b="1" spc="-105" dirty="0" smtClean="0">
                <a:solidFill>
                  <a:srgbClr val="1F487C"/>
                </a:solidFill>
                <a:latin typeface="+mn-lt"/>
              </a:rPr>
              <a:t>,</a:t>
            </a:r>
            <a:r>
              <a:rPr lang="ru-RU" sz="2800" b="1" spc="-105" dirty="0" smtClean="0">
                <a:solidFill>
                  <a:srgbClr val="1F487C"/>
                </a:solidFill>
                <a:latin typeface="+mn-lt"/>
              </a:rPr>
              <a:t> </a:t>
            </a:r>
            <a:r>
              <a:rPr lang="ru-RU" sz="2800" b="1" spc="-140" dirty="0">
                <a:solidFill>
                  <a:srgbClr val="1F487C"/>
                </a:solidFill>
                <a:latin typeface="+mn-lt"/>
                <a:cs typeface="Times New Roman"/>
              </a:rPr>
              <a:t>к</a:t>
            </a:r>
            <a:r>
              <a:rPr lang="ru-RU" sz="2800" b="1" spc="-95" dirty="0">
                <a:solidFill>
                  <a:srgbClr val="1F487C"/>
                </a:solidFill>
                <a:latin typeface="+mn-lt"/>
                <a:cs typeface="Times New Roman"/>
              </a:rPr>
              <a:t>о</a:t>
            </a:r>
            <a:r>
              <a:rPr lang="ru-RU" sz="2800" b="1" spc="-105" dirty="0">
                <a:solidFill>
                  <a:srgbClr val="1F487C"/>
                </a:solidFill>
                <a:latin typeface="+mn-lt"/>
                <a:cs typeface="Times New Roman"/>
              </a:rPr>
              <a:t>н</a:t>
            </a:r>
            <a:r>
              <a:rPr lang="ru-RU" sz="2800" b="1" spc="-70" dirty="0">
                <a:solidFill>
                  <a:srgbClr val="1F487C"/>
                </a:solidFill>
                <a:latin typeface="+mn-lt"/>
                <a:cs typeface="Times New Roman"/>
              </a:rPr>
              <a:t>т</a:t>
            </a:r>
            <a:r>
              <a:rPr lang="ru-RU" sz="2800" b="1" spc="-95" dirty="0">
                <a:solidFill>
                  <a:srgbClr val="1F487C"/>
                </a:solidFill>
                <a:latin typeface="+mn-lt"/>
                <a:cs typeface="Times New Roman"/>
              </a:rPr>
              <a:t>ра</a:t>
            </a:r>
            <a:r>
              <a:rPr lang="ru-RU" sz="2800" b="1" spc="-105" dirty="0">
                <a:solidFill>
                  <a:srgbClr val="1F487C"/>
                </a:solidFill>
                <a:latin typeface="+mn-lt"/>
                <a:cs typeface="Times New Roman"/>
              </a:rPr>
              <a:t>к</a:t>
            </a:r>
            <a:r>
              <a:rPr lang="ru-RU" sz="2800" b="1" spc="-110" dirty="0">
                <a:solidFill>
                  <a:srgbClr val="1F487C"/>
                </a:solidFill>
                <a:latin typeface="+mn-lt"/>
                <a:cs typeface="Times New Roman"/>
              </a:rPr>
              <a:t>т</a:t>
            </a:r>
            <a:r>
              <a:rPr lang="ru-RU" sz="2800" b="1" spc="-105" dirty="0">
                <a:solidFill>
                  <a:srgbClr val="1F487C"/>
                </a:solidFill>
                <a:latin typeface="+mn-lt"/>
                <a:cs typeface="Times New Roman"/>
              </a:rPr>
              <a:t>н</a:t>
            </a:r>
            <a:r>
              <a:rPr lang="ru-RU" sz="2800" b="1" spc="-145" dirty="0">
                <a:solidFill>
                  <a:srgbClr val="1F487C"/>
                </a:solidFill>
                <a:latin typeface="+mn-lt"/>
                <a:cs typeface="Times New Roman"/>
              </a:rPr>
              <a:t>о</a:t>
            </a:r>
            <a:r>
              <a:rPr lang="ru-RU" sz="2800" b="1" spc="-100" dirty="0">
                <a:solidFill>
                  <a:srgbClr val="1F487C"/>
                </a:solidFill>
                <a:latin typeface="+mn-lt"/>
                <a:cs typeface="Times New Roman"/>
              </a:rPr>
              <a:t>м</a:t>
            </a:r>
            <a:r>
              <a:rPr lang="ru-RU" sz="2800" b="1" spc="-5" dirty="0">
                <a:solidFill>
                  <a:srgbClr val="1F487C"/>
                </a:solidFill>
                <a:latin typeface="+mn-lt"/>
                <a:cs typeface="Times New Roman"/>
              </a:rPr>
              <a:t>у</a:t>
            </a:r>
            <a:r>
              <a:rPr lang="ru-RU" sz="2800" b="1" spc="-225" dirty="0">
                <a:solidFill>
                  <a:srgbClr val="1F487C"/>
                </a:solidFill>
                <a:latin typeface="+mn-lt"/>
                <a:cs typeface="Times New Roman"/>
              </a:rPr>
              <a:t> </a:t>
            </a:r>
            <a:r>
              <a:rPr lang="ru-RU" sz="2800" b="1" spc="-95" dirty="0">
                <a:solidFill>
                  <a:srgbClr val="1F487C"/>
                </a:solidFill>
                <a:latin typeface="+mn-lt"/>
                <a:cs typeface="Times New Roman"/>
              </a:rPr>
              <a:t>у</a:t>
            </a:r>
            <a:r>
              <a:rPr lang="ru-RU" sz="2800" b="1" spc="-105" dirty="0">
                <a:solidFill>
                  <a:srgbClr val="1F487C"/>
                </a:solidFill>
                <a:latin typeface="+mn-lt"/>
                <a:cs typeface="Times New Roman"/>
              </a:rPr>
              <a:t>п</a:t>
            </a:r>
            <a:r>
              <a:rPr lang="ru-RU" sz="2800" b="1" spc="-95" dirty="0">
                <a:solidFill>
                  <a:srgbClr val="1F487C"/>
                </a:solidFill>
                <a:latin typeface="+mn-lt"/>
                <a:cs typeface="Times New Roman"/>
              </a:rPr>
              <a:t>ра</a:t>
            </a:r>
            <a:r>
              <a:rPr lang="ru-RU" sz="2800" b="1" spc="-135" dirty="0">
                <a:solidFill>
                  <a:srgbClr val="1F487C"/>
                </a:solidFill>
                <a:latin typeface="+mn-lt"/>
                <a:cs typeface="Times New Roman"/>
              </a:rPr>
              <a:t>в</a:t>
            </a:r>
            <a:r>
              <a:rPr lang="ru-RU" sz="2800" b="1" spc="-100" dirty="0">
                <a:solidFill>
                  <a:srgbClr val="1F487C"/>
                </a:solidFill>
                <a:latin typeface="+mn-lt"/>
                <a:cs typeface="Times New Roman"/>
              </a:rPr>
              <a:t>л</a:t>
            </a:r>
            <a:r>
              <a:rPr lang="ru-RU" sz="2800" b="1" spc="-105" dirty="0">
                <a:solidFill>
                  <a:srgbClr val="1F487C"/>
                </a:solidFill>
                <a:latin typeface="+mn-lt"/>
                <a:cs typeface="Times New Roman"/>
              </a:rPr>
              <a:t>яю</a:t>
            </a:r>
            <a:r>
              <a:rPr lang="ru-RU" sz="2800" b="1" spc="-100" dirty="0">
                <a:solidFill>
                  <a:srgbClr val="1F487C"/>
                </a:solidFill>
                <a:latin typeface="+mn-lt"/>
                <a:cs typeface="Times New Roman"/>
              </a:rPr>
              <a:t>щ</a:t>
            </a:r>
            <a:r>
              <a:rPr lang="ru-RU" sz="2800" b="1" spc="-110" dirty="0">
                <a:solidFill>
                  <a:srgbClr val="1F487C"/>
                </a:solidFill>
                <a:latin typeface="+mn-lt"/>
                <a:cs typeface="Times New Roman"/>
              </a:rPr>
              <a:t>е</a:t>
            </a:r>
            <a:r>
              <a:rPr lang="ru-RU" sz="2800" b="1" spc="-100" dirty="0">
                <a:solidFill>
                  <a:srgbClr val="1F487C"/>
                </a:solidFill>
                <a:latin typeface="+mn-lt"/>
                <a:cs typeface="Times New Roman"/>
              </a:rPr>
              <a:t>м</a:t>
            </a:r>
            <a:r>
              <a:rPr lang="ru-RU" sz="2800" b="1" spc="-385" dirty="0">
                <a:solidFill>
                  <a:srgbClr val="1F487C"/>
                </a:solidFill>
                <a:latin typeface="+mn-lt"/>
                <a:cs typeface="Times New Roman"/>
              </a:rPr>
              <a:t>у</a:t>
            </a:r>
            <a:r>
              <a:rPr lang="ru-RU" sz="2800" b="1" spc="-5" dirty="0">
                <a:solidFill>
                  <a:srgbClr val="1F487C"/>
                </a:solidFill>
                <a:latin typeface="+mn-lt"/>
                <a:cs typeface="Times New Roman"/>
              </a:rPr>
              <a:t>.</a:t>
            </a:r>
            <a:r>
              <a:rPr lang="ru-RU" sz="2800" b="1" spc="-245" dirty="0">
                <a:solidFill>
                  <a:srgbClr val="1F487C"/>
                </a:solidFill>
                <a:latin typeface="+mn-lt"/>
                <a:cs typeface="Times New Roman"/>
              </a:rPr>
              <a:t> </a:t>
            </a:r>
            <a:r>
              <a:rPr lang="ru-RU" sz="2800" b="1" spc="-140" dirty="0">
                <a:solidFill>
                  <a:srgbClr val="C0504D"/>
                </a:solidFill>
                <a:latin typeface="+mn-lt"/>
                <a:cs typeface="Times New Roman"/>
              </a:rPr>
              <a:t>С</a:t>
            </a:r>
            <a:r>
              <a:rPr lang="ru-RU" sz="2800" b="1" spc="-70" dirty="0">
                <a:solidFill>
                  <a:srgbClr val="C0504D"/>
                </a:solidFill>
                <a:latin typeface="+mn-lt"/>
                <a:cs typeface="Times New Roman"/>
              </a:rPr>
              <a:t>т</a:t>
            </a:r>
            <a:r>
              <a:rPr lang="ru-RU" sz="2800" b="1" spc="-170" dirty="0">
                <a:solidFill>
                  <a:srgbClr val="C0504D"/>
                </a:solidFill>
                <a:latin typeface="+mn-lt"/>
                <a:cs typeface="Times New Roman"/>
              </a:rPr>
              <a:t>а</a:t>
            </a:r>
            <a:r>
              <a:rPr lang="ru-RU" sz="2800" b="1" spc="-110" dirty="0">
                <a:solidFill>
                  <a:srgbClr val="C0504D"/>
                </a:solidFill>
                <a:latin typeface="+mn-lt"/>
                <a:cs typeface="Times New Roman"/>
              </a:rPr>
              <a:t>т</a:t>
            </a:r>
            <a:r>
              <a:rPr lang="ru-RU" sz="2800" b="1" spc="-105" dirty="0">
                <a:solidFill>
                  <a:srgbClr val="C0504D"/>
                </a:solidFill>
                <a:latin typeface="+mn-lt"/>
                <a:cs typeface="Times New Roman"/>
              </a:rPr>
              <a:t>ь</a:t>
            </a:r>
            <a:r>
              <a:rPr lang="ru-RU" sz="2800" b="1" spc="-5" dirty="0">
                <a:solidFill>
                  <a:srgbClr val="C0504D"/>
                </a:solidFill>
                <a:latin typeface="+mn-lt"/>
                <a:cs typeface="Times New Roman"/>
              </a:rPr>
              <a:t>я</a:t>
            </a:r>
            <a:r>
              <a:rPr lang="ru-RU" sz="2800" b="1" spc="-215" dirty="0">
                <a:solidFill>
                  <a:srgbClr val="C0504D"/>
                </a:solidFill>
                <a:latin typeface="+mn-lt"/>
                <a:cs typeface="Times New Roman"/>
              </a:rPr>
              <a:t> </a:t>
            </a:r>
            <a:r>
              <a:rPr lang="ru-RU" sz="2800" b="1" spc="-95" dirty="0" smtClean="0">
                <a:solidFill>
                  <a:srgbClr val="C0504D"/>
                </a:solidFill>
                <a:latin typeface="+mn-lt"/>
                <a:cs typeface="Times New Roman"/>
              </a:rPr>
              <a:t>3</a:t>
            </a:r>
            <a:r>
              <a:rPr lang="ru-RU" sz="2800" b="1" spc="-5" dirty="0" smtClean="0">
                <a:solidFill>
                  <a:srgbClr val="C0504D"/>
                </a:solidFill>
                <a:latin typeface="+mn-lt"/>
                <a:cs typeface="Times New Roman"/>
              </a:rPr>
              <a:t>8</a:t>
            </a:r>
            <a:endParaRPr sz="2800" b="1" dirty="0">
              <a:latin typeface="+mn-lt"/>
            </a:endParaRPr>
          </a:p>
        </p:txBody>
      </p:sp>
      <p:sp>
        <p:nvSpPr>
          <p:cNvPr id="4" name="object 4"/>
          <p:cNvSpPr txBox="1"/>
          <p:nvPr/>
        </p:nvSpPr>
        <p:spPr>
          <a:xfrm>
            <a:off x="1277815" y="930045"/>
            <a:ext cx="10447152" cy="3356688"/>
          </a:xfrm>
          <a:prstGeom prst="rect">
            <a:avLst/>
          </a:prstGeom>
        </p:spPr>
        <p:txBody>
          <a:bodyPr vert="horz" wrap="square" lIns="0" tIns="12065" rIns="0" bIns="0" rtlCol="0">
            <a:spAutoFit/>
          </a:bodyPr>
          <a:lstStyle/>
          <a:p>
            <a:pPr marL="12700">
              <a:spcBef>
                <a:spcPts val="95"/>
              </a:spcBef>
            </a:pPr>
            <a:r>
              <a:rPr sz="2000" spc="-10" dirty="0">
                <a:cs typeface="Times New Roman"/>
              </a:rPr>
              <a:t>Статья </a:t>
            </a:r>
            <a:r>
              <a:rPr sz="2000" spc="-5" dirty="0">
                <a:cs typeface="Times New Roman"/>
              </a:rPr>
              <a:t>38</a:t>
            </a:r>
            <a:r>
              <a:rPr sz="2000" dirty="0">
                <a:cs typeface="Times New Roman"/>
              </a:rPr>
              <a:t> </a:t>
            </a:r>
            <a:r>
              <a:rPr sz="2000" spc="-10" dirty="0">
                <a:cs typeface="Times New Roman"/>
              </a:rPr>
              <a:t>дополнена</a:t>
            </a:r>
            <a:r>
              <a:rPr sz="2000" spc="30" dirty="0">
                <a:cs typeface="Times New Roman"/>
              </a:rPr>
              <a:t> </a:t>
            </a:r>
            <a:r>
              <a:rPr sz="2000" spc="-5" dirty="0">
                <a:cs typeface="Times New Roman"/>
              </a:rPr>
              <a:t>частью</a:t>
            </a:r>
            <a:r>
              <a:rPr sz="2000" dirty="0">
                <a:cs typeface="Times New Roman"/>
              </a:rPr>
              <a:t> </a:t>
            </a:r>
            <a:r>
              <a:rPr sz="2000" spc="-5" dirty="0">
                <a:cs typeface="Times New Roman"/>
              </a:rPr>
              <a:t>7</a:t>
            </a:r>
            <a:r>
              <a:rPr sz="2000" dirty="0">
                <a:cs typeface="Times New Roman"/>
              </a:rPr>
              <a:t> </a:t>
            </a:r>
            <a:r>
              <a:rPr sz="2000" spc="-5" dirty="0">
                <a:cs typeface="Times New Roman"/>
              </a:rPr>
              <a:t>:</a:t>
            </a:r>
            <a:endParaRPr sz="2000" dirty="0">
              <a:cs typeface="Times New Roman"/>
            </a:endParaRPr>
          </a:p>
          <a:p>
            <a:pPr marL="195580" indent="-182880">
              <a:buClr>
                <a:srgbClr val="4F81BC"/>
              </a:buClr>
              <a:buSzPct val="84375"/>
              <a:buFont typeface="Wingdings"/>
              <a:buChar char=""/>
              <a:tabLst>
                <a:tab pos="195580" algn="l"/>
              </a:tabLst>
            </a:pPr>
            <a:r>
              <a:rPr sz="2000" spc="-20" dirty="0" err="1" smtClean="0">
                <a:cs typeface="Times New Roman"/>
              </a:rPr>
              <a:t>руководитель</a:t>
            </a:r>
            <a:r>
              <a:rPr sz="2000" dirty="0" smtClean="0">
                <a:cs typeface="Times New Roman"/>
              </a:rPr>
              <a:t> </a:t>
            </a:r>
            <a:r>
              <a:rPr sz="2000" spc="-15" dirty="0">
                <a:cs typeface="Times New Roman"/>
              </a:rPr>
              <a:t>заказчика,</a:t>
            </a:r>
            <a:endParaRPr sz="2000" dirty="0">
              <a:cs typeface="Times New Roman"/>
            </a:endParaRPr>
          </a:p>
          <a:p>
            <a:pPr marL="195580" indent="-182880">
              <a:spcBef>
                <a:spcPts val="385"/>
              </a:spcBef>
              <a:buClr>
                <a:srgbClr val="4F81BC"/>
              </a:buClr>
              <a:buSzPct val="84375"/>
              <a:buFont typeface="Wingdings"/>
              <a:buChar char=""/>
              <a:tabLst>
                <a:tab pos="195580" algn="l"/>
              </a:tabLst>
            </a:pPr>
            <a:r>
              <a:rPr sz="2000" spc="-20" dirty="0">
                <a:cs typeface="Times New Roman"/>
              </a:rPr>
              <a:t>руководитель</a:t>
            </a:r>
            <a:r>
              <a:rPr sz="2000" spc="10" dirty="0">
                <a:cs typeface="Times New Roman"/>
              </a:rPr>
              <a:t> </a:t>
            </a:r>
            <a:r>
              <a:rPr sz="2000" spc="-15" dirty="0">
                <a:cs typeface="Times New Roman"/>
              </a:rPr>
              <a:t>контрактной</a:t>
            </a:r>
            <a:r>
              <a:rPr sz="2000" spc="25" dirty="0">
                <a:cs typeface="Times New Roman"/>
              </a:rPr>
              <a:t> </a:t>
            </a:r>
            <a:r>
              <a:rPr sz="2000" spc="-15" dirty="0">
                <a:cs typeface="Times New Roman"/>
              </a:rPr>
              <a:t>службы,</a:t>
            </a:r>
            <a:endParaRPr sz="2000" dirty="0">
              <a:cs typeface="Times New Roman"/>
            </a:endParaRPr>
          </a:p>
          <a:p>
            <a:pPr marL="195580" indent="-182880">
              <a:spcBef>
                <a:spcPts val="385"/>
              </a:spcBef>
              <a:buClr>
                <a:srgbClr val="4F81BC"/>
              </a:buClr>
              <a:buSzPct val="84375"/>
              <a:buFont typeface="Wingdings"/>
              <a:buChar char=""/>
              <a:tabLst>
                <a:tab pos="195580" algn="l"/>
              </a:tabLst>
            </a:pPr>
            <a:r>
              <a:rPr sz="2000" spc="-5" dirty="0">
                <a:cs typeface="Times New Roman"/>
              </a:rPr>
              <a:t>работники</a:t>
            </a:r>
            <a:r>
              <a:rPr sz="2000" spc="20" dirty="0">
                <a:cs typeface="Times New Roman"/>
              </a:rPr>
              <a:t> </a:t>
            </a:r>
            <a:r>
              <a:rPr sz="2000" spc="-15" dirty="0">
                <a:cs typeface="Times New Roman"/>
              </a:rPr>
              <a:t>контрактной</a:t>
            </a:r>
            <a:r>
              <a:rPr sz="2000" spc="10" dirty="0">
                <a:cs typeface="Times New Roman"/>
              </a:rPr>
              <a:t> </a:t>
            </a:r>
            <a:r>
              <a:rPr sz="2000" spc="-15" dirty="0">
                <a:cs typeface="Times New Roman"/>
              </a:rPr>
              <a:t>службы,</a:t>
            </a:r>
            <a:endParaRPr sz="2000" dirty="0">
              <a:cs typeface="Times New Roman"/>
            </a:endParaRPr>
          </a:p>
          <a:p>
            <a:pPr marL="195580" indent="-182880">
              <a:spcBef>
                <a:spcPts val="385"/>
              </a:spcBef>
              <a:buClr>
                <a:srgbClr val="4F81BC"/>
              </a:buClr>
              <a:buSzPct val="84375"/>
              <a:buFont typeface="Wingdings"/>
              <a:buChar char=""/>
              <a:tabLst>
                <a:tab pos="195580" algn="l"/>
              </a:tabLst>
            </a:pPr>
            <a:r>
              <a:rPr sz="2000" spc="-15" dirty="0">
                <a:cs typeface="Times New Roman"/>
              </a:rPr>
              <a:t>контрактный</a:t>
            </a:r>
            <a:r>
              <a:rPr sz="2000" spc="10" dirty="0">
                <a:cs typeface="Times New Roman"/>
              </a:rPr>
              <a:t> </a:t>
            </a:r>
            <a:r>
              <a:rPr sz="2000" spc="-10" dirty="0">
                <a:cs typeface="Times New Roman"/>
              </a:rPr>
              <a:t>управляющий</a:t>
            </a:r>
            <a:endParaRPr sz="2000" dirty="0">
              <a:cs typeface="Times New Roman"/>
            </a:endParaRPr>
          </a:p>
          <a:p>
            <a:pPr marL="12700" marR="5080">
              <a:spcBef>
                <a:spcPts val="385"/>
              </a:spcBef>
            </a:pPr>
            <a:r>
              <a:rPr sz="2000" spc="-10" dirty="0">
                <a:cs typeface="Times New Roman"/>
              </a:rPr>
              <a:t>обязаны</a:t>
            </a:r>
            <a:r>
              <a:rPr sz="2000" spc="15" dirty="0">
                <a:cs typeface="Times New Roman"/>
              </a:rPr>
              <a:t> </a:t>
            </a:r>
            <a:r>
              <a:rPr sz="2000" b="1" spc="-5" dirty="0">
                <a:cs typeface="Times New Roman"/>
              </a:rPr>
              <a:t>при </a:t>
            </a:r>
            <a:r>
              <a:rPr sz="2000" b="1" spc="-10" dirty="0">
                <a:cs typeface="Times New Roman"/>
              </a:rPr>
              <a:t>осуществлении</a:t>
            </a:r>
            <a:r>
              <a:rPr sz="2000" b="1" spc="45" dirty="0">
                <a:cs typeface="Times New Roman"/>
              </a:rPr>
              <a:t> </a:t>
            </a:r>
            <a:r>
              <a:rPr sz="2000" b="1" spc="-10" dirty="0">
                <a:cs typeface="Times New Roman"/>
              </a:rPr>
              <a:t>закупок</a:t>
            </a:r>
            <a:r>
              <a:rPr sz="2000" b="1" spc="-5" dirty="0">
                <a:cs typeface="Times New Roman"/>
              </a:rPr>
              <a:t> </a:t>
            </a:r>
            <a:r>
              <a:rPr sz="2000" b="1" spc="-10" dirty="0">
                <a:cs typeface="Times New Roman"/>
              </a:rPr>
              <a:t>принимать</a:t>
            </a:r>
            <a:r>
              <a:rPr sz="2000" b="1" spc="10" dirty="0">
                <a:cs typeface="Times New Roman"/>
              </a:rPr>
              <a:t> </a:t>
            </a:r>
            <a:r>
              <a:rPr sz="2200" b="1" spc="-5" dirty="0">
                <a:solidFill>
                  <a:srgbClr val="7030A0"/>
                </a:solidFill>
                <a:cs typeface="Times New Roman"/>
              </a:rPr>
              <a:t>меры по</a:t>
            </a:r>
            <a:r>
              <a:rPr sz="2200" b="1" spc="5" dirty="0">
                <a:solidFill>
                  <a:srgbClr val="7030A0"/>
                </a:solidFill>
                <a:cs typeface="Times New Roman"/>
              </a:rPr>
              <a:t> </a:t>
            </a:r>
            <a:r>
              <a:rPr sz="2200" b="1" spc="-10" dirty="0">
                <a:solidFill>
                  <a:srgbClr val="7030A0"/>
                </a:solidFill>
                <a:cs typeface="Times New Roman"/>
              </a:rPr>
              <a:t>предотвращению</a:t>
            </a:r>
            <a:r>
              <a:rPr sz="2200" b="1" spc="45" dirty="0">
                <a:solidFill>
                  <a:srgbClr val="7030A0"/>
                </a:solidFill>
                <a:cs typeface="Times New Roman"/>
              </a:rPr>
              <a:t> </a:t>
            </a:r>
            <a:r>
              <a:rPr sz="2200" b="1" spc="-5" dirty="0">
                <a:solidFill>
                  <a:srgbClr val="7030A0"/>
                </a:solidFill>
                <a:cs typeface="Times New Roman"/>
              </a:rPr>
              <a:t>и </a:t>
            </a:r>
            <a:r>
              <a:rPr sz="2200" b="1" dirty="0">
                <a:solidFill>
                  <a:srgbClr val="7030A0"/>
                </a:solidFill>
                <a:cs typeface="Times New Roman"/>
              </a:rPr>
              <a:t> </a:t>
            </a:r>
            <a:r>
              <a:rPr sz="2200" b="1" spc="-10" dirty="0">
                <a:solidFill>
                  <a:srgbClr val="7030A0"/>
                </a:solidFill>
                <a:cs typeface="Times New Roman"/>
              </a:rPr>
              <a:t>урегулированию конфликта</a:t>
            </a:r>
            <a:r>
              <a:rPr sz="2200" b="1" spc="25" dirty="0">
                <a:solidFill>
                  <a:srgbClr val="7030A0"/>
                </a:solidFill>
                <a:cs typeface="Times New Roman"/>
              </a:rPr>
              <a:t> </a:t>
            </a:r>
            <a:r>
              <a:rPr sz="2200" b="1" spc="-10" dirty="0">
                <a:solidFill>
                  <a:srgbClr val="7030A0"/>
                </a:solidFill>
                <a:cs typeface="Times New Roman"/>
              </a:rPr>
              <a:t>интересов</a:t>
            </a:r>
            <a:r>
              <a:rPr sz="2000" b="1" spc="50" dirty="0">
                <a:cs typeface="Times New Roman"/>
              </a:rPr>
              <a:t> </a:t>
            </a:r>
            <a:r>
              <a:rPr sz="2000" spc="-5" dirty="0">
                <a:cs typeface="Times New Roman"/>
              </a:rPr>
              <a:t>в</a:t>
            </a:r>
            <a:r>
              <a:rPr sz="2000" dirty="0">
                <a:cs typeface="Times New Roman"/>
              </a:rPr>
              <a:t> </a:t>
            </a:r>
            <a:r>
              <a:rPr sz="2000" spc="-5" dirty="0">
                <a:cs typeface="Times New Roman"/>
              </a:rPr>
              <a:t>соответствии</a:t>
            </a:r>
            <a:r>
              <a:rPr sz="2000" spc="35" dirty="0">
                <a:cs typeface="Times New Roman"/>
              </a:rPr>
              <a:t> </a:t>
            </a:r>
            <a:r>
              <a:rPr sz="2000" spc="-5" dirty="0">
                <a:cs typeface="Times New Roman"/>
              </a:rPr>
              <a:t>с</a:t>
            </a:r>
            <a:r>
              <a:rPr sz="2000" dirty="0">
                <a:cs typeface="Times New Roman"/>
              </a:rPr>
              <a:t> </a:t>
            </a:r>
            <a:r>
              <a:rPr sz="2000" spc="-10" dirty="0">
                <a:cs typeface="Times New Roman"/>
              </a:rPr>
              <a:t>Федеральным</a:t>
            </a:r>
            <a:r>
              <a:rPr sz="2000" spc="50" dirty="0">
                <a:cs typeface="Times New Roman"/>
              </a:rPr>
              <a:t> </a:t>
            </a:r>
            <a:r>
              <a:rPr sz="2000" spc="-20" dirty="0">
                <a:cs typeface="Times New Roman"/>
              </a:rPr>
              <a:t>законом</a:t>
            </a:r>
            <a:r>
              <a:rPr sz="2000" spc="5" dirty="0">
                <a:cs typeface="Times New Roman"/>
              </a:rPr>
              <a:t> </a:t>
            </a:r>
            <a:r>
              <a:rPr sz="2000" spc="-15" dirty="0">
                <a:cs typeface="Times New Roman"/>
              </a:rPr>
              <a:t>от</a:t>
            </a:r>
            <a:r>
              <a:rPr sz="2000" spc="15" dirty="0">
                <a:cs typeface="Times New Roman"/>
              </a:rPr>
              <a:t> </a:t>
            </a:r>
            <a:r>
              <a:rPr sz="2000" spc="-5" dirty="0">
                <a:cs typeface="Times New Roman"/>
              </a:rPr>
              <a:t>25</a:t>
            </a:r>
            <a:r>
              <a:rPr sz="2000" spc="5" dirty="0">
                <a:cs typeface="Times New Roman"/>
              </a:rPr>
              <a:t> </a:t>
            </a:r>
            <a:r>
              <a:rPr sz="2000" spc="-5" dirty="0">
                <a:cs typeface="Times New Roman"/>
              </a:rPr>
              <a:t>декабря </a:t>
            </a:r>
            <a:r>
              <a:rPr sz="2000" spc="-385" dirty="0">
                <a:cs typeface="Times New Roman"/>
              </a:rPr>
              <a:t> </a:t>
            </a:r>
            <a:r>
              <a:rPr sz="2000" spc="-5" dirty="0">
                <a:cs typeface="Times New Roman"/>
              </a:rPr>
              <a:t>2008</a:t>
            </a:r>
            <a:r>
              <a:rPr sz="2000" spc="-15" dirty="0">
                <a:cs typeface="Times New Roman"/>
              </a:rPr>
              <a:t> </a:t>
            </a:r>
            <a:r>
              <a:rPr sz="2000" spc="-25" dirty="0">
                <a:cs typeface="Times New Roman"/>
              </a:rPr>
              <a:t>года</a:t>
            </a:r>
            <a:r>
              <a:rPr sz="2000" spc="-5" dirty="0">
                <a:cs typeface="Times New Roman"/>
              </a:rPr>
              <a:t> №</a:t>
            </a:r>
            <a:r>
              <a:rPr sz="2000" spc="5" dirty="0">
                <a:cs typeface="Times New Roman"/>
              </a:rPr>
              <a:t> </a:t>
            </a:r>
            <a:r>
              <a:rPr sz="2000" spc="-5" dirty="0">
                <a:cs typeface="Times New Roman"/>
              </a:rPr>
              <a:t>273-ФЗ "О </a:t>
            </a:r>
            <a:r>
              <a:rPr sz="2000" spc="-10" dirty="0">
                <a:cs typeface="Times New Roman"/>
              </a:rPr>
              <a:t>противодействии</a:t>
            </a:r>
            <a:r>
              <a:rPr sz="2000" spc="40" dirty="0">
                <a:cs typeface="Times New Roman"/>
              </a:rPr>
              <a:t> </a:t>
            </a:r>
            <a:r>
              <a:rPr sz="2000" spc="-15" dirty="0">
                <a:cs typeface="Times New Roman"/>
              </a:rPr>
              <a:t>коррупции",</a:t>
            </a:r>
            <a:r>
              <a:rPr sz="2000" spc="35" dirty="0">
                <a:cs typeface="Times New Roman"/>
              </a:rPr>
              <a:t> </a:t>
            </a:r>
            <a:r>
              <a:rPr sz="2000" spc="-5" dirty="0">
                <a:cs typeface="Times New Roman"/>
              </a:rPr>
              <a:t>в </a:t>
            </a:r>
            <a:r>
              <a:rPr sz="2000" spc="-25" dirty="0">
                <a:cs typeface="Times New Roman"/>
              </a:rPr>
              <a:t>том</a:t>
            </a:r>
            <a:r>
              <a:rPr sz="2000" spc="20" dirty="0">
                <a:cs typeface="Times New Roman"/>
              </a:rPr>
              <a:t> </a:t>
            </a:r>
            <a:r>
              <a:rPr sz="2000" spc="-5" dirty="0">
                <a:cs typeface="Times New Roman"/>
              </a:rPr>
              <a:t>числе</a:t>
            </a:r>
            <a:r>
              <a:rPr sz="2000" spc="15" dirty="0">
                <a:cs typeface="Times New Roman"/>
              </a:rPr>
              <a:t> </a:t>
            </a:r>
            <a:r>
              <a:rPr sz="2000" spc="-5" dirty="0">
                <a:cs typeface="Times New Roman"/>
              </a:rPr>
              <a:t>с</a:t>
            </a:r>
            <a:r>
              <a:rPr sz="2000" spc="5" dirty="0">
                <a:cs typeface="Times New Roman"/>
              </a:rPr>
              <a:t> </a:t>
            </a:r>
            <a:r>
              <a:rPr sz="2000" spc="-15" dirty="0" err="1">
                <a:cs typeface="Times New Roman"/>
              </a:rPr>
              <a:t>учетом</a:t>
            </a:r>
            <a:r>
              <a:rPr sz="2000" spc="15" dirty="0">
                <a:cs typeface="Times New Roman"/>
              </a:rPr>
              <a:t> </a:t>
            </a:r>
            <a:r>
              <a:rPr sz="2000" spc="-10" dirty="0" err="1" smtClean="0">
                <a:cs typeface="Times New Roman"/>
              </a:rPr>
              <a:t>информации</a:t>
            </a:r>
            <a:r>
              <a:rPr sz="2000" spc="-10" dirty="0" smtClean="0">
                <a:cs typeface="Times New Roman"/>
              </a:rPr>
              <a:t>,</a:t>
            </a:r>
            <a:r>
              <a:rPr lang="ru-RU" sz="2000" spc="-10" dirty="0" smtClean="0">
                <a:cs typeface="Times New Roman"/>
              </a:rPr>
              <a:t> </a:t>
            </a:r>
            <a:r>
              <a:rPr sz="2000" spc="-5" dirty="0" err="1" smtClean="0">
                <a:cs typeface="Times New Roman"/>
              </a:rPr>
              <a:t>предоставленной</a:t>
            </a:r>
            <a:r>
              <a:rPr sz="2000" spc="55" dirty="0" smtClean="0">
                <a:cs typeface="Times New Roman"/>
              </a:rPr>
              <a:t> </a:t>
            </a:r>
            <a:r>
              <a:rPr sz="2000" spc="-15" dirty="0">
                <a:cs typeface="Times New Roman"/>
              </a:rPr>
              <a:t>заказчику</a:t>
            </a:r>
            <a:r>
              <a:rPr sz="2000" spc="15" dirty="0">
                <a:cs typeface="Times New Roman"/>
              </a:rPr>
              <a:t> </a:t>
            </a:r>
            <a:r>
              <a:rPr sz="2000" spc="-5" dirty="0">
                <a:cs typeface="Times New Roman"/>
              </a:rPr>
              <a:t>в</a:t>
            </a:r>
            <a:r>
              <a:rPr sz="2000" dirty="0">
                <a:cs typeface="Times New Roman"/>
              </a:rPr>
              <a:t> </a:t>
            </a:r>
            <a:r>
              <a:rPr sz="2000" spc="-5" dirty="0">
                <a:cs typeface="Times New Roman"/>
              </a:rPr>
              <a:t>соответствии</a:t>
            </a:r>
            <a:r>
              <a:rPr sz="2000" spc="45" dirty="0">
                <a:cs typeface="Times New Roman"/>
              </a:rPr>
              <a:t> </a:t>
            </a:r>
            <a:r>
              <a:rPr sz="2000" b="1" u="heavy" spc="-5" dirty="0">
                <a:solidFill>
                  <a:srgbClr val="C0504D"/>
                </a:solidFill>
                <a:uFill>
                  <a:solidFill>
                    <a:srgbClr val="C0504D"/>
                  </a:solidFill>
                </a:uFill>
                <a:cs typeface="Times New Roman"/>
              </a:rPr>
              <a:t>с</a:t>
            </a:r>
            <a:r>
              <a:rPr sz="2000" b="1" u="heavy" dirty="0">
                <a:solidFill>
                  <a:srgbClr val="C0504D"/>
                </a:solidFill>
                <a:uFill>
                  <a:solidFill>
                    <a:srgbClr val="C0504D"/>
                  </a:solidFill>
                </a:uFill>
                <a:cs typeface="Times New Roman"/>
              </a:rPr>
              <a:t> </a:t>
            </a:r>
            <a:r>
              <a:rPr sz="2000" b="1" u="heavy" spc="-5" dirty="0">
                <a:solidFill>
                  <a:srgbClr val="C0504D"/>
                </a:solidFill>
                <a:uFill>
                  <a:solidFill>
                    <a:srgbClr val="C0504D"/>
                  </a:solidFill>
                </a:uFill>
                <a:cs typeface="Times New Roman"/>
              </a:rPr>
              <a:t>частью</a:t>
            </a:r>
            <a:r>
              <a:rPr sz="2000" b="1" u="heavy" spc="25" dirty="0">
                <a:solidFill>
                  <a:srgbClr val="C0504D"/>
                </a:solidFill>
                <a:uFill>
                  <a:solidFill>
                    <a:srgbClr val="C0504D"/>
                  </a:solidFill>
                </a:uFill>
                <a:cs typeface="Times New Roman"/>
              </a:rPr>
              <a:t> </a:t>
            </a:r>
            <a:r>
              <a:rPr sz="2000" b="1" u="heavy" spc="-5" dirty="0">
                <a:solidFill>
                  <a:srgbClr val="C0504D"/>
                </a:solidFill>
                <a:uFill>
                  <a:solidFill>
                    <a:srgbClr val="C0504D"/>
                  </a:solidFill>
                </a:uFill>
                <a:cs typeface="Times New Roman"/>
              </a:rPr>
              <a:t>23</a:t>
            </a:r>
            <a:r>
              <a:rPr sz="2000" b="1" u="heavy" spc="5" dirty="0">
                <a:solidFill>
                  <a:srgbClr val="C0504D"/>
                </a:solidFill>
                <a:uFill>
                  <a:solidFill>
                    <a:srgbClr val="C0504D"/>
                  </a:solidFill>
                </a:uFill>
                <a:cs typeface="Times New Roman"/>
              </a:rPr>
              <a:t> </a:t>
            </a:r>
            <a:r>
              <a:rPr sz="2000" b="1" u="heavy" spc="-10" dirty="0">
                <a:solidFill>
                  <a:srgbClr val="C0504D"/>
                </a:solidFill>
                <a:uFill>
                  <a:solidFill>
                    <a:srgbClr val="C0504D"/>
                  </a:solidFill>
                </a:uFill>
                <a:cs typeface="Times New Roman"/>
              </a:rPr>
              <a:t>статьи</a:t>
            </a:r>
            <a:r>
              <a:rPr sz="2000" b="1" u="heavy" spc="40" dirty="0">
                <a:solidFill>
                  <a:srgbClr val="C0504D"/>
                </a:solidFill>
                <a:uFill>
                  <a:solidFill>
                    <a:srgbClr val="C0504D"/>
                  </a:solidFill>
                </a:uFill>
                <a:cs typeface="Times New Roman"/>
              </a:rPr>
              <a:t> </a:t>
            </a:r>
            <a:r>
              <a:rPr sz="2000" b="1" u="heavy" spc="-5" dirty="0">
                <a:solidFill>
                  <a:srgbClr val="C0504D"/>
                </a:solidFill>
                <a:uFill>
                  <a:solidFill>
                    <a:srgbClr val="C0504D"/>
                  </a:solidFill>
                </a:uFill>
                <a:cs typeface="Times New Roman"/>
              </a:rPr>
              <a:t>34</a:t>
            </a:r>
            <a:r>
              <a:rPr sz="2000" b="1" u="heavy" spc="-10" dirty="0">
                <a:solidFill>
                  <a:srgbClr val="C0504D"/>
                </a:solidFill>
                <a:uFill>
                  <a:solidFill>
                    <a:srgbClr val="C0504D"/>
                  </a:solidFill>
                </a:uFill>
                <a:cs typeface="Times New Roman"/>
              </a:rPr>
              <a:t> </a:t>
            </a:r>
            <a:r>
              <a:rPr sz="2000" b="1" u="heavy" spc="-15" dirty="0">
                <a:solidFill>
                  <a:srgbClr val="C0504D"/>
                </a:solidFill>
                <a:uFill>
                  <a:solidFill>
                    <a:srgbClr val="C0504D"/>
                  </a:solidFill>
                </a:uFill>
                <a:cs typeface="Times New Roman"/>
              </a:rPr>
              <a:t>настоящего</a:t>
            </a:r>
            <a:r>
              <a:rPr sz="2000" b="1" u="heavy" spc="45" dirty="0">
                <a:solidFill>
                  <a:srgbClr val="C0504D"/>
                </a:solidFill>
                <a:uFill>
                  <a:solidFill>
                    <a:srgbClr val="C0504D"/>
                  </a:solidFill>
                </a:uFill>
                <a:cs typeface="Times New Roman"/>
              </a:rPr>
              <a:t> </a:t>
            </a:r>
            <a:r>
              <a:rPr sz="2000" b="1" u="heavy" spc="-10" dirty="0">
                <a:solidFill>
                  <a:srgbClr val="C0504D"/>
                </a:solidFill>
                <a:uFill>
                  <a:solidFill>
                    <a:srgbClr val="C0504D"/>
                  </a:solidFill>
                </a:uFill>
                <a:cs typeface="Times New Roman"/>
              </a:rPr>
              <a:t>Федерального </a:t>
            </a:r>
            <a:r>
              <a:rPr sz="2000" b="1" spc="-385" dirty="0">
                <a:solidFill>
                  <a:srgbClr val="C0504D"/>
                </a:solidFill>
                <a:cs typeface="Times New Roman"/>
              </a:rPr>
              <a:t> </a:t>
            </a:r>
            <a:r>
              <a:rPr sz="2000" b="1" u="heavy" spc="-10" dirty="0">
                <a:solidFill>
                  <a:srgbClr val="C0504D"/>
                </a:solidFill>
                <a:uFill>
                  <a:solidFill>
                    <a:srgbClr val="C0504D"/>
                  </a:solidFill>
                </a:uFill>
                <a:cs typeface="Times New Roman"/>
              </a:rPr>
              <a:t>закона.</a:t>
            </a:r>
            <a:endParaRPr sz="2000" dirty="0">
              <a:cs typeface="Times New Roman"/>
            </a:endParaRPr>
          </a:p>
        </p:txBody>
      </p:sp>
      <p:sp>
        <p:nvSpPr>
          <p:cNvPr id="6" name="object 6"/>
          <p:cNvSpPr txBox="1"/>
          <p:nvPr/>
        </p:nvSpPr>
        <p:spPr>
          <a:xfrm>
            <a:off x="949569" y="4220106"/>
            <a:ext cx="10775397" cy="2503891"/>
          </a:xfrm>
          <a:prstGeom prst="rect">
            <a:avLst/>
          </a:prstGeom>
          <a:ln w="38100">
            <a:solidFill>
              <a:srgbClr val="C0504D"/>
            </a:solidFill>
          </a:ln>
        </p:spPr>
        <p:txBody>
          <a:bodyPr vert="horz" wrap="square" lIns="0" tIns="41275" rIns="0" bIns="0" rtlCol="0">
            <a:spAutoFit/>
          </a:bodyPr>
          <a:lstStyle/>
          <a:p>
            <a:pPr marL="91440">
              <a:spcBef>
                <a:spcPts val="325"/>
              </a:spcBef>
            </a:pPr>
            <a:r>
              <a:rPr sz="1600" dirty="0">
                <a:cs typeface="Times New Roman"/>
              </a:rPr>
              <a:t>Часть</a:t>
            </a:r>
            <a:r>
              <a:rPr sz="1600" spc="-40" dirty="0">
                <a:cs typeface="Times New Roman"/>
              </a:rPr>
              <a:t> </a:t>
            </a:r>
            <a:r>
              <a:rPr sz="1600" dirty="0">
                <a:cs typeface="Times New Roman"/>
              </a:rPr>
              <a:t>23</a:t>
            </a:r>
            <a:r>
              <a:rPr sz="1600" spc="-35" dirty="0">
                <a:cs typeface="Times New Roman"/>
              </a:rPr>
              <a:t> </a:t>
            </a:r>
            <a:r>
              <a:rPr sz="1600" dirty="0">
                <a:cs typeface="Times New Roman"/>
              </a:rPr>
              <a:t>ст.</a:t>
            </a:r>
            <a:r>
              <a:rPr sz="1600" spc="-10" dirty="0">
                <a:cs typeface="Times New Roman"/>
              </a:rPr>
              <a:t> </a:t>
            </a:r>
            <a:r>
              <a:rPr sz="1600" dirty="0">
                <a:cs typeface="Times New Roman"/>
              </a:rPr>
              <a:t>34:</a:t>
            </a:r>
          </a:p>
          <a:p>
            <a:pPr marL="91440" marR="284480"/>
            <a:r>
              <a:rPr sz="1600" dirty="0">
                <a:cs typeface="Times New Roman"/>
              </a:rPr>
              <a:t>В </a:t>
            </a:r>
            <a:r>
              <a:rPr sz="1600" spc="-5" dirty="0">
                <a:cs typeface="Times New Roman"/>
              </a:rPr>
              <a:t>случае, </a:t>
            </a:r>
            <a:r>
              <a:rPr sz="1600" spc="-5" dirty="0" err="1">
                <a:cs typeface="Times New Roman"/>
              </a:rPr>
              <a:t>если</a:t>
            </a:r>
            <a:r>
              <a:rPr sz="1600" spc="-5" dirty="0">
                <a:cs typeface="Times New Roman"/>
              </a:rPr>
              <a:t> </a:t>
            </a:r>
            <a:r>
              <a:rPr lang="ru-RU" sz="1600" spc="-5" dirty="0" smtClean="0">
                <a:cs typeface="Times New Roman"/>
              </a:rPr>
              <a:t>НМЦК </a:t>
            </a:r>
            <a:r>
              <a:rPr sz="1600" dirty="0" err="1" smtClean="0">
                <a:cs typeface="Times New Roman"/>
              </a:rPr>
              <a:t>при</a:t>
            </a:r>
            <a:r>
              <a:rPr sz="1600" dirty="0" smtClean="0">
                <a:cs typeface="Times New Roman"/>
              </a:rPr>
              <a:t> </a:t>
            </a:r>
            <a:r>
              <a:rPr sz="1600" dirty="0">
                <a:cs typeface="Times New Roman"/>
              </a:rPr>
              <a:t>осуществлении закупки </a:t>
            </a:r>
            <a:r>
              <a:rPr sz="1600" spc="-335" dirty="0">
                <a:cs typeface="Times New Roman"/>
              </a:rPr>
              <a:t> </a:t>
            </a:r>
            <a:r>
              <a:rPr sz="1600" spc="-5" dirty="0">
                <a:cs typeface="Times New Roman"/>
              </a:rPr>
              <a:t>товара,</a:t>
            </a:r>
            <a:r>
              <a:rPr sz="1600" spc="-30" dirty="0">
                <a:cs typeface="Times New Roman"/>
              </a:rPr>
              <a:t> </a:t>
            </a:r>
            <a:r>
              <a:rPr sz="1600" spc="-5" dirty="0">
                <a:cs typeface="Times New Roman"/>
              </a:rPr>
              <a:t>работы,</a:t>
            </a:r>
            <a:r>
              <a:rPr sz="1600" spc="-20" dirty="0">
                <a:cs typeface="Times New Roman"/>
              </a:rPr>
              <a:t> </a:t>
            </a:r>
            <a:r>
              <a:rPr sz="1600" spc="-5" dirty="0">
                <a:cs typeface="Times New Roman"/>
              </a:rPr>
              <a:t>услуги</a:t>
            </a:r>
            <a:r>
              <a:rPr sz="1600" spc="5" dirty="0">
                <a:cs typeface="Times New Roman"/>
              </a:rPr>
              <a:t> </a:t>
            </a:r>
            <a:r>
              <a:rPr sz="1600" dirty="0">
                <a:cs typeface="Times New Roman"/>
              </a:rPr>
              <a:t>превышает </a:t>
            </a:r>
            <a:r>
              <a:rPr sz="1600" spc="-5" dirty="0">
                <a:cs typeface="Times New Roman"/>
              </a:rPr>
              <a:t>размер,</a:t>
            </a:r>
            <a:r>
              <a:rPr sz="1600" spc="-40" dirty="0">
                <a:cs typeface="Times New Roman"/>
              </a:rPr>
              <a:t> </a:t>
            </a:r>
            <a:r>
              <a:rPr sz="1600" dirty="0" err="1">
                <a:cs typeface="Times New Roman"/>
              </a:rPr>
              <a:t>установленный</a:t>
            </a:r>
            <a:r>
              <a:rPr sz="1600" spc="10" dirty="0">
                <a:cs typeface="Times New Roman"/>
              </a:rPr>
              <a:t> </a:t>
            </a:r>
            <a:r>
              <a:rPr sz="1600" spc="-10" dirty="0" err="1" smtClean="0">
                <a:cs typeface="Times New Roman"/>
              </a:rPr>
              <a:t>Правительством</a:t>
            </a:r>
            <a:r>
              <a:rPr lang="ru-RU" sz="1600" spc="-10" dirty="0" smtClean="0">
                <a:cs typeface="Times New Roman"/>
              </a:rPr>
              <a:t> </a:t>
            </a:r>
            <a:r>
              <a:rPr sz="1600" spc="-10" dirty="0" err="1" smtClean="0">
                <a:cs typeface="Times New Roman"/>
              </a:rPr>
              <a:t>Российской</a:t>
            </a:r>
            <a:r>
              <a:rPr sz="1600" spc="-10" dirty="0" smtClean="0">
                <a:cs typeface="Times New Roman"/>
              </a:rPr>
              <a:t> </a:t>
            </a:r>
            <a:r>
              <a:rPr sz="1600" spc="-5" dirty="0">
                <a:cs typeface="Times New Roman"/>
              </a:rPr>
              <a:t>Федерации, </a:t>
            </a:r>
            <a:r>
              <a:rPr sz="1600" dirty="0">
                <a:cs typeface="Times New Roman"/>
              </a:rPr>
              <a:t>в </a:t>
            </a:r>
            <a:r>
              <a:rPr sz="1600" spc="-10" dirty="0">
                <a:cs typeface="Times New Roman"/>
              </a:rPr>
              <a:t>контракте </a:t>
            </a:r>
            <a:r>
              <a:rPr sz="1600" spc="-5" dirty="0">
                <a:cs typeface="Times New Roman"/>
              </a:rPr>
              <a:t>должна быть указана </a:t>
            </a:r>
            <a:r>
              <a:rPr sz="1600" spc="-10" dirty="0">
                <a:cs typeface="Times New Roman"/>
              </a:rPr>
              <a:t>обязанность </a:t>
            </a:r>
            <a:r>
              <a:rPr sz="1600" spc="-5" dirty="0">
                <a:cs typeface="Times New Roman"/>
              </a:rPr>
              <a:t>поставщика </a:t>
            </a:r>
            <a:r>
              <a:rPr sz="1600" spc="-335" dirty="0">
                <a:cs typeface="Times New Roman"/>
              </a:rPr>
              <a:t> </a:t>
            </a:r>
            <a:r>
              <a:rPr sz="1600" spc="-10" dirty="0">
                <a:cs typeface="Times New Roman"/>
              </a:rPr>
              <a:t>(подрядчика,</a:t>
            </a:r>
            <a:r>
              <a:rPr sz="1600" spc="-30" dirty="0">
                <a:cs typeface="Times New Roman"/>
              </a:rPr>
              <a:t> </a:t>
            </a:r>
            <a:r>
              <a:rPr sz="1600" spc="-5" dirty="0">
                <a:cs typeface="Times New Roman"/>
              </a:rPr>
              <a:t>исполнителя)</a:t>
            </a:r>
            <a:r>
              <a:rPr sz="1600" spc="-25" dirty="0">
                <a:cs typeface="Times New Roman"/>
              </a:rPr>
              <a:t> </a:t>
            </a:r>
            <a:r>
              <a:rPr sz="1600" spc="-5" dirty="0">
                <a:cs typeface="Times New Roman"/>
              </a:rPr>
              <a:t>предоставлять</a:t>
            </a:r>
            <a:r>
              <a:rPr sz="1600" spc="5" dirty="0">
                <a:cs typeface="Times New Roman"/>
              </a:rPr>
              <a:t> </a:t>
            </a:r>
            <a:r>
              <a:rPr sz="1600" spc="-10" dirty="0">
                <a:cs typeface="Times New Roman"/>
              </a:rPr>
              <a:t>информацию</a:t>
            </a:r>
            <a:r>
              <a:rPr sz="1600" dirty="0">
                <a:cs typeface="Times New Roman"/>
              </a:rPr>
              <a:t> </a:t>
            </a:r>
            <a:r>
              <a:rPr sz="1600" b="1" dirty="0">
                <a:solidFill>
                  <a:srgbClr val="C0504D"/>
                </a:solidFill>
                <a:cs typeface="Times New Roman"/>
              </a:rPr>
              <a:t>о</a:t>
            </a:r>
            <a:r>
              <a:rPr sz="1600" b="1" spc="-10" dirty="0">
                <a:solidFill>
                  <a:srgbClr val="C0504D"/>
                </a:solidFill>
                <a:cs typeface="Times New Roman"/>
              </a:rPr>
              <a:t> </a:t>
            </a:r>
            <a:r>
              <a:rPr sz="1600" b="1" spc="-20" dirty="0" err="1">
                <a:solidFill>
                  <a:srgbClr val="C0504D"/>
                </a:solidFill>
                <a:cs typeface="Times New Roman"/>
              </a:rPr>
              <a:t>всех</a:t>
            </a:r>
            <a:r>
              <a:rPr sz="1600" b="1" spc="15" dirty="0">
                <a:solidFill>
                  <a:srgbClr val="C0504D"/>
                </a:solidFill>
                <a:cs typeface="Times New Roman"/>
              </a:rPr>
              <a:t> </a:t>
            </a:r>
            <a:r>
              <a:rPr sz="1600" b="1" spc="-15" dirty="0" err="1" smtClean="0">
                <a:solidFill>
                  <a:srgbClr val="C0504D"/>
                </a:solidFill>
                <a:cs typeface="Times New Roman"/>
              </a:rPr>
              <a:t>соисполнителях</a:t>
            </a:r>
            <a:r>
              <a:rPr sz="1600" b="1" spc="-15" dirty="0" smtClean="0">
                <a:solidFill>
                  <a:srgbClr val="C0504D"/>
                </a:solidFill>
                <a:cs typeface="Times New Roman"/>
              </a:rPr>
              <a:t>,</a:t>
            </a:r>
            <a:r>
              <a:rPr lang="ru-RU" sz="1600" b="1" spc="-15" dirty="0" smtClean="0">
                <a:solidFill>
                  <a:srgbClr val="C0504D"/>
                </a:solidFill>
                <a:cs typeface="Times New Roman"/>
              </a:rPr>
              <a:t> </a:t>
            </a:r>
            <a:r>
              <a:rPr sz="1600" b="1" spc="-10" dirty="0" err="1" smtClean="0">
                <a:solidFill>
                  <a:srgbClr val="C0504D"/>
                </a:solidFill>
                <a:cs typeface="Times New Roman"/>
              </a:rPr>
              <a:t>субподрядчиках</a:t>
            </a:r>
            <a:r>
              <a:rPr sz="1600" b="1" spc="-10" dirty="0">
                <a:solidFill>
                  <a:srgbClr val="C0504D"/>
                </a:solidFill>
                <a:cs typeface="Times New Roman"/>
              </a:rPr>
              <a:t>,</a:t>
            </a:r>
            <a:r>
              <a:rPr sz="1600" b="1" spc="5" dirty="0">
                <a:solidFill>
                  <a:srgbClr val="C0504D"/>
                </a:solidFill>
                <a:cs typeface="Times New Roman"/>
              </a:rPr>
              <a:t> </a:t>
            </a:r>
            <a:r>
              <a:rPr sz="1600" dirty="0">
                <a:cs typeface="Times New Roman"/>
              </a:rPr>
              <a:t>заключивших</a:t>
            </a:r>
            <a:r>
              <a:rPr sz="1600" spc="-5" dirty="0">
                <a:cs typeface="Times New Roman"/>
              </a:rPr>
              <a:t> договор</a:t>
            </a:r>
            <a:r>
              <a:rPr sz="1600" spc="-15" dirty="0">
                <a:cs typeface="Times New Roman"/>
              </a:rPr>
              <a:t> </a:t>
            </a:r>
            <a:r>
              <a:rPr sz="1600" dirty="0">
                <a:cs typeface="Times New Roman"/>
              </a:rPr>
              <a:t>или</a:t>
            </a:r>
            <a:r>
              <a:rPr sz="1600" spc="-5" dirty="0">
                <a:cs typeface="Times New Roman"/>
              </a:rPr>
              <a:t> </a:t>
            </a:r>
            <a:r>
              <a:rPr sz="1600" dirty="0">
                <a:cs typeface="Times New Roman"/>
              </a:rPr>
              <a:t>договоры</a:t>
            </a:r>
            <a:r>
              <a:rPr sz="1600" spc="-30" dirty="0">
                <a:cs typeface="Times New Roman"/>
              </a:rPr>
              <a:t> </a:t>
            </a:r>
            <a:r>
              <a:rPr sz="1600" dirty="0">
                <a:cs typeface="Times New Roman"/>
              </a:rPr>
              <a:t>с</a:t>
            </a:r>
            <a:r>
              <a:rPr sz="1600" spc="10" dirty="0">
                <a:cs typeface="Times New Roman"/>
              </a:rPr>
              <a:t> </a:t>
            </a:r>
            <a:r>
              <a:rPr sz="1600" spc="-10" dirty="0">
                <a:cs typeface="Times New Roman"/>
              </a:rPr>
              <a:t>поставщиком</a:t>
            </a:r>
            <a:r>
              <a:rPr sz="1600" spc="-40" dirty="0">
                <a:cs typeface="Times New Roman"/>
              </a:rPr>
              <a:t> </a:t>
            </a:r>
            <a:r>
              <a:rPr sz="1600" spc="-15" dirty="0">
                <a:cs typeface="Times New Roman"/>
              </a:rPr>
              <a:t>(</a:t>
            </a:r>
            <a:r>
              <a:rPr sz="1600" spc="-15" dirty="0" err="1" smtClean="0">
                <a:cs typeface="Times New Roman"/>
              </a:rPr>
              <a:t>подрядчиком</a:t>
            </a:r>
            <a:r>
              <a:rPr sz="1600" spc="-15" dirty="0" smtClean="0">
                <a:cs typeface="Times New Roman"/>
              </a:rPr>
              <a:t>,</a:t>
            </a:r>
            <a:r>
              <a:rPr lang="ru-RU" sz="1600" spc="-15" dirty="0" smtClean="0">
                <a:cs typeface="Times New Roman"/>
              </a:rPr>
              <a:t> </a:t>
            </a:r>
            <a:r>
              <a:rPr sz="1600" spc="-5" dirty="0" err="1" smtClean="0">
                <a:cs typeface="Times New Roman"/>
              </a:rPr>
              <a:t>исполнителем</a:t>
            </a:r>
            <a:r>
              <a:rPr sz="1600" spc="-5" dirty="0" smtClean="0">
                <a:cs typeface="Times New Roman"/>
              </a:rPr>
              <a:t>),</a:t>
            </a:r>
            <a:r>
              <a:rPr lang="ru-RU" sz="1600" spc="-5" dirty="0" smtClean="0">
                <a:cs typeface="Times New Roman"/>
              </a:rPr>
              <a:t> </a:t>
            </a:r>
            <a:r>
              <a:rPr sz="1600" spc="10" dirty="0" err="1" smtClean="0">
                <a:cs typeface="Times New Roman"/>
              </a:rPr>
              <a:t>цена</a:t>
            </a:r>
            <a:r>
              <a:rPr sz="1600" spc="10" dirty="0" smtClean="0">
                <a:cs typeface="Times New Roman"/>
              </a:rPr>
              <a:t> </a:t>
            </a:r>
            <a:r>
              <a:rPr sz="1600" spc="-10" dirty="0">
                <a:cs typeface="Times New Roman"/>
              </a:rPr>
              <a:t>которого </a:t>
            </a:r>
            <a:r>
              <a:rPr sz="1600" dirty="0">
                <a:cs typeface="Times New Roman"/>
              </a:rPr>
              <a:t>или общая </a:t>
            </a:r>
            <a:r>
              <a:rPr sz="1600" spc="10" dirty="0">
                <a:cs typeface="Times New Roman"/>
              </a:rPr>
              <a:t>цена </a:t>
            </a:r>
            <a:r>
              <a:rPr sz="1600" spc="-10" dirty="0">
                <a:cs typeface="Times New Roman"/>
              </a:rPr>
              <a:t>которых составляет </a:t>
            </a:r>
            <a:r>
              <a:rPr sz="1600" spc="-5" dirty="0">
                <a:cs typeface="Times New Roman"/>
              </a:rPr>
              <a:t>более </a:t>
            </a:r>
            <a:r>
              <a:rPr sz="1600" spc="-15" dirty="0">
                <a:cs typeface="Times New Roman"/>
              </a:rPr>
              <a:t>чем </a:t>
            </a:r>
            <a:r>
              <a:rPr sz="1600" spc="-5" dirty="0">
                <a:cs typeface="Times New Roman"/>
              </a:rPr>
              <a:t>десять </a:t>
            </a:r>
            <a:r>
              <a:rPr sz="1600" spc="-335" dirty="0">
                <a:cs typeface="Times New Roman"/>
              </a:rPr>
              <a:t> </a:t>
            </a:r>
            <a:r>
              <a:rPr sz="1600" spc="5" dirty="0">
                <a:cs typeface="Times New Roman"/>
              </a:rPr>
              <a:t>процентов</a:t>
            </a:r>
            <a:r>
              <a:rPr sz="1600" spc="-30" dirty="0">
                <a:cs typeface="Times New Roman"/>
              </a:rPr>
              <a:t> </a:t>
            </a:r>
            <a:r>
              <a:rPr sz="1600" spc="10" dirty="0">
                <a:cs typeface="Times New Roman"/>
              </a:rPr>
              <a:t>цены</a:t>
            </a:r>
            <a:r>
              <a:rPr sz="1600" spc="-5" dirty="0">
                <a:cs typeface="Times New Roman"/>
              </a:rPr>
              <a:t> </a:t>
            </a:r>
            <a:r>
              <a:rPr sz="1600" spc="-10" dirty="0" err="1">
                <a:cs typeface="Times New Roman"/>
              </a:rPr>
              <a:t>контракта</a:t>
            </a:r>
            <a:r>
              <a:rPr sz="1600" spc="-10" dirty="0" smtClean="0">
                <a:cs typeface="Times New Roman"/>
              </a:rPr>
              <a:t>.</a:t>
            </a:r>
            <a:endParaRPr lang="ru-RU" sz="1600" spc="-10" dirty="0" smtClean="0">
              <a:cs typeface="Times New Roman"/>
            </a:endParaRPr>
          </a:p>
          <a:p>
            <a:pPr marL="91440" marR="284480"/>
            <a:r>
              <a:rPr lang="ru-RU" sz="1600" b="1" dirty="0"/>
              <a:t>Постановление Правительства РФ от 04.09.2013 г. N 775</a:t>
            </a:r>
          </a:p>
          <a:p>
            <a:r>
              <a:rPr lang="ru-RU" sz="1600" dirty="0" smtClean="0"/>
              <a:t>1 </a:t>
            </a:r>
            <a:r>
              <a:rPr lang="ru-RU" sz="1600" dirty="0"/>
              <a:t>млрд. рублей - при осуществлении закупки для обеспечения федеральных нужд;</a:t>
            </a:r>
          </a:p>
          <a:p>
            <a:r>
              <a:rPr lang="ru-RU" sz="1600" dirty="0"/>
              <a:t>100 млн. рублей - при осуществлении закупки для обеспечения нужд субъекта Российской Федерации и муниципальных нужд.</a:t>
            </a:r>
            <a:endParaRPr sz="1600" dirty="0">
              <a:cs typeface="Times New Roman"/>
            </a:endParaRPr>
          </a:p>
        </p:txBody>
      </p:sp>
      <p:sp>
        <p:nvSpPr>
          <p:cNvPr id="8" name="Прямоугольник 7"/>
          <p:cNvSpPr/>
          <p:nvPr/>
        </p:nvSpPr>
        <p:spPr>
          <a:xfrm>
            <a:off x="10290967" y="0"/>
            <a:ext cx="1901033"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июля 2022 </a:t>
            </a:r>
          </a:p>
        </p:txBody>
      </p:sp>
      <p:sp>
        <p:nvSpPr>
          <p:cNvPr id="3" name="Прямоугольник 2"/>
          <p:cNvSpPr/>
          <p:nvPr/>
        </p:nvSpPr>
        <p:spPr>
          <a:xfrm>
            <a:off x="7816453" y="1234318"/>
            <a:ext cx="4388509" cy="707886"/>
          </a:xfrm>
          <a:prstGeom prst="rect">
            <a:avLst/>
          </a:prstGeom>
          <a:solidFill>
            <a:schemeClr val="accent1">
              <a:lumMod val="40000"/>
              <a:lumOff val="60000"/>
            </a:schemeClr>
          </a:solidFill>
        </p:spPr>
        <p:txBody>
          <a:bodyPr wrap="none">
            <a:spAutoFit/>
          </a:bodyPr>
          <a:lstStyle/>
          <a:p>
            <a:r>
              <a:rPr lang="ru-RU" sz="2000" i="1" spc="-10" dirty="0" smtClean="0">
                <a:cs typeface="Times New Roman"/>
              </a:rPr>
              <a:t>Включить в регламенты/положения/</a:t>
            </a:r>
          </a:p>
          <a:p>
            <a:r>
              <a:rPr lang="ru-RU" sz="2000" i="1" spc="-10" dirty="0" smtClean="0">
                <a:cs typeface="Times New Roman"/>
              </a:rPr>
              <a:t>должностные инструкции</a:t>
            </a:r>
            <a:endParaRPr lang="ru-RU" sz="2000" i="1" dirty="0"/>
          </a:p>
        </p:txBody>
      </p:sp>
    </p:spTree>
    <p:extLst>
      <p:ext uri="{BB962C8B-B14F-4D97-AF65-F5344CB8AC3E}">
        <p14:creationId xmlns:p14="http://schemas.microsoft.com/office/powerpoint/2010/main" val="8262287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008185" y="105507"/>
            <a:ext cx="11017250" cy="1027113"/>
          </a:xfrm>
          <a:prstGeom prst="rect">
            <a:avLst/>
          </a:prstGeom>
        </p:spPr>
        <p:txBody>
          <a:bodyPr vert="horz" wrap="square" lIns="0" tIns="12065" rIns="0" bIns="0" rtlCol="0" anchor="t">
            <a:spAutoFit/>
          </a:bodyPr>
          <a:lstStyle/>
          <a:p>
            <a:pPr marL="12700">
              <a:lnSpc>
                <a:spcPct val="100000"/>
              </a:lnSpc>
              <a:spcBef>
                <a:spcPts val="95"/>
              </a:spcBef>
            </a:pPr>
            <a:r>
              <a:rPr spc="0" dirty="0">
                <a:solidFill>
                  <a:srgbClr val="1F487C"/>
                </a:solidFill>
                <a:latin typeface="+mn-lt"/>
              </a:rPr>
              <a:t>Понятие </a:t>
            </a:r>
            <a:r>
              <a:rPr spc="0" dirty="0">
                <a:latin typeface="+mn-lt"/>
              </a:rPr>
              <a:t>«личная заинтересованность».</a:t>
            </a:r>
          </a:p>
          <a:p>
            <a:pPr marL="12700">
              <a:lnSpc>
                <a:spcPct val="100000"/>
              </a:lnSpc>
              <a:spcBef>
                <a:spcPts val="30"/>
              </a:spcBef>
            </a:pPr>
            <a:r>
              <a:rPr sz="1800" i="1" spc="0" dirty="0">
                <a:solidFill>
                  <a:srgbClr val="1F487C"/>
                </a:solidFill>
                <a:latin typeface="+mn-lt"/>
                <a:cs typeface="Times New Roman"/>
              </a:rPr>
              <a:t>Ч.1, 2 ст.10 Закона от 25 декабря 2008 г. N 273-ФЗ "О противодействии коррупции"</a:t>
            </a:r>
            <a:endParaRPr sz="1800" spc="0" dirty="0">
              <a:latin typeface="+mn-lt"/>
              <a:cs typeface="Times New Roman"/>
            </a:endParaRPr>
          </a:p>
        </p:txBody>
      </p:sp>
      <p:graphicFrame>
        <p:nvGraphicFramePr>
          <p:cNvPr id="3" name="object 3"/>
          <p:cNvGraphicFramePr>
            <a:graphicFrameLocks noGrp="1"/>
          </p:cNvGraphicFramePr>
          <p:nvPr>
            <p:extLst>
              <p:ext uri="{D42A27DB-BD31-4B8C-83A1-F6EECF244321}">
                <p14:modId xmlns:p14="http://schemas.microsoft.com/office/powerpoint/2010/main" val="1009426570"/>
              </p:ext>
            </p:extLst>
          </p:nvPr>
        </p:nvGraphicFramePr>
        <p:xfrm>
          <a:off x="1008186" y="1295400"/>
          <a:ext cx="10650414" cy="4900167"/>
        </p:xfrm>
        <a:graphic>
          <a:graphicData uri="http://schemas.openxmlformats.org/drawingml/2006/table">
            <a:tbl>
              <a:tblPr firstRow="1" bandRow="1">
                <a:tableStyleId>{2D5ABB26-0587-4C30-8999-92F81FD0307C}</a:tableStyleId>
              </a:tblPr>
              <a:tblGrid>
                <a:gridCol w="2063260"/>
                <a:gridCol w="8587154"/>
              </a:tblGrid>
              <a:tr h="1143000">
                <a:tc>
                  <a:txBody>
                    <a:bodyPr/>
                    <a:lstStyle/>
                    <a:p>
                      <a:pPr marL="45720">
                        <a:lnSpc>
                          <a:spcPct val="80000"/>
                        </a:lnSpc>
                      </a:pPr>
                      <a:r>
                        <a:rPr sz="1700" b="1" spc="-20" dirty="0">
                          <a:latin typeface="+mn-lt"/>
                          <a:cs typeface="Times New Roman"/>
                        </a:rPr>
                        <a:t>Конфликт</a:t>
                      </a:r>
                      <a:r>
                        <a:rPr sz="1700" b="1" spc="-10" dirty="0">
                          <a:latin typeface="+mn-lt"/>
                          <a:cs typeface="Times New Roman"/>
                        </a:rPr>
                        <a:t> интересов</a:t>
                      </a:r>
                      <a:endParaRPr sz="17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720" marR="820419">
                        <a:lnSpc>
                          <a:spcPct val="80000"/>
                        </a:lnSpc>
                        <a:spcBef>
                          <a:spcPts val="305"/>
                        </a:spcBef>
                      </a:pPr>
                      <a:r>
                        <a:rPr sz="1700" b="1" spc="-10" dirty="0">
                          <a:latin typeface="+mn-lt"/>
                          <a:cs typeface="Times New Roman"/>
                        </a:rPr>
                        <a:t>ситуация,</a:t>
                      </a:r>
                      <a:r>
                        <a:rPr sz="1700" b="1" spc="30" dirty="0">
                          <a:latin typeface="+mn-lt"/>
                          <a:cs typeface="Times New Roman"/>
                        </a:rPr>
                        <a:t> </a:t>
                      </a:r>
                      <a:r>
                        <a:rPr sz="1700" b="1" spc="-5" dirty="0">
                          <a:latin typeface="+mn-lt"/>
                          <a:cs typeface="Times New Roman"/>
                        </a:rPr>
                        <a:t>при</a:t>
                      </a:r>
                      <a:r>
                        <a:rPr sz="1700" b="1" spc="5" dirty="0">
                          <a:latin typeface="+mn-lt"/>
                          <a:cs typeface="Times New Roman"/>
                        </a:rPr>
                        <a:t> </a:t>
                      </a:r>
                      <a:r>
                        <a:rPr sz="1700" b="1" spc="-15" dirty="0">
                          <a:latin typeface="+mn-lt"/>
                          <a:cs typeface="Times New Roman"/>
                        </a:rPr>
                        <a:t>которой</a:t>
                      </a:r>
                      <a:r>
                        <a:rPr sz="1700" b="1" spc="30" dirty="0">
                          <a:latin typeface="+mn-lt"/>
                          <a:cs typeface="Times New Roman"/>
                        </a:rPr>
                        <a:t> </a:t>
                      </a:r>
                      <a:r>
                        <a:rPr sz="1700" b="1" spc="-5" dirty="0">
                          <a:latin typeface="+mn-lt"/>
                          <a:cs typeface="Times New Roman"/>
                        </a:rPr>
                        <a:t>личная</a:t>
                      </a:r>
                      <a:r>
                        <a:rPr sz="1700" b="1" spc="5" dirty="0">
                          <a:latin typeface="+mn-lt"/>
                          <a:cs typeface="Times New Roman"/>
                        </a:rPr>
                        <a:t> </a:t>
                      </a:r>
                      <a:r>
                        <a:rPr sz="1700" b="1" spc="-10" dirty="0">
                          <a:latin typeface="+mn-lt"/>
                          <a:cs typeface="Times New Roman"/>
                        </a:rPr>
                        <a:t>заинтересованность</a:t>
                      </a:r>
                      <a:r>
                        <a:rPr sz="1700" b="1" spc="75" dirty="0">
                          <a:latin typeface="+mn-lt"/>
                          <a:cs typeface="Times New Roman"/>
                        </a:rPr>
                        <a:t> </a:t>
                      </a:r>
                      <a:r>
                        <a:rPr sz="1700" spc="-10" dirty="0">
                          <a:latin typeface="+mn-lt"/>
                          <a:cs typeface="Times New Roman"/>
                        </a:rPr>
                        <a:t>(прямая</a:t>
                      </a:r>
                      <a:r>
                        <a:rPr sz="1700" spc="45" dirty="0">
                          <a:latin typeface="+mn-lt"/>
                          <a:cs typeface="Times New Roman"/>
                        </a:rPr>
                        <a:t> </a:t>
                      </a:r>
                      <a:r>
                        <a:rPr sz="1700" spc="-10" dirty="0">
                          <a:latin typeface="+mn-lt"/>
                          <a:cs typeface="Times New Roman"/>
                        </a:rPr>
                        <a:t>или </a:t>
                      </a:r>
                      <a:r>
                        <a:rPr sz="1700" spc="-385" dirty="0">
                          <a:latin typeface="+mn-lt"/>
                          <a:cs typeface="Times New Roman"/>
                        </a:rPr>
                        <a:t> </a:t>
                      </a:r>
                      <a:r>
                        <a:rPr sz="1700" spc="-10" dirty="0">
                          <a:latin typeface="+mn-lt"/>
                          <a:cs typeface="Times New Roman"/>
                        </a:rPr>
                        <a:t>косвенная)</a:t>
                      </a:r>
                      <a:r>
                        <a:rPr sz="1700" spc="40" dirty="0">
                          <a:latin typeface="+mn-lt"/>
                          <a:cs typeface="Times New Roman"/>
                        </a:rPr>
                        <a:t> </a:t>
                      </a:r>
                      <a:r>
                        <a:rPr sz="1700" spc="-10" dirty="0">
                          <a:latin typeface="+mn-lt"/>
                          <a:cs typeface="Times New Roman"/>
                        </a:rPr>
                        <a:t>лица,</a:t>
                      </a:r>
                      <a:r>
                        <a:rPr sz="1700" spc="30" dirty="0">
                          <a:latin typeface="+mn-lt"/>
                          <a:cs typeface="Times New Roman"/>
                        </a:rPr>
                        <a:t> </a:t>
                      </a:r>
                      <a:r>
                        <a:rPr sz="1700" spc="-10" dirty="0">
                          <a:latin typeface="+mn-lt"/>
                          <a:cs typeface="Times New Roman"/>
                        </a:rPr>
                        <a:t>замещающего</a:t>
                      </a:r>
                      <a:r>
                        <a:rPr sz="1700" spc="60" dirty="0">
                          <a:latin typeface="+mn-lt"/>
                          <a:cs typeface="Times New Roman"/>
                        </a:rPr>
                        <a:t> </a:t>
                      </a:r>
                      <a:r>
                        <a:rPr sz="1700" spc="-5" dirty="0">
                          <a:latin typeface="+mn-lt"/>
                          <a:cs typeface="Times New Roman"/>
                        </a:rPr>
                        <a:t>должность,</a:t>
                      </a:r>
                      <a:r>
                        <a:rPr sz="1700" spc="15" dirty="0">
                          <a:latin typeface="+mn-lt"/>
                          <a:cs typeface="Times New Roman"/>
                        </a:rPr>
                        <a:t> </a:t>
                      </a:r>
                      <a:r>
                        <a:rPr sz="1700" spc="-5" dirty="0" err="1">
                          <a:latin typeface="+mn-lt"/>
                          <a:cs typeface="Times New Roman"/>
                        </a:rPr>
                        <a:t>замещение</a:t>
                      </a:r>
                      <a:r>
                        <a:rPr sz="1700" spc="55" dirty="0">
                          <a:latin typeface="+mn-lt"/>
                          <a:cs typeface="Times New Roman"/>
                        </a:rPr>
                        <a:t> </a:t>
                      </a:r>
                      <a:r>
                        <a:rPr sz="1700" spc="-25" dirty="0" err="1" smtClean="0">
                          <a:latin typeface="+mn-lt"/>
                          <a:cs typeface="Times New Roman"/>
                        </a:rPr>
                        <a:t>которой</a:t>
                      </a:r>
                      <a:r>
                        <a:rPr lang="ru-RU" sz="1700" spc="-25" dirty="0" smtClean="0">
                          <a:latin typeface="+mn-lt"/>
                          <a:cs typeface="Times New Roman"/>
                        </a:rPr>
                        <a:t> </a:t>
                      </a:r>
                      <a:r>
                        <a:rPr sz="1700" spc="-10" dirty="0" err="1" smtClean="0">
                          <a:latin typeface="+mn-lt"/>
                          <a:cs typeface="Times New Roman"/>
                        </a:rPr>
                        <a:t>предусматривает</a:t>
                      </a:r>
                      <a:r>
                        <a:rPr sz="1700" spc="45" dirty="0" smtClean="0">
                          <a:latin typeface="+mn-lt"/>
                          <a:cs typeface="Times New Roman"/>
                        </a:rPr>
                        <a:t> </a:t>
                      </a:r>
                      <a:r>
                        <a:rPr sz="1700" spc="-5" dirty="0">
                          <a:latin typeface="+mn-lt"/>
                          <a:cs typeface="Times New Roman"/>
                        </a:rPr>
                        <a:t>обязанность</a:t>
                      </a:r>
                      <a:r>
                        <a:rPr sz="1700" spc="25" dirty="0">
                          <a:latin typeface="+mn-lt"/>
                          <a:cs typeface="Times New Roman"/>
                        </a:rPr>
                        <a:t> </a:t>
                      </a:r>
                      <a:r>
                        <a:rPr sz="1700" spc="-15" dirty="0">
                          <a:latin typeface="+mn-lt"/>
                          <a:cs typeface="Times New Roman"/>
                        </a:rPr>
                        <a:t>принимать</a:t>
                      </a:r>
                      <a:r>
                        <a:rPr sz="1700" spc="50" dirty="0">
                          <a:latin typeface="+mn-lt"/>
                          <a:cs typeface="Times New Roman"/>
                        </a:rPr>
                        <a:t> </a:t>
                      </a:r>
                      <a:r>
                        <a:rPr sz="1700" spc="-5" dirty="0">
                          <a:latin typeface="+mn-lt"/>
                          <a:cs typeface="Times New Roman"/>
                        </a:rPr>
                        <a:t>меры</a:t>
                      </a:r>
                      <a:r>
                        <a:rPr sz="1700" spc="10" dirty="0">
                          <a:latin typeface="+mn-lt"/>
                          <a:cs typeface="Times New Roman"/>
                        </a:rPr>
                        <a:t> </a:t>
                      </a:r>
                      <a:r>
                        <a:rPr sz="1700" spc="-5" dirty="0">
                          <a:latin typeface="+mn-lt"/>
                          <a:cs typeface="Times New Roman"/>
                        </a:rPr>
                        <a:t>по</a:t>
                      </a:r>
                      <a:r>
                        <a:rPr sz="1700" spc="10" dirty="0">
                          <a:latin typeface="+mn-lt"/>
                          <a:cs typeface="Times New Roman"/>
                        </a:rPr>
                        <a:t> </a:t>
                      </a:r>
                      <a:r>
                        <a:rPr sz="1700" spc="-10" dirty="0">
                          <a:latin typeface="+mn-lt"/>
                          <a:cs typeface="Times New Roman"/>
                        </a:rPr>
                        <a:t>предотвращению</a:t>
                      </a:r>
                      <a:r>
                        <a:rPr sz="1700" spc="50" dirty="0">
                          <a:latin typeface="+mn-lt"/>
                          <a:cs typeface="Times New Roman"/>
                        </a:rPr>
                        <a:t> </a:t>
                      </a:r>
                      <a:r>
                        <a:rPr sz="1700" spc="-5" dirty="0">
                          <a:latin typeface="+mn-lt"/>
                          <a:cs typeface="Times New Roman"/>
                        </a:rPr>
                        <a:t>и </a:t>
                      </a:r>
                      <a:r>
                        <a:rPr sz="1700" dirty="0">
                          <a:latin typeface="+mn-lt"/>
                          <a:cs typeface="Times New Roman"/>
                        </a:rPr>
                        <a:t> </a:t>
                      </a:r>
                      <a:r>
                        <a:rPr sz="1700" spc="-15" dirty="0">
                          <a:latin typeface="+mn-lt"/>
                          <a:cs typeface="Times New Roman"/>
                        </a:rPr>
                        <a:t>урегулированию</a:t>
                      </a:r>
                      <a:r>
                        <a:rPr sz="1700" spc="65" dirty="0">
                          <a:latin typeface="+mn-lt"/>
                          <a:cs typeface="Times New Roman"/>
                        </a:rPr>
                        <a:t> </a:t>
                      </a:r>
                      <a:r>
                        <a:rPr sz="1700" spc="-20" dirty="0">
                          <a:latin typeface="+mn-lt"/>
                          <a:cs typeface="Times New Roman"/>
                        </a:rPr>
                        <a:t>конфликта</a:t>
                      </a:r>
                      <a:r>
                        <a:rPr sz="1700" spc="25" dirty="0">
                          <a:latin typeface="+mn-lt"/>
                          <a:cs typeface="Times New Roman"/>
                        </a:rPr>
                        <a:t> </a:t>
                      </a:r>
                      <a:r>
                        <a:rPr sz="1700" spc="-5" dirty="0">
                          <a:latin typeface="+mn-lt"/>
                          <a:cs typeface="Times New Roman"/>
                        </a:rPr>
                        <a:t>интересов,</a:t>
                      </a:r>
                      <a:r>
                        <a:rPr sz="1700" spc="65" dirty="0">
                          <a:latin typeface="+mn-lt"/>
                          <a:cs typeface="Times New Roman"/>
                        </a:rPr>
                        <a:t> </a:t>
                      </a:r>
                      <a:r>
                        <a:rPr sz="1700" b="1" spc="-10" dirty="0">
                          <a:latin typeface="+mn-lt"/>
                          <a:cs typeface="Times New Roman"/>
                        </a:rPr>
                        <a:t>влияет</a:t>
                      </a:r>
                      <a:r>
                        <a:rPr sz="1700" b="1" spc="20" dirty="0">
                          <a:latin typeface="+mn-lt"/>
                          <a:cs typeface="Times New Roman"/>
                        </a:rPr>
                        <a:t> </a:t>
                      </a:r>
                      <a:r>
                        <a:rPr sz="1700" b="1" spc="-5" dirty="0">
                          <a:latin typeface="+mn-lt"/>
                          <a:cs typeface="Times New Roman"/>
                        </a:rPr>
                        <a:t>или</a:t>
                      </a:r>
                      <a:r>
                        <a:rPr sz="1700" b="1" spc="5" dirty="0">
                          <a:latin typeface="+mn-lt"/>
                          <a:cs typeface="Times New Roman"/>
                        </a:rPr>
                        <a:t> </a:t>
                      </a:r>
                      <a:r>
                        <a:rPr sz="1700" b="1" spc="-20" dirty="0">
                          <a:latin typeface="+mn-lt"/>
                          <a:cs typeface="Times New Roman"/>
                        </a:rPr>
                        <a:t>может</a:t>
                      </a:r>
                      <a:r>
                        <a:rPr sz="1700" b="1" spc="30" dirty="0">
                          <a:latin typeface="+mn-lt"/>
                          <a:cs typeface="Times New Roman"/>
                        </a:rPr>
                        <a:t> </a:t>
                      </a:r>
                      <a:r>
                        <a:rPr sz="1700" b="1" spc="-15" dirty="0">
                          <a:latin typeface="+mn-lt"/>
                          <a:cs typeface="Times New Roman"/>
                        </a:rPr>
                        <a:t>повлиять</a:t>
                      </a:r>
                      <a:r>
                        <a:rPr sz="1700" b="1" spc="20" dirty="0">
                          <a:latin typeface="+mn-lt"/>
                          <a:cs typeface="Times New Roman"/>
                        </a:rPr>
                        <a:t> </a:t>
                      </a:r>
                      <a:r>
                        <a:rPr sz="1700" b="1" spc="-10" dirty="0">
                          <a:latin typeface="+mn-lt"/>
                          <a:cs typeface="Times New Roman"/>
                        </a:rPr>
                        <a:t>на </a:t>
                      </a:r>
                      <a:r>
                        <a:rPr sz="1700" b="1" spc="-385" dirty="0">
                          <a:latin typeface="+mn-lt"/>
                          <a:cs typeface="Times New Roman"/>
                        </a:rPr>
                        <a:t> </a:t>
                      </a:r>
                      <a:r>
                        <a:rPr sz="1700" b="1" spc="-5" dirty="0">
                          <a:latin typeface="+mn-lt"/>
                          <a:cs typeface="Times New Roman"/>
                        </a:rPr>
                        <a:t>надлежащее,</a:t>
                      </a:r>
                      <a:r>
                        <a:rPr sz="1700" b="1" spc="20" dirty="0">
                          <a:latin typeface="+mn-lt"/>
                          <a:cs typeface="Times New Roman"/>
                        </a:rPr>
                        <a:t> </a:t>
                      </a:r>
                      <a:r>
                        <a:rPr sz="1700" b="1" spc="-10" dirty="0">
                          <a:latin typeface="+mn-lt"/>
                          <a:cs typeface="Times New Roman"/>
                        </a:rPr>
                        <a:t>объективное</a:t>
                      </a:r>
                      <a:r>
                        <a:rPr sz="1700" b="1" spc="15" dirty="0">
                          <a:latin typeface="+mn-lt"/>
                          <a:cs typeface="Times New Roman"/>
                        </a:rPr>
                        <a:t> </a:t>
                      </a:r>
                      <a:r>
                        <a:rPr sz="1700" b="1" spc="-5" dirty="0">
                          <a:latin typeface="+mn-lt"/>
                          <a:cs typeface="Times New Roman"/>
                        </a:rPr>
                        <a:t>и беспристрастное</a:t>
                      </a:r>
                      <a:r>
                        <a:rPr sz="1700" b="1" spc="40" dirty="0">
                          <a:latin typeface="+mn-lt"/>
                          <a:cs typeface="Times New Roman"/>
                        </a:rPr>
                        <a:t> </a:t>
                      </a:r>
                      <a:r>
                        <a:rPr sz="1700" b="1" spc="-5" dirty="0" err="1">
                          <a:latin typeface="+mn-lt"/>
                          <a:cs typeface="Times New Roman"/>
                        </a:rPr>
                        <a:t>исполнение</a:t>
                      </a:r>
                      <a:r>
                        <a:rPr sz="1700" b="1" spc="20" dirty="0">
                          <a:latin typeface="+mn-lt"/>
                          <a:cs typeface="Times New Roman"/>
                        </a:rPr>
                        <a:t> </a:t>
                      </a:r>
                      <a:r>
                        <a:rPr sz="1700" b="1" spc="-10" dirty="0" err="1" smtClean="0">
                          <a:latin typeface="+mn-lt"/>
                          <a:cs typeface="Times New Roman"/>
                        </a:rPr>
                        <a:t>им</a:t>
                      </a:r>
                      <a:r>
                        <a:rPr lang="ru-RU" sz="1700" b="1" spc="-10" dirty="0" smtClean="0">
                          <a:latin typeface="+mn-lt"/>
                          <a:cs typeface="Times New Roman"/>
                        </a:rPr>
                        <a:t> </a:t>
                      </a:r>
                      <a:r>
                        <a:rPr sz="1700" b="1" spc="-10" dirty="0" err="1" smtClean="0">
                          <a:latin typeface="+mn-lt"/>
                          <a:cs typeface="Times New Roman"/>
                        </a:rPr>
                        <a:t>должностных</a:t>
                      </a:r>
                      <a:r>
                        <a:rPr sz="1700" b="1" spc="50" dirty="0" smtClean="0">
                          <a:latin typeface="+mn-lt"/>
                          <a:cs typeface="Times New Roman"/>
                        </a:rPr>
                        <a:t> </a:t>
                      </a:r>
                      <a:r>
                        <a:rPr sz="1700" b="1" spc="-10" dirty="0">
                          <a:latin typeface="+mn-lt"/>
                          <a:cs typeface="Times New Roman"/>
                        </a:rPr>
                        <a:t>(служебных)</a:t>
                      </a:r>
                      <a:r>
                        <a:rPr sz="1700" b="1" spc="50" dirty="0">
                          <a:latin typeface="+mn-lt"/>
                          <a:cs typeface="Times New Roman"/>
                        </a:rPr>
                        <a:t> </a:t>
                      </a:r>
                      <a:r>
                        <a:rPr sz="1700" b="1" spc="-10" dirty="0">
                          <a:latin typeface="+mn-lt"/>
                          <a:cs typeface="Times New Roman"/>
                        </a:rPr>
                        <a:t>обязанностей</a:t>
                      </a:r>
                      <a:r>
                        <a:rPr sz="1700" b="1" spc="50" dirty="0">
                          <a:latin typeface="+mn-lt"/>
                          <a:cs typeface="Times New Roman"/>
                        </a:rPr>
                        <a:t> </a:t>
                      </a:r>
                      <a:r>
                        <a:rPr sz="1700" spc="-5" dirty="0">
                          <a:latin typeface="+mn-lt"/>
                          <a:cs typeface="Times New Roman"/>
                        </a:rPr>
                        <a:t>(осуществление</a:t>
                      </a:r>
                      <a:r>
                        <a:rPr sz="1700" spc="65" dirty="0">
                          <a:latin typeface="+mn-lt"/>
                          <a:cs typeface="Times New Roman"/>
                        </a:rPr>
                        <a:t> </a:t>
                      </a:r>
                      <a:r>
                        <a:rPr sz="1700" spc="-15" dirty="0">
                          <a:latin typeface="+mn-lt"/>
                          <a:cs typeface="Times New Roman"/>
                        </a:rPr>
                        <a:t>полномочий)</a:t>
                      </a:r>
                      <a:endParaRPr sz="1700" dirty="0">
                        <a:latin typeface="+mn-lt"/>
                        <a:cs typeface="Times New Roman"/>
                      </a:endParaRPr>
                    </a:p>
                  </a:txBody>
                  <a:tcPr marL="0" marR="0" marT="387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661161">
                <a:tc>
                  <a:txBody>
                    <a:bodyPr/>
                    <a:lstStyle/>
                    <a:p>
                      <a:pPr marL="45720">
                        <a:lnSpc>
                          <a:spcPct val="80000"/>
                        </a:lnSpc>
                      </a:pPr>
                      <a:r>
                        <a:rPr sz="1700" b="1" spc="-5" dirty="0">
                          <a:latin typeface="+mn-lt"/>
                          <a:cs typeface="Times New Roman"/>
                        </a:rPr>
                        <a:t>Личная</a:t>
                      </a:r>
                      <a:endParaRPr sz="1700" dirty="0">
                        <a:latin typeface="+mn-lt"/>
                        <a:cs typeface="Times New Roman"/>
                      </a:endParaRPr>
                    </a:p>
                    <a:p>
                      <a:pPr marL="45720">
                        <a:lnSpc>
                          <a:spcPct val="80000"/>
                        </a:lnSpc>
                      </a:pPr>
                      <a:r>
                        <a:rPr sz="1700" b="1" spc="-10" dirty="0">
                          <a:latin typeface="+mn-lt"/>
                          <a:cs typeface="Times New Roman"/>
                        </a:rPr>
                        <a:t>заинтересованность</a:t>
                      </a:r>
                      <a:endParaRPr sz="17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720" marR="113030">
                        <a:lnSpc>
                          <a:spcPct val="80000"/>
                        </a:lnSpc>
                        <a:spcBef>
                          <a:spcPts val="309"/>
                        </a:spcBef>
                      </a:pPr>
                      <a:r>
                        <a:rPr sz="1700" b="1" spc="-15" dirty="0">
                          <a:latin typeface="+mn-lt"/>
                          <a:cs typeface="Times New Roman"/>
                        </a:rPr>
                        <a:t>возможность</a:t>
                      </a:r>
                      <a:r>
                        <a:rPr sz="1700" b="1" spc="20" dirty="0">
                          <a:latin typeface="+mn-lt"/>
                          <a:cs typeface="Times New Roman"/>
                        </a:rPr>
                        <a:t> </a:t>
                      </a:r>
                      <a:r>
                        <a:rPr sz="1700" b="1" spc="-5" dirty="0">
                          <a:latin typeface="+mn-lt"/>
                          <a:cs typeface="Times New Roman"/>
                        </a:rPr>
                        <a:t>получения </a:t>
                      </a:r>
                      <a:r>
                        <a:rPr sz="1700" b="1" spc="-30" dirty="0">
                          <a:latin typeface="+mn-lt"/>
                          <a:cs typeface="Times New Roman"/>
                        </a:rPr>
                        <a:t>доходов</a:t>
                      </a:r>
                      <a:r>
                        <a:rPr sz="1700" b="1" spc="-5" dirty="0">
                          <a:latin typeface="+mn-lt"/>
                          <a:cs typeface="Times New Roman"/>
                        </a:rPr>
                        <a:t> в виде</a:t>
                      </a:r>
                      <a:r>
                        <a:rPr sz="1700" b="1" spc="15" dirty="0">
                          <a:latin typeface="+mn-lt"/>
                          <a:cs typeface="Times New Roman"/>
                        </a:rPr>
                        <a:t> </a:t>
                      </a:r>
                      <a:r>
                        <a:rPr sz="1700" b="1" spc="-35" dirty="0">
                          <a:latin typeface="+mn-lt"/>
                          <a:cs typeface="Times New Roman"/>
                        </a:rPr>
                        <a:t>денег,</a:t>
                      </a:r>
                      <a:r>
                        <a:rPr sz="1700" b="1" spc="15" dirty="0">
                          <a:latin typeface="+mn-lt"/>
                          <a:cs typeface="Times New Roman"/>
                        </a:rPr>
                        <a:t> </a:t>
                      </a:r>
                      <a:r>
                        <a:rPr sz="1700" b="1" spc="-15" dirty="0">
                          <a:latin typeface="+mn-lt"/>
                          <a:cs typeface="Times New Roman"/>
                        </a:rPr>
                        <a:t>иного</a:t>
                      </a:r>
                      <a:r>
                        <a:rPr sz="1700" b="1" dirty="0">
                          <a:latin typeface="+mn-lt"/>
                          <a:cs typeface="Times New Roman"/>
                        </a:rPr>
                        <a:t> </a:t>
                      </a:r>
                      <a:r>
                        <a:rPr sz="1700" b="1" spc="-5" dirty="0">
                          <a:latin typeface="+mn-lt"/>
                          <a:cs typeface="Times New Roman"/>
                        </a:rPr>
                        <a:t>имущества,</a:t>
                      </a:r>
                      <a:r>
                        <a:rPr sz="1700" b="1" spc="15" dirty="0">
                          <a:latin typeface="+mn-lt"/>
                          <a:cs typeface="Times New Roman"/>
                        </a:rPr>
                        <a:t> </a:t>
                      </a:r>
                      <a:r>
                        <a:rPr sz="1700" b="1" spc="-5" dirty="0">
                          <a:latin typeface="+mn-lt"/>
                          <a:cs typeface="Times New Roman"/>
                        </a:rPr>
                        <a:t>в </a:t>
                      </a:r>
                      <a:r>
                        <a:rPr sz="1700" b="1" spc="-30" dirty="0">
                          <a:latin typeface="+mn-lt"/>
                          <a:cs typeface="Times New Roman"/>
                        </a:rPr>
                        <a:t>том </a:t>
                      </a:r>
                      <a:r>
                        <a:rPr sz="1700" b="1" spc="-25" dirty="0">
                          <a:latin typeface="+mn-lt"/>
                          <a:cs typeface="Times New Roman"/>
                        </a:rPr>
                        <a:t> </a:t>
                      </a:r>
                      <a:r>
                        <a:rPr sz="1700" b="1" spc="-5" dirty="0">
                          <a:latin typeface="+mn-lt"/>
                          <a:cs typeface="Times New Roman"/>
                        </a:rPr>
                        <a:t>числе</a:t>
                      </a:r>
                      <a:r>
                        <a:rPr sz="1700" b="1" dirty="0">
                          <a:latin typeface="+mn-lt"/>
                          <a:cs typeface="Times New Roman"/>
                        </a:rPr>
                        <a:t> </a:t>
                      </a:r>
                      <a:r>
                        <a:rPr sz="1700" b="1" spc="-5" dirty="0">
                          <a:latin typeface="+mn-lt"/>
                          <a:cs typeface="Times New Roman"/>
                        </a:rPr>
                        <a:t>имущественных</a:t>
                      </a:r>
                      <a:r>
                        <a:rPr sz="1700" b="1" spc="35" dirty="0">
                          <a:latin typeface="+mn-lt"/>
                          <a:cs typeface="Times New Roman"/>
                        </a:rPr>
                        <a:t> </a:t>
                      </a:r>
                      <a:r>
                        <a:rPr sz="1700" b="1" spc="-5" dirty="0">
                          <a:latin typeface="+mn-lt"/>
                          <a:cs typeface="Times New Roman"/>
                        </a:rPr>
                        <a:t>прав, </a:t>
                      </a:r>
                      <a:r>
                        <a:rPr sz="1700" b="1" spc="-15" dirty="0">
                          <a:latin typeface="+mn-lt"/>
                          <a:cs typeface="Times New Roman"/>
                        </a:rPr>
                        <a:t>услуг</a:t>
                      </a:r>
                      <a:r>
                        <a:rPr sz="1700" b="1" spc="15" dirty="0">
                          <a:latin typeface="+mn-lt"/>
                          <a:cs typeface="Times New Roman"/>
                        </a:rPr>
                        <a:t> </a:t>
                      </a:r>
                      <a:r>
                        <a:rPr sz="1700" spc="-5" dirty="0">
                          <a:latin typeface="+mn-lt"/>
                          <a:cs typeface="Times New Roman"/>
                        </a:rPr>
                        <a:t>имущественного</a:t>
                      </a:r>
                      <a:r>
                        <a:rPr sz="1700" spc="45" dirty="0">
                          <a:latin typeface="+mn-lt"/>
                          <a:cs typeface="Times New Roman"/>
                        </a:rPr>
                        <a:t> </a:t>
                      </a:r>
                      <a:r>
                        <a:rPr sz="1700" spc="-10" dirty="0">
                          <a:latin typeface="+mn-lt"/>
                          <a:cs typeface="Times New Roman"/>
                        </a:rPr>
                        <a:t>характера, </a:t>
                      </a:r>
                      <a:r>
                        <a:rPr sz="1700" spc="-5" dirty="0">
                          <a:latin typeface="+mn-lt"/>
                          <a:cs typeface="Times New Roman"/>
                        </a:rPr>
                        <a:t> </a:t>
                      </a:r>
                      <a:r>
                        <a:rPr sz="1700" spc="-25" dirty="0">
                          <a:latin typeface="+mn-lt"/>
                          <a:cs typeface="Times New Roman"/>
                        </a:rPr>
                        <a:t>результатов</a:t>
                      </a:r>
                      <a:r>
                        <a:rPr sz="1700" spc="10" dirty="0">
                          <a:latin typeface="+mn-lt"/>
                          <a:cs typeface="Times New Roman"/>
                        </a:rPr>
                        <a:t> </a:t>
                      </a:r>
                      <a:r>
                        <a:rPr sz="1700" spc="-10" dirty="0">
                          <a:latin typeface="+mn-lt"/>
                          <a:cs typeface="Times New Roman"/>
                        </a:rPr>
                        <a:t>выполненных</a:t>
                      </a:r>
                      <a:r>
                        <a:rPr sz="1700" spc="65" dirty="0">
                          <a:latin typeface="+mn-lt"/>
                          <a:cs typeface="Times New Roman"/>
                        </a:rPr>
                        <a:t> </a:t>
                      </a:r>
                      <a:r>
                        <a:rPr sz="1700" spc="-5" dirty="0">
                          <a:latin typeface="+mn-lt"/>
                          <a:cs typeface="Times New Roman"/>
                        </a:rPr>
                        <a:t>работ</a:t>
                      </a:r>
                      <a:r>
                        <a:rPr sz="1700" spc="20" dirty="0">
                          <a:latin typeface="+mn-lt"/>
                          <a:cs typeface="Times New Roman"/>
                        </a:rPr>
                        <a:t> </a:t>
                      </a:r>
                      <a:r>
                        <a:rPr sz="1700" b="1" spc="-5" dirty="0">
                          <a:latin typeface="+mn-lt"/>
                          <a:cs typeface="Times New Roman"/>
                        </a:rPr>
                        <a:t>или</a:t>
                      </a:r>
                      <a:r>
                        <a:rPr sz="1700" b="1" spc="20" dirty="0">
                          <a:latin typeface="+mn-lt"/>
                          <a:cs typeface="Times New Roman"/>
                        </a:rPr>
                        <a:t> </a:t>
                      </a:r>
                      <a:r>
                        <a:rPr sz="1700" b="1" spc="-10" dirty="0">
                          <a:latin typeface="+mn-lt"/>
                          <a:cs typeface="Times New Roman"/>
                        </a:rPr>
                        <a:t>каких-либо</a:t>
                      </a:r>
                      <a:r>
                        <a:rPr sz="1700" b="1" spc="5" dirty="0">
                          <a:latin typeface="+mn-lt"/>
                          <a:cs typeface="Times New Roman"/>
                        </a:rPr>
                        <a:t> </a:t>
                      </a:r>
                      <a:r>
                        <a:rPr sz="1700" b="1" spc="-25" dirty="0">
                          <a:latin typeface="+mn-lt"/>
                          <a:cs typeface="Times New Roman"/>
                        </a:rPr>
                        <a:t>выгод</a:t>
                      </a:r>
                      <a:r>
                        <a:rPr sz="1700" b="1" spc="15" dirty="0">
                          <a:latin typeface="+mn-lt"/>
                          <a:cs typeface="Times New Roman"/>
                        </a:rPr>
                        <a:t> </a:t>
                      </a:r>
                      <a:r>
                        <a:rPr sz="1700" spc="-5" dirty="0">
                          <a:latin typeface="+mn-lt"/>
                          <a:cs typeface="Times New Roman"/>
                        </a:rPr>
                        <a:t>(преимуществ) </a:t>
                      </a:r>
                      <a:r>
                        <a:rPr sz="1700" dirty="0">
                          <a:latin typeface="+mn-lt"/>
                          <a:cs typeface="Times New Roman"/>
                        </a:rPr>
                        <a:t> </a:t>
                      </a:r>
                      <a:r>
                        <a:rPr sz="1700" spc="-15" dirty="0">
                          <a:latin typeface="+mn-lt"/>
                          <a:cs typeface="Times New Roman"/>
                        </a:rPr>
                        <a:t>лицом,</a:t>
                      </a:r>
                      <a:r>
                        <a:rPr sz="1700" spc="40" dirty="0">
                          <a:latin typeface="+mn-lt"/>
                          <a:cs typeface="Times New Roman"/>
                        </a:rPr>
                        <a:t> </a:t>
                      </a:r>
                      <a:r>
                        <a:rPr sz="1700" spc="-10" dirty="0">
                          <a:latin typeface="+mn-lt"/>
                          <a:cs typeface="Times New Roman"/>
                        </a:rPr>
                        <a:t>указанным</a:t>
                      </a:r>
                      <a:r>
                        <a:rPr sz="1700" spc="45" dirty="0">
                          <a:latin typeface="+mn-lt"/>
                          <a:cs typeface="Times New Roman"/>
                        </a:rPr>
                        <a:t> </a:t>
                      </a:r>
                      <a:r>
                        <a:rPr sz="1700" spc="-5" dirty="0">
                          <a:latin typeface="+mn-lt"/>
                          <a:cs typeface="Times New Roman"/>
                        </a:rPr>
                        <a:t>в</a:t>
                      </a:r>
                      <a:r>
                        <a:rPr sz="1700" spc="5" dirty="0">
                          <a:latin typeface="+mn-lt"/>
                          <a:cs typeface="Times New Roman"/>
                        </a:rPr>
                        <a:t> </a:t>
                      </a:r>
                      <a:r>
                        <a:rPr sz="1700" spc="-5" dirty="0">
                          <a:latin typeface="+mn-lt"/>
                          <a:cs typeface="Times New Roman"/>
                        </a:rPr>
                        <a:t>части</a:t>
                      </a:r>
                      <a:r>
                        <a:rPr sz="1700" spc="20" dirty="0">
                          <a:latin typeface="+mn-lt"/>
                          <a:cs typeface="Times New Roman"/>
                        </a:rPr>
                        <a:t> </a:t>
                      </a:r>
                      <a:r>
                        <a:rPr sz="1700" spc="-5" dirty="0">
                          <a:latin typeface="+mn-lt"/>
                          <a:cs typeface="Times New Roman"/>
                        </a:rPr>
                        <a:t>1</a:t>
                      </a:r>
                      <a:r>
                        <a:rPr sz="1700" spc="5" dirty="0">
                          <a:latin typeface="+mn-lt"/>
                          <a:cs typeface="Times New Roman"/>
                        </a:rPr>
                        <a:t> </a:t>
                      </a:r>
                      <a:r>
                        <a:rPr sz="1700" spc="-15" dirty="0">
                          <a:latin typeface="+mn-lt"/>
                          <a:cs typeface="Times New Roman"/>
                        </a:rPr>
                        <a:t>настоящей</a:t>
                      </a:r>
                      <a:r>
                        <a:rPr sz="1700" spc="55" dirty="0">
                          <a:latin typeface="+mn-lt"/>
                          <a:cs typeface="Times New Roman"/>
                        </a:rPr>
                        <a:t> </a:t>
                      </a:r>
                      <a:r>
                        <a:rPr sz="1700" spc="-5" dirty="0">
                          <a:latin typeface="+mn-lt"/>
                          <a:cs typeface="Times New Roman"/>
                        </a:rPr>
                        <a:t>статьи,</a:t>
                      </a:r>
                      <a:r>
                        <a:rPr sz="1700" spc="20" dirty="0">
                          <a:latin typeface="+mn-lt"/>
                          <a:cs typeface="Times New Roman"/>
                        </a:rPr>
                        <a:t> </a:t>
                      </a:r>
                      <a:r>
                        <a:rPr sz="1700" spc="-5" dirty="0">
                          <a:latin typeface="+mn-lt"/>
                          <a:cs typeface="Times New Roman"/>
                        </a:rPr>
                        <a:t>и</a:t>
                      </a:r>
                      <a:r>
                        <a:rPr sz="1700" spc="5" dirty="0">
                          <a:latin typeface="+mn-lt"/>
                          <a:cs typeface="Times New Roman"/>
                        </a:rPr>
                        <a:t> </a:t>
                      </a:r>
                      <a:r>
                        <a:rPr sz="1700" spc="-10" dirty="0">
                          <a:latin typeface="+mn-lt"/>
                          <a:cs typeface="Times New Roman"/>
                        </a:rPr>
                        <a:t>(или)</a:t>
                      </a:r>
                      <a:r>
                        <a:rPr sz="1700" spc="40" dirty="0">
                          <a:latin typeface="+mn-lt"/>
                          <a:cs typeface="Times New Roman"/>
                        </a:rPr>
                        <a:t> </a:t>
                      </a:r>
                      <a:r>
                        <a:rPr sz="1700" spc="-10" dirty="0">
                          <a:latin typeface="+mn-lt"/>
                          <a:cs typeface="Times New Roman"/>
                        </a:rPr>
                        <a:t>состоящими</a:t>
                      </a:r>
                      <a:r>
                        <a:rPr sz="1700" spc="70" dirty="0">
                          <a:latin typeface="+mn-lt"/>
                          <a:cs typeface="Times New Roman"/>
                        </a:rPr>
                        <a:t> </a:t>
                      </a:r>
                      <a:r>
                        <a:rPr sz="1700" spc="-5" dirty="0">
                          <a:latin typeface="+mn-lt"/>
                          <a:cs typeface="Times New Roman"/>
                        </a:rPr>
                        <a:t>с</a:t>
                      </a:r>
                      <a:r>
                        <a:rPr sz="1700" spc="5" dirty="0">
                          <a:latin typeface="+mn-lt"/>
                          <a:cs typeface="Times New Roman"/>
                        </a:rPr>
                        <a:t> </a:t>
                      </a:r>
                      <a:r>
                        <a:rPr sz="1700" spc="-10" dirty="0">
                          <a:latin typeface="+mn-lt"/>
                          <a:cs typeface="Times New Roman"/>
                        </a:rPr>
                        <a:t>ним</a:t>
                      </a:r>
                      <a:r>
                        <a:rPr sz="1700" spc="35" dirty="0">
                          <a:latin typeface="+mn-lt"/>
                          <a:cs typeface="Times New Roman"/>
                        </a:rPr>
                        <a:t> </a:t>
                      </a:r>
                      <a:r>
                        <a:rPr sz="1700" spc="-5" dirty="0">
                          <a:latin typeface="+mn-lt"/>
                          <a:cs typeface="Times New Roman"/>
                        </a:rPr>
                        <a:t>в </a:t>
                      </a:r>
                      <a:r>
                        <a:rPr sz="1700" spc="-385" dirty="0">
                          <a:latin typeface="+mn-lt"/>
                          <a:cs typeface="Times New Roman"/>
                        </a:rPr>
                        <a:t> </a:t>
                      </a:r>
                      <a:r>
                        <a:rPr sz="1700" spc="-25" dirty="0">
                          <a:latin typeface="+mn-lt"/>
                          <a:cs typeface="Times New Roman"/>
                        </a:rPr>
                        <a:t>близком</a:t>
                      </a:r>
                      <a:r>
                        <a:rPr sz="1700" spc="15" dirty="0">
                          <a:latin typeface="+mn-lt"/>
                          <a:cs typeface="Times New Roman"/>
                        </a:rPr>
                        <a:t> </a:t>
                      </a:r>
                      <a:r>
                        <a:rPr sz="1700" spc="-10" dirty="0">
                          <a:latin typeface="+mn-lt"/>
                          <a:cs typeface="Times New Roman"/>
                        </a:rPr>
                        <a:t>родстве</a:t>
                      </a:r>
                      <a:r>
                        <a:rPr sz="1700" dirty="0">
                          <a:latin typeface="+mn-lt"/>
                          <a:cs typeface="Times New Roman"/>
                        </a:rPr>
                        <a:t> </a:t>
                      </a:r>
                      <a:r>
                        <a:rPr sz="1700" spc="-5" dirty="0">
                          <a:latin typeface="+mn-lt"/>
                          <a:cs typeface="Times New Roman"/>
                        </a:rPr>
                        <a:t>или</a:t>
                      </a:r>
                      <a:r>
                        <a:rPr sz="1700" spc="20" dirty="0">
                          <a:latin typeface="+mn-lt"/>
                          <a:cs typeface="Times New Roman"/>
                        </a:rPr>
                        <a:t> </a:t>
                      </a:r>
                      <a:r>
                        <a:rPr sz="1700" spc="-10" dirty="0">
                          <a:latin typeface="+mn-lt"/>
                          <a:cs typeface="Times New Roman"/>
                        </a:rPr>
                        <a:t>свойстве</a:t>
                      </a:r>
                      <a:r>
                        <a:rPr sz="1700" spc="10" dirty="0">
                          <a:latin typeface="+mn-lt"/>
                          <a:cs typeface="Times New Roman"/>
                        </a:rPr>
                        <a:t> </a:t>
                      </a:r>
                      <a:r>
                        <a:rPr sz="1700" spc="-10" dirty="0">
                          <a:latin typeface="+mn-lt"/>
                          <a:cs typeface="Times New Roman"/>
                        </a:rPr>
                        <a:t>лицами</a:t>
                      </a:r>
                      <a:r>
                        <a:rPr sz="1700" spc="45" dirty="0">
                          <a:latin typeface="+mn-lt"/>
                          <a:cs typeface="Times New Roman"/>
                        </a:rPr>
                        <a:t> </a:t>
                      </a:r>
                      <a:r>
                        <a:rPr sz="1700" spc="-10" dirty="0">
                          <a:latin typeface="+mn-lt"/>
                          <a:cs typeface="Times New Roman"/>
                        </a:rPr>
                        <a:t>(родителями,</a:t>
                      </a:r>
                      <a:r>
                        <a:rPr sz="1700" spc="40" dirty="0">
                          <a:latin typeface="+mn-lt"/>
                          <a:cs typeface="Times New Roman"/>
                        </a:rPr>
                        <a:t> </a:t>
                      </a:r>
                      <a:r>
                        <a:rPr sz="1700" spc="-10" dirty="0">
                          <a:latin typeface="+mn-lt"/>
                          <a:cs typeface="Times New Roman"/>
                        </a:rPr>
                        <a:t>супругами,</a:t>
                      </a:r>
                      <a:r>
                        <a:rPr sz="1700" spc="60" dirty="0">
                          <a:latin typeface="+mn-lt"/>
                          <a:cs typeface="Times New Roman"/>
                        </a:rPr>
                        <a:t> </a:t>
                      </a:r>
                      <a:r>
                        <a:rPr sz="1700" spc="-5" dirty="0" err="1" smtClean="0">
                          <a:latin typeface="+mn-lt"/>
                          <a:cs typeface="Times New Roman"/>
                        </a:rPr>
                        <a:t>детьми</a:t>
                      </a:r>
                      <a:r>
                        <a:rPr sz="1700" spc="-5" dirty="0" smtClean="0">
                          <a:latin typeface="+mn-lt"/>
                          <a:cs typeface="Times New Roman"/>
                        </a:rPr>
                        <a:t>,</a:t>
                      </a:r>
                      <a:r>
                        <a:rPr lang="ru-RU" sz="1700" spc="-5" dirty="0" smtClean="0">
                          <a:latin typeface="+mn-lt"/>
                          <a:cs typeface="Times New Roman"/>
                        </a:rPr>
                        <a:t> </a:t>
                      </a:r>
                      <a:r>
                        <a:rPr sz="1700" spc="-10" dirty="0" err="1" smtClean="0">
                          <a:latin typeface="+mn-lt"/>
                          <a:cs typeface="Times New Roman"/>
                        </a:rPr>
                        <a:t>братьями</a:t>
                      </a:r>
                      <a:r>
                        <a:rPr sz="1700" spc="-10" dirty="0">
                          <a:latin typeface="+mn-lt"/>
                          <a:cs typeface="Times New Roman"/>
                        </a:rPr>
                        <a:t>,</a:t>
                      </a:r>
                      <a:r>
                        <a:rPr sz="1700" dirty="0">
                          <a:latin typeface="+mn-lt"/>
                          <a:cs typeface="Times New Roman"/>
                        </a:rPr>
                        <a:t> </a:t>
                      </a:r>
                      <a:r>
                        <a:rPr sz="1700" spc="5" dirty="0">
                          <a:latin typeface="+mn-lt"/>
                          <a:cs typeface="Times New Roman"/>
                        </a:rPr>
                        <a:t>сестрами,</a:t>
                      </a:r>
                      <a:r>
                        <a:rPr sz="1700" spc="25" dirty="0">
                          <a:latin typeface="+mn-lt"/>
                          <a:cs typeface="Times New Roman"/>
                        </a:rPr>
                        <a:t> </a:t>
                      </a:r>
                      <a:r>
                        <a:rPr sz="1700" spc="-5" dirty="0">
                          <a:latin typeface="+mn-lt"/>
                          <a:cs typeface="Times New Roman"/>
                        </a:rPr>
                        <a:t>а</a:t>
                      </a:r>
                      <a:r>
                        <a:rPr sz="1700" spc="10" dirty="0">
                          <a:latin typeface="+mn-lt"/>
                          <a:cs typeface="Times New Roman"/>
                        </a:rPr>
                        <a:t> </a:t>
                      </a:r>
                      <a:r>
                        <a:rPr sz="1700" spc="-5" dirty="0">
                          <a:latin typeface="+mn-lt"/>
                          <a:cs typeface="Times New Roman"/>
                        </a:rPr>
                        <a:t>также</a:t>
                      </a:r>
                      <a:r>
                        <a:rPr sz="1700" spc="10" dirty="0">
                          <a:latin typeface="+mn-lt"/>
                          <a:cs typeface="Times New Roman"/>
                        </a:rPr>
                        <a:t> </a:t>
                      </a:r>
                      <a:r>
                        <a:rPr sz="1700" spc="-10" dirty="0">
                          <a:latin typeface="+mn-lt"/>
                          <a:cs typeface="Times New Roman"/>
                        </a:rPr>
                        <a:t>братьями,</a:t>
                      </a:r>
                      <a:r>
                        <a:rPr sz="1700" dirty="0">
                          <a:latin typeface="+mn-lt"/>
                          <a:cs typeface="Times New Roman"/>
                        </a:rPr>
                        <a:t> </a:t>
                      </a:r>
                      <a:r>
                        <a:rPr sz="1700" spc="5" dirty="0">
                          <a:latin typeface="+mn-lt"/>
                          <a:cs typeface="Times New Roman"/>
                        </a:rPr>
                        <a:t>сестрами,</a:t>
                      </a:r>
                      <a:r>
                        <a:rPr sz="1700" spc="25" dirty="0">
                          <a:latin typeface="+mn-lt"/>
                          <a:cs typeface="Times New Roman"/>
                        </a:rPr>
                        <a:t> </a:t>
                      </a:r>
                      <a:r>
                        <a:rPr sz="1700" spc="-10" dirty="0">
                          <a:latin typeface="+mn-lt"/>
                          <a:cs typeface="Times New Roman"/>
                        </a:rPr>
                        <a:t>родителями,</a:t>
                      </a:r>
                      <a:r>
                        <a:rPr sz="1700" spc="40" dirty="0">
                          <a:latin typeface="+mn-lt"/>
                          <a:cs typeface="Times New Roman"/>
                        </a:rPr>
                        <a:t> </a:t>
                      </a:r>
                      <a:r>
                        <a:rPr sz="1700" spc="-5" dirty="0">
                          <a:latin typeface="+mn-lt"/>
                          <a:cs typeface="Times New Roman"/>
                        </a:rPr>
                        <a:t>детьми </a:t>
                      </a:r>
                      <a:r>
                        <a:rPr sz="1700" dirty="0">
                          <a:latin typeface="+mn-lt"/>
                          <a:cs typeface="Times New Roman"/>
                        </a:rPr>
                        <a:t> </a:t>
                      </a:r>
                      <a:r>
                        <a:rPr sz="1700" spc="-20" dirty="0">
                          <a:latin typeface="+mn-lt"/>
                          <a:cs typeface="Times New Roman"/>
                        </a:rPr>
                        <a:t>супругов</a:t>
                      </a:r>
                      <a:r>
                        <a:rPr sz="1700" spc="25" dirty="0">
                          <a:latin typeface="+mn-lt"/>
                          <a:cs typeface="Times New Roman"/>
                        </a:rPr>
                        <a:t> </a:t>
                      </a:r>
                      <a:r>
                        <a:rPr sz="1700" spc="-5" dirty="0">
                          <a:latin typeface="+mn-lt"/>
                          <a:cs typeface="Times New Roman"/>
                        </a:rPr>
                        <a:t>и</a:t>
                      </a:r>
                      <a:r>
                        <a:rPr sz="1700" spc="5" dirty="0">
                          <a:latin typeface="+mn-lt"/>
                          <a:cs typeface="Times New Roman"/>
                        </a:rPr>
                        <a:t> </a:t>
                      </a:r>
                      <a:r>
                        <a:rPr sz="1700" spc="-10" dirty="0">
                          <a:latin typeface="+mn-lt"/>
                          <a:cs typeface="Times New Roman"/>
                        </a:rPr>
                        <a:t>супругами</a:t>
                      </a:r>
                      <a:r>
                        <a:rPr sz="1700" spc="55" dirty="0">
                          <a:latin typeface="+mn-lt"/>
                          <a:cs typeface="Times New Roman"/>
                        </a:rPr>
                        <a:t> </a:t>
                      </a:r>
                      <a:r>
                        <a:rPr sz="1700" spc="-5" dirty="0" err="1">
                          <a:latin typeface="+mn-lt"/>
                          <a:cs typeface="Times New Roman"/>
                        </a:rPr>
                        <a:t>детей</a:t>
                      </a:r>
                      <a:r>
                        <a:rPr sz="1700" spc="-5" dirty="0" smtClean="0">
                          <a:latin typeface="+mn-lt"/>
                          <a:cs typeface="Times New Roman"/>
                        </a:rPr>
                        <a:t>)</a:t>
                      </a:r>
                      <a:r>
                        <a:rPr lang="ru-RU" sz="1700" spc="-5" dirty="0" smtClean="0">
                          <a:latin typeface="+mn-lt"/>
                          <a:cs typeface="Times New Roman"/>
                        </a:rPr>
                        <a:t> </a:t>
                      </a:r>
                      <a:r>
                        <a:rPr sz="1700" spc="-5" dirty="0" smtClean="0">
                          <a:latin typeface="+mn-lt"/>
                          <a:cs typeface="Times New Roman"/>
                        </a:rPr>
                        <a:t>,</a:t>
                      </a:r>
                      <a:r>
                        <a:rPr sz="1700" spc="25" dirty="0" smtClean="0">
                          <a:latin typeface="+mn-lt"/>
                          <a:cs typeface="Times New Roman"/>
                        </a:rPr>
                        <a:t> </a:t>
                      </a:r>
                      <a:r>
                        <a:rPr sz="1700" spc="-5" dirty="0">
                          <a:latin typeface="+mn-lt"/>
                          <a:cs typeface="Times New Roman"/>
                        </a:rPr>
                        <a:t>гражданами</a:t>
                      </a:r>
                      <a:r>
                        <a:rPr sz="1700" spc="30" dirty="0">
                          <a:latin typeface="+mn-lt"/>
                          <a:cs typeface="Times New Roman"/>
                        </a:rPr>
                        <a:t> </a:t>
                      </a:r>
                      <a:r>
                        <a:rPr sz="1700" spc="-10" dirty="0">
                          <a:latin typeface="+mn-lt"/>
                          <a:cs typeface="Times New Roman"/>
                        </a:rPr>
                        <a:t>или</a:t>
                      </a:r>
                      <a:r>
                        <a:rPr sz="1700" spc="30" dirty="0">
                          <a:latin typeface="+mn-lt"/>
                          <a:cs typeface="Times New Roman"/>
                        </a:rPr>
                        <a:t> </a:t>
                      </a:r>
                      <a:r>
                        <a:rPr sz="1700" spc="-5" dirty="0">
                          <a:latin typeface="+mn-lt"/>
                          <a:cs typeface="Times New Roman"/>
                        </a:rPr>
                        <a:t>организациями,</a:t>
                      </a:r>
                      <a:r>
                        <a:rPr sz="1700" spc="50" dirty="0">
                          <a:latin typeface="+mn-lt"/>
                          <a:cs typeface="Times New Roman"/>
                        </a:rPr>
                        <a:t> </a:t>
                      </a:r>
                      <a:r>
                        <a:rPr sz="1700" spc="-5" dirty="0">
                          <a:latin typeface="+mn-lt"/>
                          <a:cs typeface="Times New Roman"/>
                        </a:rPr>
                        <a:t>с</a:t>
                      </a:r>
                      <a:r>
                        <a:rPr sz="1700" spc="10" dirty="0">
                          <a:latin typeface="+mn-lt"/>
                          <a:cs typeface="Times New Roman"/>
                        </a:rPr>
                        <a:t> </a:t>
                      </a:r>
                      <a:r>
                        <a:rPr sz="1700" spc="-20" dirty="0">
                          <a:latin typeface="+mn-lt"/>
                          <a:cs typeface="Times New Roman"/>
                        </a:rPr>
                        <a:t>которыми </a:t>
                      </a:r>
                      <a:r>
                        <a:rPr sz="1700" spc="-15" dirty="0">
                          <a:latin typeface="+mn-lt"/>
                          <a:cs typeface="Times New Roman"/>
                        </a:rPr>
                        <a:t> </a:t>
                      </a:r>
                      <a:r>
                        <a:rPr sz="1700" spc="-10" dirty="0">
                          <a:latin typeface="+mn-lt"/>
                          <a:cs typeface="Times New Roman"/>
                        </a:rPr>
                        <a:t>лицо,</a:t>
                      </a:r>
                      <a:r>
                        <a:rPr sz="1700" spc="35" dirty="0">
                          <a:latin typeface="+mn-lt"/>
                          <a:cs typeface="Times New Roman"/>
                        </a:rPr>
                        <a:t> </a:t>
                      </a:r>
                      <a:r>
                        <a:rPr sz="1700" spc="-5" dirty="0">
                          <a:latin typeface="+mn-lt"/>
                          <a:cs typeface="Times New Roman"/>
                        </a:rPr>
                        <a:t>указанное</a:t>
                      </a:r>
                      <a:r>
                        <a:rPr sz="1700" spc="30" dirty="0">
                          <a:latin typeface="+mn-lt"/>
                          <a:cs typeface="Times New Roman"/>
                        </a:rPr>
                        <a:t> </a:t>
                      </a:r>
                      <a:r>
                        <a:rPr sz="1700" spc="-5" dirty="0">
                          <a:latin typeface="+mn-lt"/>
                          <a:cs typeface="Times New Roman"/>
                        </a:rPr>
                        <a:t>в</a:t>
                      </a:r>
                      <a:r>
                        <a:rPr sz="1700" spc="-10" dirty="0">
                          <a:latin typeface="+mn-lt"/>
                          <a:cs typeface="Times New Roman"/>
                        </a:rPr>
                        <a:t> </a:t>
                      </a:r>
                      <a:r>
                        <a:rPr sz="1700" spc="-5" dirty="0">
                          <a:latin typeface="+mn-lt"/>
                          <a:cs typeface="Times New Roman"/>
                        </a:rPr>
                        <a:t>части</a:t>
                      </a:r>
                      <a:r>
                        <a:rPr sz="1700" spc="20" dirty="0">
                          <a:latin typeface="+mn-lt"/>
                          <a:cs typeface="Times New Roman"/>
                        </a:rPr>
                        <a:t> </a:t>
                      </a:r>
                      <a:r>
                        <a:rPr sz="1700" spc="-5" dirty="0">
                          <a:latin typeface="+mn-lt"/>
                          <a:cs typeface="Times New Roman"/>
                        </a:rPr>
                        <a:t>1</a:t>
                      </a:r>
                      <a:r>
                        <a:rPr sz="1700" spc="5" dirty="0">
                          <a:latin typeface="+mn-lt"/>
                          <a:cs typeface="Times New Roman"/>
                        </a:rPr>
                        <a:t> </a:t>
                      </a:r>
                      <a:r>
                        <a:rPr sz="1700" spc="-15" dirty="0">
                          <a:latin typeface="+mn-lt"/>
                          <a:cs typeface="Times New Roman"/>
                        </a:rPr>
                        <a:t>настоящей</a:t>
                      </a:r>
                      <a:r>
                        <a:rPr sz="1700" spc="60" dirty="0">
                          <a:latin typeface="+mn-lt"/>
                          <a:cs typeface="Times New Roman"/>
                        </a:rPr>
                        <a:t> </a:t>
                      </a:r>
                      <a:r>
                        <a:rPr sz="1700" spc="-5" dirty="0">
                          <a:latin typeface="+mn-lt"/>
                          <a:cs typeface="Times New Roman"/>
                        </a:rPr>
                        <a:t>статьи,</a:t>
                      </a:r>
                      <a:r>
                        <a:rPr sz="1700" spc="5" dirty="0">
                          <a:latin typeface="+mn-lt"/>
                          <a:cs typeface="Times New Roman"/>
                        </a:rPr>
                        <a:t> </a:t>
                      </a:r>
                      <a:r>
                        <a:rPr sz="1700" spc="-5" dirty="0">
                          <a:latin typeface="+mn-lt"/>
                          <a:cs typeface="Times New Roman"/>
                        </a:rPr>
                        <a:t>и</a:t>
                      </a:r>
                      <a:r>
                        <a:rPr sz="1700" spc="20" dirty="0">
                          <a:latin typeface="+mn-lt"/>
                          <a:cs typeface="Times New Roman"/>
                        </a:rPr>
                        <a:t> </a:t>
                      </a:r>
                      <a:r>
                        <a:rPr sz="1700" spc="-5" dirty="0">
                          <a:latin typeface="+mn-lt"/>
                          <a:cs typeface="Times New Roman"/>
                        </a:rPr>
                        <a:t>(или)</a:t>
                      </a:r>
                      <a:r>
                        <a:rPr sz="1700" spc="40" dirty="0">
                          <a:latin typeface="+mn-lt"/>
                          <a:cs typeface="Times New Roman"/>
                        </a:rPr>
                        <a:t> </a:t>
                      </a:r>
                      <a:r>
                        <a:rPr sz="1700" spc="-10" dirty="0">
                          <a:latin typeface="+mn-lt"/>
                          <a:cs typeface="Times New Roman"/>
                        </a:rPr>
                        <a:t>лица,</a:t>
                      </a:r>
                      <a:r>
                        <a:rPr sz="1700" spc="30" dirty="0">
                          <a:latin typeface="+mn-lt"/>
                          <a:cs typeface="Times New Roman"/>
                        </a:rPr>
                        <a:t> </a:t>
                      </a:r>
                      <a:r>
                        <a:rPr sz="1700" spc="-10" dirty="0">
                          <a:latin typeface="+mn-lt"/>
                          <a:cs typeface="Times New Roman"/>
                        </a:rPr>
                        <a:t>состоящие</a:t>
                      </a:r>
                      <a:r>
                        <a:rPr sz="1700" spc="60" dirty="0">
                          <a:latin typeface="+mn-lt"/>
                          <a:cs typeface="Times New Roman"/>
                        </a:rPr>
                        <a:t> </a:t>
                      </a:r>
                      <a:r>
                        <a:rPr sz="1700" spc="-5" dirty="0">
                          <a:latin typeface="+mn-lt"/>
                          <a:cs typeface="Times New Roman"/>
                        </a:rPr>
                        <a:t>с</a:t>
                      </a:r>
                      <a:r>
                        <a:rPr sz="1700" spc="10" dirty="0">
                          <a:latin typeface="+mn-lt"/>
                          <a:cs typeface="Times New Roman"/>
                        </a:rPr>
                        <a:t> </a:t>
                      </a:r>
                      <a:r>
                        <a:rPr sz="1700" spc="-10" dirty="0">
                          <a:latin typeface="+mn-lt"/>
                          <a:cs typeface="Times New Roman"/>
                        </a:rPr>
                        <a:t>ним </a:t>
                      </a:r>
                      <a:r>
                        <a:rPr sz="1700" spc="-385" dirty="0">
                          <a:latin typeface="+mn-lt"/>
                          <a:cs typeface="Times New Roman"/>
                        </a:rPr>
                        <a:t> </a:t>
                      </a:r>
                      <a:r>
                        <a:rPr sz="1700" spc="-5" dirty="0">
                          <a:latin typeface="+mn-lt"/>
                          <a:cs typeface="Times New Roman"/>
                        </a:rPr>
                        <a:t>в </a:t>
                      </a:r>
                      <a:r>
                        <a:rPr sz="1700" spc="-25" dirty="0">
                          <a:latin typeface="+mn-lt"/>
                          <a:cs typeface="Times New Roman"/>
                        </a:rPr>
                        <a:t>близком</a:t>
                      </a:r>
                      <a:r>
                        <a:rPr sz="1700" dirty="0">
                          <a:latin typeface="+mn-lt"/>
                          <a:cs typeface="Times New Roman"/>
                        </a:rPr>
                        <a:t> </a:t>
                      </a:r>
                      <a:r>
                        <a:rPr sz="1700" spc="-10" dirty="0">
                          <a:latin typeface="+mn-lt"/>
                          <a:cs typeface="Times New Roman"/>
                        </a:rPr>
                        <a:t>родстве</a:t>
                      </a:r>
                      <a:r>
                        <a:rPr sz="1700" spc="5" dirty="0">
                          <a:latin typeface="+mn-lt"/>
                          <a:cs typeface="Times New Roman"/>
                        </a:rPr>
                        <a:t> </a:t>
                      </a:r>
                      <a:r>
                        <a:rPr sz="1700" spc="-10" dirty="0">
                          <a:latin typeface="+mn-lt"/>
                          <a:cs typeface="Times New Roman"/>
                        </a:rPr>
                        <a:t>или</a:t>
                      </a:r>
                      <a:r>
                        <a:rPr sz="1700" spc="25" dirty="0">
                          <a:latin typeface="+mn-lt"/>
                          <a:cs typeface="Times New Roman"/>
                        </a:rPr>
                        <a:t> </a:t>
                      </a:r>
                      <a:r>
                        <a:rPr sz="1700" spc="-10" dirty="0">
                          <a:latin typeface="+mn-lt"/>
                          <a:cs typeface="Times New Roman"/>
                        </a:rPr>
                        <a:t>свойстве,</a:t>
                      </a:r>
                      <a:r>
                        <a:rPr sz="1700" spc="15" dirty="0">
                          <a:latin typeface="+mn-lt"/>
                          <a:cs typeface="Times New Roman"/>
                        </a:rPr>
                        <a:t> </a:t>
                      </a:r>
                      <a:r>
                        <a:rPr sz="1700" spc="-10" dirty="0">
                          <a:latin typeface="+mn-lt"/>
                          <a:cs typeface="Times New Roman"/>
                        </a:rPr>
                        <a:t>связаны</a:t>
                      </a:r>
                      <a:r>
                        <a:rPr sz="1700" spc="15" dirty="0">
                          <a:latin typeface="+mn-lt"/>
                          <a:cs typeface="Times New Roman"/>
                        </a:rPr>
                        <a:t> </a:t>
                      </a:r>
                      <a:r>
                        <a:rPr sz="1700" spc="-5" dirty="0">
                          <a:latin typeface="+mn-lt"/>
                          <a:cs typeface="Times New Roman"/>
                        </a:rPr>
                        <a:t>имущественными, </a:t>
                      </a:r>
                      <a:r>
                        <a:rPr sz="1700" dirty="0">
                          <a:latin typeface="+mn-lt"/>
                          <a:cs typeface="Times New Roman"/>
                        </a:rPr>
                        <a:t> </a:t>
                      </a:r>
                      <a:r>
                        <a:rPr sz="1700" spc="-15" dirty="0">
                          <a:latin typeface="+mn-lt"/>
                          <a:cs typeface="Times New Roman"/>
                        </a:rPr>
                        <a:t>корпоративными</a:t>
                      </a:r>
                      <a:r>
                        <a:rPr sz="1700" spc="20" dirty="0">
                          <a:latin typeface="+mn-lt"/>
                          <a:cs typeface="Times New Roman"/>
                        </a:rPr>
                        <a:t> </a:t>
                      </a:r>
                      <a:r>
                        <a:rPr sz="1700" spc="-10" dirty="0">
                          <a:latin typeface="+mn-lt"/>
                          <a:cs typeface="Times New Roman"/>
                        </a:rPr>
                        <a:t>или</a:t>
                      </a:r>
                      <a:r>
                        <a:rPr sz="1700" spc="25" dirty="0">
                          <a:latin typeface="+mn-lt"/>
                          <a:cs typeface="Times New Roman"/>
                        </a:rPr>
                        <a:t> </a:t>
                      </a:r>
                      <a:r>
                        <a:rPr sz="1700" spc="-10" dirty="0">
                          <a:latin typeface="+mn-lt"/>
                          <a:cs typeface="Times New Roman"/>
                        </a:rPr>
                        <a:t>иными</a:t>
                      </a:r>
                      <a:r>
                        <a:rPr sz="1700" spc="35" dirty="0">
                          <a:latin typeface="+mn-lt"/>
                          <a:cs typeface="Times New Roman"/>
                        </a:rPr>
                        <a:t> </a:t>
                      </a:r>
                      <a:r>
                        <a:rPr sz="1700" spc="-10" dirty="0">
                          <a:latin typeface="+mn-lt"/>
                          <a:cs typeface="Times New Roman"/>
                        </a:rPr>
                        <a:t>близкими</a:t>
                      </a:r>
                      <a:r>
                        <a:rPr sz="1700" spc="20" dirty="0">
                          <a:latin typeface="+mn-lt"/>
                          <a:cs typeface="Times New Roman"/>
                        </a:rPr>
                        <a:t> </a:t>
                      </a:r>
                      <a:r>
                        <a:rPr sz="1700" spc="-10" dirty="0">
                          <a:latin typeface="+mn-lt"/>
                          <a:cs typeface="Times New Roman"/>
                        </a:rPr>
                        <a:t>отношениями.</a:t>
                      </a:r>
                      <a:endParaRPr sz="1700" dirty="0">
                        <a:latin typeface="+mn-lt"/>
                        <a:cs typeface="Times New Roman"/>
                      </a:endParaRPr>
                    </a:p>
                  </a:txBody>
                  <a:tcPr marL="0" marR="0" marT="3936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920367">
                <a:tc gridSpan="2">
                  <a:txBody>
                    <a:bodyPr/>
                    <a:lstStyle/>
                    <a:p>
                      <a:pPr marL="332105" marR="716280" indent="-287020">
                        <a:lnSpc>
                          <a:spcPct val="80000"/>
                        </a:lnSpc>
                        <a:spcBef>
                          <a:spcPts val="320"/>
                        </a:spcBef>
                        <a:buFont typeface="Wingdings"/>
                        <a:buChar char=""/>
                        <a:tabLst>
                          <a:tab pos="332105" algn="l"/>
                          <a:tab pos="332740" algn="l"/>
                        </a:tabLst>
                      </a:pPr>
                      <a:r>
                        <a:rPr sz="1700" i="1" dirty="0">
                          <a:latin typeface="+mn-lt"/>
                          <a:cs typeface="Times New Roman"/>
                        </a:rPr>
                        <a:t>Лицо… </a:t>
                      </a:r>
                      <a:r>
                        <a:rPr sz="1700" i="1" spc="-10" dirty="0">
                          <a:latin typeface="+mn-lt"/>
                          <a:cs typeface="Times New Roman"/>
                        </a:rPr>
                        <a:t>обязано уведомить </a:t>
                      </a:r>
                      <a:r>
                        <a:rPr sz="1700" i="1" dirty="0">
                          <a:latin typeface="+mn-lt"/>
                          <a:cs typeface="Times New Roman"/>
                        </a:rPr>
                        <a:t>в </a:t>
                      </a:r>
                      <a:r>
                        <a:rPr sz="1700" i="1" spc="-10" dirty="0">
                          <a:latin typeface="+mn-lt"/>
                          <a:cs typeface="Times New Roman"/>
                        </a:rPr>
                        <a:t>порядке, </a:t>
                      </a:r>
                      <a:r>
                        <a:rPr sz="1700" i="1" spc="-5" dirty="0">
                          <a:latin typeface="+mn-lt"/>
                          <a:cs typeface="Times New Roman"/>
                        </a:rPr>
                        <a:t>определенном представителем нанимателя (работодателем) </a:t>
                      </a:r>
                      <a:r>
                        <a:rPr sz="1700" i="1" dirty="0">
                          <a:latin typeface="+mn-lt"/>
                          <a:cs typeface="Times New Roman"/>
                        </a:rPr>
                        <a:t>в </a:t>
                      </a:r>
                      <a:r>
                        <a:rPr sz="1700" i="1" spc="-335" dirty="0">
                          <a:latin typeface="+mn-lt"/>
                          <a:cs typeface="Times New Roman"/>
                        </a:rPr>
                        <a:t> </a:t>
                      </a:r>
                      <a:r>
                        <a:rPr sz="1700" i="1" spc="-10" dirty="0">
                          <a:latin typeface="+mn-lt"/>
                          <a:cs typeface="Times New Roman"/>
                        </a:rPr>
                        <a:t>соответствии </a:t>
                      </a:r>
                      <a:r>
                        <a:rPr sz="1700" i="1" dirty="0">
                          <a:latin typeface="+mn-lt"/>
                          <a:cs typeface="Times New Roman"/>
                        </a:rPr>
                        <a:t>с </a:t>
                      </a:r>
                      <a:r>
                        <a:rPr sz="1700" i="1" spc="-10" dirty="0">
                          <a:latin typeface="+mn-lt"/>
                          <a:cs typeface="Times New Roman"/>
                        </a:rPr>
                        <a:t>нормативными </a:t>
                      </a:r>
                      <a:r>
                        <a:rPr sz="1700" i="1" spc="-5" dirty="0">
                          <a:latin typeface="+mn-lt"/>
                          <a:cs typeface="Times New Roman"/>
                        </a:rPr>
                        <a:t>правовыми актами </a:t>
                      </a:r>
                      <a:r>
                        <a:rPr sz="1700" i="1" spc="-15" dirty="0">
                          <a:latin typeface="+mn-lt"/>
                          <a:cs typeface="Times New Roman"/>
                        </a:rPr>
                        <a:t>РФ, </a:t>
                      </a:r>
                      <a:r>
                        <a:rPr sz="1700" i="1" dirty="0">
                          <a:latin typeface="+mn-lt"/>
                          <a:cs typeface="Times New Roman"/>
                        </a:rPr>
                        <a:t>о </a:t>
                      </a:r>
                      <a:r>
                        <a:rPr sz="1700" i="1" spc="-10" dirty="0">
                          <a:latin typeface="+mn-lt"/>
                          <a:cs typeface="Times New Roman"/>
                        </a:rPr>
                        <a:t>возникшем </a:t>
                      </a:r>
                      <a:r>
                        <a:rPr sz="1700" i="1" spc="-15" dirty="0">
                          <a:latin typeface="+mn-lt"/>
                          <a:cs typeface="Times New Roman"/>
                        </a:rPr>
                        <a:t>конфликте </a:t>
                      </a:r>
                      <a:r>
                        <a:rPr sz="1700" i="1" spc="-10" dirty="0">
                          <a:latin typeface="+mn-lt"/>
                          <a:cs typeface="Times New Roman"/>
                        </a:rPr>
                        <a:t>интересов </a:t>
                      </a:r>
                      <a:r>
                        <a:rPr sz="1700" i="1" dirty="0">
                          <a:latin typeface="+mn-lt"/>
                          <a:cs typeface="Times New Roman"/>
                        </a:rPr>
                        <a:t>или о </a:t>
                      </a:r>
                      <a:r>
                        <a:rPr sz="1700" i="1" spc="5" dirty="0">
                          <a:latin typeface="+mn-lt"/>
                          <a:cs typeface="Times New Roman"/>
                        </a:rPr>
                        <a:t> </a:t>
                      </a:r>
                      <a:r>
                        <a:rPr sz="1700" i="1" spc="-10" dirty="0">
                          <a:latin typeface="+mn-lt"/>
                          <a:cs typeface="Times New Roman"/>
                        </a:rPr>
                        <a:t>возможности</a:t>
                      </a:r>
                      <a:r>
                        <a:rPr sz="1700" i="1" spc="-25" dirty="0">
                          <a:latin typeface="+mn-lt"/>
                          <a:cs typeface="Times New Roman"/>
                        </a:rPr>
                        <a:t> </a:t>
                      </a:r>
                      <a:r>
                        <a:rPr sz="1700" i="1" dirty="0">
                          <a:latin typeface="+mn-lt"/>
                          <a:cs typeface="Times New Roman"/>
                        </a:rPr>
                        <a:t>его</a:t>
                      </a:r>
                      <a:r>
                        <a:rPr sz="1700" i="1" spc="-15" dirty="0">
                          <a:latin typeface="+mn-lt"/>
                          <a:cs typeface="Times New Roman"/>
                        </a:rPr>
                        <a:t> </a:t>
                      </a:r>
                      <a:r>
                        <a:rPr sz="1700" i="1" spc="-5" dirty="0">
                          <a:latin typeface="+mn-lt"/>
                          <a:cs typeface="Times New Roman"/>
                        </a:rPr>
                        <a:t>возникновения,</a:t>
                      </a:r>
                      <a:r>
                        <a:rPr sz="1700" i="1" spc="-20" dirty="0">
                          <a:latin typeface="+mn-lt"/>
                          <a:cs typeface="Times New Roman"/>
                        </a:rPr>
                        <a:t> </a:t>
                      </a:r>
                      <a:r>
                        <a:rPr sz="1700" i="1" spc="-10" dirty="0">
                          <a:latin typeface="+mn-lt"/>
                          <a:cs typeface="Times New Roman"/>
                        </a:rPr>
                        <a:t>как</a:t>
                      </a:r>
                      <a:r>
                        <a:rPr sz="1700" i="1" spc="-25" dirty="0">
                          <a:latin typeface="+mn-lt"/>
                          <a:cs typeface="Times New Roman"/>
                        </a:rPr>
                        <a:t> </a:t>
                      </a:r>
                      <a:r>
                        <a:rPr sz="1700" i="1" spc="-15" dirty="0">
                          <a:latin typeface="+mn-lt"/>
                          <a:cs typeface="Times New Roman"/>
                        </a:rPr>
                        <a:t>только</a:t>
                      </a:r>
                      <a:r>
                        <a:rPr sz="1700" i="1" spc="-25" dirty="0">
                          <a:latin typeface="+mn-lt"/>
                          <a:cs typeface="Times New Roman"/>
                        </a:rPr>
                        <a:t> </a:t>
                      </a:r>
                      <a:r>
                        <a:rPr sz="1700" i="1" spc="-10" dirty="0">
                          <a:latin typeface="+mn-lt"/>
                          <a:cs typeface="Times New Roman"/>
                        </a:rPr>
                        <a:t>ему</a:t>
                      </a:r>
                      <a:r>
                        <a:rPr sz="1700" i="1" spc="-15" dirty="0">
                          <a:latin typeface="+mn-lt"/>
                          <a:cs typeface="Times New Roman"/>
                        </a:rPr>
                        <a:t> </a:t>
                      </a:r>
                      <a:r>
                        <a:rPr sz="1700" i="1" spc="-5" dirty="0">
                          <a:latin typeface="+mn-lt"/>
                          <a:cs typeface="Times New Roman"/>
                        </a:rPr>
                        <a:t>станет</a:t>
                      </a:r>
                      <a:r>
                        <a:rPr sz="1700" i="1" spc="10" dirty="0">
                          <a:latin typeface="+mn-lt"/>
                          <a:cs typeface="Times New Roman"/>
                        </a:rPr>
                        <a:t> </a:t>
                      </a:r>
                      <a:r>
                        <a:rPr sz="1700" i="1" spc="-10" dirty="0">
                          <a:latin typeface="+mn-lt"/>
                          <a:cs typeface="Times New Roman"/>
                        </a:rPr>
                        <a:t>об</a:t>
                      </a:r>
                      <a:r>
                        <a:rPr sz="1700" i="1" spc="-15" dirty="0">
                          <a:latin typeface="+mn-lt"/>
                          <a:cs typeface="Times New Roman"/>
                        </a:rPr>
                        <a:t> </a:t>
                      </a:r>
                      <a:r>
                        <a:rPr sz="1700" i="1" spc="-20" dirty="0">
                          <a:latin typeface="+mn-lt"/>
                          <a:cs typeface="Times New Roman"/>
                        </a:rPr>
                        <a:t>этом</a:t>
                      </a:r>
                      <a:r>
                        <a:rPr sz="1700" i="1" spc="-25" dirty="0">
                          <a:latin typeface="+mn-lt"/>
                          <a:cs typeface="Times New Roman"/>
                        </a:rPr>
                        <a:t> </a:t>
                      </a:r>
                      <a:r>
                        <a:rPr sz="1700" i="1" spc="-5" dirty="0">
                          <a:latin typeface="+mn-lt"/>
                          <a:cs typeface="Times New Roman"/>
                        </a:rPr>
                        <a:t>известно.</a:t>
                      </a:r>
                      <a:endParaRPr sz="1700" dirty="0">
                        <a:latin typeface="+mn-lt"/>
                        <a:cs typeface="Times New Roman"/>
                      </a:endParaRPr>
                    </a:p>
                    <a:p>
                      <a:pPr>
                        <a:lnSpc>
                          <a:spcPct val="80000"/>
                        </a:lnSpc>
                        <a:spcBef>
                          <a:spcPts val="35"/>
                        </a:spcBef>
                        <a:buFont typeface="Wingdings"/>
                        <a:buChar char=""/>
                      </a:pPr>
                      <a:endParaRPr sz="1700" dirty="0">
                        <a:latin typeface="+mn-lt"/>
                        <a:cs typeface="Times New Roman"/>
                      </a:endParaRPr>
                    </a:p>
                    <a:p>
                      <a:pPr marL="332105" marR="54610" indent="-287020" algn="just">
                        <a:lnSpc>
                          <a:spcPct val="80000"/>
                        </a:lnSpc>
                        <a:buFont typeface="Wingdings"/>
                        <a:buChar char=""/>
                        <a:tabLst>
                          <a:tab pos="332740" algn="l"/>
                        </a:tabLst>
                      </a:pPr>
                      <a:r>
                        <a:rPr sz="1700" i="1" dirty="0">
                          <a:latin typeface="+mn-lt"/>
                          <a:cs typeface="Times New Roman"/>
                        </a:rPr>
                        <a:t>Предотвращение или </a:t>
                      </a:r>
                      <a:r>
                        <a:rPr sz="1700" i="1" spc="-5" dirty="0">
                          <a:latin typeface="+mn-lt"/>
                          <a:cs typeface="Times New Roman"/>
                        </a:rPr>
                        <a:t>урегулирование </a:t>
                      </a:r>
                      <a:r>
                        <a:rPr sz="1700" i="1" spc="-15" dirty="0">
                          <a:latin typeface="+mn-lt"/>
                          <a:cs typeface="Times New Roman"/>
                        </a:rPr>
                        <a:t>конфликта </a:t>
                      </a:r>
                      <a:r>
                        <a:rPr sz="1700" i="1" spc="-10" dirty="0">
                          <a:latin typeface="+mn-lt"/>
                          <a:cs typeface="Times New Roman"/>
                        </a:rPr>
                        <a:t>интересов </a:t>
                      </a:r>
                      <a:r>
                        <a:rPr sz="1700" i="1" spc="-15" dirty="0">
                          <a:latin typeface="+mn-lt"/>
                          <a:cs typeface="Times New Roman"/>
                        </a:rPr>
                        <a:t>может </a:t>
                      </a:r>
                      <a:r>
                        <a:rPr sz="1700" i="1" spc="-10" dirty="0">
                          <a:latin typeface="+mn-lt"/>
                          <a:cs typeface="Times New Roman"/>
                        </a:rPr>
                        <a:t>состоять </a:t>
                      </a:r>
                      <a:r>
                        <a:rPr sz="1700" i="1" dirty="0">
                          <a:latin typeface="+mn-lt"/>
                          <a:cs typeface="Times New Roman"/>
                        </a:rPr>
                        <a:t>в </a:t>
                      </a:r>
                      <a:r>
                        <a:rPr sz="1700" i="1" spc="-5" dirty="0">
                          <a:latin typeface="+mn-lt"/>
                          <a:cs typeface="Times New Roman"/>
                        </a:rPr>
                        <a:t>изменении </a:t>
                      </a:r>
                      <a:r>
                        <a:rPr sz="1700" i="1" spc="-5" dirty="0" err="1">
                          <a:latin typeface="+mn-lt"/>
                          <a:cs typeface="Times New Roman"/>
                        </a:rPr>
                        <a:t>должностного</a:t>
                      </a:r>
                      <a:r>
                        <a:rPr sz="1700" i="1" spc="-5" dirty="0">
                          <a:latin typeface="+mn-lt"/>
                          <a:cs typeface="Times New Roman"/>
                        </a:rPr>
                        <a:t> </a:t>
                      </a:r>
                      <a:r>
                        <a:rPr sz="1700" i="1" dirty="0" err="1" smtClean="0">
                          <a:latin typeface="+mn-lt"/>
                          <a:cs typeface="Times New Roman"/>
                        </a:rPr>
                        <a:t>или</a:t>
                      </a:r>
                      <a:r>
                        <a:rPr lang="ru-RU" sz="1700" i="1" dirty="0" smtClean="0">
                          <a:latin typeface="+mn-lt"/>
                          <a:cs typeface="Times New Roman"/>
                        </a:rPr>
                        <a:t> </a:t>
                      </a:r>
                      <a:r>
                        <a:rPr sz="1700" i="1" spc="-10" dirty="0" err="1" smtClean="0">
                          <a:latin typeface="+mn-lt"/>
                          <a:cs typeface="Times New Roman"/>
                        </a:rPr>
                        <a:t>служебного</a:t>
                      </a:r>
                      <a:r>
                        <a:rPr sz="1700" i="1" spc="-10" dirty="0" smtClean="0">
                          <a:latin typeface="+mn-lt"/>
                          <a:cs typeface="Times New Roman"/>
                        </a:rPr>
                        <a:t> </a:t>
                      </a:r>
                      <a:r>
                        <a:rPr sz="1700" i="1" spc="-10" dirty="0">
                          <a:latin typeface="+mn-lt"/>
                          <a:cs typeface="Times New Roman"/>
                        </a:rPr>
                        <a:t>положения </a:t>
                      </a:r>
                      <a:r>
                        <a:rPr sz="1700" i="1" spc="5" dirty="0">
                          <a:latin typeface="+mn-lt"/>
                          <a:cs typeface="Times New Roman"/>
                        </a:rPr>
                        <a:t>лица… </a:t>
                      </a:r>
                      <a:r>
                        <a:rPr sz="1700" i="1" dirty="0">
                          <a:latin typeface="+mn-lt"/>
                          <a:cs typeface="Times New Roman"/>
                        </a:rPr>
                        <a:t>являющегося стороной </a:t>
                      </a:r>
                      <a:r>
                        <a:rPr sz="1700" i="1" spc="-10" dirty="0">
                          <a:latin typeface="+mn-lt"/>
                          <a:cs typeface="Times New Roman"/>
                        </a:rPr>
                        <a:t>конфликта интересов, </a:t>
                      </a:r>
                      <a:r>
                        <a:rPr sz="1700" i="1" dirty="0">
                          <a:latin typeface="+mn-lt"/>
                          <a:cs typeface="Times New Roman"/>
                        </a:rPr>
                        <a:t>вплоть до его </a:t>
                      </a:r>
                      <a:r>
                        <a:rPr sz="1700" i="1" spc="-5" dirty="0">
                          <a:latin typeface="+mn-lt"/>
                          <a:cs typeface="Times New Roman"/>
                        </a:rPr>
                        <a:t>отстранения </a:t>
                      </a:r>
                      <a:r>
                        <a:rPr sz="1700" i="1" dirty="0">
                          <a:latin typeface="+mn-lt"/>
                          <a:cs typeface="Times New Roman"/>
                        </a:rPr>
                        <a:t>от </a:t>
                      </a:r>
                      <a:r>
                        <a:rPr sz="1700" i="1" spc="5" dirty="0">
                          <a:latin typeface="+mn-lt"/>
                          <a:cs typeface="Times New Roman"/>
                        </a:rPr>
                        <a:t> </a:t>
                      </a:r>
                      <a:r>
                        <a:rPr sz="1700" i="1" spc="-5" dirty="0">
                          <a:latin typeface="+mn-lt"/>
                          <a:cs typeface="Times New Roman"/>
                        </a:rPr>
                        <a:t>исполнения</a:t>
                      </a:r>
                      <a:r>
                        <a:rPr sz="1700" i="1" spc="-15" dirty="0">
                          <a:latin typeface="+mn-lt"/>
                          <a:cs typeface="Times New Roman"/>
                        </a:rPr>
                        <a:t> </a:t>
                      </a:r>
                      <a:r>
                        <a:rPr sz="1700" i="1" spc="-5" dirty="0">
                          <a:latin typeface="+mn-lt"/>
                          <a:cs typeface="Times New Roman"/>
                        </a:rPr>
                        <a:t>должностных</a:t>
                      </a:r>
                      <a:r>
                        <a:rPr sz="1700" i="1" dirty="0">
                          <a:latin typeface="+mn-lt"/>
                          <a:cs typeface="Times New Roman"/>
                        </a:rPr>
                        <a:t> </a:t>
                      </a:r>
                      <a:r>
                        <a:rPr sz="1700" i="1" spc="-10" dirty="0">
                          <a:latin typeface="+mn-lt"/>
                          <a:cs typeface="Times New Roman"/>
                        </a:rPr>
                        <a:t>(служебных)</a:t>
                      </a:r>
                      <a:r>
                        <a:rPr sz="1700" i="1" spc="5" dirty="0">
                          <a:latin typeface="+mn-lt"/>
                          <a:cs typeface="Times New Roman"/>
                        </a:rPr>
                        <a:t> </a:t>
                      </a:r>
                      <a:r>
                        <a:rPr sz="1700" i="1" spc="-10" dirty="0">
                          <a:latin typeface="+mn-lt"/>
                          <a:cs typeface="Times New Roman"/>
                        </a:rPr>
                        <a:t>обязанностей</a:t>
                      </a:r>
                      <a:r>
                        <a:rPr sz="1700" i="1" spc="-5" dirty="0">
                          <a:latin typeface="+mn-lt"/>
                          <a:cs typeface="Times New Roman"/>
                        </a:rPr>
                        <a:t> </a:t>
                      </a:r>
                      <a:r>
                        <a:rPr sz="1700" i="1" dirty="0">
                          <a:latin typeface="+mn-lt"/>
                          <a:cs typeface="Times New Roman"/>
                        </a:rPr>
                        <a:t>в</a:t>
                      </a:r>
                      <a:r>
                        <a:rPr sz="1700" i="1" spc="5" dirty="0">
                          <a:latin typeface="+mn-lt"/>
                          <a:cs typeface="Times New Roman"/>
                        </a:rPr>
                        <a:t> </a:t>
                      </a:r>
                      <a:r>
                        <a:rPr sz="1700" i="1" dirty="0">
                          <a:latin typeface="+mn-lt"/>
                          <a:cs typeface="Times New Roman"/>
                        </a:rPr>
                        <a:t>установленном</a:t>
                      </a:r>
                      <a:r>
                        <a:rPr sz="1700" i="1" spc="-15" dirty="0">
                          <a:latin typeface="+mn-lt"/>
                          <a:cs typeface="Times New Roman"/>
                        </a:rPr>
                        <a:t> </a:t>
                      </a:r>
                      <a:r>
                        <a:rPr sz="1700" i="1" spc="-10" dirty="0">
                          <a:latin typeface="+mn-lt"/>
                          <a:cs typeface="Times New Roman"/>
                        </a:rPr>
                        <a:t>порядке </a:t>
                      </a:r>
                      <a:r>
                        <a:rPr sz="1700" i="1" dirty="0">
                          <a:latin typeface="+mn-lt"/>
                          <a:cs typeface="Times New Roman"/>
                        </a:rPr>
                        <a:t>и</a:t>
                      </a:r>
                      <a:r>
                        <a:rPr sz="1700" i="1" spc="-10" dirty="0">
                          <a:latin typeface="+mn-lt"/>
                          <a:cs typeface="Times New Roman"/>
                        </a:rPr>
                        <a:t> </a:t>
                      </a:r>
                      <a:r>
                        <a:rPr sz="1700" i="1" dirty="0">
                          <a:latin typeface="+mn-lt"/>
                          <a:cs typeface="Times New Roman"/>
                        </a:rPr>
                        <a:t>(или)</a:t>
                      </a:r>
                      <a:r>
                        <a:rPr sz="1700" i="1" spc="-25" dirty="0">
                          <a:latin typeface="+mn-lt"/>
                          <a:cs typeface="Times New Roman"/>
                        </a:rPr>
                        <a:t> </a:t>
                      </a:r>
                      <a:r>
                        <a:rPr sz="1700" i="1" dirty="0">
                          <a:latin typeface="+mn-lt"/>
                          <a:cs typeface="Times New Roman"/>
                        </a:rPr>
                        <a:t>в</a:t>
                      </a:r>
                      <a:r>
                        <a:rPr sz="1700" i="1" spc="15" dirty="0">
                          <a:latin typeface="+mn-lt"/>
                          <a:cs typeface="Times New Roman"/>
                        </a:rPr>
                        <a:t> </a:t>
                      </a:r>
                      <a:r>
                        <a:rPr sz="1700" i="1" spc="-10" dirty="0">
                          <a:latin typeface="+mn-lt"/>
                          <a:cs typeface="Times New Roman"/>
                        </a:rPr>
                        <a:t>отказе</a:t>
                      </a:r>
                      <a:r>
                        <a:rPr sz="1700" i="1" spc="-25" dirty="0">
                          <a:latin typeface="+mn-lt"/>
                          <a:cs typeface="Times New Roman"/>
                        </a:rPr>
                        <a:t> </a:t>
                      </a:r>
                      <a:r>
                        <a:rPr sz="1700" i="1" dirty="0" err="1">
                          <a:latin typeface="+mn-lt"/>
                          <a:cs typeface="Times New Roman"/>
                        </a:rPr>
                        <a:t>его</a:t>
                      </a:r>
                      <a:r>
                        <a:rPr sz="1700" i="1" spc="-5" dirty="0">
                          <a:latin typeface="+mn-lt"/>
                          <a:cs typeface="Times New Roman"/>
                        </a:rPr>
                        <a:t> </a:t>
                      </a:r>
                      <a:r>
                        <a:rPr sz="1700" i="1" dirty="0" err="1" smtClean="0">
                          <a:latin typeface="+mn-lt"/>
                          <a:cs typeface="Times New Roman"/>
                        </a:rPr>
                        <a:t>от</a:t>
                      </a:r>
                      <a:r>
                        <a:rPr lang="ru-RU" sz="1700" i="1" dirty="0" smtClean="0">
                          <a:latin typeface="+mn-lt"/>
                          <a:cs typeface="Times New Roman"/>
                        </a:rPr>
                        <a:t> </a:t>
                      </a:r>
                      <a:r>
                        <a:rPr sz="1700" i="1" spc="-5" dirty="0" err="1" smtClean="0">
                          <a:latin typeface="+mn-lt"/>
                          <a:cs typeface="Times New Roman"/>
                        </a:rPr>
                        <a:t>выгоды</a:t>
                      </a:r>
                      <a:r>
                        <a:rPr sz="1700" i="1" spc="-5" dirty="0">
                          <a:latin typeface="+mn-lt"/>
                          <a:cs typeface="Times New Roman"/>
                        </a:rPr>
                        <a:t>,</a:t>
                      </a:r>
                      <a:r>
                        <a:rPr sz="1700" i="1" spc="15" dirty="0">
                          <a:latin typeface="+mn-lt"/>
                          <a:cs typeface="Times New Roman"/>
                        </a:rPr>
                        <a:t> </a:t>
                      </a:r>
                      <a:r>
                        <a:rPr sz="1700" i="1" spc="-5" dirty="0">
                          <a:latin typeface="+mn-lt"/>
                          <a:cs typeface="Times New Roman"/>
                        </a:rPr>
                        <a:t>явившейся</a:t>
                      </a:r>
                      <a:r>
                        <a:rPr sz="1700" i="1" spc="5" dirty="0">
                          <a:latin typeface="+mn-lt"/>
                          <a:cs typeface="Times New Roman"/>
                        </a:rPr>
                        <a:t> </a:t>
                      </a:r>
                      <a:r>
                        <a:rPr sz="1700" i="1" dirty="0">
                          <a:latin typeface="+mn-lt"/>
                          <a:cs typeface="Times New Roman"/>
                        </a:rPr>
                        <a:t>причиной</a:t>
                      </a:r>
                      <a:r>
                        <a:rPr sz="1700" i="1" spc="-35" dirty="0">
                          <a:latin typeface="+mn-lt"/>
                          <a:cs typeface="Times New Roman"/>
                        </a:rPr>
                        <a:t> </a:t>
                      </a:r>
                      <a:r>
                        <a:rPr sz="1700" i="1" spc="-5" dirty="0">
                          <a:latin typeface="+mn-lt"/>
                          <a:cs typeface="Times New Roman"/>
                        </a:rPr>
                        <a:t>возникновения</a:t>
                      </a:r>
                      <a:r>
                        <a:rPr sz="1700" i="1" spc="-10" dirty="0">
                          <a:latin typeface="+mn-lt"/>
                          <a:cs typeface="Times New Roman"/>
                        </a:rPr>
                        <a:t> </a:t>
                      </a:r>
                      <a:r>
                        <a:rPr sz="1700" i="1" spc="-15" dirty="0">
                          <a:latin typeface="+mn-lt"/>
                          <a:cs typeface="Times New Roman"/>
                        </a:rPr>
                        <a:t>конфликта </a:t>
                      </a:r>
                      <a:r>
                        <a:rPr sz="1700" i="1" spc="-10" dirty="0">
                          <a:latin typeface="+mn-lt"/>
                          <a:cs typeface="Times New Roman"/>
                        </a:rPr>
                        <a:t>интересов.</a:t>
                      </a:r>
                      <a:endParaRPr sz="1700" dirty="0">
                        <a:latin typeface="+mn-lt"/>
                        <a:cs typeface="Times New Roman"/>
                      </a:endParaRPr>
                    </a:p>
                    <a:p>
                      <a:pPr marL="7198359" algn="just">
                        <a:lnSpc>
                          <a:spcPct val="80000"/>
                        </a:lnSpc>
                      </a:pPr>
                      <a:r>
                        <a:rPr sz="1700" i="1" spc="-20" dirty="0">
                          <a:latin typeface="+mn-lt"/>
                          <a:cs typeface="Times New Roman"/>
                        </a:rPr>
                        <a:t>Ст.11</a:t>
                      </a:r>
                      <a:r>
                        <a:rPr sz="1700" i="1" spc="-15" dirty="0">
                          <a:latin typeface="+mn-lt"/>
                          <a:cs typeface="Times New Roman"/>
                        </a:rPr>
                        <a:t> </a:t>
                      </a:r>
                      <a:r>
                        <a:rPr sz="1700" i="1" spc="-10" dirty="0">
                          <a:latin typeface="+mn-lt"/>
                          <a:cs typeface="Times New Roman"/>
                        </a:rPr>
                        <a:t>Закон</a:t>
                      </a:r>
                      <a:r>
                        <a:rPr sz="1700" i="1" spc="-50" dirty="0">
                          <a:latin typeface="+mn-lt"/>
                          <a:cs typeface="Times New Roman"/>
                        </a:rPr>
                        <a:t> </a:t>
                      </a:r>
                      <a:r>
                        <a:rPr sz="1700" i="1" dirty="0">
                          <a:latin typeface="+mn-lt"/>
                          <a:cs typeface="Times New Roman"/>
                        </a:rPr>
                        <a:t>273-ФЗ</a:t>
                      </a:r>
                      <a:endParaRPr sz="1700" dirty="0">
                        <a:latin typeface="+mn-lt"/>
                        <a:cs typeface="Times New Roman"/>
                      </a:endParaRPr>
                    </a:p>
                  </a:txBody>
                  <a:tcPr marL="0" marR="0" marT="406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hMerge="1">
                  <a:txBody>
                    <a:bodyPr/>
                    <a:lstStyle/>
                    <a:p>
                      <a:endParaRPr/>
                    </a:p>
                  </a:txBody>
                  <a:tcPr marL="0" marR="0" marT="0" marB="0"/>
                </a:tc>
              </a:tr>
            </a:tbl>
          </a:graphicData>
        </a:graphic>
      </p:graphicFrame>
    </p:spTree>
    <p:extLst>
      <p:ext uri="{BB962C8B-B14F-4D97-AF65-F5344CB8AC3E}">
        <p14:creationId xmlns:p14="http://schemas.microsoft.com/office/powerpoint/2010/main" val="3298913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6691" y="1075557"/>
            <a:ext cx="8110779" cy="369332"/>
          </a:xfrm>
          <a:prstGeom prst="rect">
            <a:avLst/>
          </a:prstGeom>
        </p:spPr>
        <p:txBody>
          <a:bodyPr wrap="square">
            <a:spAutoFit/>
          </a:bodyPr>
          <a:lstStyle/>
          <a:p>
            <a:r>
              <a:rPr lang="ru-RU" b="1" dirty="0">
                <a:solidFill>
                  <a:srgbClr val="000000"/>
                </a:solidFill>
                <a:latin typeface="PT Sans"/>
              </a:rPr>
              <a:t>Постановление Правительства РФ от 19.04.2021 N 620 </a:t>
            </a:r>
            <a:endParaRPr lang="ru-RU" b="1" i="0" dirty="0">
              <a:solidFill>
                <a:srgbClr val="000000"/>
              </a:solidFill>
              <a:effectLst/>
              <a:latin typeface="PT Sans"/>
            </a:endParaRPr>
          </a:p>
        </p:txBody>
      </p:sp>
      <p:sp>
        <p:nvSpPr>
          <p:cNvPr id="3" name="Прямоугольник 2"/>
          <p:cNvSpPr/>
          <p:nvPr/>
        </p:nvSpPr>
        <p:spPr>
          <a:xfrm>
            <a:off x="10013739" y="0"/>
            <a:ext cx="2261645" cy="400110"/>
          </a:xfrm>
          <a:prstGeom prst="rect">
            <a:avLst/>
          </a:prstGeom>
          <a:solidFill>
            <a:srgbClr val="0070C0"/>
          </a:solidFill>
        </p:spPr>
        <p:txBody>
          <a:bodyPr wrap="none">
            <a:spAutoFit/>
          </a:bodyPr>
          <a:lstStyle/>
          <a:p>
            <a:r>
              <a:rPr lang="ru-RU" sz="2000" dirty="0" smtClean="0">
                <a:solidFill>
                  <a:schemeClr val="bg1"/>
                </a:solidFill>
              </a:rPr>
              <a:t>С 01 сентября 2022</a:t>
            </a:r>
            <a:endParaRPr lang="ru-RU" sz="2000" dirty="0">
              <a:solidFill>
                <a:schemeClr val="bg1"/>
              </a:solidFill>
            </a:endParaRPr>
          </a:p>
        </p:txBody>
      </p:sp>
      <p:sp>
        <p:nvSpPr>
          <p:cNvPr id="4" name="Прямоугольник 3"/>
          <p:cNvSpPr/>
          <p:nvPr/>
        </p:nvSpPr>
        <p:spPr>
          <a:xfrm>
            <a:off x="1296691" y="1753089"/>
            <a:ext cx="10389031" cy="4801314"/>
          </a:xfrm>
          <a:prstGeom prst="rect">
            <a:avLst/>
          </a:prstGeom>
        </p:spPr>
        <p:txBody>
          <a:bodyPr wrap="square">
            <a:spAutoFit/>
          </a:bodyPr>
          <a:lstStyle/>
          <a:p>
            <a:pPr indent="342900"/>
            <a:r>
              <a:rPr lang="ru-RU" dirty="0">
                <a:solidFill>
                  <a:srgbClr val="000000"/>
                </a:solidFill>
              </a:rPr>
              <a:t>при осуществлении закупок медицинских изделий не могут быть предметом одного контракта (одного лота) медицинские изделия различных видов в соответствии с </a:t>
            </a:r>
            <a:r>
              <a:rPr lang="ru-RU" b="1" dirty="0">
                <a:solidFill>
                  <a:srgbClr val="FF0000"/>
                </a:solidFill>
              </a:rPr>
              <a:t>номенклатурной </a:t>
            </a:r>
            <a:r>
              <a:rPr lang="ru-RU" b="1" u="sng" dirty="0" smtClean="0">
                <a:solidFill>
                  <a:srgbClr val="FF0000"/>
                </a:solidFill>
              </a:rPr>
              <a:t>классификацией</a:t>
            </a:r>
            <a:r>
              <a:rPr lang="ru-RU" b="1" dirty="0" smtClean="0">
                <a:solidFill>
                  <a:srgbClr val="FF0000"/>
                </a:solidFill>
              </a:rPr>
              <a:t> медицинских </a:t>
            </a:r>
            <a:r>
              <a:rPr lang="ru-RU" b="1" dirty="0">
                <a:solidFill>
                  <a:srgbClr val="FF0000"/>
                </a:solidFill>
              </a:rPr>
              <a:t>изделий по видам</a:t>
            </a:r>
            <a:r>
              <a:rPr lang="ru-RU" dirty="0">
                <a:solidFill>
                  <a:srgbClr val="000000"/>
                </a:solidFill>
              </a:rPr>
              <a:t>, утвержденной Министерством здравоохранения </a:t>
            </a:r>
            <a:r>
              <a:rPr lang="ru-RU" dirty="0" smtClean="0">
                <a:solidFill>
                  <a:srgbClr val="000000"/>
                </a:solidFill>
              </a:rPr>
              <a:t>РФ , </a:t>
            </a:r>
            <a:r>
              <a:rPr lang="ru-RU" dirty="0">
                <a:solidFill>
                  <a:srgbClr val="000000"/>
                </a:solidFill>
              </a:rPr>
              <a:t>при условии, что значение начальной (максимальной) цены контракта (цены лота) превышает:</a:t>
            </a:r>
          </a:p>
          <a:p>
            <a:pPr indent="342900"/>
            <a:r>
              <a:rPr lang="ru-RU" dirty="0"/>
              <a:t>600 тыс. рублей - для заказчиков, у которых объем денежных средств, направленных на закупку медицинских изделий в предшествующем году, составил менее 50 млн. рублей;</a:t>
            </a:r>
            <a:endParaRPr lang="ru-RU" dirty="0">
              <a:solidFill>
                <a:srgbClr val="000000"/>
              </a:solidFill>
            </a:endParaRPr>
          </a:p>
          <a:p>
            <a:pPr indent="342900"/>
            <a:r>
              <a:rPr lang="ru-RU" dirty="0"/>
              <a:t>1 млн. рублей - для заказчиков, у которых объем денежных средств, направленных на закупку медицинских изделий в предшествующем году, составил от 50 млн. рублей до 100 млн. рублей;</a:t>
            </a:r>
            <a:endParaRPr lang="ru-RU" dirty="0">
              <a:solidFill>
                <a:srgbClr val="000000"/>
              </a:solidFill>
            </a:endParaRPr>
          </a:p>
          <a:p>
            <a:pPr indent="342900"/>
            <a:r>
              <a:rPr lang="ru-RU" dirty="0"/>
              <a:t>1,5 млн. рублей - для заказчиков, у которых объем денежных средств, направленных на закупку медицинских изделий в предшествующем году, составил более 100 млн. рублей</a:t>
            </a:r>
            <a:r>
              <a:rPr lang="ru-RU" dirty="0" smtClean="0"/>
              <a:t>.</a:t>
            </a:r>
          </a:p>
          <a:p>
            <a:pPr indent="342900"/>
            <a:endParaRPr lang="ru-RU" dirty="0">
              <a:solidFill>
                <a:srgbClr val="000000"/>
              </a:solidFill>
            </a:endParaRPr>
          </a:p>
          <a:p>
            <a:r>
              <a:rPr lang="ru-RU" dirty="0"/>
              <a:t>2. Установить, что указанное в </a:t>
            </a:r>
            <a:r>
              <a:rPr lang="ru-RU" u="sng" dirty="0">
                <a:solidFill>
                  <a:srgbClr val="1A0DAB"/>
                </a:solidFill>
              </a:rPr>
              <a:t>пункте 1</a:t>
            </a:r>
            <a:r>
              <a:rPr lang="ru-RU" dirty="0"/>
              <a:t> настоящего постановления требование не распространяется на закупки медицинских изделий, объединенных в один лот (контракт) по контрактам жизненного цикла, заключаемым в случаях, установленных Правительством Российской Федерации, а также на закупки медицинских изделий, объединенных в один лот (контракт) с расходными материалами, которые предусмотрены производителем (изготовителем) для использования данных медицинских изделий.</a:t>
            </a:r>
          </a:p>
        </p:txBody>
      </p:sp>
    </p:spTree>
    <p:extLst>
      <p:ext uri="{BB962C8B-B14F-4D97-AF65-F5344CB8AC3E}">
        <p14:creationId xmlns:p14="http://schemas.microsoft.com/office/powerpoint/2010/main" val="6332546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43624" y="658743"/>
            <a:ext cx="10757647" cy="5940088"/>
          </a:xfrm>
          <a:prstGeom prst="rect">
            <a:avLst/>
          </a:prstGeom>
        </p:spPr>
        <p:txBody>
          <a:bodyPr wrap="square">
            <a:spAutoFit/>
          </a:bodyPr>
          <a:lstStyle/>
          <a:p>
            <a:pPr marR="30890"/>
            <a:r>
              <a:rPr lang="ru-RU" sz="2000" b="1" dirty="0">
                <a:solidFill>
                  <a:srgbClr val="1E3892"/>
                </a:solidFill>
              </a:rPr>
              <a:t>Членами комиссии не могут быть</a:t>
            </a:r>
            <a:r>
              <a:rPr lang="ru-RU" sz="2000" b="1" dirty="0" smtClean="0">
                <a:solidFill>
                  <a:srgbClr val="1E3892"/>
                </a:solidFill>
              </a:rPr>
              <a:t>:</a:t>
            </a:r>
          </a:p>
          <a:p>
            <a:pPr marR="30890"/>
            <a:endParaRPr lang="ru-RU" sz="2000" dirty="0">
              <a:solidFill>
                <a:srgbClr val="1E3892"/>
              </a:solidFill>
            </a:endParaRPr>
          </a:p>
          <a:p>
            <a:pPr marR="7590"/>
            <a:r>
              <a:rPr lang="ru-RU" sz="2000" dirty="0">
                <a:solidFill>
                  <a:srgbClr val="000000"/>
                </a:solidFill>
              </a:rPr>
              <a:t>1) физические лица, которые были привлечены в качестве экспертов к проведению экспертной оценки извещения </a:t>
            </a:r>
            <a:r>
              <a:rPr lang="ru-RU" sz="2000" dirty="0" smtClean="0">
                <a:solidFill>
                  <a:srgbClr val="000000"/>
                </a:solidFill>
              </a:rPr>
              <a:t>о закупке</a:t>
            </a:r>
            <a:r>
              <a:rPr lang="ru-RU" sz="2000" dirty="0">
                <a:solidFill>
                  <a:srgbClr val="000000"/>
                </a:solidFill>
              </a:rPr>
              <a:t>, документации о закупке [если она предусмотрена], заявок на участие в конкурсе; </a:t>
            </a:r>
          </a:p>
          <a:p>
            <a:pPr marR="6420"/>
            <a:r>
              <a:rPr lang="ru-RU" sz="2000" dirty="0">
                <a:solidFill>
                  <a:srgbClr val="000000"/>
                </a:solidFill>
              </a:rPr>
              <a:t>2) </a:t>
            </a:r>
            <a:r>
              <a:rPr lang="ru-RU" sz="2000" dirty="0">
                <a:solidFill>
                  <a:srgbClr val="0064FF"/>
                </a:solidFill>
              </a:rPr>
              <a:t>физические лица, имеющие личную заинтересованность в результатах определения поставщика (подрядчика, исполнителя</a:t>
            </a:r>
            <a:r>
              <a:rPr lang="ru-RU" sz="2000" dirty="0" smtClean="0">
                <a:solidFill>
                  <a:srgbClr val="0064FF"/>
                </a:solidFill>
              </a:rPr>
              <a:t>),</a:t>
            </a:r>
          </a:p>
          <a:p>
            <a:pPr marR="6420"/>
            <a:r>
              <a:rPr lang="ru-RU" sz="2000" dirty="0" smtClean="0">
                <a:solidFill>
                  <a:srgbClr val="0064FF"/>
                </a:solidFill>
              </a:rPr>
              <a:t> </a:t>
            </a:r>
            <a:r>
              <a:rPr lang="ru-RU" sz="2000" dirty="0">
                <a:solidFill>
                  <a:srgbClr val="000000"/>
                </a:solidFill>
              </a:rPr>
              <a:t>в т. ч. физические лица, подавшие заявки на участие в закупке, </a:t>
            </a:r>
            <a:r>
              <a:rPr lang="ru-RU" sz="2000" dirty="0" smtClean="0">
                <a:solidFill>
                  <a:srgbClr val="000000"/>
                </a:solidFill>
              </a:rPr>
              <a:t>либо</a:t>
            </a:r>
          </a:p>
          <a:p>
            <a:pPr marR="6420"/>
            <a:r>
              <a:rPr lang="ru-RU" sz="2000" dirty="0" smtClean="0">
                <a:solidFill>
                  <a:srgbClr val="000000"/>
                </a:solidFill>
              </a:rPr>
              <a:t> </a:t>
            </a:r>
            <a:r>
              <a:rPr lang="ru-RU" sz="2000" dirty="0">
                <a:solidFill>
                  <a:srgbClr val="000000"/>
                </a:solidFill>
              </a:rPr>
              <a:t>состоящие в трудовых отношениях с организациями или физическими лицами, подавшими данные заявки, </a:t>
            </a:r>
            <a:endParaRPr lang="ru-RU" sz="2000" dirty="0" smtClean="0">
              <a:solidFill>
                <a:srgbClr val="000000"/>
              </a:solidFill>
            </a:endParaRPr>
          </a:p>
          <a:p>
            <a:pPr marR="6420"/>
            <a:r>
              <a:rPr lang="ru-RU" sz="2000" dirty="0" smtClean="0">
                <a:solidFill>
                  <a:srgbClr val="000000"/>
                </a:solidFill>
              </a:rPr>
              <a:t>либо </a:t>
            </a:r>
            <a:r>
              <a:rPr lang="ru-RU" sz="2000" dirty="0">
                <a:solidFill>
                  <a:srgbClr val="000000"/>
                </a:solidFill>
              </a:rPr>
              <a:t>являющиеся управляющими организаций, подавших заявки на участие в закупке. </a:t>
            </a:r>
            <a:r>
              <a:rPr lang="ru-RU" sz="2000" dirty="0">
                <a:solidFill>
                  <a:srgbClr val="F12412"/>
                </a:solidFill>
              </a:rPr>
              <a:t>Понятие «личная заинтересованность» используется в значении, указанном в Федеральном законе от 25.12.2008 № 273-ФЗ «О противодействии коррупции»; </a:t>
            </a:r>
          </a:p>
          <a:p>
            <a:pPr marR="8920"/>
            <a:r>
              <a:rPr lang="ru-RU" sz="2000" dirty="0">
                <a:solidFill>
                  <a:srgbClr val="000000"/>
                </a:solidFill>
              </a:rPr>
              <a:t>3) </a:t>
            </a:r>
            <a:r>
              <a:rPr lang="ru-RU" sz="2000" dirty="0">
                <a:solidFill>
                  <a:srgbClr val="F12412"/>
                </a:solidFill>
              </a:rPr>
              <a:t>физ. лица, являющиеся участниками (акционерами) организаций, подавших заявки на участие в закупке, </a:t>
            </a:r>
            <a:r>
              <a:rPr lang="ru-RU" sz="2000" dirty="0">
                <a:solidFill>
                  <a:srgbClr val="000000"/>
                </a:solidFill>
              </a:rPr>
              <a:t>членами их органов управления, кредиторами УЗ; </a:t>
            </a:r>
          </a:p>
          <a:p>
            <a:pPr marR="11320"/>
            <a:r>
              <a:rPr lang="ru-RU" sz="2000" dirty="0">
                <a:solidFill>
                  <a:srgbClr val="000000"/>
                </a:solidFill>
              </a:rPr>
              <a:t>4) </a:t>
            </a:r>
            <a:r>
              <a:rPr lang="ru-RU" sz="2000" dirty="0">
                <a:solidFill>
                  <a:srgbClr val="0064FF"/>
                </a:solidFill>
              </a:rPr>
              <a:t>должностные лица органов контроля, </a:t>
            </a:r>
            <a:r>
              <a:rPr lang="ru-RU" sz="2000" dirty="0">
                <a:solidFill>
                  <a:srgbClr val="000000"/>
                </a:solidFill>
              </a:rPr>
              <a:t>указанных в ч. 1 ст. 99 </a:t>
            </a:r>
            <a:r>
              <a:rPr lang="ru-RU" sz="2000" dirty="0" smtClean="0">
                <a:solidFill>
                  <a:srgbClr val="000000"/>
                </a:solidFill>
              </a:rPr>
              <a:t>Закона № </a:t>
            </a:r>
            <a:r>
              <a:rPr lang="ru-RU" sz="2000" dirty="0">
                <a:solidFill>
                  <a:srgbClr val="000000"/>
                </a:solidFill>
              </a:rPr>
              <a:t>44-ФЗ, </a:t>
            </a:r>
            <a:r>
              <a:rPr lang="ru-RU" sz="2000" dirty="0">
                <a:solidFill>
                  <a:srgbClr val="0064FF"/>
                </a:solidFill>
              </a:rPr>
              <a:t>непосредственно осуществляющие контроль в сфере закупок. </a:t>
            </a:r>
            <a:endParaRPr lang="ru-RU" sz="2000" dirty="0" smtClean="0">
              <a:solidFill>
                <a:srgbClr val="0064FF"/>
              </a:solidFill>
            </a:endParaRPr>
          </a:p>
          <a:p>
            <a:pPr marR="11320"/>
            <a:endParaRPr lang="ru-RU" sz="2000" dirty="0" smtClean="0">
              <a:solidFill>
                <a:srgbClr val="0064FF"/>
              </a:solidFill>
            </a:endParaRPr>
          </a:p>
          <a:p>
            <a:pPr marR="11320"/>
            <a:r>
              <a:rPr lang="ru-RU" sz="2000" dirty="0"/>
              <a:t>Ч. 6 ст. 39 в ред. Федерального закона от 11.06.2022 № 160-ФЗ. </a:t>
            </a:r>
            <a:endParaRPr lang="ru-RU" sz="2000" dirty="0" smtClean="0"/>
          </a:p>
        </p:txBody>
      </p:sp>
      <p:sp>
        <p:nvSpPr>
          <p:cNvPr id="4" name="Прямоугольник 3"/>
          <p:cNvSpPr/>
          <p:nvPr/>
        </p:nvSpPr>
        <p:spPr>
          <a:xfrm>
            <a:off x="10290967" y="0"/>
            <a:ext cx="1901033"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июля 2022 </a:t>
            </a:r>
          </a:p>
        </p:txBody>
      </p:sp>
    </p:spTree>
    <p:extLst>
      <p:ext uri="{BB962C8B-B14F-4D97-AF65-F5344CB8AC3E}">
        <p14:creationId xmlns:p14="http://schemas.microsoft.com/office/powerpoint/2010/main" val="7724573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3489134802"/>
              </p:ext>
            </p:extLst>
          </p:nvPr>
        </p:nvGraphicFramePr>
        <p:xfrm>
          <a:off x="914400" y="132832"/>
          <a:ext cx="10761785" cy="4507865"/>
        </p:xfrm>
        <a:graphic>
          <a:graphicData uri="http://schemas.openxmlformats.org/drawingml/2006/table">
            <a:tbl>
              <a:tblPr firstRow="1" bandRow="1">
                <a:tableStyleId>{2D5ABB26-0587-4C30-8999-92F81FD0307C}</a:tableStyleId>
              </a:tblPr>
              <a:tblGrid>
                <a:gridCol w="1996211"/>
                <a:gridCol w="8765574"/>
              </a:tblGrid>
              <a:tr h="360045">
                <a:tc>
                  <a:txBody>
                    <a:bodyPr/>
                    <a:lstStyle/>
                    <a:p>
                      <a:pPr marL="90805">
                        <a:lnSpc>
                          <a:spcPct val="100000"/>
                        </a:lnSpc>
                      </a:pPr>
                      <a:r>
                        <a:rPr sz="1600" b="1" spc="-5" dirty="0">
                          <a:latin typeface="+mn-lt"/>
                          <a:cs typeface="Times New Roman"/>
                        </a:rPr>
                        <a:t>Было</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c>
                  <a:txBody>
                    <a:bodyPr/>
                    <a:lstStyle/>
                    <a:p>
                      <a:pPr marL="91440">
                        <a:lnSpc>
                          <a:spcPct val="100000"/>
                        </a:lnSpc>
                      </a:pPr>
                      <a:r>
                        <a:rPr lang="ru-RU" sz="1600" b="1" spc="-25" dirty="0" smtClean="0">
                          <a:latin typeface="+mn-lt"/>
                          <a:cs typeface="Times New Roman"/>
                        </a:rPr>
                        <a:t>Стало </a:t>
                      </a:r>
                      <a:r>
                        <a:rPr sz="1600" b="1" dirty="0" smtClean="0">
                          <a:latin typeface="+mn-lt"/>
                          <a:cs typeface="Times New Roman"/>
                        </a:rPr>
                        <a:t>с</a:t>
                      </a:r>
                      <a:r>
                        <a:rPr sz="1600" b="1" spc="-10" dirty="0" smtClean="0">
                          <a:latin typeface="+mn-lt"/>
                          <a:cs typeface="Times New Roman"/>
                        </a:rPr>
                        <a:t> </a:t>
                      </a:r>
                      <a:r>
                        <a:rPr sz="1600" b="1" dirty="0">
                          <a:latin typeface="+mn-lt"/>
                          <a:cs typeface="Times New Roman"/>
                        </a:rPr>
                        <a:t>1</a:t>
                      </a:r>
                      <a:r>
                        <a:rPr sz="1600" b="1" spc="-10" dirty="0">
                          <a:latin typeface="+mn-lt"/>
                          <a:cs typeface="Times New Roman"/>
                        </a:rPr>
                        <a:t> </a:t>
                      </a:r>
                      <a:r>
                        <a:rPr sz="1600" b="1" spc="-15" dirty="0">
                          <a:latin typeface="+mn-lt"/>
                          <a:cs typeface="Times New Roman"/>
                        </a:rPr>
                        <a:t>июля</a:t>
                      </a:r>
                      <a:r>
                        <a:rPr sz="1600" b="1" spc="5" dirty="0">
                          <a:latin typeface="+mn-lt"/>
                          <a:cs typeface="Times New Roman"/>
                        </a:rPr>
                        <a:t> </a:t>
                      </a:r>
                      <a:r>
                        <a:rPr sz="1600" b="1" dirty="0">
                          <a:latin typeface="+mn-lt"/>
                          <a:cs typeface="Times New Roman"/>
                        </a:rPr>
                        <a:t>2022</a:t>
                      </a:r>
                      <a:r>
                        <a:rPr sz="1600" b="1" spc="-45" dirty="0">
                          <a:latin typeface="+mn-lt"/>
                          <a:cs typeface="Times New Roman"/>
                        </a:rPr>
                        <a:t> </a:t>
                      </a:r>
                      <a:r>
                        <a:rPr sz="1600" b="1" spc="-80" dirty="0">
                          <a:latin typeface="+mn-lt"/>
                          <a:cs typeface="Times New Roman"/>
                        </a:rPr>
                        <a:t>г.</a:t>
                      </a:r>
                      <a:endParaRPr sz="1600" dirty="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CE6F1"/>
                    </a:solidFill>
                  </a:tcPr>
                </a:tc>
              </a:tr>
              <a:tr h="1466595">
                <a:tc>
                  <a:txBody>
                    <a:bodyPr/>
                    <a:lstStyle/>
                    <a:p>
                      <a:pPr marL="90805" marR="545465">
                        <a:lnSpc>
                          <a:spcPct val="100000"/>
                        </a:lnSpc>
                        <a:spcBef>
                          <a:spcPts val="340"/>
                        </a:spcBef>
                      </a:pPr>
                      <a:r>
                        <a:rPr sz="1600" dirty="0">
                          <a:latin typeface="+mn-lt"/>
                          <a:cs typeface="Times New Roman"/>
                        </a:rPr>
                        <a:t>Замена</a:t>
                      </a:r>
                      <a:r>
                        <a:rPr sz="1600" spc="-90" dirty="0">
                          <a:latin typeface="+mn-lt"/>
                          <a:cs typeface="Times New Roman"/>
                        </a:rPr>
                        <a:t> </a:t>
                      </a:r>
                      <a:r>
                        <a:rPr sz="1600" dirty="0">
                          <a:latin typeface="+mn-lt"/>
                          <a:cs typeface="Times New Roman"/>
                        </a:rPr>
                        <a:t>члена </a:t>
                      </a:r>
                      <a:r>
                        <a:rPr sz="1600" spc="-335" dirty="0">
                          <a:latin typeface="+mn-lt"/>
                          <a:cs typeface="Times New Roman"/>
                        </a:rPr>
                        <a:t> </a:t>
                      </a:r>
                      <a:r>
                        <a:rPr sz="1600" spc="-10" dirty="0">
                          <a:latin typeface="+mn-lt"/>
                          <a:cs typeface="Times New Roman"/>
                        </a:rPr>
                        <a:t>комиссии</a:t>
                      </a:r>
                      <a:endParaRPr sz="1600">
                        <a:latin typeface="+mn-lt"/>
                        <a:cs typeface="Times New Roman"/>
                      </a:endParaRPr>
                    </a:p>
                    <a:p>
                      <a:pPr marL="90805">
                        <a:lnSpc>
                          <a:spcPct val="100000"/>
                        </a:lnSpc>
                      </a:pPr>
                      <a:r>
                        <a:rPr sz="1600" spc="-5" dirty="0">
                          <a:latin typeface="+mn-lt"/>
                          <a:cs typeface="Times New Roman"/>
                        </a:rPr>
                        <a:t>допускается</a:t>
                      </a:r>
                      <a:r>
                        <a:rPr sz="1600" spc="-25" dirty="0">
                          <a:latin typeface="+mn-lt"/>
                          <a:cs typeface="Times New Roman"/>
                        </a:rPr>
                        <a:t> </a:t>
                      </a:r>
                      <a:r>
                        <a:rPr sz="1600" spc="-20" dirty="0">
                          <a:latin typeface="+mn-lt"/>
                          <a:cs typeface="Times New Roman"/>
                        </a:rPr>
                        <a:t>только</a:t>
                      </a:r>
                      <a:endParaRPr sz="1600">
                        <a:latin typeface="+mn-lt"/>
                        <a:cs typeface="Times New Roman"/>
                      </a:endParaRPr>
                    </a:p>
                    <a:p>
                      <a:pPr marL="90805" marR="617855">
                        <a:lnSpc>
                          <a:spcPct val="100000"/>
                        </a:lnSpc>
                        <a:spcBef>
                          <a:spcPts val="240"/>
                        </a:spcBef>
                      </a:pPr>
                      <a:r>
                        <a:rPr sz="1600" dirty="0">
                          <a:latin typeface="+mn-lt"/>
                          <a:cs typeface="Times New Roman"/>
                        </a:rPr>
                        <a:t>по</a:t>
                      </a:r>
                      <a:r>
                        <a:rPr sz="1600" spc="-80" dirty="0">
                          <a:latin typeface="+mn-lt"/>
                          <a:cs typeface="Times New Roman"/>
                        </a:rPr>
                        <a:t> </a:t>
                      </a:r>
                      <a:r>
                        <a:rPr sz="1600" dirty="0">
                          <a:latin typeface="+mn-lt"/>
                          <a:cs typeface="Times New Roman"/>
                        </a:rPr>
                        <a:t>решению </a:t>
                      </a:r>
                      <a:r>
                        <a:rPr sz="1600" spc="-335" dirty="0">
                          <a:latin typeface="+mn-lt"/>
                          <a:cs typeface="Times New Roman"/>
                        </a:rPr>
                        <a:t> </a:t>
                      </a:r>
                      <a:r>
                        <a:rPr sz="1600" spc="-10" dirty="0">
                          <a:latin typeface="+mn-lt"/>
                          <a:cs typeface="Times New Roman"/>
                        </a:rPr>
                        <a:t>заказчика, </a:t>
                      </a:r>
                      <a:r>
                        <a:rPr sz="1600" spc="-5" dirty="0">
                          <a:latin typeface="+mn-lt"/>
                          <a:cs typeface="Times New Roman"/>
                        </a:rPr>
                        <a:t> принявшего </a:t>
                      </a:r>
                      <a:r>
                        <a:rPr sz="1600" spc="-335" dirty="0">
                          <a:latin typeface="+mn-lt"/>
                          <a:cs typeface="Times New Roman"/>
                        </a:rPr>
                        <a:t> </a:t>
                      </a:r>
                      <a:r>
                        <a:rPr sz="1600" dirty="0">
                          <a:latin typeface="+mn-lt"/>
                          <a:cs typeface="Times New Roman"/>
                        </a:rPr>
                        <a:t>решение</a:t>
                      </a:r>
                      <a:r>
                        <a:rPr sz="1600" spc="-50" dirty="0">
                          <a:latin typeface="+mn-lt"/>
                          <a:cs typeface="Times New Roman"/>
                        </a:rPr>
                        <a:t> </a:t>
                      </a:r>
                      <a:r>
                        <a:rPr sz="1600" dirty="0">
                          <a:latin typeface="+mn-lt"/>
                          <a:cs typeface="Times New Roman"/>
                        </a:rPr>
                        <a:t>о</a:t>
                      </a:r>
                      <a:endParaRPr sz="1600">
                        <a:latin typeface="+mn-lt"/>
                        <a:cs typeface="Times New Roman"/>
                      </a:endParaRPr>
                    </a:p>
                    <a:p>
                      <a:pPr marL="90805" marR="788670">
                        <a:lnSpc>
                          <a:spcPct val="100000"/>
                        </a:lnSpc>
                      </a:pPr>
                      <a:r>
                        <a:rPr sz="1600" spc="-5" dirty="0">
                          <a:latin typeface="+mn-lt"/>
                          <a:cs typeface="Times New Roman"/>
                        </a:rPr>
                        <a:t>создании </a:t>
                      </a:r>
                      <a:r>
                        <a:rPr sz="1600" dirty="0">
                          <a:latin typeface="+mn-lt"/>
                          <a:cs typeface="Times New Roman"/>
                        </a:rPr>
                        <a:t> </a:t>
                      </a:r>
                      <a:r>
                        <a:rPr sz="1600" spc="-70" dirty="0">
                          <a:latin typeface="+mn-lt"/>
                          <a:cs typeface="Times New Roman"/>
                        </a:rPr>
                        <a:t>к</a:t>
                      </a:r>
                      <a:r>
                        <a:rPr sz="1600" spc="-20" dirty="0">
                          <a:latin typeface="+mn-lt"/>
                          <a:cs typeface="Times New Roman"/>
                        </a:rPr>
                        <a:t>о</a:t>
                      </a:r>
                      <a:r>
                        <a:rPr sz="1600" dirty="0">
                          <a:latin typeface="+mn-lt"/>
                          <a:cs typeface="Times New Roman"/>
                        </a:rPr>
                        <a:t>миссии.</a:t>
                      </a:r>
                      <a:endParaRPr sz="1600">
                        <a:latin typeface="+mn-lt"/>
                        <a:cs typeface="Times New Roman"/>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marR="302260">
                        <a:lnSpc>
                          <a:spcPct val="100000"/>
                        </a:lnSpc>
                        <a:spcBef>
                          <a:spcPts val="340"/>
                        </a:spcBef>
                      </a:pPr>
                      <a:r>
                        <a:rPr sz="1600" dirty="0">
                          <a:latin typeface="+mn-lt"/>
                          <a:cs typeface="Times New Roman"/>
                        </a:rPr>
                        <a:t>Замена члена </a:t>
                      </a:r>
                      <a:r>
                        <a:rPr sz="1600" spc="-10" dirty="0">
                          <a:latin typeface="+mn-lt"/>
                          <a:cs typeface="Times New Roman"/>
                        </a:rPr>
                        <a:t>комиссии </a:t>
                      </a:r>
                      <a:r>
                        <a:rPr sz="1600" spc="-5" dirty="0">
                          <a:latin typeface="+mn-lt"/>
                          <a:cs typeface="Times New Roman"/>
                        </a:rPr>
                        <a:t>допускается </a:t>
                      </a:r>
                      <a:r>
                        <a:rPr sz="1600" spc="-20" dirty="0">
                          <a:latin typeface="+mn-lt"/>
                          <a:cs typeface="Times New Roman"/>
                        </a:rPr>
                        <a:t>только </a:t>
                      </a:r>
                      <a:r>
                        <a:rPr sz="1600" spc="-5" dirty="0">
                          <a:latin typeface="+mn-lt"/>
                          <a:cs typeface="Times New Roman"/>
                        </a:rPr>
                        <a:t>по </a:t>
                      </a:r>
                      <a:r>
                        <a:rPr sz="1600" dirty="0">
                          <a:latin typeface="+mn-lt"/>
                          <a:cs typeface="Times New Roman"/>
                        </a:rPr>
                        <a:t>решению </a:t>
                      </a:r>
                      <a:r>
                        <a:rPr sz="1600" spc="-10" dirty="0">
                          <a:latin typeface="+mn-lt"/>
                          <a:cs typeface="Times New Roman"/>
                        </a:rPr>
                        <a:t>заказчика, </a:t>
                      </a:r>
                      <a:r>
                        <a:rPr sz="1600" spc="-5" dirty="0">
                          <a:latin typeface="+mn-lt"/>
                          <a:cs typeface="Times New Roman"/>
                        </a:rPr>
                        <a:t>принявшего </a:t>
                      </a:r>
                      <a:r>
                        <a:rPr sz="1600" dirty="0">
                          <a:latin typeface="+mn-lt"/>
                          <a:cs typeface="Times New Roman"/>
                        </a:rPr>
                        <a:t>решение о </a:t>
                      </a:r>
                      <a:r>
                        <a:rPr sz="1600" spc="-335" dirty="0">
                          <a:latin typeface="+mn-lt"/>
                          <a:cs typeface="Times New Roman"/>
                        </a:rPr>
                        <a:t> </a:t>
                      </a:r>
                      <a:r>
                        <a:rPr sz="1600" spc="-5" dirty="0">
                          <a:latin typeface="+mn-lt"/>
                          <a:cs typeface="Times New Roman"/>
                        </a:rPr>
                        <a:t>создании</a:t>
                      </a:r>
                      <a:r>
                        <a:rPr sz="1600" spc="-45" dirty="0">
                          <a:latin typeface="+mn-lt"/>
                          <a:cs typeface="Times New Roman"/>
                        </a:rPr>
                        <a:t> </a:t>
                      </a:r>
                      <a:r>
                        <a:rPr sz="1600" spc="-10" dirty="0">
                          <a:latin typeface="+mn-lt"/>
                          <a:cs typeface="Times New Roman"/>
                        </a:rPr>
                        <a:t>комиссии.</a:t>
                      </a:r>
                      <a:endParaRPr sz="1600" dirty="0">
                        <a:latin typeface="+mn-lt"/>
                        <a:cs typeface="Times New Roman"/>
                      </a:endParaRPr>
                    </a:p>
                    <a:p>
                      <a:pPr marL="91440">
                        <a:lnSpc>
                          <a:spcPct val="100000"/>
                        </a:lnSpc>
                        <a:spcBef>
                          <a:spcPts val="720"/>
                        </a:spcBef>
                      </a:pPr>
                      <a:r>
                        <a:rPr sz="1600" dirty="0">
                          <a:solidFill>
                            <a:srgbClr val="7030A0"/>
                          </a:solidFill>
                          <a:latin typeface="+mn-lt"/>
                          <a:cs typeface="Times New Roman"/>
                        </a:rPr>
                        <a:t>Член</a:t>
                      </a:r>
                      <a:r>
                        <a:rPr sz="1600" spc="10" dirty="0">
                          <a:solidFill>
                            <a:srgbClr val="7030A0"/>
                          </a:solidFill>
                          <a:latin typeface="+mn-lt"/>
                          <a:cs typeface="Times New Roman"/>
                        </a:rPr>
                        <a:t> </a:t>
                      </a:r>
                      <a:r>
                        <a:rPr sz="1600" spc="-10" dirty="0">
                          <a:solidFill>
                            <a:srgbClr val="7030A0"/>
                          </a:solidFill>
                          <a:latin typeface="+mn-lt"/>
                          <a:cs typeface="Times New Roman"/>
                        </a:rPr>
                        <a:t>комиссии</a:t>
                      </a:r>
                      <a:r>
                        <a:rPr sz="1600" spc="-25" dirty="0">
                          <a:solidFill>
                            <a:srgbClr val="7030A0"/>
                          </a:solidFill>
                          <a:latin typeface="+mn-lt"/>
                          <a:cs typeface="Times New Roman"/>
                        </a:rPr>
                        <a:t> </a:t>
                      </a:r>
                      <a:r>
                        <a:rPr sz="1600" spc="-5" dirty="0">
                          <a:solidFill>
                            <a:srgbClr val="7030A0"/>
                          </a:solidFill>
                          <a:latin typeface="+mn-lt"/>
                          <a:cs typeface="Times New Roman"/>
                        </a:rPr>
                        <a:t>обязан незамедлительно</a:t>
                      </a:r>
                      <a:r>
                        <a:rPr sz="1600" spc="5" dirty="0">
                          <a:solidFill>
                            <a:srgbClr val="7030A0"/>
                          </a:solidFill>
                          <a:latin typeface="+mn-lt"/>
                          <a:cs typeface="Times New Roman"/>
                        </a:rPr>
                        <a:t> </a:t>
                      </a:r>
                      <a:r>
                        <a:rPr sz="1600" dirty="0">
                          <a:solidFill>
                            <a:srgbClr val="7030A0"/>
                          </a:solidFill>
                          <a:latin typeface="+mn-lt"/>
                          <a:cs typeface="Times New Roman"/>
                        </a:rPr>
                        <a:t>сообщить</a:t>
                      </a:r>
                      <a:r>
                        <a:rPr sz="1600" spc="-25" dirty="0">
                          <a:solidFill>
                            <a:srgbClr val="7030A0"/>
                          </a:solidFill>
                          <a:latin typeface="+mn-lt"/>
                          <a:cs typeface="Times New Roman"/>
                        </a:rPr>
                        <a:t> заказчику,</a:t>
                      </a:r>
                      <a:r>
                        <a:rPr sz="1600" spc="-10" dirty="0">
                          <a:solidFill>
                            <a:srgbClr val="7030A0"/>
                          </a:solidFill>
                          <a:latin typeface="+mn-lt"/>
                          <a:cs typeface="Times New Roman"/>
                        </a:rPr>
                        <a:t> </a:t>
                      </a:r>
                      <a:r>
                        <a:rPr sz="1600" dirty="0">
                          <a:solidFill>
                            <a:srgbClr val="7030A0"/>
                          </a:solidFill>
                          <a:latin typeface="+mn-lt"/>
                          <a:cs typeface="Times New Roman"/>
                        </a:rPr>
                        <a:t>принявшему</a:t>
                      </a:r>
                      <a:r>
                        <a:rPr sz="1600" spc="-30" dirty="0">
                          <a:solidFill>
                            <a:srgbClr val="7030A0"/>
                          </a:solidFill>
                          <a:latin typeface="+mn-lt"/>
                          <a:cs typeface="Times New Roman"/>
                        </a:rPr>
                        <a:t> </a:t>
                      </a:r>
                      <a:r>
                        <a:rPr sz="1600" dirty="0">
                          <a:solidFill>
                            <a:srgbClr val="7030A0"/>
                          </a:solidFill>
                          <a:latin typeface="+mn-lt"/>
                          <a:cs typeface="Times New Roman"/>
                        </a:rPr>
                        <a:t>решение о</a:t>
                      </a:r>
                    </a:p>
                    <a:p>
                      <a:pPr marL="91440" marR="209550">
                        <a:lnSpc>
                          <a:spcPct val="100000"/>
                        </a:lnSpc>
                        <a:spcBef>
                          <a:spcPts val="244"/>
                        </a:spcBef>
                      </a:pPr>
                      <a:r>
                        <a:rPr sz="1600" spc="-5" dirty="0">
                          <a:solidFill>
                            <a:srgbClr val="7030A0"/>
                          </a:solidFill>
                          <a:latin typeface="+mn-lt"/>
                          <a:cs typeface="Times New Roman"/>
                        </a:rPr>
                        <a:t>создании </a:t>
                      </a:r>
                      <a:r>
                        <a:rPr sz="1600" spc="-10" dirty="0">
                          <a:solidFill>
                            <a:srgbClr val="7030A0"/>
                          </a:solidFill>
                          <a:latin typeface="+mn-lt"/>
                          <a:cs typeface="Times New Roman"/>
                        </a:rPr>
                        <a:t>комиссии, </a:t>
                      </a:r>
                      <a:r>
                        <a:rPr sz="1600" dirty="0">
                          <a:solidFill>
                            <a:srgbClr val="7030A0"/>
                          </a:solidFill>
                          <a:latin typeface="+mn-lt"/>
                          <a:cs typeface="Times New Roman"/>
                        </a:rPr>
                        <a:t>о </a:t>
                      </a:r>
                      <a:r>
                        <a:rPr sz="1600" spc="-5" dirty="0">
                          <a:solidFill>
                            <a:srgbClr val="7030A0"/>
                          </a:solidFill>
                          <a:latin typeface="+mn-lt"/>
                          <a:cs typeface="Times New Roman"/>
                        </a:rPr>
                        <a:t>возникновении обстоятельств, предусмотренных </a:t>
                      </a:r>
                      <a:r>
                        <a:rPr sz="1600" dirty="0">
                          <a:solidFill>
                            <a:srgbClr val="7030A0"/>
                          </a:solidFill>
                          <a:latin typeface="+mn-lt"/>
                          <a:cs typeface="Times New Roman"/>
                        </a:rPr>
                        <a:t>частью 6 </a:t>
                      </a:r>
                      <a:r>
                        <a:rPr sz="1600" spc="-5" dirty="0">
                          <a:solidFill>
                            <a:srgbClr val="7030A0"/>
                          </a:solidFill>
                          <a:latin typeface="+mn-lt"/>
                          <a:cs typeface="Times New Roman"/>
                        </a:rPr>
                        <a:t>настоящей </a:t>
                      </a:r>
                      <a:r>
                        <a:rPr sz="1600" spc="-335" dirty="0">
                          <a:solidFill>
                            <a:srgbClr val="7030A0"/>
                          </a:solidFill>
                          <a:latin typeface="+mn-lt"/>
                          <a:cs typeface="Times New Roman"/>
                        </a:rPr>
                        <a:t> </a:t>
                      </a:r>
                      <a:r>
                        <a:rPr sz="1600" spc="-5" dirty="0">
                          <a:solidFill>
                            <a:srgbClr val="7030A0"/>
                          </a:solidFill>
                          <a:latin typeface="+mn-lt"/>
                          <a:cs typeface="Times New Roman"/>
                        </a:rPr>
                        <a:t>статьи.</a:t>
                      </a:r>
                      <a:r>
                        <a:rPr sz="1600" spc="5" dirty="0">
                          <a:solidFill>
                            <a:srgbClr val="7030A0"/>
                          </a:solidFill>
                          <a:latin typeface="+mn-lt"/>
                          <a:cs typeface="Times New Roman"/>
                        </a:rPr>
                        <a:t> </a:t>
                      </a:r>
                      <a:r>
                        <a:rPr sz="1600" dirty="0">
                          <a:solidFill>
                            <a:srgbClr val="7030A0"/>
                          </a:solidFill>
                          <a:latin typeface="+mn-lt"/>
                          <a:cs typeface="Times New Roman"/>
                        </a:rPr>
                        <a:t>В </a:t>
                      </a:r>
                      <a:r>
                        <a:rPr sz="1600" spc="-5" dirty="0">
                          <a:solidFill>
                            <a:srgbClr val="7030A0"/>
                          </a:solidFill>
                          <a:latin typeface="+mn-lt"/>
                          <a:cs typeface="Times New Roman"/>
                        </a:rPr>
                        <a:t>случае</a:t>
                      </a:r>
                      <a:r>
                        <a:rPr sz="1600" spc="10" dirty="0">
                          <a:solidFill>
                            <a:srgbClr val="7030A0"/>
                          </a:solidFill>
                          <a:latin typeface="+mn-lt"/>
                          <a:cs typeface="Times New Roman"/>
                        </a:rPr>
                        <a:t> </a:t>
                      </a:r>
                      <a:r>
                        <a:rPr sz="1600" spc="-5" dirty="0">
                          <a:solidFill>
                            <a:srgbClr val="7030A0"/>
                          </a:solidFill>
                          <a:latin typeface="+mn-lt"/>
                          <a:cs typeface="Times New Roman"/>
                        </a:rPr>
                        <a:t>выявления</a:t>
                      </a:r>
                      <a:r>
                        <a:rPr sz="1600" dirty="0">
                          <a:solidFill>
                            <a:srgbClr val="7030A0"/>
                          </a:solidFill>
                          <a:latin typeface="+mn-lt"/>
                          <a:cs typeface="Times New Roman"/>
                        </a:rPr>
                        <a:t> в </a:t>
                      </a:r>
                      <a:r>
                        <a:rPr sz="1600" spc="5" dirty="0">
                          <a:solidFill>
                            <a:srgbClr val="7030A0"/>
                          </a:solidFill>
                          <a:latin typeface="+mn-lt"/>
                          <a:cs typeface="Times New Roman"/>
                        </a:rPr>
                        <a:t>составе</a:t>
                      </a:r>
                      <a:r>
                        <a:rPr sz="1600" dirty="0">
                          <a:solidFill>
                            <a:srgbClr val="7030A0"/>
                          </a:solidFill>
                          <a:latin typeface="+mn-lt"/>
                          <a:cs typeface="Times New Roman"/>
                        </a:rPr>
                        <a:t> </a:t>
                      </a:r>
                      <a:r>
                        <a:rPr sz="1600" spc="-10" dirty="0">
                          <a:solidFill>
                            <a:srgbClr val="7030A0"/>
                          </a:solidFill>
                          <a:latin typeface="+mn-lt"/>
                          <a:cs typeface="Times New Roman"/>
                        </a:rPr>
                        <a:t>комиссии</a:t>
                      </a:r>
                      <a:r>
                        <a:rPr sz="1600" spc="-25" dirty="0">
                          <a:solidFill>
                            <a:srgbClr val="7030A0"/>
                          </a:solidFill>
                          <a:latin typeface="+mn-lt"/>
                          <a:cs typeface="Times New Roman"/>
                        </a:rPr>
                        <a:t> </a:t>
                      </a:r>
                      <a:r>
                        <a:rPr sz="1600" spc="5" dirty="0">
                          <a:solidFill>
                            <a:srgbClr val="7030A0"/>
                          </a:solidFill>
                          <a:latin typeface="+mn-lt"/>
                          <a:cs typeface="Times New Roman"/>
                        </a:rPr>
                        <a:t>физических</a:t>
                      </a:r>
                      <a:r>
                        <a:rPr sz="1600" spc="-45" dirty="0">
                          <a:solidFill>
                            <a:srgbClr val="7030A0"/>
                          </a:solidFill>
                          <a:latin typeface="+mn-lt"/>
                          <a:cs typeface="Times New Roman"/>
                        </a:rPr>
                        <a:t> </a:t>
                      </a:r>
                      <a:r>
                        <a:rPr sz="1600" dirty="0">
                          <a:solidFill>
                            <a:srgbClr val="7030A0"/>
                          </a:solidFill>
                          <a:latin typeface="+mn-lt"/>
                          <a:cs typeface="Times New Roman"/>
                        </a:rPr>
                        <a:t>лиц, </a:t>
                      </a:r>
                      <a:r>
                        <a:rPr sz="1600" spc="-5" dirty="0">
                          <a:solidFill>
                            <a:srgbClr val="7030A0"/>
                          </a:solidFill>
                          <a:latin typeface="+mn-lt"/>
                          <a:cs typeface="Times New Roman"/>
                        </a:rPr>
                        <a:t>указанных</a:t>
                      </a:r>
                      <a:r>
                        <a:rPr sz="1600" spc="-25" dirty="0">
                          <a:solidFill>
                            <a:srgbClr val="7030A0"/>
                          </a:solidFill>
                          <a:latin typeface="+mn-lt"/>
                          <a:cs typeface="Times New Roman"/>
                        </a:rPr>
                        <a:t> </a:t>
                      </a:r>
                      <a:r>
                        <a:rPr sz="1600" dirty="0">
                          <a:solidFill>
                            <a:srgbClr val="7030A0"/>
                          </a:solidFill>
                          <a:latin typeface="+mn-lt"/>
                          <a:cs typeface="Times New Roman"/>
                        </a:rPr>
                        <a:t>в </a:t>
                      </a:r>
                      <a:r>
                        <a:rPr sz="1600" dirty="0" err="1">
                          <a:solidFill>
                            <a:srgbClr val="7030A0"/>
                          </a:solidFill>
                          <a:latin typeface="+mn-lt"/>
                          <a:cs typeface="Times New Roman"/>
                        </a:rPr>
                        <a:t>части</a:t>
                      </a:r>
                      <a:r>
                        <a:rPr sz="1600" spc="-10" dirty="0">
                          <a:solidFill>
                            <a:srgbClr val="7030A0"/>
                          </a:solidFill>
                          <a:latin typeface="+mn-lt"/>
                          <a:cs typeface="Times New Roman"/>
                        </a:rPr>
                        <a:t> </a:t>
                      </a:r>
                      <a:r>
                        <a:rPr sz="1600" dirty="0" smtClean="0">
                          <a:solidFill>
                            <a:srgbClr val="7030A0"/>
                          </a:solidFill>
                          <a:latin typeface="+mn-lt"/>
                          <a:cs typeface="Times New Roman"/>
                        </a:rPr>
                        <a:t>6</a:t>
                      </a:r>
                      <a:r>
                        <a:rPr lang="ru-RU" sz="1600" dirty="0" smtClean="0">
                          <a:solidFill>
                            <a:srgbClr val="7030A0"/>
                          </a:solidFill>
                          <a:latin typeface="+mn-lt"/>
                          <a:cs typeface="Times New Roman"/>
                        </a:rPr>
                        <a:t> </a:t>
                      </a:r>
                      <a:r>
                        <a:rPr sz="1600" spc="-5" dirty="0" err="1" smtClean="0">
                          <a:solidFill>
                            <a:srgbClr val="7030A0"/>
                          </a:solidFill>
                          <a:latin typeface="+mn-lt"/>
                          <a:cs typeface="Times New Roman"/>
                        </a:rPr>
                        <a:t>настоящей</a:t>
                      </a:r>
                      <a:r>
                        <a:rPr sz="1600" spc="-5" dirty="0" smtClean="0">
                          <a:solidFill>
                            <a:srgbClr val="7030A0"/>
                          </a:solidFill>
                          <a:latin typeface="+mn-lt"/>
                          <a:cs typeface="Times New Roman"/>
                        </a:rPr>
                        <a:t> </a:t>
                      </a:r>
                      <a:r>
                        <a:rPr sz="1600" spc="-5" dirty="0">
                          <a:solidFill>
                            <a:srgbClr val="7030A0"/>
                          </a:solidFill>
                          <a:latin typeface="+mn-lt"/>
                          <a:cs typeface="Times New Roman"/>
                        </a:rPr>
                        <a:t>статьи, заказчик, </a:t>
                      </a:r>
                      <a:r>
                        <a:rPr sz="1600" dirty="0">
                          <a:solidFill>
                            <a:srgbClr val="7030A0"/>
                          </a:solidFill>
                          <a:latin typeface="+mn-lt"/>
                          <a:cs typeface="Times New Roman"/>
                        </a:rPr>
                        <a:t>принявший решение о </a:t>
                      </a:r>
                      <a:r>
                        <a:rPr sz="1600" spc="-5" dirty="0">
                          <a:solidFill>
                            <a:srgbClr val="7030A0"/>
                          </a:solidFill>
                          <a:latin typeface="+mn-lt"/>
                          <a:cs typeface="Times New Roman"/>
                        </a:rPr>
                        <a:t>создании </a:t>
                      </a:r>
                      <a:r>
                        <a:rPr sz="1600" spc="-10" dirty="0">
                          <a:solidFill>
                            <a:srgbClr val="7030A0"/>
                          </a:solidFill>
                          <a:latin typeface="+mn-lt"/>
                          <a:cs typeface="Times New Roman"/>
                        </a:rPr>
                        <a:t>комиссии, </a:t>
                      </a:r>
                      <a:r>
                        <a:rPr sz="1600" spc="-5" dirty="0">
                          <a:solidFill>
                            <a:srgbClr val="7030A0"/>
                          </a:solidFill>
                          <a:latin typeface="+mn-lt"/>
                          <a:cs typeface="Times New Roman"/>
                        </a:rPr>
                        <a:t>обязан </a:t>
                      </a:r>
                      <a:r>
                        <a:rPr sz="1600" dirty="0">
                          <a:solidFill>
                            <a:srgbClr val="7030A0"/>
                          </a:solidFill>
                          <a:latin typeface="+mn-lt"/>
                          <a:cs typeface="Times New Roman"/>
                        </a:rPr>
                        <a:t> </a:t>
                      </a:r>
                      <a:r>
                        <a:rPr sz="1600" spc="-5" dirty="0">
                          <a:solidFill>
                            <a:srgbClr val="7030A0"/>
                          </a:solidFill>
                          <a:latin typeface="+mn-lt"/>
                          <a:cs typeface="Times New Roman"/>
                        </a:rPr>
                        <a:t>незамедлительно </a:t>
                      </a:r>
                      <a:r>
                        <a:rPr sz="1600" dirty="0">
                          <a:solidFill>
                            <a:srgbClr val="7030A0"/>
                          </a:solidFill>
                          <a:latin typeface="+mn-lt"/>
                          <a:cs typeface="Times New Roman"/>
                        </a:rPr>
                        <a:t>заменить </a:t>
                      </a:r>
                      <a:r>
                        <a:rPr sz="1600" spc="-5" dirty="0">
                          <a:solidFill>
                            <a:srgbClr val="7030A0"/>
                          </a:solidFill>
                          <a:latin typeface="+mn-lt"/>
                          <a:cs typeface="Times New Roman"/>
                        </a:rPr>
                        <a:t>их другими </a:t>
                      </a:r>
                      <a:r>
                        <a:rPr sz="1600" spc="5" dirty="0">
                          <a:solidFill>
                            <a:srgbClr val="7030A0"/>
                          </a:solidFill>
                          <a:latin typeface="+mn-lt"/>
                          <a:cs typeface="Times New Roman"/>
                        </a:rPr>
                        <a:t>физическими </a:t>
                      </a:r>
                      <a:r>
                        <a:rPr sz="1600" dirty="0">
                          <a:solidFill>
                            <a:srgbClr val="7030A0"/>
                          </a:solidFill>
                          <a:latin typeface="+mn-lt"/>
                          <a:cs typeface="Times New Roman"/>
                        </a:rPr>
                        <a:t>лицами, </a:t>
                      </a:r>
                      <a:r>
                        <a:rPr sz="1600" spc="-5" dirty="0">
                          <a:solidFill>
                            <a:srgbClr val="7030A0"/>
                          </a:solidFill>
                          <a:latin typeface="+mn-lt"/>
                          <a:cs typeface="Times New Roman"/>
                        </a:rPr>
                        <a:t>соответствующими </a:t>
                      </a:r>
                      <a:r>
                        <a:rPr sz="1600" spc="-335" dirty="0">
                          <a:solidFill>
                            <a:srgbClr val="7030A0"/>
                          </a:solidFill>
                          <a:latin typeface="+mn-lt"/>
                          <a:cs typeface="Times New Roman"/>
                        </a:rPr>
                        <a:t> </a:t>
                      </a:r>
                      <a:r>
                        <a:rPr sz="1600" spc="-5" dirty="0">
                          <a:solidFill>
                            <a:srgbClr val="7030A0"/>
                          </a:solidFill>
                          <a:latin typeface="+mn-lt"/>
                          <a:cs typeface="Times New Roman"/>
                        </a:rPr>
                        <a:t>требованиям,</a:t>
                      </a:r>
                      <a:r>
                        <a:rPr sz="1600" spc="-20" dirty="0">
                          <a:solidFill>
                            <a:srgbClr val="7030A0"/>
                          </a:solidFill>
                          <a:latin typeface="+mn-lt"/>
                          <a:cs typeface="Times New Roman"/>
                        </a:rPr>
                        <a:t> </a:t>
                      </a:r>
                      <a:r>
                        <a:rPr sz="1600" spc="-5" dirty="0">
                          <a:solidFill>
                            <a:srgbClr val="7030A0"/>
                          </a:solidFill>
                          <a:latin typeface="+mn-lt"/>
                          <a:cs typeface="Times New Roman"/>
                        </a:rPr>
                        <a:t>предусмотренным</a:t>
                      </a:r>
                      <a:r>
                        <a:rPr sz="1600" spc="-25" dirty="0">
                          <a:solidFill>
                            <a:srgbClr val="7030A0"/>
                          </a:solidFill>
                          <a:latin typeface="+mn-lt"/>
                          <a:cs typeface="Times New Roman"/>
                        </a:rPr>
                        <a:t> </a:t>
                      </a:r>
                      <a:r>
                        <a:rPr sz="1600" spc="-10" dirty="0">
                          <a:solidFill>
                            <a:srgbClr val="7030A0"/>
                          </a:solidFill>
                          <a:latin typeface="+mn-lt"/>
                          <a:cs typeface="Times New Roman"/>
                        </a:rPr>
                        <a:t>положениями</a:t>
                      </a:r>
                      <a:r>
                        <a:rPr sz="1600" spc="-30" dirty="0">
                          <a:solidFill>
                            <a:srgbClr val="7030A0"/>
                          </a:solidFill>
                          <a:latin typeface="+mn-lt"/>
                          <a:cs typeface="Times New Roman"/>
                        </a:rPr>
                        <a:t> </a:t>
                      </a:r>
                      <a:r>
                        <a:rPr sz="1600" dirty="0">
                          <a:solidFill>
                            <a:srgbClr val="7030A0"/>
                          </a:solidFill>
                          <a:latin typeface="+mn-lt"/>
                          <a:cs typeface="Times New Roman"/>
                        </a:rPr>
                        <a:t>части</a:t>
                      </a:r>
                      <a:r>
                        <a:rPr sz="1600" spc="10" dirty="0">
                          <a:solidFill>
                            <a:srgbClr val="7030A0"/>
                          </a:solidFill>
                          <a:latin typeface="+mn-lt"/>
                          <a:cs typeface="Times New Roman"/>
                        </a:rPr>
                        <a:t> </a:t>
                      </a:r>
                      <a:r>
                        <a:rPr sz="1600" dirty="0">
                          <a:solidFill>
                            <a:srgbClr val="7030A0"/>
                          </a:solidFill>
                          <a:latin typeface="+mn-lt"/>
                          <a:cs typeface="Times New Roman"/>
                        </a:rPr>
                        <a:t>6</a:t>
                      </a:r>
                      <a:r>
                        <a:rPr sz="1600" spc="-10" dirty="0">
                          <a:solidFill>
                            <a:srgbClr val="7030A0"/>
                          </a:solidFill>
                          <a:latin typeface="+mn-lt"/>
                          <a:cs typeface="Times New Roman"/>
                        </a:rPr>
                        <a:t> </a:t>
                      </a:r>
                      <a:r>
                        <a:rPr sz="1600" spc="-5" dirty="0">
                          <a:solidFill>
                            <a:srgbClr val="7030A0"/>
                          </a:solidFill>
                          <a:latin typeface="+mn-lt"/>
                          <a:cs typeface="Times New Roman"/>
                        </a:rPr>
                        <a:t>настоящей статьи.</a:t>
                      </a:r>
                      <a:endParaRPr sz="1600" dirty="0">
                        <a:solidFill>
                          <a:srgbClr val="7030A0"/>
                        </a:solidFill>
                        <a:latin typeface="+mn-lt"/>
                        <a:cs typeface="Times New Roman"/>
                      </a:endParaRPr>
                    </a:p>
                  </a:txBody>
                  <a:tcPr marL="0" marR="0" marT="4318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1604264">
                <a:tc>
                  <a:txBody>
                    <a:bodyPr/>
                    <a:lstStyle/>
                    <a:p>
                      <a:pPr marL="90805">
                        <a:lnSpc>
                          <a:spcPct val="100000"/>
                        </a:lnSpc>
                      </a:pPr>
                      <a:r>
                        <a:rPr sz="1600" spc="-5" dirty="0">
                          <a:latin typeface="+mn-lt"/>
                          <a:cs typeface="Times New Roman"/>
                        </a:rPr>
                        <a:t>Нет</a:t>
                      </a:r>
                      <a:endParaRPr sz="1600">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1440">
                        <a:lnSpc>
                          <a:spcPct val="100000"/>
                        </a:lnSpc>
                      </a:pPr>
                      <a:r>
                        <a:rPr sz="1600" spc="-5" dirty="0">
                          <a:solidFill>
                            <a:srgbClr val="C0504D"/>
                          </a:solidFill>
                          <a:latin typeface="+mn-lt"/>
                          <a:cs typeface="Times New Roman"/>
                        </a:rPr>
                        <a:t>Добавлена</a:t>
                      </a:r>
                      <a:r>
                        <a:rPr sz="1600" spc="-45" dirty="0">
                          <a:solidFill>
                            <a:srgbClr val="C0504D"/>
                          </a:solidFill>
                          <a:latin typeface="+mn-lt"/>
                          <a:cs typeface="Times New Roman"/>
                        </a:rPr>
                        <a:t> </a:t>
                      </a:r>
                      <a:r>
                        <a:rPr sz="1600" dirty="0">
                          <a:solidFill>
                            <a:srgbClr val="C0504D"/>
                          </a:solidFill>
                          <a:latin typeface="+mn-lt"/>
                          <a:cs typeface="Times New Roman"/>
                        </a:rPr>
                        <a:t>часть.10:</a:t>
                      </a:r>
                      <a:endParaRPr sz="1600" dirty="0">
                        <a:latin typeface="+mn-lt"/>
                        <a:cs typeface="Times New Roman"/>
                      </a:endParaRPr>
                    </a:p>
                    <a:p>
                      <a:pPr marL="91440">
                        <a:lnSpc>
                          <a:spcPct val="100000"/>
                        </a:lnSpc>
                        <a:spcBef>
                          <a:spcPts val="720"/>
                        </a:spcBef>
                      </a:pPr>
                      <a:r>
                        <a:rPr sz="1600" dirty="0">
                          <a:solidFill>
                            <a:srgbClr val="7030A0"/>
                          </a:solidFill>
                          <a:latin typeface="+mn-lt"/>
                          <a:cs typeface="Times New Roman"/>
                        </a:rPr>
                        <a:t>Члены</a:t>
                      </a:r>
                      <a:r>
                        <a:rPr sz="1600" spc="-15" dirty="0">
                          <a:solidFill>
                            <a:srgbClr val="7030A0"/>
                          </a:solidFill>
                          <a:latin typeface="+mn-lt"/>
                          <a:cs typeface="Times New Roman"/>
                        </a:rPr>
                        <a:t> </a:t>
                      </a:r>
                      <a:r>
                        <a:rPr sz="1600" spc="-10" dirty="0">
                          <a:solidFill>
                            <a:srgbClr val="7030A0"/>
                          </a:solidFill>
                          <a:latin typeface="+mn-lt"/>
                          <a:cs typeface="Times New Roman"/>
                        </a:rPr>
                        <a:t>комиссии</a:t>
                      </a:r>
                      <a:r>
                        <a:rPr sz="1600" spc="-35" dirty="0">
                          <a:solidFill>
                            <a:srgbClr val="7030A0"/>
                          </a:solidFill>
                          <a:latin typeface="+mn-lt"/>
                          <a:cs typeface="Times New Roman"/>
                        </a:rPr>
                        <a:t> </a:t>
                      </a:r>
                      <a:r>
                        <a:rPr sz="1600" spc="-5" dirty="0">
                          <a:solidFill>
                            <a:srgbClr val="7030A0"/>
                          </a:solidFill>
                          <a:latin typeface="+mn-lt"/>
                          <a:cs typeface="Times New Roman"/>
                        </a:rPr>
                        <a:t>обязаны</a:t>
                      </a:r>
                      <a:r>
                        <a:rPr sz="1600" spc="-20" dirty="0">
                          <a:solidFill>
                            <a:srgbClr val="7030A0"/>
                          </a:solidFill>
                          <a:latin typeface="+mn-lt"/>
                          <a:cs typeface="Times New Roman"/>
                        </a:rPr>
                        <a:t> </a:t>
                      </a:r>
                      <a:r>
                        <a:rPr sz="1600" dirty="0">
                          <a:solidFill>
                            <a:srgbClr val="7030A0"/>
                          </a:solidFill>
                          <a:latin typeface="+mn-lt"/>
                          <a:cs typeface="Times New Roman"/>
                        </a:rPr>
                        <a:t>при</a:t>
                      </a:r>
                      <a:r>
                        <a:rPr sz="1600" spc="-10" dirty="0">
                          <a:solidFill>
                            <a:srgbClr val="7030A0"/>
                          </a:solidFill>
                          <a:latin typeface="+mn-lt"/>
                          <a:cs typeface="Times New Roman"/>
                        </a:rPr>
                        <a:t> </a:t>
                      </a:r>
                      <a:r>
                        <a:rPr sz="1600" dirty="0">
                          <a:solidFill>
                            <a:srgbClr val="7030A0"/>
                          </a:solidFill>
                          <a:latin typeface="+mn-lt"/>
                          <a:cs typeface="Times New Roman"/>
                        </a:rPr>
                        <a:t>осуществлении</a:t>
                      </a:r>
                      <a:r>
                        <a:rPr sz="1600" spc="5" dirty="0">
                          <a:solidFill>
                            <a:srgbClr val="7030A0"/>
                          </a:solidFill>
                          <a:latin typeface="+mn-lt"/>
                          <a:cs typeface="Times New Roman"/>
                        </a:rPr>
                        <a:t> </a:t>
                      </a:r>
                      <a:r>
                        <a:rPr sz="1600" spc="-10" dirty="0">
                          <a:solidFill>
                            <a:srgbClr val="7030A0"/>
                          </a:solidFill>
                          <a:latin typeface="+mn-lt"/>
                          <a:cs typeface="Times New Roman"/>
                        </a:rPr>
                        <a:t>закупок </a:t>
                      </a:r>
                      <a:r>
                        <a:rPr sz="1600" spc="-5" dirty="0">
                          <a:solidFill>
                            <a:srgbClr val="7030A0"/>
                          </a:solidFill>
                          <a:latin typeface="+mn-lt"/>
                          <a:cs typeface="Times New Roman"/>
                        </a:rPr>
                        <a:t>принимать</a:t>
                      </a:r>
                      <a:r>
                        <a:rPr sz="1600" spc="-30" dirty="0">
                          <a:solidFill>
                            <a:srgbClr val="7030A0"/>
                          </a:solidFill>
                          <a:latin typeface="+mn-lt"/>
                          <a:cs typeface="Times New Roman"/>
                        </a:rPr>
                        <a:t> </a:t>
                      </a:r>
                      <a:r>
                        <a:rPr sz="1600" dirty="0">
                          <a:solidFill>
                            <a:srgbClr val="7030A0"/>
                          </a:solidFill>
                          <a:latin typeface="+mn-lt"/>
                          <a:cs typeface="Times New Roman"/>
                        </a:rPr>
                        <a:t>меры</a:t>
                      </a:r>
                      <a:r>
                        <a:rPr sz="1600" spc="-10" dirty="0">
                          <a:solidFill>
                            <a:srgbClr val="7030A0"/>
                          </a:solidFill>
                          <a:latin typeface="+mn-lt"/>
                          <a:cs typeface="Times New Roman"/>
                        </a:rPr>
                        <a:t> </a:t>
                      </a:r>
                      <a:r>
                        <a:rPr sz="1600" dirty="0" err="1">
                          <a:solidFill>
                            <a:srgbClr val="7030A0"/>
                          </a:solidFill>
                          <a:latin typeface="+mn-lt"/>
                          <a:cs typeface="Times New Roman"/>
                        </a:rPr>
                        <a:t>по</a:t>
                      </a:r>
                      <a:r>
                        <a:rPr sz="1600" spc="-10" dirty="0">
                          <a:solidFill>
                            <a:srgbClr val="7030A0"/>
                          </a:solidFill>
                          <a:latin typeface="+mn-lt"/>
                          <a:cs typeface="Times New Roman"/>
                        </a:rPr>
                        <a:t> </a:t>
                      </a:r>
                      <a:r>
                        <a:rPr sz="1600" spc="-5" dirty="0" err="1" smtClean="0">
                          <a:solidFill>
                            <a:srgbClr val="7030A0"/>
                          </a:solidFill>
                          <a:latin typeface="+mn-lt"/>
                          <a:cs typeface="Times New Roman"/>
                        </a:rPr>
                        <a:t>предотвращению</a:t>
                      </a:r>
                      <a:r>
                        <a:rPr lang="ru-RU" sz="1600" spc="-5" dirty="0" smtClean="0">
                          <a:solidFill>
                            <a:srgbClr val="7030A0"/>
                          </a:solidFill>
                          <a:latin typeface="+mn-lt"/>
                          <a:cs typeface="Times New Roman"/>
                        </a:rPr>
                        <a:t> </a:t>
                      </a:r>
                      <a:r>
                        <a:rPr sz="1600" dirty="0" smtClean="0">
                          <a:solidFill>
                            <a:srgbClr val="7030A0"/>
                          </a:solidFill>
                          <a:latin typeface="+mn-lt"/>
                          <a:cs typeface="Times New Roman"/>
                        </a:rPr>
                        <a:t>и</a:t>
                      </a:r>
                      <a:r>
                        <a:rPr sz="1600" spc="10" dirty="0" smtClean="0">
                          <a:solidFill>
                            <a:srgbClr val="7030A0"/>
                          </a:solidFill>
                          <a:latin typeface="+mn-lt"/>
                          <a:cs typeface="Times New Roman"/>
                        </a:rPr>
                        <a:t> </a:t>
                      </a:r>
                      <a:r>
                        <a:rPr sz="1600" spc="-10" dirty="0">
                          <a:solidFill>
                            <a:srgbClr val="7030A0"/>
                          </a:solidFill>
                          <a:latin typeface="+mn-lt"/>
                          <a:cs typeface="Times New Roman"/>
                        </a:rPr>
                        <a:t>урегулированию</a:t>
                      </a:r>
                      <a:r>
                        <a:rPr sz="1600" spc="5" dirty="0">
                          <a:solidFill>
                            <a:srgbClr val="7030A0"/>
                          </a:solidFill>
                          <a:latin typeface="+mn-lt"/>
                          <a:cs typeface="Times New Roman"/>
                        </a:rPr>
                        <a:t> </a:t>
                      </a:r>
                      <a:r>
                        <a:rPr sz="1600" spc="-15" dirty="0">
                          <a:solidFill>
                            <a:srgbClr val="7030A0"/>
                          </a:solidFill>
                          <a:latin typeface="+mn-lt"/>
                          <a:cs typeface="Times New Roman"/>
                        </a:rPr>
                        <a:t>конфликта</a:t>
                      </a:r>
                      <a:r>
                        <a:rPr sz="1600" spc="-5" dirty="0">
                          <a:solidFill>
                            <a:srgbClr val="7030A0"/>
                          </a:solidFill>
                          <a:latin typeface="+mn-lt"/>
                          <a:cs typeface="Times New Roman"/>
                        </a:rPr>
                        <a:t> </a:t>
                      </a:r>
                      <a:r>
                        <a:rPr sz="1600" spc="5" dirty="0">
                          <a:solidFill>
                            <a:srgbClr val="7030A0"/>
                          </a:solidFill>
                          <a:latin typeface="+mn-lt"/>
                          <a:cs typeface="Times New Roman"/>
                        </a:rPr>
                        <a:t>интересов</a:t>
                      </a:r>
                      <a:r>
                        <a:rPr sz="1600" spc="-15" dirty="0">
                          <a:solidFill>
                            <a:srgbClr val="7030A0"/>
                          </a:solidFill>
                          <a:latin typeface="+mn-lt"/>
                          <a:cs typeface="Times New Roman"/>
                        </a:rPr>
                        <a:t> </a:t>
                      </a:r>
                      <a:r>
                        <a:rPr sz="1600" dirty="0">
                          <a:solidFill>
                            <a:srgbClr val="7030A0"/>
                          </a:solidFill>
                          <a:latin typeface="+mn-lt"/>
                          <a:cs typeface="Times New Roman"/>
                        </a:rPr>
                        <a:t>в</a:t>
                      </a:r>
                      <a:r>
                        <a:rPr sz="1600" spc="10" dirty="0">
                          <a:solidFill>
                            <a:srgbClr val="7030A0"/>
                          </a:solidFill>
                          <a:latin typeface="+mn-lt"/>
                          <a:cs typeface="Times New Roman"/>
                        </a:rPr>
                        <a:t> </a:t>
                      </a:r>
                      <a:r>
                        <a:rPr sz="1600" spc="-5" dirty="0">
                          <a:solidFill>
                            <a:srgbClr val="7030A0"/>
                          </a:solidFill>
                          <a:latin typeface="+mn-lt"/>
                          <a:cs typeface="Times New Roman"/>
                        </a:rPr>
                        <a:t>соответствии</a:t>
                      </a:r>
                      <a:r>
                        <a:rPr sz="1600" spc="5" dirty="0">
                          <a:solidFill>
                            <a:srgbClr val="7030A0"/>
                          </a:solidFill>
                          <a:latin typeface="+mn-lt"/>
                          <a:cs typeface="Times New Roman"/>
                        </a:rPr>
                        <a:t> </a:t>
                      </a:r>
                      <a:r>
                        <a:rPr sz="1600" dirty="0">
                          <a:solidFill>
                            <a:srgbClr val="7030A0"/>
                          </a:solidFill>
                          <a:latin typeface="+mn-lt"/>
                          <a:cs typeface="Times New Roman"/>
                        </a:rPr>
                        <a:t>с</a:t>
                      </a:r>
                      <a:r>
                        <a:rPr sz="1600" spc="15" dirty="0">
                          <a:solidFill>
                            <a:srgbClr val="7030A0"/>
                          </a:solidFill>
                          <a:latin typeface="+mn-lt"/>
                          <a:cs typeface="Times New Roman"/>
                        </a:rPr>
                        <a:t> </a:t>
                      </a:r>
                      <a:r>
                        <a:rPr sz="1600" spc="-5" dirty="0">
                          <a:solidFill>
                            <a:srgbClr val="7030A0"/>
                          </a:solidFill>
                          <a:latin typeface="+mn-lt"/>
                          <a:cs typeface="Times New Roman"/>
                        </a:rPr>
                        <a:t>Федеральным</a:t>
                      </a:r>
                      <a:r>
                        <a:rPr sz="1600" spc="-15" dirty="0">
                          <a:solidFill>
                            <a:srgbClr val="7030A0"/>
                          </a:solidFill>
                          <a:latin typeface="+mn-lt"/>
                          <a:cs typeface="Times New Roman"/>
                        </a:rPr>
                        <a:t> законом</a:t>
                      </a:r>
                      <a:r>
                        <a:rPr sz="1600" spc="-35" dirty="0">
                          <a:solidFill>
                            <a:srgbClr val="7030A0"/>
                          </a:solidFill>
                          <a:latin typeface="+mn-lt"/>
                          <a:cs typeface="Times New Roman"/>
                        </a:rPr>
                        <a:t> </a:t>
                      </a:r>
                      <a:r>
                        <a:rPr sz="1600" spc="-10" dirty="0">
                          <a:solidFill>
                            <a:srgbClr val="7030A0"/>
                          </a:solidFill>
                          <a:latin typeface="+mn-lt"/>
                          <a:cs typeface="Times New Roman"/>
                        </a:rPr>
                        <a:t>от</a:t>
                      </a:r>
                      <a:r>
                        <a:rPr sz="1600" spc="10" dirty="0">
                          <a:solidFill>
                            <a:srgbClr val="7030A0"/>
                          </a:solidFill>
                          <a:latin typeface="+mn-lt"/>
                          <a:cs typeface="Times New Roman"/>
                        </a:rPr>
                        <a:t> </a:t>
                      </a:r>
                      <a:r>
                        <a:rPr sz="1600" dirty="0">
                          <a:solidFill>
                            <a:srgbClr val="7030A0"/>
                          </a:solidFill>
                          <a:latin typeface="+mn-lt"/>
                          <a:cs typeface="Times New Roman"/>
                        </a:rPr>
                        <a:t>25 </a:t>
                      </a:r>
                      <a:r>
                        <a:rPr sz="1600" spc="-335" dirty="0">
                          <a:solidFill>
                            <a:srgbClr val="7030A0"/>
                          </a:solidFill>
                          <a:latin typeface="+mn-lt"/>
                          <a:cs typeface="Times New Roman"/>
                        </a:rPr>
                        <a:t> </a:t>
                      </a:r>
                      <a:r>
                        <a:rPr sz="1600" dirty="0">
                          <a:solidFill>
                            <a:srgbClr val="7030A0"/>
                          </a:solidFill>
                          <a:latin typeface="+mn-lt"/>
                          <a:cs typeface="Times New Roman"/>
                        </a:rPr>
                        <a:t>декабря</a:t>
                      </a:r>
                      <a:r>
                        <a:rPr sz="1600" spc="330" dirty="0">
                          <a:solidFill>
                            <a:srgbClr val="7030A0"/>
                          </a:solidFill>
                          <a:latin typeface="+mn-lt"/>
                          <a:cs typeface="Times New Roman"/>
                        </a:rPr>
                        <a:t> </a:t>
                      </a:r>
                      <a:r>
                        <a:rPr sz="1600" dirty="0">
                          <a:solidFill>
                            <a:srgbClr val="7030A0"/>
                          </a:solidFill>
                          <a:latin typeface="+mn-lt"/>
                          <a:cs typeface="Times New Roman"/>
                        </a:rPr>
                        <a:t>2008</a:t>
                      </a:r>
                      <a:r>
                        <a:rPr sz="1600" spc="-25" dirty="0">
                          <a:solidFill>
                            <a:srgbClr val="7030A0"/>
                          </a:solidFill>
                          <a:latin typeface="+mn-lt"/>
                          <a:cs typeface="Times New Roman"/>
                        </a:rPr>
                        <a:t> </a:t>
                      </a:r>
                      <a:r>
                        <a:rPr sz="1600" spc="-20" dirty="0">
                          <a:solidFill>
                            <a:srgbClr val="7030A0"/>
                          </a:solidFill>
                          <a:latin typeface="+mn-lt"/>
                          <a:cs typeface="Times New Roman"/>
                        </a:rPr>
                        <a:t>года </a:t>
                      </a:r>
                      <a:r>
                        <a:rPr sz="1600" spc="5" dirty="0">
                          <a:solidFill>
                            <a:srgbClr val="7030A0"/>
                          </a:solidFill>
                          <a:latin typeface="+mn-lt"/>
                          <a:cs typeface="Times New Roman"/>
                        </a:rPr>
                        <a:t>№</a:t>
                      </a:r>
                      <a:r>
                        <a:rPr sz="1600" dirty="0">
                          <a:solidFill>
                            <a:srgbClr val="7030A0"/>
                          </a:solidFill>
                          <a:latin typeface="+mn-lt"/>
                          <a:cs typeface="Times New Roman"/>
                        </a:rPr>
                        <a:t> 273-ФЗ</a:t>
                      </a:r>
                      <a:r>
                        <a:rPr sz="1600" spc="-30" dirty="0">
                          <a:solidFill>
                            <a:srgbClr val="7030A0"/>
                          </a:solidFill>
                          <a:latin typeface="+mn-lt"/>
                          <a:cs typeface="Times New Roman"/>
                        </a:rPr>
                        <a:t> </a:t>
                      </a:r>
                      <a:r>
                        <a:rPr sz="1600" dirty="0">
                          <a:solidFill>
                            <a:srgbClr val="7030A0"/>
                          </a:solidFill>
                          <a:latin typeface="+mn-lt"/>
                          <a:cs typeface="Times New Roman"/>
                        </a:rPr>
                        <a:t>"О</a:t>
                      </a:r>
                      <a:r>
                        <a:rPr sz="1600" spc="-5" dirty="0">
                          <a:solidFill>
                            <a:srgbClr val="7030A0"/>
                          </a:solidFill>
                          <a:latin typeface="+mn-lt"/>
                          <a:cs typeface="Times New Roman"/>
                        </a:rPr>
                        <a:t> противодействии</a:t>
                      </a:r>
                      <a:r>
                        <a:rPr sz="1600" spc="-35" dirty="0">
                          <a:solidFill>
                            <a:srgbClr val="7030A0"/>
                          </a:solidFill>
                          <a:latin typeface="+mn-lt"/>
                          <a:cs typeface="Times New Roman"/>
                        </a:rPr>
                        <a:t> </a:t>
                      </a:r>
                      <a:r>
                        <a:rPr sz="1600" spc="-10" dirty="0">
                          <a:solidFill>
                            <a:srgbClr val="7030A0"/>
                          </a:solidFill>
                          <a:latin typeface="+mn-lt"/>
                          <a:cs typeface="Times New Roman"/>
                        </a:rPr>
                        <a:t>коррупции",</a:t>
                      </a:r>
                      <a:r>
                        <a:rPr sz="1600" spc="-30" dirty="0">
                          <a:solidFill>
                            <a:srgbClr val="7030A0"/>
                          </a:solidFill>
                          <a:latin typeface="+mn-lt"/>
                          <a:cs typeface="Times New Roman"/>
                        </a:rPr>
                        <a:t> </a:t>
                      </a:r>
                      <a:r>
                        <a:rPr sz="1600" dirty="0">
                          <a:solidFill>
                            <a:srgbClr val="7030A0"/>
                          </a:solidFill>
                          <a:latin typeface="+mn-lt"/>
                          <a:cs typeface="Times New Roman"/>
                        </a:rPr>
                        <a:t>в</a:t>
                      </a:r>
                      <a:r>
                        <a:rPr sz="1600" spc="-5" dirty="0">
                          <a:solidFill>
                            <a:srgbClr val="7030A0"/>
                          </a:solidFill>
                          <a:latin typeface="+mn-lt"/>
                          <a:cs typeface="Times New Roman"/>
                        </a:rPr>
                        <a:t> </a:t>
                      </a:r>
                      <a:r>
                        <a:rPr sz="1600" spc="-15" dirty="0">
                          <a:solidFill>
                            <a:srgbClr val="7030A0"/>
                          </a:solidFill>
                          <a:latin typeface="+mn-lt"/>
                          <a:cs typeface="Times New Roman"/>
                        </a:rPr>
                        <a:t>том</a:t>
                      </a:r>
                      <a:r>
                        <a:rPr sz="1600" dirty="0">
                          <a:solidFill>
                            <a:srgbClr val="7030A0"/>
                          </a:solidFill>
                          <a:latin typeface="+mn-lt"/>
                          <a:cs typeface="Times New Roman"/>
                        </a:rPr>
                        <a:t> числе</a:t>
                      </a:r>
                      <a:r>
                        <a:rPr sz="1600" spc="-20" dirty="0">
                          <a:solidFill>
                            <a:srgbClr val="7030A0"/>
                          </a:solidFill>
                          <a:latin typeface="+mn-lt"/>
                          <a:cs typeface="Times New Roman"/>
                        </a:rPr>
                        <a:t> </a:t>
                      </a:r>
                      <a:r>
                        <a:rPr sz="1600" dirty="0">
                          <a:solidFill>
                            <a:srgbClr val="7030A0"/>
                          </a:solidFill>
                          <a:latin typeface="+mn-lt"/>
                          <a:cs typeface="Times New Roman"/>
                        </a:rPr>
                        <a:t>с</a:t>
                      </a:r>
                      <a:r>
                        <a:rPr sz="1600" spc="5" dirty="0">
                          <a:solidFill>
                            <a:srgbClr val="7030A0"/>
                          </a:solidFill>
                          <a:latin typeface="+mn-lt"/>
                          <a:cs typeface="Times New Roman"/>
                        </a:rPr>
                        <a:t> </a:t>
                      </a:r>
                      <a:r>
                        <a:rPr sz="1600" spc="-10" dirty="0" err="1" smtClean="0">
                          <a:solidFill>
                            <a:srgbClr val="7030A0"/>
                          </a:solidFill>
                          <a:latin typeface="+mn-lt"/>
                          <a:cs typeface="Times New Roman"/>
                        </a:rPr>
                        <a:t>учетом</a:t>
                      </a:r>
                      <a:r>
                        <a:rPr lang="ru-RU" sz="1600" spc="-10" dirty="0" smtClean="0">
                          <a:solidFill>
                            <a:srgbClr val="7030A0"/>
                          </a:solidFill>
                          <a:latin typeface="+mn-lt"/>
                          <a:cs typeface="Times New Roman"/>
                        </a:rPr>
                        <a:t> </a:t>
                      </a:r>
                      <a:r>
                        <a:rPr sz="1600" spc="-5" dirty="0" err="1" smtClean="0">
                          <a:solidFill>
                            <a:srgbClr val="7030A0"/>
                          </a:solidFill>
                          <a:latin typeface="+mn-lt"/>
                          <a:cs typeface="Times New Roman"/>
                        </a:rPr>
                        <a:t>информации</a:t>
                      </a:r>
                      <a:r>
                        <a:rPr sz="1600" spc="-5" dirty="0">
                          <a:solidFill>
                            <a:srgbClr val="7030A0"/>
                          </a:solidFill>
                          <a:latin typeface="+mn-lt"/>
                          <a:cs typeface="Times New Roman"/>
                        </a:rPr>
                        <a:t>, </a:t>
                      </a:r>
                      <a:r>
                        <a:rPr sz="1600" dirty="0">
                          <a:solidFill>
                            <a:srgbClr val="7030A0"/>
                          </a:solidFill>
                          <a:latin typeface="+mn-lt"/>
                          <a:cs typeface="Times New Roman"/>
                        </a:rPr>
                        <a:t>предоставленной </a:t>
                      </a:r>
                      <a:r>
                        <a:rPr sz="1600" spc="-10" dirty="0">
                          <a:solidFill>
                            <a:srgbClr val="7030A0"/>
                          </a:solidFill>
                          <a:latin typeface="+mn-lt"/>
                          <a:cs typeface="Times New Roman"/>
                        </a:rPr>
                        <a:t>заказчику </a:t>
                      </a:r>
                      <a:r>
                        <a:rPr sz="1600" dirty="0">
                          <a:solidFill>
                            <a:srgbClr val="7030A0"/>
                          </a:solidFill>
                          <a:latin typeface="+mn-lt"/>
                          <a:cs typeface="Times New Roman"/>
                        </a:rPr>
                        <a:t>в </a:t>
                      </a:r>
                      <a:r>
                        <a:rPr sz="1600" spc="-5" dirty="0">
                          <a:solidFill>
                            <a:srgbClr val="7030A0"/>
                          </a:solidFill>
                          <a:latin typeface="+mn-lt"/>
                          <a:cs typeface="Times New Roman"/>
                        </a:rPr>
                        <a:t>соответствии </a:t>
                      </a:r>
                      <a:r>
                        <a:rPr sz="1600" b="1" u="heavy" dirty="0">
                          <a:solidFill>
                            <a:srgbClr val="7030A0"/>
                          </a:solidFill>
                          <a:uFill>
                            <a:solidFill>
                              <a:srgbClr val="C0504D"/>
                            </a:solidFill>
                          </a:uFill>
                          <a:latin typeface="+mn-lt"/>
                          <a:cs typeface="Times New Roman"/>
                        </a:rPr>
                        <a:t>с частью 23 статьи 34 </a:t>
                      </a:r>
                      <a:r>
                        <a:rPr sz="1600" b="1" u="heavy" spc="-10" dirty="0">
                          <a:solidFill>
                            <a:srgbClr val="7030A0"/>
                          </a:solidFill>
                          <a:uFill>
                            <a:solidFill>
                              <a:srgbClr val="C0504D"/>
                            </a:solidFill>
                          </a:uFill>
                          <a:latin typeface="+mn-lt"/>
                          <a:cs typeface="Times New Roman"/>
                        </a:rPr>
                        <a:t>настоящего </a:t>
                      </a:r>
                      <a:r>
                        <a:rPr sz="1600" b="1" spc="-335" dirty="0">
                          <a:solidFill>
                            <a:srgbClr val="7030A0"/>
                          </a:solidFill>
                          <a:latin typeface="+mn-lt"/>
                          <a:cs typeface="Times New Roman"/>
                        </a:rPr>
                        <a:t> </a:t>
                      </a:r>
                      <a:r>
                        <a:rPr sz="1600" b="1" u="heavy" spc="-5" dirty="0">
                          <a:solidFill>
                            <a:srgbClr val="7030A0"/>
                          </a:solidFill>
                          <a:uFill>
                            <a:solidFill>
                              <a:srgbClr val="C0504D"/>
                            </a:solidFill>
                          </a:uFill>
                          <a:latin typeface="+mn-lt"/>
                          <a:cs typeface="Times New Roman"/>
                        </a:rPr>
                        <a:t>Федерального</a:t>
                      </a:r>
                      <a:r>
                        <a:rPr sz="1600" b="1" u="heavy" spc="-20" dirty="0">
                          <a:solidFill>
                            <a:srgbClr val="7030A0"/>
                          </a:solidFill>
                          <a:uFill>
                            <a:solidFill>
                              <a:srgbClr val="C0504D"/>
                            </a:solidFill>
                          </a:uFill>
                          <a:latin typeface="+mn-lt"/>
                          <a:cs typeface="Times New Roman"/>
                        </a:rPr>
                        <a:t> </a:t>
                      </a:r>
                      <a:r>
                        <a:rPr sz="1600" b="1" u="heavy" spc="-5" dirty="0" err="1">
                          <a:solidFill>
                            <a:srgbClr val="7030A0"/>
                          </a:solidFill>
                          <a:uFill>
                            <a:solidFill>
                              <a:srgbClr val="C0504D"/>
                            </a:solidFill>
                          </a:uFill>
                          <a:latin typeface="+mn-lt"/>
                          <a:cs typeface="Times New Roman"/>
                        </a:rPr>
                        <a:t>закона</a:t>
                      </a:r>
                      <a:r>
                        <a:rPr sz="1600" b="1" u="heavy" spc="-5" dirty="0" smtClean="0">
                          <a:solidFill>
                            <a:srgbClr val="7030A0"/>
                          </a:solidFill>
                          <a:uFill>
                            <a:solidFill>
                              <a:srgbClr val="C0504D"/>
                            </a:solidFill>
                          </a:uFill>
                          <a:latin typeface="+mn-lt"/>
                          <a:cs typeface="Times New Roman"/>
                        </a:rPr>
                        <a:t>.</a:t>
                      </a:r>
                      <a:endParaRPr lang="ru-RU" sz="1600" b="1" u="heavy" spc="-5" dirty="0" smtClean="0">
                        <a:solidFill>
                          <a:srgbClr val="7030A0"/>
                        </a:solidFill>
                        <a:uFill>
                          <a:solidFill>
                            <a:srgbClr val="C0504D"/>
                          </a:solidFill>
                        </a:uFill>
                        <a:latin typeface="+mn-lt"/>
                        <a:cs typeface="Times New Roman"/>
                      </a:endParaRPr>
                    </a:p>
                    <a:p>
                      <a:pPr marL="91440">
                        <a:lnSpc>
                          <a:spcPct val="100000"/>
                        </a:lnSpc>
                        <a:spcBef>
                          <a:spcPts val="720"/>
                        </a:spcBef>
                      </a:pPr>
                      <a:r>
                        <a:rPr lang="ru-RU" sz="1600" b="1" u="heavy" spc="-5" dirty="0" smtClean="0">
                          <a:solidFill>
                            <a:srgbClr val="FF0000"/>
                          </a:solidFill>
                          <a:uFill>
                            <a:solidFill>
                              <a:srgbClr val="C0504D"/>
                            </a:solidFill>
                          </a:uFill>
                          <a:latin typeface="+mn-lt"/>
                          <a:cs typeface="Times New Roman"/>
                        </a:rPr>
                        <a:t>Включить в регламент ОБЯЗАННОСТЬ</a:t>
                      </a:r>
                      <a:endParaRPr sz="1600" dirty="0">
                        <a:solidFill>
                          <a:srgbClr val="FF0000"/>
                        </a:solidFill>
                        <a:latin typeface="+mn-lt"/>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7" name="object 6"/>
          <p:cNvSpPr txBox="1"/>
          <p:nvPr/>
        </p:nvSpPr>
        <p:spPr>
          <a:xfrm>
            <a:off x="914400" y="4979260"/>
            <a:ext cx="11228832" cy="1519006"/>
          </a:xfrm>
          <a:prstGeom prst="rect">
            <a:avLst/>
          </a:prstGeom>
          <a:ln w="38100">
            <a:solidFill>
              <a:srgbClr val="C0504D"/>
            </a:solidFill>
          </a:ln>
        </p:spPr>
        <p:txBody>
          <a:bodyPr vert="horz" wrap="square" lIns="0" tIns="41275" rIns="0" bIns="0" rtlCol="0">
            <a:spAutoFit/>
          </a:bodyPr>
          <a:lstStyle/>
          <a:p>
            <a:pPr marL="91440">
              <a:spcBef>
                <a:spcPts val="325"/>
              </a:spcBef>
            </a:pPr>
            <a:r>
              <a:rPr sz="1600" i="1" dirty="0">
                <a:cs typeface="Times New Roman"/>
              </a:rPr>
              <a:t>Часть</a:t>
            </a:r>
            <a:r>
              <a:rPr sz="1600" i="1" spc="-40" dirty="0">
                <a:cs typeface="Times New Roman"/>
              </a:rPr>
              <a:t> </a:t>
            </a:r>
            <a:r>
              <a:rPr sz="1600" i="1" dirty="0">
                <a:cs typeface="Times New Roman"/>
              </a:rPr>
              <a:t>23</a:t>
            </a:r>
            <a:r>
              <a:rPr sz="1600" i="1" spc="-35" dirty="0">
                <a:cs typeface="Times New Roman"/>
              </a:rPr>
              <a:t> </a:t>
            </a:r>
            <a:r>
              <a:rPr sz="1600" i="1" dirty="0">
                <a:cs typeface="Times New Roman"/>
              </a:rPr>
              <a:t>ст.</a:t>
            </a:r>
            <a:r>
              <a:rPr sz="1600" i="1" spc="-10" dirty="0">
                <a:cs typeface="Times New Roman"/>
              </a:rPr>
              <a:t> </a:t>
            </a:r>
            <a:r>
              <a:rPr sz="1600" i="1" dirty="0">
                <a:cs typeface="Times New Roman"/>
              </a:rPr>
              <a:t>34:</a:t>
            </a:r>
            <a:endParaRPr sz="1600" dirty="0">
              <a:cs typeface="Times New Roman"/>
            </a:endParaRPr>
          </a:p>
          <a:p>
            <a:pPr marL="91440" marR="284480"/>
            <a:r>
              <a:rPr sz="1600" i="1" dirty="0">
                <a:cs typeface="Times New Roman"/>
              </a:rPr>
              <a:t>В </a:t>
            </a:r>
            <a:r>
              <a:rPr sz="1600" i="1" spc="-5" dirty="0">
                <a:cs typeface="Times New Roman"/>
              </a:rPr>
              <a:t>случае, если начальная (максимальная) </a:t>
            </a:r>
            <a:r>
              <a:rPr sz="1600" i="1" spc="10" dirty="0">
                <a:cs typeface="Times New Roman"/>
              </a:rPr>
              <a:t>цена </a:t>
            </a:r>
            <a:r>
              <a:rPr sz="1600" i="1" spc="-10" dirty="0">
                <a:cs typeface="Times New Roman"/>
              </a:rPr>
              <a:t>контракта </a:t>
            </a:r>
            <a:r>
              <a:rPr sz="1600" i="1" dirty="0">
                <a:cs typeface="Times New Roman"/>
              </a:rPr>
              <a:t>при осуществлении закупки </a:t>
            </a:r>
            <a:r>
              <a:rPr sz="1600" i="1" spc="-335" dirty="0">
                <a:cs typeface="Times New Roman"/>
              </a:rPr>
              <a:t> </a:t>
            </a:r>
            <a:r>
              <a:rPr sz="1600" i="1" spc="-5" dirty="0">
                <a:cs typeface="Times New Roman"/>
              </a:rPr>
              <a:t>товара,</a:t>
            </a:r>
            <a:r>
              <a:rPr sz="1600" i="1" spc="-30" dirty="0">
                <a:cs typeface="Times New Roman"/>
              </a:rPr>
              <a:t> </a:t>
            </a:r>
            <a:r>
              <a:rPr sz="1600" i="1" spc="-5" dirty="0">
                <a:cs typeface="Times New Roman"/>
              </a:rPr>
              <a:t>работы,</a:t>
            </a:r>
            <a:r>
              <a:rPr sz="1600" i="1" spc="-20" dirty="0">
                <a:cs typeface="Times New Roman"/>
              </a:rPr>
              <a:t> </a:t>
            </a:r>
            <a:r>
              <a:rPr sz="1600" i="1" spc="-5" dirty="0">
                <a:cs typeface="Times New Roman"/>
              </a:rPr>
              <a:t>услуги</a:t>
            </a:r>
            <a:r>
              <a:rPr sz="1600" i="1" spc="5" dirty="0">
                <a:cs typeface="Times New Roman"/>
              </a:rPr>
              <a:t> </a:t>
            </a:r>
            <a:r>
              <a:rPr sz="1600" i="1" dirty="0">
                <a:cs typeface="Times New Roman"/>
              </a:rPr>
              <a:t>превышает </a:t>
            </a:r>
            <a:r>
              <a:rPr sz="1600" i="1" spc="-5" dirty="0">
                <a:cs typeface="Times New Roman"/>
              </a:rPr>
              <a:t>размер,</a:t>
            </a:r>
            <a:r>
              <a:rPr sz="1600" i="1" spc="-40" dirty="0">
                <a:cs typeface="Times New Roman"/>
              </a:rPr>
              <a:t> </a:t>
            </a:r>
            <a:r>
              <a:rPr sz="1600" i="1" dirty="0" err="1">
                <a:cs typeface="Times New Roman"/>
              </a:rPr>
              <a:t>установленный</a:t>
            </a:r>
            <a:r>
              <a:rPr sz="1600" i="1" spc="10" dirty="0">
                <a:cs typeface="Times New Roman"/>
              </a:rPr>
              <a:t> </a:t>
            </a:r>
            <a:r>
              <a:rPr sz="1600" i="1" spc="-10" dirty="0" err="1" smtClean="0">
                <a:cs typeface="Times New Roman"/>
              </a:rPr>
              <a:t>Правительством</a:t>
            </a:r>
            <a:r>
              <a:rPr lang="ru-RU" sz="1600" i="1" spc="-10" dirty="0" smtClean="0">
                <a:cs typeface="Times New Roman"/>
              </a:rPr>
              <a:t> </a:t>
            </a:r>
            <a:r>
              <a:rPr sz="1600" i="1" spc="-10" dirty="0" err="1" smtClean="0">
                <a:cs typeface="Times New Roman"/>
              </a:rPr>
              <a:t>Российской</a:t>
            </a:r>
            <a:r>
              <a:rPr sz="1600" i="1" spc="-10" dirty="0" smtClean="0">
                <a:cs typeface="Times New Roman"/>
              </a:rPr>
              <a:t> </a:t>
            </a:r>
            <a:r>
              <a:rPr sz="1600" i="1" spc="-5" dirty="0">
                <a:cs typeface="Times New Roman"/>
              </a:rPr>
              <a:t>Федерации, </a:t>
            </a:r>
            <a:r>
              <a:rPr sz="1600" i="1" dirty="0">
                <a:cs typeface="Times New Roman"/>
              </a:rPr>
              <a:t>в </a:t>
            </a:r>
            <a:r>
              <a:rPr sz="1600" i="1" spc="-10" dirty="0">
                <a:cs typeface="Times New Roman"/>
              </a:rPr>
              <a:t>контракте </a:t>
            </a:r>
            <a:r>
              <a:rPr sz="1600" i="1" spc="-5" dirty="0">
                <a:cs typeface="Times New Roman"/>
              </a:rPr>
              <a:t>должна быть указана </a:t>
            </a:r>
            <a:r>
              <a:rPr sz="1600" i="1" spc="-10" dirty="0">
                <a:cs typeface="Times New Roman"/>
              </a:rPr>
              <a:t>обязанность </a:t>
            </a:r>
            <a:r>
              <a:rPr sz="1600" i="1" spc="-5" dirty="0">
                <a:cs typeface="Times New Roman"/>
              </a:rPr>
              <a:t>поставщика </a:t>
            </a:r>
            <a:r>
              <a:rPr sz="1600" i="1" spc="-335" dirty="0">
                <a:cs typeface="Times New Roman"/>
              </a:rPr>
              <a:t> </a:t>
            </a:r>
            <a:r>
              <a:rPr sz="1600" i="1" spc="-10" dirty="0">
                <a:cs typeface="Times New Roman"/>
              </a:rPr>
              <a:t>(подрядчика,</a:t>
            </a:r>
            <a:r>
              <a:rPr sz="1600" i="1" spc="-30" dirty="0">
                <a:cs typeface="Times New Roman"/>
              </a:rPr>
              <a:t> </a:t>
            </a:r>
            <a:r>
              <a:rPr sz="1600" i="1" spc="-5" dirty="0">
                <a:cs typeface="Times New Roman"/>
              </a:rPr>
              <a:t>исполнителя)</a:t>
            </a:r>
            <a:r>
              <a:rPr sz="1600" i="1" spc="-25" dirty="0">
                <a:cs typeface="Times New Roman"/>
              </a:rPr>
              <a:t> </a:t>
            </a:r>
            <a:r>
              <a:rPr sz="1600" i="1" spc="-5" dirty="0">
                <a:cs typeface="Times New Roman"/>
              </a:rPr>
              <a:t>предоставлять</a:t>
            </a:r>
            <a:r>
              <a:rPr sz="1600" i="1" spc="5" dirty="0">
                <a:cs typeface="Times New Roman"/>
              </a:rPr>
              <a:t> </a:t>
            </a:r>
            <a:r>
              <a:rPr sz="1600" i="1" spc="-10" dirty="0">
                <a:cs typeface="Times New Roman"/>
              </a:rPr>
              <a:t>информацию</a:t>
            </a:r>
            <a:r>
              <a:rPr sz="1600" i="1" dirty="0">
                <a:cs typeface="Times New Roman"/>
              </a:rPr>
              <a:t> </a:t>
            </a:r>
            <a:r>
              <a:rPr sz="1600" b="1" i="1" dirty="0">
                <a:solidFill>
                  <a:srgbClr val="C0504D"/>
                </a:solidFill>
                <a:cs typeface="Times New Roman"/>
              </a:rPr>
              <a:t>о</a:t>
            </a:r>
            <a:r>
              <a:rPr sz="1600" b="1" i="1" spc="-10" dirty="0">
                <a:solidFill>
                  <a:srgbClr val="C0504D"/>
                </a:solidFill>
                <a:cs typeface="Times New Roman"/>
              </a:rPr>
              <a:t> </a:t>
            </a:r>
            <a:r>
              <a:rPr sz="1600" b="1" i="1" spc="-20" dirty="0" err="1">
                <a:solidFill>
                  <a:srgbClr val="C0504D"/>
                </a:solidFill>
                <a:cs typeface="Times New Roman"/>
              </a:rPr>
              <a:t>всех</a:t>
            </a:r>
            <a:r>
              <a:rPr sz="1600" b="1" i="1" spc="15" dirty="0">
                <a:solidFill>
                  <a:srgbClr val="C0504D"/>
                </a:solidFill>
                <a:cs typeface="Times New Roman"/>
              </a:rPr>
              <a:t> </a:t>
            </a:r>
            <a:r>
              <a:rPr sz="1600" b="1" i="1" spc="-15" dirty="0" err="1" smtClean="0">
                <a:solidFill>
                  <a:srgbClr val="C0504D"/>
                </a:solidFill>
                <a:cs typeface="Times New Roman"/>
              </a:rPr>
              <a:t>соисполнителях</a:t>
            </a:r>
            <a:r>
              <a:rPr sz="1600" b="1" i="1" spc="-15" dirty="0" smtClean="0">
                <a:solidFill>
                  <a:srgbClr val="C0504D"/>
                </a:solidFill>
                <a:cs typeface="Times New Roman"/>
              </a:rPr>
              <a:t>,</a:t>
            </a:r>
            <a:r>
              <a:rPr lang="ru-RU" sz="1600" b="1" i="1" spc="-15" dirty="0" smtClean="0">
                <a:solidFill>
                  <a:srgbClr val="C0504D"/>
                </a:solidFill>
                <a:cs typeface="Times New Roman"/>
              </a:rPr>
              <a:t> </a:t>
            </a:r>
            <a:r>
              <a:rPr sz="1600" b="1" i="1" spc="-10" dirty="0" err="1" smtClean="0">
                <a:solidFill>
                  <a:srgbClr val="C0504D"/>
                </a:solidFill>
                <a:cs typeface="Times New Roman"/>
              </a:rPr>
              <a:t>субподрядчиках</a:t>
            </a:r>
            <a:r>
              <a:rPr sz="1600" b="1" i="1" spc="-10" dirty="0">
                <a:solidFill>
                  <a:srgbClr val="C0504D"/>
                </a:solidFill>
                <a:cs typeface="Times New Roman"/>
              </a:rPr>
              <a:t>,</a:t>
            </a:r>
            <a:r>
              <a:rPr sz="1600" b="1" i="1" spc="5" dirty="0">
                <a:solidFill>
                  <a:srgbClr val="C0504D"/>
                </a:solidFill>
                <a:cs typeface="Times New Roman"/>
              </a:rPr>
              <a:t> </a:t>
            </a:r>
            <a:r>
              <a:rPr sz="1600" i="1" dirty="0">
                <a:cs typeface="Times New Roman"/>
              </a:rPr>
              <a:t>заключивших</a:t>
            </a:r>
            <a:r>
              <a:rPr sz="1600" i="1" spc="-5" dirty="0">
                <a:cs typeface="Times New Roman"/>
              </a:rPr>
              <a:t> договор</a:t>
            </a:r>
            <a:r>
              <a:rPr sz="1600" i="1" spc="-15" dirty="0">
                <a:cs typeface="Times New Roman"/>
              </a:rPr>
              <a:t> </a:t>
            </a:r>
            <a:r>
              <a:rPr sz="1600" i="1" dirty="0">
                <a:cs typeface="Times New Roman"/>
              </a:rPr>
              <a:t>или</a:t>
            </a:r>
            <a:r>
              <a:rPr sz="1600" i="1" spc="-5" dirty="0">
                <a:cs typeface="Times New Roman"/>
              </a:rPr>
              <a:t> </a:t>
            </a:r>
            <a:r>
              <a:rPr sz="1600" i="1" dirty="0">
                <a:cs typeface="Times New Roman"/>
              </a:rPr>
              <a:t>договоры</a:t>
            </a:r>
            <a:r>
              <a:rPr sz="1600" i="1" spc="-30" dirty="0">
                <a:cs typeface="Times New Roman"/>
              </a:rPr>
              <a:t> </a:t>
            </a:r>
            <a:r>
              <a:rPr sz="1600" i="1" dirty="0">
                <a:cs typeface="Times New Roman"/>
              </a:rPr>
              <a:t>с</a:t>
            </a:r>
            <a:r>
              <a:rPr sz="1600" i="1" spc="10" dirty="0">
                <a:cs typeface="Times New Roman"/>
              </a:rPr>
              <a:t> </a:t>
            </a:r>
            <a:r>
              <a:rPr sz="1600" i="1" spc="-10" dirty="0">
                <a:cs typeface="Times New Roman"/>
              </a:rPr>
              <a:t>поставщиком</a:t>
            </a:r>
            <a:r>
              <a:rPr sz="1600" i="1" spc="-40" dirty="0">
                <a:cs typeface="Times New Roman"/>
              </a:rPr>
              <a:t> </a:t>
            </a:r>
            <a:r>
              <a:rPr sz="1600" i="1" spc="-15" dirty="0">
                <a:cs typeface="Times New Roman"/>
              </a:rPr>
              <a:t>(подрядчиком,</a:t>
            </a:r>
            <a:endParaRPr sz="1600" dirty="0">
              <a:cs typeface="Times New Roman"/>
            </a:endParaRPr>
          </a:p>
          <a:p>
            <a:pPr marL="91440" marR="258445"/>
            <a:r>
              <a:rPr sz="1600" i="1" spc="-5" dirty="0">
                <a:cs typeface="Times New Roman"/>
              </a:rPr>
              <a:t>исполнителем), </a:t>
            </a:r>
            <a:r>
              <a:rPr sz="1600" i="1" spc="10" dirty="0">
                <a:cs typeface="Times New Roman"/>
              </a:rPr>
              <a:t>цена </a:t>
            </a:r>
            <a:r>
              <a:rPr sz="1600" i="1" spc="-10" dirty="0">
                <a:cs typeface="Times New Roman"/>
              </a:rPr>
              <a:t>которого </a:t>
            </a:r>
            <a:r>
              <a:rPr sz="1600" i="1" dirty="0">
                <a:cs typeface="Times New Roman"/>
              </a:rPr>
              <a:t>или общая </a:t>
            </a:r>
            <a:r>
              <a:rPr sz="1600" i="1" spc="10" dirty="0">
                <a:cs typeface="Times New Roman"/>
              </a:rPr>
              <a:t>цена </a:t>
            </a:r>
            <a:r>
              <a:rPr sz="1600" i="1" spc="-10" dirty="0">
                <a:cs typeface="Times New Roman"/>
              </a:rPr>
              <a:t>которых составляет </a:t>
            </a:r>
            <a:r>
              <a:rPr sz="1600" i="1" spc="-5" dirty="0">
                <a:cs typeface="Times New Roman"/>
              </a:rPr>
              <a:t>более </a:t>
            </a:r>
            <a:r>
              <a:rPr sz="1600" i="1" spc="-15" dirty="0">
                <a:cs typeface="Times New Roman"/>
              </a:rPr>
              <a:t>чем </a:t>
            </a:r>
            <a:r>
              <a:rPr sz="1600" i="1" spc="-5" dirty="0">
                <a:cs typeface="Times New Roman"/>
              </a:rPr>
              <a:t>десять </a:t>
            </a:r>
            <a:r>
              <a:rPr sz="1600" i="1" spc="-335" dirty="0">
                <a:cs typeface="Times New Roman"/>
              </a:rPr>
              <a:t> </a:t>
            </a:r>
            <a:r>
              <a:rPr sz="1600" i="1" spc="5" dirty="0">
                <a:cs typeface="Times New Roman"/>
              </a:rPr>
              <a:t>процентов</a:t>
            </a:r>
            <a:r>
              <a:rPr sz="1600" i="1" spc="-30" dirty="0">
                <a:cs typeface="Times New Roman"/>
              </a:rPr>
              <a:t> </a:t>
            </a:r>
            <a:r>
              <a:rPr sz="1600" i="1" spc="10" dirty="0">
                <a:cs typeface="Times New Roman"/>
              </a:rPr>
              <a:t>цены</a:t>
            </a:r>
            <a:r>
              <a:rPr sz="1600" i="1" spc="-5" dirty="0">
                <a:cs typeface="Times New Roman"/>
              </a:rPr>
              <a:t> </a:t>
            </a:r>
            <a:r>
              <a:rPr sz="1600" i="1" spc="-10" dirty="0">
                <a:cs typeface="Times New Roman"/>
              </a:rPr>
              <a:t>контракта.</a:t>
            </a:r>
            <a:endParaRPr sz="1600" dirty="0">
              <a:cs typeface="Times New Roman"/>
            </a:endParaRPr>
          </a:p>
        </p:txBody>
      </p:sp>
    </p:spTree>
    <p:extLst>
      <p:ext uri="{BB962C8B-B14F-4D97-AF65-F5344CB8AC3E}">
        <p14:creationId xmlns:p14="http://schemas.microsoft.com/office/powerpoint/2010/main" val="19041312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8200" y="838200"/>
            <a:ext cx="10820400" cy="5078313"/>
          </a:xfrm>
          <a:prstGeom prst="rect">
            <a:avLst/>
          </a:prstGeom>
        </p:spPr>
        <p:txBody>
          <a:bodyPr wrap="square">
            <a:spAutoFit/>
          </a:bodyPr>
          <a:lstStyle/>
          <a:p>
            <a:endParaRPr lang="ru-RU" dirty="0" smtClean="0"/>
          </a:p>
          <a:p>
            <a:r>
              <a:rPr lang="ru-RU" dirty="0" smtClean="0"/>
              <a:t>По части </a:t>
            </a:r>
            <a:r>
              <a:rPr lang="ru-RU" dirty="0"/>
              <a:t>3 статьи 10 </a:t>
            </a:r>
            <a:r>
              <a:rPr lang="ru-RU" dirty="0" smtClean="0"/>
              <a:t>Закона </a:t>
            </a:r>
            <a:r>
              <a:rPr lang="ru-RU" dirty="0"/>
              <a:t>№ </a:t>
            </a:r>
            <a:r>
              <a:rPr lang="ru-RU" dirty="0" smtClean="0"/>
              <a:t>273-ФЗ</a:t>
            </a:r>
            <a:r>
              <a:rPr lang="ru-RU" dirty="0"/>
              <a:t> </a:t>
            </a:r>
            <a:r>
              <a:rPr lang="ru-RU" b="1" dirty="0">
                <a:solidFill>
                  <a:srgbClr val="0070C0"/>
                </a:solidFill>
              </a:rPr>
              <a:t>обязанность принимать меры по предотвращению и урегулированию конфликта интересов возлагается:</a:t>
            </a:r>
            <a:r>
              <a:rPr lang="ru-RU" dirty="0">
                <a:solidFill>
                  <a:srgbClr val="0070C0"/>
                </a:solidFill>
              </a:rPr>
              <a:t> </a:t>
            </a:r>
            <a:endParaRPr lang="ru-RU" dirty="0" smtClean="0">
              <a:solidFill>
                <a:srgbClr val="0070C0"/>
              </a:solidFill>
            </a:endParaRPr>
          </a:p>
          <a:p>
            <a:endParaRPr lang="ru-RU" dirty="0" smtClean="0"/>
          </a:p>
          <a:p>
            <a:r>
              <a:rPr lang="ru-RU" dirty="0"/>
              <a:t>1) на государственных и муниципальных служащих; </a:t>
            </a:r>
          </a:p>
          <a:p>
            <a:r>
              <a:rPr lang="ru-RU" dirty="0"/>
              <a:t>2) на служащих Центрального банка РФ, работников, замещающих должности в государственных корпорациях, публично-правовых компаниях, Пенсионном фонде РФ, Фонде социального страхования РФ, Федеральном фонде обязательного медицинского страхования, иных организациях, создаваемых Российской Федерацией на основании федеральных законов, на лиц, замещающих должности финансового уполномоченного, руководителя службы обеспечения деятельности финансового уполномоченного; </a:t>
            </a:r>
          </a:p>
          <a:p>
            <a:r>
              <a:rPr lang="ru-RU" dirty="0"/>
              <a:t>3) на работников, замещающих отдельные должности, включенные в перечни, установленные федеральными государственными органами, на основании трудового договора в организациях, создаваемых для выполнения задач, поставленных перед федеральными государственными органами; </a:t>
            </a:r>
            <a:endParaRPr lang="ru-RU" dirty="0" smtClean="0"/>
          </a:p>
          <a:p>
            <a:endParaRPr lang="ru-RU" dirty="0" smtClean="0"/>
          </a:p>
          <a:p>
            <a:r>
              <a:rPr lang="ru-RU" b="1" dirty="0" smtClean="0">
                <a:solidFill>
                  <a:srgbClr val="0070C0"/>
                </a:solidFill>
              </a:rPr>
              <a:t>4</a:t>
            </a:r>
            <a:r>
              <a:rPr lang="ru-RU" b="1" dirty="0">
                <a:solidFill>
                  <a:srgbClr val="0070C0"/>
                </a:solidFill>
              </a:rPr>
              <a:t>) на иные категории лиц в случаях, предусмотренных федеральными законами. </a:t>
            </a:r>
            <a:r>
              <a:rPr lang="ru-RU" u="sng" dirty="0" smtClean="0">
                <a:solidFill>
                  <a:srgbClr val="7030A0"/>
                </a:solidFill>
              </a:rPr>
              <a:t>( К ним спокойно относят любого руководителя </a:t>
            </a:r>
            <a:r>
              <a:rPr lang="ru-RU" u="sng" dirty="0">
                <a:solidFill>
                  <a:srgbClr val="7030A0"/>
                </a:solidFill>
              </a:rPr>
              <a:t>организации-заказчика в рамках Закона № </a:t>
            </a:r>
            <a:r>
              <a:rPr lang="ru-RU" u="sng" dirty="0" smtClean="0">
                <a:solidFill>
                  <a:srgbClr val="7030A0"/>
                </a:solidFill>
              </a:rPr>
              <a:t>223-ФЗ/Закона № 44-ФЗ, </a:t>
            </a:r>
            <a:r>
              <a:rPr lang="ru-RU" u="sng" dirty="0">
                <a:solidFill>
                  <a:srgbClr val="7030A0"/>
                </a:solidFill>
              </a:rPr>
              <a:t>а также </a:t>
            </a:r>
            <a:r>
              <a:rPr lang="ru-RU" u="sng" dirty="0" smtClean="0">
                <a:solidFill>
                  <a:srgbClr val="7030A0"/>
                </a:solidFill>
              </a:rPr>
              <a:t>любого члена комиссии</a:t>
            </a:r>
            <a:r>
              <a:rPr lang="ru-RU" u="sng" dirty="0">
                <a:solidFill>
                  <a:srgbClr val="7030A0"/>
                </a:solidFill>
              </a:rPr>
              <a:t>)</a:t>
            </a:r>
          </a:p>
          <a:p>
            <a:endParaRPr lang="ru-RU" dirty="0"/>
          </a:p>
        </p:txBody>
      </p:sp>
      <p:sp>
        <p:nvSpPr>
          <p:cNvPr id="4" name="Прямоугольник 3"/>
          <p:cNvSpPr/>
          <p:nvPr/>
        </p:nvSpPr>
        <p:spPr>
          <a:xfrm>
            <a:off x="10290967" y="0"/>
            <a:ext cx="1901033"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июля 2022 </a:t>
            </a:r>
          </a:p>
        </p:txBody>
      </p:sp>
    </p:spTree>
    <p:extLst>
      <p:ext uri="{BB962C8B-B14F-4D97-AF65-F5344CB8AC3E}">
        <p14:creationId xmlns:p14="http://schemas.microsoft.com/office/powerpoint/2010/main" val="31997155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44062" y="461665"/>
            <a:ext cx="11043138" cy="5632311"/>
          </a:xfrm>
          <a:prstGeom prst="rect">
            <a:avLst/>
          </a:prstGeom>
        </p:spPr>
        <p:txBody>
          <a:bodyPr wrap="square">
            <a:spAutoFit/>
          </a:bodyPr>
          <a:lstStyle/>
          <a:p>
            <a:r>
              <a:rPr lang="ru-RU" sz="2000" b="1" dirty="0" smtClean="0">
                <a:solidFill>
                  <a:srgbClr val="000000"/>
                </a:solidFill>
              </a:rPr>
              <a:t>Примерный регламент для </a:t>
            </a:r>
            <a:r>
              <a:rPr lang="ru-RU" sz="2000" b="1" dirty="0">
                <a:solidFill>
                  <a:srgbClr val="000000"/>
                </a:solidFill>
              </a:rPr>
              <a:t>любой </a:t>
            </a:r>
            <a:r>
              <a:rPr lang="ru-RU" sz="2000" b="1" dirty="0" smtClean="0">
                <a:solidFill>
                  <a:srgbClr val="000000"/>
                </a:solidFill>
              </a:rPr>
              <a:t>организации-заказчика:</a:t>
            </a:r>
          </a:p>
          <a:p>
            <a:endParaRPr lang="ru-RU" sz="2000" dirty="0">
              <a:solidFill>
                <a:srgbClr val="000000"/>
              </a:solidFill>
            </a:endParaRPr>
          </a:p>
          <a:p>
            <a:r>
              <a:rPr lang="ru-RU" sz="2000" dirty="0" smtClean="0">
                <a:solidFill>
                  <a:srgbClr val="000000"/>
                </a:solidFill>
              </a:rPr>
              <a:t>- утвердить </a:t>
            </a:r>
            <a:r>
              <a:rPr lang="ru-RU" sz="2000" dirty="0">
                <a:solidFill>
                  <a:srgbClr val="000000"/>
                </a:solidFill>
              </a:rPr>
              <a:t>порядок уведомления руководителем заказчика, членом комиссии </a:t>
            </a:r>
            <a:r>
              <a:rPr lang="ru-RU" sz="2000" dirty="0" smtClean="0">
                <a:solidFill>
                  <a:srgbClr val="000000"/>
                </a:solidFill>
              </a:rPr>
              <a:t>своего </a:t>
            </a:r>
            <a:r>
              <a:rPr lang="ru-RU" sz="2000" dirty="0">
                <a:solidFill>
                  <a:srgbClr val="000000"/>
                </a:solidFill>
              </a:rPr>
              <a:t>работодателя в возникшем конфликте интересов или о возможности его возникновения при осуществлении </a:t>
            </a:r>
            <a:r>
              <a:rPr lang="ru-RU" sz="2000" dirty="0" smtClean="0">
                <a:solidFill>
                  <a:srgbClr val="000000"/>
                </a:solidFill>
              </a:rPr>
              <a:t>закупок. (часть </a:t>
            </a:r>
            <a:r>
              <a:rPr lang="ru-RU" sz="2000" dirty="0">
                <a:solidFill>
                  <a:srgbClr val="000000"/>
                </a:solidFill>
              </a:rPr>
              <a:t>2 статьи </a:t>
            </a:r>
            <a:r>
              <a:rPr lang="ru-RU" sz="2000" dirty="0" smtClean="0">
                <a:solidFill>
                  <a:srgbClr val="000000"/>
                </a:solidFill>
              </a:rPr>
              <a:t>11 Закона </a:t>
            </a:r>
            <a:r>
              <a:rPr lang="ru-RU" sz="2000" dirty="0">
                <a:solidFill>
                  <a:srgbClr val="000000"/>
                </a:solidFill>
              </a:rPr>
              <a:t>№ </a:t>
            </a:r>
            <a:r>
              <a:rPr lang="ru-RU" sz="2000" dirty="0" smtClean="0">
                <a:solidFill>
                  <a:srgbClr val="000000"/>
                </a:solidFill>
              </a:rPr>
              <a:t>273-ФЗ).</a:t>
            </a:r>
            <a:r>
              <a:rPr lang="ru-RU" sz="2000" dirty="0">
                <a:solidFill>
                  <a:srgbClr val="000000"/>
                </a:solidFill>
              </a:rPr>
              <a:t> </a:t>
            </a:r>
          </a:p>
          <a:p>
            <a:r>
              <a:rPr lang="ru-RU" sz="2000" dirty="0" smtClean="0">
                <a:solidFill>
                  <a:srgbClr val="000000"/>
                </a:solidFill>
              </a:rPr>
              <a:t>- при </a:t>
            </a:r>
            <a:r>
              <a:rPr lang="ru-RU" sz="2000" dirty="0">
                <a:solidFill>
                  <a:srgbClr val="000000"/>
                </a:solidFill>
              </a:rPr>
              <a:t>возникновении личной заинтересованности у руководителя заказчика или члена комиссии по осуществлению закупок работодатель обязан принять меры к предотвращению и урегулированию конфликта интересов у руководителя заказчика, у членов закупочной комиссии при осуществлении закупок, в том числе путём изменения их должностного положения и/или отстранения от должности </a:t>
            </a:r>
            <a:r>
              <a:rPr lang="ru-RU" sz="2000" dirty="0" smtClean="0">
                <a:solidFill>
                  <a:srgbClr val="000000"/>
                </a:solidFill>
              </a:rPr>
              <a:t>(части </a:t>
            </a:r>
            <a:r>
              <a:rPr lang="ru-RU" sz="2000" dirty="0">
                <a:solidFill>
                  <a:srgbClr val="000000"/>
                </a:solidFill>
              </a:rPr>
              <a:t>3 и 4 статьи </a:t>
            </a:r>
            <a:r>
              <a:rPr lang="ru-RU" sz="2000" dirty="0" smtClean="0">
                <a:solidFill>
                  <a:srgbClr val="000000"/>
                </a:solidFill>
              </a:rPr>
              <a:t>11 Закона </a:t>
            </a:r>
            <a:r>
              <a:rPr lang="ru-RU" sz="2000" dirty="0">
                <a:solidFill>
                  <a:srgbClr val="000000"/>
                </a:solidFill>
              </a:rPr>
              <a:t>№ 273-ФЗ). </a:t>
            </a:r>
          </a:p>
          <a:p>
            <a:r>
              <a:rPr lang="ru-RU" sz="2000" dirty="0" smtClean="0">
                <a:solidFill>
                  <a:srgbClr val="000000"/>
                </a:solidFill>
              </a:rPr>
              <a:t>- руководитель </a:t>
            </a:r>
            <a:r>
              <a:rPr lang="ru-RU" sz="2000" dirty="0">
                <a:solidFill>
                  <a:srgbClr val="000000"/>
                </a:solidFill>
              </a:rPr>
              <a:t>заказчика, член комиссии </a:t>
            </a:r>
            <a:r>
              <a:rPr lang="ru-RU" sz="2000" dirty="0" smtClean="0">
                <a:solidFill>
                  <a:srgbClr val="000000"/>
                </a:solidFill>
              </a:rPr>
              <a:t>обязан </a:t>
            </a:r>
            <a:r>
              <a:rPr lang="ru-RU" sz="2000" dirty="0">
                <a:solidFill>
                  <a:srgbClr val="000000"/>
                </a:solidFill>
              </a:rPr>
              <a:t>принять меры к отводу или самоотводу для предотвращения или урегулирования конфликта интересов при осуществлении закупок в рамках Закона </a:t>
            </a:r>
            <a:r>
              <a:rPr lang="ru-RU" sz="2000" dirty="0" smtClean="0">
                <a:solidFill>
                  <a:srgbClr val="000000"/>
                </a:solidFill>
              </a:rPr>
              <a:t>223-ФЗ/Закона № 44-ФЗ </a:t>
            </a:r>
            <a:endParaRPr lang="ru-RU" sz="2000" dirty="0">
              <a:solidFill>
                <a:srgbClr val="000000"/>
              </a:solidFill>
            </a:endParaRPr>
          </a:p>
          <a:p>
            <a:r>
              <a:rPr lang="ru-RU" sz="2000" dirty="0" smtClean="0">
                <a:solidFill>
                  <a:srgbClr val="000000"/>
                </a:solidFill>
              </a:rPr>
              <a:t>- руководитель </a:t>
            </a:r>
            <a:r>
              <a:rPr lang="ru-RU" sz="2000" dirty="0">
                <a:solidFill>
                  <a:srgbClr val="000000"/>
                </a:solidFill>
              </a:rPr>
              <a:t>заказчика, члены </a:t>
            </a:r>
            <a:r>
              <a:rPr lang="ru-RU" sz="2000" dirty="0" smtClean="0">
                <a:solidFill>
                  <a:srgbClr val="000000"/>
                </a:solidFill>
              </a:rPr>
              <a:t>комиссии, </a:t>
            </a:r>
            <a:r>
              <a:rPr lang="ru-RU" sz="2000" dirty="0">
                <a:solidFill>
                  <a:srgbClr val="000000"/>
                </a:solidFill>
              </a:rPr>
              <a:t>которые владеют ценными бумагами (долями участия, паями в уставных (складочных) капиталах организаций), обязаны при возникновении конфликта интересов (наличии заинтересованности в результатах закупки) передать принадлежащие ему ценные бумаги (доли участия, паи в уставных (складочных) капиталах организаций) в доверительное </a:t>
            </a:r>
            <a:r>
              <a:rPr lang="ru-RU" sz="2000" dirty="0" smtClean="0">
                <a:solidFill>
                  <a:srgbClr val="000000"/>
                </a:solidFill>
              </a:rPr>
              <a:t>управление. (часть </a:t>
            </a:r>
            <a:r>
              <a:rPr lang="ru-RU" sz="2000" dirty="0">
                <a:solidFill>
                  <a:srgbClr val="000000"/>
                </a:solidFill>
              </a:rPr>
              <a:t>7 статьи 11 и пункта 4 части 3 статьи 10 З</a:t>
            </a:r>
            <a:r>
              <a:rPr lang="ru-RU" sz="2000" dirty="0" smtClean="0">
                <a:solidFill>
                  <a:srgbClr val="000000"/>
                </a:solidFill>
              </a:rPr>
              <a:t>акона </a:t>
            </a:r>
            <a:r>
              <a:rPr lang="ru-RU" sz="2000" dirty="0">
                <a:solidFill>
                  <a:srgbClr val="000000"/>
                </a:solidFill>
              </a:rPr>
              <a:t>№ </a:t>
            </a:r>
            <a:r>
              <a:rPr lang="ru-RU" sz="2000" dirty="0" smtClean="0">
                <a:solidFill>
                  <a:srgbClr val="000000"/>
                </a:solidFill>
              </a:rPr>
              <a:t>273-ФЗ).</a:t>
            </a:r>
            <a:endParaRPr lang="ru-RU" sz="2000" b="0" i="0" dirty="0">
              <a:solidFill>
                <a:srgbClr val="000000"/>
              </a:solidFill>
              <a:effectLst/>
            </a:endParaRPr>
          </a:p>
        </p:txBody>
      </p:sp>
      <p:sp>
        <p:nvSpPr>
          <p:cNvPr id="4" name="Прямоугольник 3"/>
          <p:cNvSpPr/>
          <p:nvPr/>
        </p:nvSpPr>
        <p:spPr>
          <a:xfrm>
            <a:off x="10290967" y="0"/>
            <a:ext cx="1901033"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июля 2022 </a:t>
            </a:r>
          </a:p>
        </p:txBody>
      </p:sp>
    </p:spTree>
    <p:extLst>
      <p:ext uri="{BB962C8B-B14F-4D97-AF65-F5344CB8AC3E}">
        <p14:creationId xmlns:p14="http://schemas.microsoft.com/office/powerpoint/2010/main" val="3865504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3015" y="838200"/>
            <a:ext cx="10914185" cy="5016758"/>
          </a:xfrm>
          <a:prstGeom prst="rect">
            <a:avLst/>
          </a:prstGeom>
        </p:spPr>
        <p:txBody>
          <a:bodyPr wrap="square">
            <a:spAutoFit/>
          </a:bodyPr>
          <a:lstStyle/>
          <a:p>
            <a:r>
              <a:rPr lang="ru-RU" sz="2000" b="1" dirty="0" smtClean="0">
                <a:solidFill>
                  <a:srgbClr val="000000"/>
                </a:solidFill>
              </a:rPr>
              <a:t>Примерный регламент для </a:t>
            </a:r>
            <a:r>
              <a:rPr lang="ru-RU" sz="2000" b="1" dirty="0">
                <a:solidFill>
                  <a:srgbClr val="000000"/>
                </a:solidFill>
              </a:rPr>
              <a:t>любой организации-заказчика в рамках Закона № </a:t>
            </a:r>
            <a:r>
              <a:rPr lang="ru-RU" sz="2000" b="1" dirty="0" smtClean="0">
                <a:solidFill>
                  <a:srgbClr val="000000"/>
                </a:solidFill>
              </a:rPr>
              <a:t>223-ФЗ/Закона №44-ФЗ:</a:t>
            </a:r>
          </a:p>
          <a:p>
            <a:endParaRPr lang="ru-RU" sz="2000" dirty="0">
              <a:solidFill>
                <a:srgbClr val="000000"/>
              </a:solidFill>
            </a:endParaRPr>
          </a:p>
          <a:p>
            <a:r>
              <a:rPr lang="ru-RU" sz="2000" dirty="0" smtClean="0"/>
              <a:t>- непринятие </a:t>
            </a:r>
            <a:r>
              <a:rPr lang="ru-RU" sz="2000" dirty="0"/>
              <a:t>руководителем заказчика, являющегося стороной конфликта интересов, мер по предотвращению или урегулированию конфликта интересов </a:t>
            </a:r>
            <a:r>
              <a:rPr lang="ru-RU" sz="2000" dirty="0" smtClean="0"/>
              <a:t>является </a:t>
            </a:r>
            <a:r>
              <a:rPr lang="ru-RU" sz="2000" dirty="0"/>
              <a:t>правонарушением, влекущим увольнение указанного лица по специальному основанию  - </a:t>
            </a:r>
            <a:r>
              <a:rPr lang="ru-RU" sz="2000" b="1" dirty="0"/>
              <a:t>по пункту 7.1 части 1 статьи 81 Трудового кодекса РФ (в связи непринятием работником мер по предотвращению или урегулированию конфликта интересов, стороной которого он является)</a:t>
            </a:r>
            <a:r>
              <a:rPr lang="ru-RU" sz="2000" dirty="0"/>
              <a:t>. </a:t>
            </a:r>
          </a:p>
          <a:p>
            <a:r>
              <a:rPr lang="ru-RU" sz="2000" dirty="0" smtClean="0"/>
              <a:t>Также руководителя </a:t>
            </a:r>
            <a:r>
              <a:rPr lang="ru-RU" sz="2000" dirty="0"/>
              <a:t>заказчика, члена комиссии </a:t>
            </a:r>
            <a:r>
              <a:rPr lang="ru-RU" sz="2000" dirty="0" smtClean="0"/>
              <a:t>ожидает </a:t>
            </a:r>
            <a:r>
              <a:rPr lang="ru-RU" sz="2000" dirty="0"/>
              <a:t>включение сведений о нём в Реестр лиц, уволенных в связи с утратой доверия, предусмотренный статьей 15 </a:t>
            </a:r>
            <a:r>
              <a:rPr lang="ru-RU" sz="2000" dirty="0" smtClean="0"/>
              <a:t>Закона № 273-ФЗ.</a:t>
            </a:r>
          </a:p>
          <a:p>
            <a:r>
              <a:rPr lang="ru-RU" sz="2000" b="1" dirty="0" smtClean="0">
                <a:solidFill>
                  <a:srgbClr val="000000"/>
                </a:solidFill>
                <a:latin typeface="PT Sans"/>
              </a:rPr>
              <a:t>Постановление </a:t>
            </a:r>
            <a:r>
              <a:rPr lang="ru-RU" sz="2000" b="1" dirty="0">
                <a:solidFill>
                  <a:srgbClr val="000000"/>
                </a:solidFill>
                <a:latin typeface="PT Sans"/>
              </a:rPr>
              <a:t>Правительства РФ от 05.03.2018 N 228 </a:t>
            </a:r>
            <a:r>
              <a:rPr lang="ru-RU" sz="2000" b="1" dirty="0" smtClean="0">
                <a:solidFill>
                  <a:srgbClr val="000000"/>
                </a:solidFill>
                <a:latin typeface="PT Sans"/>
              </a:rPr>
              <a:t>"</a:t>
            </a:r>
            <a:r>
              <a:rPr lang="ru-RU" sz="2000" b="1" dirty="0">
                <a:solidFill>
                  <a:srgbClr val="000000"/>
                </a:solidFill>
                <a:latin typeface="PT Sans"/>
              </a:rPr>
              <a:t>О реестре лиц, уволенных в связи с утратой доверия" (вместе с "Положением о реестре лиц, уволенных в связи с утратой доверия")</a:t>
            </a:r>
          </a:p>
          <a:p>
            <a:endParaRPr lang="ru-RU" sz="2000" dirty="0"/>
          </a:p>
          <a:p>
            <a:r>
              <a:rPr lang="ru-RU" sz="2000" dirty="0" smtClean="0"/>
              <a:t>Данный </a:t>
            </a:r>
            <a:r>
              <a:rPr lang="ru-RU" sz="2000" dirty="0"/>
              <a:t>реестр ведется размещается в открытом доступе на официальном сайте единой системы по адресу </a:t>
            </a:r>
            <a:r>
              <a:rPr lang="ru-RU" sz="2000" dirty="0">
                <a:hlinkClick r:id="rId2"/>
              </a:rPr>
              <a:t>http://gossluzhba.gov.ru/reestr</a:t>
            </a:r>
            <a:r>
              <a:rPr lang="ru-RU" sz="2000" dirty="0"/>
              <a:t>  </a:t>
            </a:r>
          </a:p>
        </p:txBody>
      </p:sp>
      <p:sp>
        <p:nvSpPr>
          <p:cNvPr id="4" name="Прямоугольник 3"/>
          <p:cNvSpPr/>
          <p:nvPr/>
        </p:nvSpPr>
        <p:spPr>
          <a:xfrm>
            <a:off x="10290967" y="0"/>
            <a:ext cx="1901033"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июля 2022 </a:t>
            </a:r>
          </a:p>
        </p:txBody>
      </p:sp>
    </p:spTree>
    <p:extLst>
      <p:ext uri="{BB962C8B-B14F-4D97-AF65-F5344CB8AC3E}">
        <p14:creationId xmlns:p14="http://schemas.microsoft.com/office/powerpoint/2010/main" val="16682757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0"/>
            <a:ext cx="11277600" cy="6857999"/>
          </a:xfrm>
          <a:prstGeom prst="rect">
            <a:avLst/>
          </a:prstGeom>
        </p:spPr>
      </p:pic>
    </p:spTree>
    <p:extLst>
      <p:ext uri="{BB962C8B-B14F-4D97-AF65-F5344CB8AC3E}">
        <p14:creationId xmlns:p14="http://schemas.microsoft.com/office/powerpoint/2010/main" val="25987511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0600" y="838200"/>
            <a:ext cx="10363200" cy="5170646"/>
          </a:xfrm>
          <a:prstGeom prst="rect">
            <a:avLst/>
          </a:prstGeom>
        </p:spPr>
        <p:txBody>
          <a:bodyPr wrap="square">
            <a:spAutoFit/>
          </a:bodyPr>
          <a:lstStyle/>
          <a:p>
            <a:r>
              <a:rPr lang="ru-RU" sz="2200" u="sng" dirty="0">
                <a:solidFill>
                  <a:srgbClr val="000000"/>
                </a:solidFill>
              </a:rPr>
              <a:t>Минтруд России предлагает:</a:t>
            </a:r>
            <a:r>
              <a:rPr lang="ru-RU" sz="2200" dirty="0">
                <a:solidFill>
                  <a:srgbClr val="000000"/>
                </a:solidFill>
              </a:rPr>
              <a:t> </a:t>
            </a:r>
            <a:endParaRPr lang="ru-RU" sz="2200" dirty="0" smtClean="0">
              <a:solidFill>
                <a:srgbClr val="000000"/>
              </a:solidFill>
            </a:endParaRPr>
          </a:p>
          <a:p>
            <a:endParaRPr lang="ru-RU" sz="2200" dirty="0">
              <a:solidFill>
                <a:srgbClr val="000000"/>
              </a:solidFill>
            </a:endParaRPr>
          </a:p>
          <a:p>
            <a:r>
              <a:rPr lang="ru-RU" sz="2200" dirty="0">
                <a:solidFill>
                  <a:srgbClr val="000000"/>
                </a:solidFill>
              </a:rPr>
              <a:t>1) </a:t>
            </a:r>
            <a:r>
              <a:rPr lang="ru-RU" sz="2200" b="1" dirty="0">
                <a:solidFill>
                  <a:srgbClr val="002060"/>
                </a:solidFill>
              </a:rPr>
              <a:t>провести обучение </a:t>
            </a:r>
            <a:r>
              <a:rPr lang="ru-RU" sz="2200" dirty="0">
                <a:solidFill>
                  <a:srgbClr val="000000"/>
                </a:solidFill>
              </a:rPr>
              <a:t>служащих (работников), участвующих в осуществлении закупок, и оценку у них знаний института предотвращения и урегулирования конфликта интересов, основой которого является личная заинтересованность; </a:t>
            </a:r>
          </a:p>
          <a:p>
            <a:r>
              <a:rPr lang="ru-RU" sz="2200" dirty="0">
                <a:solidFill>
                  <a:srgbClr val="000000"/>
                </a:solidFill>
              </a:rPr>
              <a:t>2) сформировать профиль служащего (работника), участвующего в осуществлении закупок, в целях оперативного выявления его личной заинтересованности в осуществлении закупок, в том числе посредством организации добровольного декларирования о возможной личной заинтересованности; </a:t>
            </a:r>
          </a:p>
          <a:p>
            <a:r>
              <a:rPr lang="ru-RU" sz="2200" dirty="0">
                <a:solidFill>
                  <a:srgbClr val="000000"/>
                </a:solidFill>
              </a:rPr>
              <a:t>3) </a:t>
            </a:r>
            <a:r>
              <a:rPr lang="ru-RU" sz="2200" b="1" dirty="0">
                <a:solidFill>
                  <a:srgbClr val="002060"/>
                </a:solidFill>
              </a:rPr>
              <a:t> разработать отдельное </a:t>
            </a:r>
            <a:r>
              <a:rPr lang="ru-RU" sz="2200" b="1" dirty="0">
                <a:solidFill>
                  <a:srgbClr val="000000"/>
                </a:solidFill>
              </a:rPr>
              <a:t>положение о регулировании конфликта интересов и утвердить его либо в качестве приложения к антикоррупционной политике организации, либо в качестве отдельного локального нормативного акта</a:t>
            </a:r>
            <a:r>
              <a:rPr lang="ru-RU" sz="2200" dirty="0">
                <a:solidFill>
                  <a:srgbClr val="000000"/>
                </a:solidFill>
              </a:rPr>
              <a:t>. </a:t>
            </a:r>
            <a:endParaRPr lang="ru-RU" sz="2200" dirty="0" smtClean="0">
              <a:solidFill>
                <a:srgbClr val="000000"/>
              </a:solidFill>
            </a:endParaRPr>
          </a:p>
          <a:p>
            <a:r>
              <a:rPr lang="ru-RU" sz="2200" dirty="0" smtClean="0">
                <a:solidFill>
                  <a:srgbClr val="000000"/>
                </a:solidFill>
              </a:rPr>
              <a:t>В положении </a:t>
            </a:r>
            <a:r>
              <a:rPr lang="ru-RU" sz="2200" dirty="0">
                <a:solidFill>
                  <a:srgbClr val="000000"/>
                </a:solidFill>
              </a:rPr>
              <a:t>об урегулировании конфликта интересов установить порядок раскрытия конфликта интересов (декларирования) и урегулирования конфликта интересов. </a:t>
            </a:r>
            <a:endParaRPr lang="ru-RU" sz="2200" b="0" i="0" dirty="0">
              <a:solidFill>
                <a:srgbClr val="000000"/>
              </a:solidFill>
              <a:effectLst/>
            </a:endParaRPr>
          </a:p>
        </p:txBody>
      </p:sp>
    </p:spTree>
    <p:extLst>
      <p:ext uri="{BB962C8B-B14F-4D97-AF65-F5344CB8AC3E}">
        <p14:creationId xmlns:p14="http://schemas.microsoft.com/office/powerpoint/2010/main" val="39322902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5383149" y="1114806"/>
            <a:ext cx="4919345" cy="626745"/>
          </a:xfrm>
          <a:prstGeom prst="rect">
            <a:avLst/>
          </a:prstGeom>
        </p:spPr>
        <p:txBody>
          <a:bodyPr vert="horz" wrap="square" lIns="0" tIns="0" rIns="0" bIns="0" rtlCol="0">
            <a:spAutoFit/>
          </a:bodyPr>
          <a:lstStyle/>
          <a:p>
            <a:pPr marL="12700" marR="5080">
              <a:tabLst>
                <a:tab pos="1361440" algn="l"/>
                <a:tab pos="1797050" algn="l"/>
                <a:tab pos="3458845" algn="l"/>
                <a:tab pos="3774440" algn="l"/>
                <a:tab pos="4284980" algn="l"/>
              </a:tabLst>
            </a:pPr>
            <a:r>
              <a:rPr sz="2000" spc="5" dirty="0">
                <a:latin typeface="Times New Roman"/>
                <a:cs typeface="Times New Roman"/>
              </a:rPr>
              <a:t>И</a:t>
            </a:r>
            <a:r>
              <a:rPr sz="2000" dirty="0">
                <a:latin typeface="Times New Roman"/>
                <a:cs typeface="Times New Roman"/>
              </a:rPr>
              <a:t>сп</a:t>
            </a:r>
            <a:r>
              <a:rPr sz="2000" spc="-20" dirty="0">
                <a:latin typeface="Times New Roman"/>
                <a:cs typeface="Times New Roman"/>
              </a:rPr>
              <a:t>о</a:t>
            </a:r>
            <a:r>
              <a:rPr sz="2000" dirty="0">
                <a:latin typeface="Times New Roman"/>
                <a:cs typeface="Times New Roman"/>
              </a:rPr>
              <a:t>ль</a:t>
            </a:r>
            <a:r>
              <a:rPr sz="2000" spc="-15" dirty="0">
                <a:latin typeface="Times New Roman"/>
                <a:cs typeface="Times New Roman"/>
              </a:rPr>
              <a:t>з</a:t>
            </a:r>
            <a:r>
              <a:rPr sz="2000" spc="5" dirty="0">
                <a:latin typeface="Times New Roman"/>
                <a:cs typeface="Times New Roman"/>
              </a:rPr>
              <a:t>о</a:t>
            </a:r>
            <a:r>
              <a:rPr sz="2000" spc="-20" dirty="0">
                <a:latin typeface="Times New Roman"/>
                <a:cs typeface="Times New Roman"/>
              </a:rPr>
              <a:t>в</a:t>
            </a:r>
            <a:r>
              <a:rPr sz="2000" dirty="0">
                <a:latin typeface="Times New Roman"/>
                <a:cs typeface="Times New Roman"/>
              </a:rPr>
              <a:t>ание	</a:t>
            </a:r>
            <a:r>
              <a:rPr sz="2000" spc="-10" dirty="0">
                <a:latin typeface="Times New Roman"/>
                <a:cs typeface="Times New Roman"/>
              </a:rPr>
              <a:t>д</a:t>
            </a:r>
            <a:r>
              <a:rPr sz="2000" spc="-20" dirty="0">
                <a:latin typeface="Times New Roman"/>
                <a:cs typeface="Times New Roman"/>
              </a:rPr>
              <a:t>о</a:t>
            </a:r>
            <a:r>
              <a:rPr sz="2000" dirty="0">
                <a:latin typeface="Times New Roman"/>
                <a:cs typeface="Times New Roman"/>
              </a:rPr>
              <a:t>лжн</a:t>
            </a:r>
            <a:r>
              <a:rPr sz="2000" spc="45" dirty="0">
                <a:latin typeface="Times New Roman"/>
                <a:cs typeface="Times New Roman"/>
              </a:rPr>
              <a:t>о</a:t>
            </a:r>
            <a:r>
              <a:rPr sz="2000" dirty="0">
                <a:latin typeface="Times New Roman"/>
                <a:cs typeface="Times New Roman"/>
              </a:rPr>
              <a:t>ст</a:t>
            </a:r>
            <a:r>
              <a:rPr sz="2000" spc="10" dirty="0">
                <a:latin typeface="Times New Roman"/>
                <a:cs typeface="Times New Roman"/>
              </a:rPr>
              <a:t>н</a:t>
            </a:r>
            <a:r>
              <a:rPr sz="2000" dirty="0">
                <a:latin typeface="Times New Roman"/>
                <a:cs typeface="Times New Roman"/>
              </a:rPr>
              <a:t>ым	л</a:t>
            </a:r>
            <a:r>
              <a:rPr sz="2000" spc="-10" dirty="0">
                <a:latin typeface="Times New Roman"/>
                <a:cs typeface="Times New Roman"/>
              </a:rPr>
              <a:t>и</a:t>
            </a:r>
            <a:r>
              <a:rPr sz="2000" dirty="0">
                <a:latin typeface="Times New Roman"/>
                <a:cs typeface="Times New Roman"/>
              </a:rPr>
              <a:t>ц</a:t>
            </a:r>
            <a:r>
              <a:rPr sz="2000" spc="-35" dirty="0">
                <a:latin typeface="Times New Roman"/>
                <a:cs typeface="Times New Roman"/>
              </a:rPr>
              <a:t>о</a:t>
            </a:r>
            <a:r>
              <a:rPr sz="2000" dirty="0">
                <a:latin typeface="Times New Roman"/>
                <a:cs typeface="Times New Roman"/>
              </a:rPr>
              <a:t>м	с</a:t>
            </a:r>
            <a:r>
              <a:rPr sz="2000" spc="-25" dirty="0">
                <a:latin typeface="Times New Roman"/>
                <a:cs typeface="Times New Roman"/>
              </a:rPr>
              <a:t>в</a:t>
            </a:r>
            <a:r>
              <a:rPr sz="2000" dirty="0">
                <a:latin typeface="Times New Roman"/>
                <a:cs typeface="Times New Roman"/>
              </a:rPr>
              <a:t>оих  сл</a:t>
            </a:r>
            <a:r>
              <a:rPr sz="2000" spc="-30" dirty="0">
                <a:latin typeface="Times New Roman"/>
                <a:cs typeface="Times New Roman"/>
              </a:rPr>
              <a:t>уж</a:t>
            </a:r>
            <a:r>
              <a:rPr sz="2000" dirty="0">
                <a:latin typeface="Times New Roman"/>
                <a:cs typeface="Times New Roman"/>
              </a:rPr>
              <a:t>ебных	</a:t>
            </a:r>
            <a:r>
              <a:rPr sz="2000" dirty="0" err="1">
                <a:latin typeface="Times New Roman"/>
                <a:cs typeface="Times New Roman"/>
              </a:rPr>
              <a:t>п</a:t>
            </a:r>
            <a:r>
              <a:rPr sz="2000" spc="-25" dirty="0" err="1">
                <a:latin typeface="Times New Roman"/>
                <a:cs typeface="Times New Roman"/>
              </a:rPr>
              <a:t>о</a:t>
            </a:r>
            <a:r>
              <a:rPr sz="2000" dirty="0" err="1">
                <a:latin typeface="Times New Roman"/>
                <a:cs typeface="Times New Roman"/>
              </a:rPr>
              <a:t>л</a:t>
            </a:r>
            <a:r>
              <a:rPr sz="2000" spc="-10" dirty="0" err="1">
                <a:latin typeface="Times New Roman"/>
                <a:cs typeface="Times New Roman"/>
              </a:rPr>
              <a:t>н</a:t>
            </a:r>
            <a:r>
              <a:rPr sz="2000" spc="-45" dirty="0" err="1">
                <a:latin typeface="Times New Roman"/>
                <a:cs typeface="Times New Roman"/>
              </a:rPr>
              <a:t>о</a:t>
            </a:r>
            <a:r>
              <a:rPr sz="2000" spc="-10" dirty="0" err="1">
                <a:latin typeface="Times New Roman"/>
                <a:cs typeface="Times New Roman"/>
              </a:rPr>
              <a:t>м</a:t>
            </a:r>
            <a:r>
              <a:rPr sz="2000" spc="-45" dirty="0" err="1">
                <a:latin typeface="Times New Roman"/>
                <a:cs typeface="Times New Roman"/>
              </a:rPr>
              <a:t>о</a:t>
            </a:r>
            <a:r>
              <a:rPr sz="2000" dirty="0" err="1">
                <a:latin typeface="Times New Roman"/>
                <a:cs typeface="Times New Roman"/>
              </a:rPr>
              <a:t>чий</a:t>
            </a:r>
            <a:r>
              <a:rPr sz="2000" spc="30" dirty="0">
                <a:latin typeface="Times New Roman"/>
                <a:cs typeface="Times New Roman"/>
              </a:rPr>
              <a:t> </a:t>
            </a:r>
            <a:r>
              <a:rPr sz="2000" spc="-10" dirty="0" err="1">
                <a:latin typeface="Times New Roman"/>
                <a:cs typeface="Times New Roman"/>
              </a:rPr>
              <a:t>в</a:t>
            </a:r>
            <a:r>
              <a:rPr sz="2000" dirty="0" err="1">
                <a:latin typeface="Times New Roman"/>
                <a:cs typeface="Times New Roman"/>
              </a:rPr>
              <a:t>о</a:t>
            </a:r>
            <a:r>
              <a:rPr sz="2000" spc="-10" dirty="0" err="1">
                <a:latin typeface="Times New Roman"/>
                <a:cs typeface="Times New Roman"/>
              </a:rPr>
              <a:t>п</a:t>
            </a:r>
            <a:r>
              <a:rPr sz="2000" dirty="0" err="1">
                <a:latin typeface="Times New Roman"/>
                <a:cs typeface="Times New Roman"/>
              </a:rPr>
              <a:t>реки</a:t>
            </a:r>
            <a:r>
              <a:rPr lang="ru-RU" sz="2000" dirty="0">
                <a:latin typeface="Times New Roman"/>
                <a:cs typeface="Times New Roman"/>
              </a:rPr>
              <a:t> </a:t>
            </a:r>
            <a:r>
              <a:rPr sz="2000" dirty="0" err="1">
                <a:latin typeface="Times New Roman"/>
                <a:cs typeface="Times New Roman"/>
              </a:rPr>
              <a:t>и</a:t>
            </a:r>
            <a:r>
              <a:rPr sz="2000" spc="-10" dirty="0" err="1">
                <a:latin typeface="Times New Roman"/>
                <a:cs typeface="Times New Roman"/>
              </a:rPr>
              <a:t>н</a:t>
            </a:r>
            <a:r>
              <a:rPr sz="2000" dirty="0" err="1">
                <a:latin typeface="Times New Roman"/>
                <a:cs typeface="Times New Roman"/>
              </a:rPr>
              <a:t>тер</a:t>
            </a:r>
            <a:r>
              <a:rPr sz="2000" spc="45" dirty="0" err="1">
                <a:latin typeface="Times New Roman"/>
                <a:cs typeface="Times New Roman"/>
              </a:rPr>
              <a:t>е</a:t>
            </a:r>
            <a:r>
              <a:rPr sz="2000" spc="20" dirty="0" err="1">
                <a:latin typeface="Times New Roman"/>
                <a:cs typeface="Times New Roman"/>
              </a:rPr>
              <a:t>с</a:t>
            </a:r>
            <a:r>
              <a:rPr sz="2000" dirty="0" err="1">
                <a:latin typeface="Times New Roman"/>
                <a:cs typeface="Times New Roman"/>
              </a:rPr>
              <a:t>ам</a:t>
            </a:r>
            <a:endParaRPr sz="2000" dirty="0">
              <a:latin typeface="Times New Roman"/>
              <a:cs typeface="Times New Roman"/>
            </a:endParaRPr>
          </a:p>
        </p:txBody>
      </p:sp>
      <p:sp>
        <p:nvSpPr>
          <p:cNvPr id="9" name="object 9"/>
          <p:cNvSpPr txBox="1"/>
          <p:nvPr/>
        </p:nvSpPr>
        <p:spPr>
          <a:xfrm>
            <a:off x="5383149" y="1724405"/>
            <a:ext cx="2267585" cy="627380"/>
          </a:xfrm>
          <a:prstGeom prst="rect">
            <a:avLst/>
          </a:prstGeom>
        </p:spPr>
        <p:txBody>
          <a:bodyPr vert="horz" wrap="square" lIns="0" tIns="0" rIns="0" bIns="0" rtlCol="0">
            <a:spAutoFit/>
          </a:bodyPr>
          <a:lstStyle/>
          <a:p>
            <a:pPr marL="12700">
              <a:tabLst>
                <a:tab pos="1247140" algn="l"/>
                <a:tab pos="1908810" algn="l"/>
              </a:tabLst>
            </a:pPr>
            <a:r>
              <a:rPr sz="2000" dirty="0">
                <a:latin typeface="Times New Roman"/>
                <a:cs typeface="Times New Roman"/>
              </a:rPr>
              <a:t>сл</a:t>
            </a:r>
            <a:r>
              <a:rPr sz="2000" spc="-35" dirty="0">
                <a:latin typeface="Times New Roman"/>
                <a:cs typeface="Times New Roman"/>
              </a:rPr>
              <a:t>у</a:t>
            </a:r>
            <a:r>
              <a:rPr sz="2000" spc="-30" dirty="0">
                <a:latin typeface="Times New Roman"/>
                <a:cs typeface="Times New Roman"/>
              </a:rPr>
              <a:t>ж</a:t>
            </a:r>
            <a:r>
              <a:rPr sz="2000" dirty="0">
                <a:latin typeface="Times New Roman"/>
                <a:cs typeface="Times New Roman"/>
              </a:rPr>
              <a:t>бы,	</a:t>
            </a:r>
            <a:r>
              <a:rPr sz="2000" spc="40" dirty="0">
                <a:latin typeface="Times New Roman"/>
                <a:cs typeface="Times New Roman"/>
              </a:rPr>
              <a:t>е</a:t>
            </a:r>
            <a:r>
              <a:rPr sz="2000" dirty="0">
                <a:latin typeface="Times New Roman"/>
                <a:cs typeface="Times New Roman"/>
              </a:rPr>
              <a:t>с</a:t>
            </a:r>
            <a:r>
              <a:rPr sz="2000" spc="-10" dirty="0">
                <a:latin typeface="Times New Roman"/>
                <a:cs typeface="Times New Roman"/>
              </a:rPr>
              <a:t>л</a:t>
            </a:r>
            <a:r>
              <a:rPr sz="2000" dirty="0">
                <a:latin typeface="Times New Roman"/>
                <a:cs typeface="Times New Roman"/>
              </a:rPr>
              <a:t>и	э</a:t>
            </a:r>
            <a:r>
              <a:rPr sz="2000" spc="-25" dirty="0">
                <a:latin typeface="Times New Roman"/>
                <a:cs typeface="Times New Roman"/>
              </a:rPr>
              <a:t>т</a:t>
            </a:r>
            <a:r>
              <a:rPr sz="2000" dirty="0">
                <a:latin typeface="Times New Roman"/>
                <a:cs typeface="Times New Roman"/>
              </a:rPr>
              <a:t>о</a:t>
            </a:r>
          </a:p>
          <a:p>
            <a:pPr marL="12700">
              <a:tabLst>
                <a:tab pos="1562735" algn="l"/>
              </a:tabLst>
            </a:pPr>
            <a:r>
              <a:rPr sz="2000" spc="-10" dirty="0">
                <a:latin typeface="Times New Roman"/>
                <a:cs typeface="Times New Roman"/>
              </a:rPr>
              <a:t>корыстной	</a:t>
            </a:r>
            <a:r>
              <a:rPr sz="2000" spc="-5" dirty="0">
                <a:latin typeface="Times New Roman"/>
                <a:cs typeface="Times New Roman"/>
              </a:rPr>
              <a:t>или</a:t>
            </a:r>
            <a:endParaRPr sz="2000" dirty="0">
              <a:latin typeface="Times New Roman"/>
              <a:cs typeface="Times New Roman"/>
            </a:endParaRPr>
          </a:p>
        </p:txBody>
      </p:sp>
      <p:sp>
        <p:nvSpPr>
          <p:cNvPr id="10" name="object 10"/>
          <p:cNvSpPr txBox="1"/>
          <p:nvPr/>
        </p:nvSpPr>
        <p:spPr>
          <a:xfrm>
            <a:off x="5383149" y="2334387"/>
            <a:ext cx="2347595" cy="307777"/>
          </a:xfrm>
          <a:prstGeom prst="rect">
            <a:avLst/>
          </a:prstGeom>
        </p:spPr>
        <p:txBody>
          <a:bodyPr vert="horz" wrap="square" lIns="0" tIns="0" rIns="0" bIns="0" rtlCol="0">
            <a:spAutoFit/>
          </a:bodyPr>
          <a:lstStyle/>
          <a:p>
            <a:pPr marL="12700"/>
            <a:r>
              <a:rPr sz="2000" b="1" dirty="0">
                <a:latin typeface="Times New Roman"/>
                <a:cs typeface="Times New Roman"/>
              </a:rPr>
              <a:t>заин</a:t>
            </a:r>
            <a:r>
              <a:rPr sz="2000" b="1" spc="-10" dirty="0">
                <a:latin typeface="Times New Roman"/>
                <a:cs typeface="Times New Roman"/>
              </a:rPr>
              <a:t>т</a:t>
            </a:r>
            <a:r>
              <a:rPr sz="2000" b="1" dirty="0">
                <a:latin typeface="Times New Roman"/>
                <a:cs typeface="Times New Roman"/>
              </a:rPr>
              <a:t>ер</a:t>
            </a:r>
            <a:r>
              <a:rPr sz="2000" b="1" spc="25" dirty="0">
                <a:latin typeface="Times New Roman"/>
                <a:cs typeface="Times New Roman"/>
              </a:rPr>
              <a:t>е</a:t>
            </a:r>
            <a:r>
              <a:rPr sz="2000" b="1" dirty="0">
                <a:latin typeface="Times New Roman"/>
                <a:cs typeface="Times New Roman"/>
              </a:rPr>
              <a:t>с</a:t>
            </a:r>
            <a:r>
              <a:rPr sz="2000" b="1" spc="-50" dirty="0">
                <a:latin typeface="Times New Roman"/>
                <a:cs typeface="Times New Roman"/>
              </a:rPr>
              <a:t>о</a:t>
            </a:r>
            <a:r>
              <a:rPr sz="2000" b="1" dirty="0">
                <a:latin typeface="Times New Roman"/>
                <a:cs typeface="Times New Roman"/>
              </a:rPr>
              <a:t>ванности</a:t>
            </a:r>
            <a:endParaRPr sz="2000">
              <a:latin typeface="Times New Roman"/>
              <a:cs typeface="Times New Roman"/>
            </a:endParaRPr>
          </a:p>
        </p:txBody>
      </p:sp>
      <p:sp>
        <p:nvSpPr>
          <p:cNvPr id="11" name="object 11"/>
          <p:cNvSpPr txBox="1"/>
          <p:nvPr/>
        </p:nvSpPr>
        <p:spPr>
          <a:xfrm>
            <a:off x="7791703" y="1724405"/>
            <a:ext cx="2509520" cy="932180"/>
          </a:xfrm>
          <a:prstGeom prst="rect">
            <a:avLst/>
          </a:prstGeom>
        </p:spPr>
        <p:txBody>
          <a:bodyPr vert="horz" wrap="square" lIns="0" tIns="0" rIns="0" bIns="0" rtlCol="0">
            <a:spAutoFit/>
          </a:bodyPr>
          <a:lstStyle/>
          <a:p>
            <a:pPr marL="12700">
              <a:tabLst>
                <a:tab pos="923925" algn="l"/>
                <a:tab pos="2263775" algn="l"/>
              </a:tabLst>
            </a:pPr>
            <a:r>
              <a:rPr sz="2000" dirty="0">
                <a:latin typeface="Times New Roman"/>
                <a:cs typeface="Times New Roman"/>
              </a:rPr>
              <a:t>дея</a:t>
            </a:r>
            <a:r>
              <a:rPr sz="2000" spc="-10" dirty="0">
                <a:latin typeface="Times New Roman"/>
                <a:cs typeface="Times New Roman"/>
              </a:rPr>
              <a:t>н</a:t>
            </a:r>
            <a:r>
              <a:rPr sz="2000" dirty="0">
                <a:latin typeface="Times New Roman"/>
                <a:cs typeface="Times New Roman"/>
              </a:rPr>
              <a:t>ие	со</a:t>
            </a:r>
            <a:r>
              <a:rPr sz="2000" spc="-10" dirty="0">
                <a:latin typeface="Times New Roman"/>
                <a:cs typeface="Times New Roman"/>
              </a:rPr>
              <a:t>в</a:t>
            </a:r>
            <a:r>
              <a:rPr sz="2000" dirty="0">
                <a:latin typeface="Times New Roman"/>
                <a:cs typeface="Times New Roman"/>
              </a:rPr>
              <a:t>е</a:t>
            </a:r>
            <a:r>
              <a:rPr sz="2000" spc="-10" dirty="0">
                <a:latin typeface="Times New Roman"/>
                <a:cs typeface="Times New Roman"/>
              </a:rPr>
              <a:t>р</a:t>
            </a:r>
            <a:r>
              <a:rPr sz="2000" dirty="0">
                <a:latin typeface="Times New Roman"/>
                <a:cs typeface="Times New Roman"/>
              </a:rPr>
              <a:t>шено	</a:t>
            </a:r>
            <a:r>
              <a:rPr sz="2000" spc="-20" dirty="0">
                <a:latin typeface="Times New Roman"/>
                <a:cs typeface="Times New Roman"/>
              </a:rPr>
              <a:t>из</a:t>
            </a:r>
            <a:endParaRPr sz="2000" dirty="0">
              <a:latin typeface="Times New Roman"/>
              <a:cs typeface="Times New Roman"/>
            </a:endParaRPr>
          </a:p>
          <a:p>
            <a:pPr marL="332740"/>
            <a:r>
              <a:rPr sz="2000" dirty="0">
                <a:latin typeface="Times New Roman"/>
                <a:cs typeface="Times New Roman"/>
              </a:rPr>
              <a:t>иной</a:t>
            </a:r>
          </a:p>
          <a:p>
            <a:pPr marL="641985"/>
            <a:r>
              <a:rPr sz="2000" dirty="0">
                <a:latin typeface="Times New Roman"/>
                <a:cs typeface="Times New Roman"/>
              </a:rPr>
              <a:t>и</a:t>
            </a:r>
          </a:p>
        </p:txBody>
      </p:sp>
      <p:sp>
        <p:nvSpPr>
          <p:cNvPr id="12" name="object 12"/>
          <p:cNvSpPr txBox="1"/>
          <p:nvPr/>
        </p:nvSpPr>
        <p:spPr>
          <a:xfrm>
            <a:off x="9279382" y="2029587"/>
            <a:ext cx="1024255" cy="626745"/>
          </a:xfrm>
          <a:prstGeom prst="rect">
            <a:avLst/>
          </a:prstGeom>
        </p:spPr>
        <p:txBody>
          <a:bodyPr vert="horz" wrap="square" lIns="0" tIns="0" rIns="0" bIns="0" rtlCol="0">
            <a:spAutoFit/>
          </a:bodyPr>
          <a:lstStyle/>
          <a:p>
            <a:pPr marL="160020"/>
            <a:r>
              <a:rPr sz="2000" b="1" dirty="0">
                <a:latin typeface="Times New Roman"/>
                <a:cs typeface="Times New Roman"/>
              </a:rPr>
              <a:t>ли</a:t>
            </a:r>
            <a:r>
              <a:rPr sz="2000" b="1" spc="-15" dirty="0">
                <a:latin typeface="Times New Roman"/>
                <a:cs typeface="Times New Roman"/>
              </a:rPr>
              <a:t>ч</a:t>
            </a:r>
            <a:r>
              <a:rPr sz="2000" b="1" dirty="0">
                <a:latin typeface="Times New Roman"/>
                <a:cs typeface="Times New Roman"/>
              </a:rPr>
              <a:t>н</a:t>
            </a:r>
            <a:r>
              <a:rPr sz="2000" b="1" spc="-10" dirty="0">
                <a:latin typeface="Times New Roman"/>
                <a:cs typeface="Times New Roman"/>
              </a:rPr>
              <a:t>о</a:t>
            </a:r>
            <a:r>
              <a:rPr sz="2000" b="1" dirty="0">
                <a:latin typeface="Times New Roman"/>
                <a:cs typeface="Times New Roman"/>
              </a:rPr>
              <a:t>й</a:t>
            </a:r>
            <a:endParaRPr sz="2000">
              <a:latin typeface="Times New Roman"/>
              <a:cs typeface="Times New Roman"/>
            </a:endParaRPr>
          </a:p>
          <a:p>
            <a:pPr marL="12700"/>
            <a:r>
              <a:rPr sz="2000" dirty="0">
                <a:latin typeface="Times New Roman"/>
                <a:cs typeface="Times New Roman"/>
              </a:rPr>
              <a:t>по</a:t>
            </a:r>
            <a:r>
              <a:rPr sz="2000" spc="-20" dirty="0">
                <a:latin typeface="Times New Roman"/>
                <a:cs typeface="Times New Roman"/>
              </a:rPr>
              <a:t>в</a:t>
            </a:r>
            <a:r>
              <a:rPr sz="2000" dirty="0">
                <a:latin typeface="Times New Roman"/>
                <a:cs typeface="Times New Roman"/>
              </a:rPr>
              <a:t>ле</a:t>
            </a:r>
            <a:r>
              <a:rPr sz="2000" spc="-10" dirty="0">
                <a:latin typeface="Times New Roman"/>
                <a:cs typeface="Times New Roman"/>
              </a:rPr>
              <a:t>к</a:t>
            </a:r>
            <a:r>
              <a:rPr sz="2000" dirty="0">
                <a:latin typeface="Times New Roman"/>
                <a:cs typeface="Times New Roman"/>
              </a:rPr>
              <a:t>ло</a:t>
            </a:r>
            <a:endParaRPr sz="2000">
              <a:latin typeface="Times New Roman"/>
              <a:cs typeface="Times New Roman"/>
            </a:endParaRPr>
          </a:p>
        </p:txBody>
      </p:sp>
      <p:sp>
        <p:nvSpPr>
          <p:cNvPr id="14" name="object 14"/>
          <p:cNvSpPr/>
          <p:nvPr/>
        </p:nvSpPr>
        <p:spPr>
          <a:xfrm>
            <a:off x="1691640" y="1107946"/>
            <a:ext cx="3534155" cy="5672328"/>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1157222" y="4463477"/>
            <a:ext cx="10653777" cy="2460497"/>
          </a:xfrm>
          <a:custGeom>
            <a:avLst/>
            <a:gdLst/>
            <a:ahLst/>
            <a:cxnLst/>
            <a:rect l="l" t="t" r="r" b="b"/>
            <a:pathLst>
              <a:path w="9144000" h="1478279">
                <a:moveTo>
                  <a:pt x="0" y="0"/>
                </a:moveTo>
                <a:lnTo>
                  <a:pt x="0" y="1478279"/>
                </a:lnTo>
                <a:lnTo>
                  <a:pt x="9143999" y="1478279"/>
                </a:lnTo>
                <a:lnTo>
                  <a:pt x="9143999" y="0"/>
                </a:lnTo>
                <a:lnTo>
                  <a:pt x="0" y="0"/>
                </a:lnTo>
                <a:close/>
              </a:path>
            </a:pathLst>
          </a:custGeom>
          <a:solidFill>
            <a:srgbClr val="FAE4D5"/>
          </a:solidFill>
        </p:spPr>
        <p:txBody>
          <a:bodyPr wrap="square" lIns="0" tIns="0" rIns="0" bIns="0" rtlCol="0"/>
          <a:lstStyle/>
          <a:p>
            <a:r>
              <a:rPr lang="ru-RU" dirty="0"/>
              <a:t>наказывается штрафом</a:t>
            </a:r>
          </a:p>
          <a:p>
            <a:pPr marL="285750" indent="-285750">
              <a:buFont typeface="Arial" panose="020B0604020202020204" pitchFamily="34" charset="0"/>
              <a:buChar char="•"/>
            </a:pPr>
            <a:r>
              <a:rPr lang="ru-RU" dirty="0"/>
              <a:t> в размере до восьмидесяти тысяч рублей или</a:t>
            </a:r>
          </a:p>
          <a:p>
            <a:pPr marL="285750" indent="-285750">
              <a:buFont typeface="Arial" panose="020B0604020202020204" pitchFamily="34" charset="0"/>
              <a:buChar char="•"/>
            </a:pPr>
            <a:r>
              <a:rPr lang="ru-RU" dirty="0"/>
              <a:t> в размере заработной платы или иного дохода осужденного за период до шести месяцев,</a:t>
            </a:r>
          </a:p>
          <a:p>
            <a:pPr marL="285750" indent="-285750">
              <a:buFont typeface="Arial" panose="020B0604020202020204" pitchFamily="34" charset="0"/>
              <a:buChar char="•"/>
            </a:pPr>
            <a:r>
              <a:rPr lang="ru-RU" dirty="0"/>
              <a:t> либо лишением права занимать определенные должности или заниматься определенной деятельностью на срок до пяти лет, </a:t>
            </a:r>
          </a:p>
          <a:p>
            <a:pPr marL="285750" indent="-285750">
              <a:buFont typeface="Arial" panose="020B0604020202020204" pitchFamily="34" charset="0"/>
              <a:buChar char="•"/>
            </a:pPr>
            <a:r>
              <a:rPr lang="ru-RU" dirty="0"/>
              <a:t>либо принудительными работами на срок до четырех лет, </a:t>
            </a:r>
          </a:p>
          <a:p>
            <a:pPr marL="285750" indent="-285750">
              <a:buFont typeface="Arial" panose="020B0604020202020204" pitchFamily="34" charset="0"/>
              <a:buChar char="•"/>
            </a:pPr>
            <a:r>
              <a:rPr lang="ru-RU" dirty="0"/>
              <a:t>либо арестом на срок от четырех до шести месяцев, либо лишением свободы на срок до четырех лет.</a:t>
            </a:r>
            <a:endParaRPr dirty="0"/>
          </a:p>
        </p:txBody>
      </p:sp>
      <p:sp>
        <p:nvSpPr>
          <p:cNvPr id="21" name="object 21"/>
          <p:cNvSpPr txBox="1"/>
          <p:nvPr/>
        </p:nvSpPr>
        <p:spPr>
          <a:xfrm>
            <a:off x="1940153" y="2639186"/>
            <a:ext cx="8580120" cy="2369880"/>
          </a:xfrm>
          <a:prstGeom prst="rect">
            <a:avLst/>
          </a:prstGeom>
        </p:spPr>
        <p:txBody>
          <a:bodyPr vert="horz" wrap="square" lIns="0" tIns="0" rIns="0" bIns="0" rtlCol="0">
            <a:spAutoFit/>
          </a:bodyPr>
          <a:lstStyle/>
          <a:p>
            <a:pPr marL="3455670" marR="222885" algn="just"/>
            <a:r>
              <a:rPr sz="2000" spc="5" dirty="0">
                <a:latin typeface="Times New Roman"/>
                <a:cs typeface="Times New Roman"/>
              </a:rPr>
              <a:t>существенное </a:t>
            </a:r>
            <a:r>
              <a:rPr sz="2000" spc="-5" dirty="0">
                <a:latin typeface="Times New Roman"/>
                <a:cs typeface="Times New Roman"/>
              </a:rPr>
              <a:t>нарушение </a:t>
            </a:r>
            <a:r>
              <a:rPr sz="2000" dirty="0">
                <a:latin typeface="Times New Roman"/>
                <a:cs typeface="Times New Roman"/>
              </a:rPr>
              <a:t>прав и </a:t>
            </a:r>
            <a:r>
              <a:rPr sz="2000" spc="-15" dirty="0">
                <a:latin typeface="Times New Roman"/>
                <a:cs typeface="Times New Roman"/>
              </a:rPr>
              <a:t>законных  </a:t>
            </a:r>
            <a:r>
              <a:rPr sz="2000" spc="5" dirty="0">
                <a:latin typeface="Times New Roman"/>
                <a:cs typeface="Times New Roman"/>
              </a:rPr>
              <a:t>интересов </a:t>
            </a:r>
            <a:r>
              <a:rPr sz="2000" spc="-5" dirty="0">
                <a:latin typeface="Times New Roman"/>
                <a:cs typeface="Times New Roman"/>
              </a:rPr>
              <a:t>граждан или </a:t>
            </a:r>
            <a:r>
              <a:rPr sz="2000" dirty="0">
                <a:latin typeface="Times New Roman"/>
                <a:cs typeface="Times New Roman"/>
              </a:rPr>
              <a:t>организаций </a:t>
            </a:r>
            <a:r>
              <a:rPr sz="2000" spc="-5" dirty="0">
                <a:latin typeface="Times New Roman"/>
                <a:cs typeface="Times New Roman"/>
              </a:rPr>
              <a:t>либо  охраняемых </a:t>
            </a:r>
            <a:r>
              <a:rPr sz="2000" spc="-20" dirty="0">
                <a:latin typeface="Times New Roman"/>
                <a:cs typeface="Times New Roman"/>
              </a:rPr>
              <a:t>законом </a:t>
            </a:r>
            <a:r>
              <a:rPr sz="2000" spc="5" dirty="0">
                <a:latin typeface="Times New Roman"/>
                <a:cs typeface="Times New Roman"/>
              </a:rPr>
              <a:t>интересов </a:t>
            </a:r>
            <a:r>
              <a:rPr sz="2000" dirty="0">
                <a:latin typeface="Times New Roman"/>
                <a:cs typeface="Times New Roman"/>
              </a:rPr>
              <a:t>общества  </a:t>
            </a:r>
            <a:r>
              <a:rPr sz="2000" spc="-5" dirty="0">
                <a:latin typeface="Times New Roman"/>
                <a:cs typeface="Times New Roman"/>
              </a:rPr>
              <a:t>или</a:t>
            </a:r>
            <a:r>
              <a:rPr sz="2000" spc="-80" dirty="0">
                <a:latin typeface="Times New Roman"/>
                <a:cs typeface="Times New Roman"/>
              </a:rPr>
              <a:t> </a:t>
            </a:r>
            <a:r>
              <a:rPr sz="2000" spc="-15" dirty="0">
                <a:latin typeface="Times New Roman"/>
                <a:cs typeface="Times New Roman"/>
              </a:rPr>
              <a:t>государства</a:t>
            </a:r>
            <a:endParaRPr sz="2000" dirty="0">
              <a:latin typeface="Times New Roman"/>
              <a:cs typeface="Times New Roman"/>
            </a:endParaRPr>
          </a:p>
          <a:p>
            <a:pPr marL="5673725" marR="224790" indent="438784">
              <a:spcBef>
                <a:spcPts val="15"/>
              </a:spcBef>
            </a:pPr>
            <a:r>
              <a:rPr sz="1600" i="1" spc="5" dirty="0">
                <a:latin typeface="Times New Roman"/>
                <a:cs typeface="Times New Roman"/>
              </a:rPr>
              <a:t>Ст.285.</a:t>
            </a:r>
            <a:r>
              <a:rPr sz="1600" i="1" spc="-100" dirty="0">
                <a:latin typeface="Times New Roman"/>
                <a:cs typeface="Times New Roman"/>
              </a:rPr>
              <a:t> </a:t>
            </a:r>
            <a:r>
              <a:rPr sz="1600" i="1" spc="-5" dirty="0">
                <a:latin typeface="Times New Roman"/>
                <a:cs typeface="Times New Roman"/>
              </a:rPr>
              <a:t>Злоупотребление  должностными</a:t>
            </a:r>
            <a:r>
              <a:rPr sz="1600" i="1" spc="-35" dirty="0">
                <a:latin typeface="Times New Roman"/>
                <a:cs typeface="Times New Roman"/>
              </a:rPr>
              <a:t> </a:t>
            </a:r>
            <a:r>
              <a:rPr sz="1600" i="1" spc="-15" dirty="0">
                <a:latin typeface="Times New Roman"/>
                <a:cs typeface="Times New Roman"/>
              </a:rPr>
              <a:t>полномочиями</a:t>
            </a:r>
            <a:endParaRPr sz="1600" dirty="0">
              <a:latin typeface="Times New Roman"/>
              <a:cs typeface="Times New Roman"/>
            </a:endParaRPr>
          </a:p>
          <a:p>
            <a:pPr>
              <a:lnSpc>
                <a:spcPct val="100000"/>
              </a:lnSpc>
            </a:pPr>
            <a:endParaRPr sz="1700" dirty="0">
              <a:latin typeface="Times New Roman"/>
              <a:cs typeface="Times New Roman"/>
            </a:endParaRPr>
          </a:p>
          <a:p>
            <a:pPr>
              <a:lnSpc>
                <a:spcPct val="100000"/>
              </a:lnSpc>
            </a:pPr>
            <a:endParaRPr sz="2500" dirty="0">
              <a:latin typeface="Times New Roman"/>
              <a:cs typeface="Times New Roman"/>
            </a:endParaRPr>
          </a:p>
        </p:txBody>
      </p:sp>
      <p:sp>
        <p:nvSpPr>
          <p:cNvPr id="17" name="Прямоугольник 16"/>
          <p:cNvSpPr/>
          <p:nvPr/>
        </p:nvSpPr>
        <p:spPr>
          <a:xfrm>
            <a:off x="505140" y="137720"/>
            <a:ext cx="10315259" cy="830997"/>
          </a:xfrm>
          <a:prstGeom prst="rect">
            <a:avLst/>
          </a:prstGeom>
        </p:spPr>
        <p:txBody>
          <a:bodyPr wrap="square">
            <a:spAutoFit/>
          </a:bodyPr>
          <a:lstStyle/>
          <a:p>
            <a:pPr marL="635" algn="ctr">
              <a:lnSpc>
                <a:spcPct val="100000"/>
              </a:lnSpc>
            </a:pPr>
            <a:r>
              <a:rPr lang="ru-RU" sz="2400" b="1" spc="-5" dirty="0">
                <a:solidFill>
                  <a:srgbClr val="7030A0"/>
                </a:solidFill>
              </a:rPr>
              <a:t>Личная</a:t>
            </a:r>
            <a:r>
              <a:rPr lang="ru-RU" sz="2400" b="1" dirty="0">
                <a:solidFill>
                  <a:srgbClr val="7030A0"/>
                </a:solidFill>
              </a:rPr>
              <a:t> </a:t>
            </a:r>
            <a:r>
              <a:rPr lang="ru-RU" sz="2400" b="1" spc="-10" dirty="0">
                <a:solidFill>
                  <a:srgbClr val="7030A0"/>
                </a:solidFill>
              </a:rPr>
              <a:t>заинтересованность,</a:t>
            </a:r>
            <a:endParaRPr lang="ru-RU" sz="2400" b="1" dirty="0">
              <a:solidFill>
                <a:srgbClr val="7030A0"/>
              </a:solidFill>
            </a:endParaRPr>
          </a:p>
          <a:p>
            <a:pPr algn="ctr">
              <a:lnSpc>
                <a:spcPct val="100000"/>
              </a:lnSpc>
            </a:pPr>
            <a:r>
              <a:rPr lang="ru-RU" sz="2400" b="1" spc="-5" dirty="0">
                <a:solidFill>
                  <a:srgbClr val="7030A0"/>
                </a:solidFill>
              </a:rPr>
              <a:t>корыстная или иная личная</a:t>
            </a:r>
            <a:r>
              <a:rPr lang="ru-RU" sz="2400" b="1" spc="-40" dirty="0">
                <a:solidFill>
                  <a:srgbClr val="7030A0"/>
                </a:solidFill>
              </a:rPr>
              <a:t> </a:t>
            </a:r>
            <a:r>
              <a:rPr lang="ru-RU" sz="2400" b="1" spc="-5" dirty="0">
                <a:solidFill>
                  <a:srgbClr val="7030A0"/>
                </a:solidFill>
              </a:rPr>
              <a:t>заинтересованность</a:t>
            </a:r>
            <a:endParaRPr lang="ru-RU" sz="2400" b="1" dirty="0">
              <a:solidFill>
                <a:srgbClr val="7030A0"/>
              </a:solidFill>
            </a:endParaRPr>
          </a:p>
        </p:txBody>
      </p:sp>
    </p:spTree>
    <p:extLst>
      <p:ext uri="{BB962C8B-B14F-4D97-AF65-F5344CB8AC3E}">
        <p14:creationId xmlns:p14="http://schemas.microsoft.com/office/powerpoint/2010/main" val="20326036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810738069"/>
              </p:ext>
            </p:extLst>
          </p:nvPr>
        </p:nvGraphicFramePr>
        <p:xfrm>
          <a:off x="400050" y="266700"/>
          <a:ext cx="11601450" cy="5871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213101" y="449450"/>
            <a:ext cx="4610100" cy="707886"/>
          </a:xfrm>
          <a:prstGeom prst="rect">
            <a:avLst/>
          </a:prstGeom>
          <a:solidFill>
            <a:srgbClr val="FFFF00"/>
          </a:solidFill>
        </p:spPr>
        <p:txBody>
          <a:bodyPr wrap="square">
            <a:spAutoFit/>
          </a:bodyPr>
          <a:lstStyle/>
          <a:p>
            <a:pPr marL="12700">
              <a:spcBef>
                <a:spcPts val="100"/>
              </a:spcBef>
            </a:pPr>
            <a:r>
              <a:rPr lang="ru-RU" sz="2000" b="1" i="1" dirty="0">
                <a:cs typeface="Times New Roman"/>
              </a:rPr>
              <a:t>Доп.</a:t>
            </a:r>
            <a:r>
              <a:rPr lang="ru-RU" sz="2000" b="1" i="1" spc="-15" dirty="0">
                <a:cs typeface="Times New Roman"/>
              </a:rPr>
              <a:t> </a:t>
            </a:r>
            <a:r>
              <a:rPr lang="ru-RU" sz="2000" b="1" i="1" spc="-5" dirty="0">
                <a:cs typeface="Times New Roman"/>
              </a:rPr>
              <a:t>требования</a:t>
            </a:r>
            <a:r>
              <a:rPr lang="ru-RU" sz="2000" b="1" i="1" spc="-35" dirty="0">
                <a:cs typeface="Times New Roman"/>
              </a:rPr>
              <a:t> </a:t>
            </a:r>
            <a:r>
              <a:rPr lang="ru-RU" sz="2000" b="1" i="1" spc="-5" dirty="0">
                <a:cs typeface="Times New Roman"/>
              </a:rPr>
              <a:t>устанавливаются</a:t>
            </a:r>
            <a:r>
              <a:rPr lang="ru-RU" sz="2000" b="1" i="1" spc="-20" dirty="0">
                <a:cs typeface="Times New Roman"/>
              </a:rPr>
              <a:t> </a:t>
            </a:r>
            <a:r>
              <a:rPr lang="ru-RU" sz="2000" b="1" i="1" dirty="0">
                <a:cs typeface="Times New Roman"/>
              </a:rPr>
              <a:t>в </a:t>
            </a:r>
            <a:r>
              <a:rPr lang="ru-RU" sz="2000" b="1" i="1" spc="-10" dirty="0">
                <a:cs typeface="Times New Roman"/>
              </a:rPr>
              <a:t>любых</a:t>
            </a:r>
            <a:r>
              <a:rPr lang="ru-RU" sz="2000" b="1" i="1" spc="10" dirty="0">
                <a:cs typeface="Times New Roman"/>
              </a:rPr>
              <a:t> </a:t>
            </a:r>
            <a:r>
              <a:rPr lang="ru-RU" sz="2000" b="1" i="1" spc="-10" dirty="0">
                <a:cs typeface="Times New Roman"/>
              </a:rPr>
              <a:t>конкурентных</a:t>
            </a:r>
            <a:r>
              <a:rPr lang="ru-RU" sz="2000" b="1" i="1" spc="-25" dirty="0">
                <a:cs typeface="Times New Roman"/>
              </a:rPr>
              <a:t> </a:t>
            </a:r>
            <a:r>
              <a:rPr lang="ru-RU" sz="2000" b="1" i="1" spc="-5" dirty="0">
                <a:cs typeface="Times New Roman"/>
              </a:rPr>
              <a:t>закупках</a:t>
            </a:r>
            <a:endParaRPr lang="ru-RU" sz="2000" dirty="0">
              <a:cs typeface="Times New Roman"/>
            </a:endParaRPr>
          </a:p>
        </p:txBody>
      </p:sp>
    </p:spTree>
    <p:extLst>
      <p:ext uri="{BB962C8B-B14F-4D97-AF65-F5344CB8AC3E}">
        <p14:creationId xmlns:p14="http://schemas.microsoft.com/office/powerpoint/2010/main" val="40933702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125415" y="0"/>
            <a:ext cx="5059363" cy="452438"/>
          </a:xfrm>
          <a:prstGeom prst="rect">
            <a:avLst/>
          </a:prstGeom>
        </p:spPr>
        <p:txBody>
          <a:bodyPr vert="horz" wrap="square" lIns="0" tIns="12065" rIns="0" bIns="0" rtlCol="0" anchor="t">
            <a:spAutoFit/>
          </a:bodyPr>
          <a:lstStyle/>
          <a:p>
            <a:pPr marL="12700">
              <a:lnSpc>
                <a:spcPct val="100000"/>
              </a:lnSpc>
              <a:spcBef>
                <a:spcPts val="95"/>
              </a:spcBef>
            </a:pPr>
            <a:r>
              <a:rPr sz="2800" b="1" spc="-215" dirty="0">
                <a:solidFill>
                  <a:srgbClr val="1F487C"/>
                </a:solidFill>
              </a:rPr>
              <a:t>Т</a:t>
            </a:r>
            <a:r>
              <a:rPr sz="2800" b="1" spc="-95" dirty="0">
                <a:solidFill>
                  <a:srgbClr val="1F487C"/>
                </a:solidFill>
              </a:rPr>
              <a:t>р</a:t>
            </a:r>
            <a:r>
              <a:rPr sz="2800" b="1" spc="-110" dirty="0">
                <a:solidFill>
                  <a:srgbClr val="1F487C"/>
                </a:solidFill>
              </a:rPr>
              <a:t>е</a:t>
            </a:r>
            <a:r>
              <a:rPr sz="2800" b="1" spc="-135" dirty="0">
                <a:solidFill>
                  <a:srgbClr val="1F487C"/>
                </a:solidFill>
              </a:rPr>
              <a:t>б</a:t>
            </a:r>
            <a:r>
              <a:rPr sz="2800" b="1" spc="-170" dirty="0">
                <a:solidFill>
                  <a:srgbClr val="1F487C"/>
                </a:solidFill>
              </a:rPr>
              <a:t>о</a:t>
            </a:r>
            <a:r>
              <a:rPr sz="2800" b="1" spc="-105" dirty="0">
                <a:solidFill>
                  <a:srgbClr val="1F487C"/>
                </a:solidFill>
              </a:rPr>
              <a:t>в</a:t>
            </a:r>
            <a:r>
              <a:rPr sz="2800" b="1" spc="-95" dirty="0">
                <a:solidFill>
                  <a:srgbClr val="1F487C"/>
                </a:solidFill>
              </a:rPr>
              <a:t>а</a:t>
            </a:r>
            <a:r>
              <a:rPr sz="2800" b="1" spc="-105" dirty="0">
                <a:solidFill>
                  <a:srgbClr val="1F487C"/>
                </a:solidFill>
              </a:rPr>
              <a:t>ни</a:t>
            </a:r>
            <a:r>
              <a:rPr sz="2800" b="1" spc="-5" dirty="0">
                <a:solidFill>
                  <a:srgbClr val="1F487C"/>
                </a:solidFill>
              </a:rPr>
              <a:t>я</a:t>
            </a:r>
            <a:r>
              <a:rPr sz="2800" b="1" spc="-235" dirty="0">
                <a:solidFill>
                  <a:srgbClr val="1F487C"/>
                </a:solidFill>
              </a:rPr>
              <a:t> </a:t>
            </a:r>
            <a:r>
              <a:rPr sz="2800" b="1" spc="-5" dirty="0">
                <a:solidFill>
                  <a:srgbClr val="1F487C"/>
                </a:solidFill>
              </a:rPr>
              <a:t>к</a:t>
            </a:r>
            <a:r>
              <a:rPr sz="2800" b="1" spc="-200" dirty="0">
                <a:solidFill>
                  <a:srgbClr val="1F487C"/>
                </a:solidFill>
              </a:rPr>
              <a:t> </a:t>
            </a:r>
            <a:r>
              <a:rPr sz="2800" b="1" spc="-140" dirty="0">
                <a:solidFill>
                  <a:srgbClr val="1F487C"/>
                </a:solidFill>
              </a:rPr>
              <a:t>У</a:t>
            </a:r>
            <a:r>
              <a:rPr sz="2800" b="1" spc="-5" dirty="0">
                <a:solidFill>
                  <a:srgbClr val="1F487C"/>
                </a:solidFill>
              </a:rPr>
              <a:t>З</a:t>
            </a:r>
            <a:r>
              <a:rPr sz="2800" b="1" spc="-210" dirty="0">
                <a:solidFill>
                  <a:srgbClr val="1F487C"/>
                </a:solidFill>
              </a:rPr>
              <a:t> </a:t>
            </a:r>
            <a:r>
              <a:rPr sz="2800" b="1" spc="-5" dirty="0">
                <a:solidFill>
                  <a:srgbClr val="1F487C"/>
                </a:solidFill>
              </a:rPr>
              <a:t>в</a:t>
            </a:r>
            <a:r>
              <a:rPr sz="2800" b="1" spc="-195" dirty="0">
                <a:solidFill>
                  <a:srgbClr val="1F487C"/>
                </a:solidFill>
              </a:rPr>
              <a:t> </a:t>
            </a:r>
            <a:r>
              <a:rPr sz="2800" b="1" spc="-100" dirty="0">
                <a:solidFill>
                  <a:srgbClr val="1F487C"/>
                </a:solidFill>
              </a:rPr>
              <a:t>з</a:t>
            </a:r>
            <a:r>
              <a:rPr sz="2800" b="1" spc="-95" dirty="0">
                <a:solidFill>
                  <a:srgbClr val="1F487C"/>
                </a:solidFill>
              </a:rPr>
              <a:t>а</a:t>
            </a:r>
            <a:r>
              <a:rPr sz="2800" b="1" spc="-140" dirty="0">
                <a:solidFill>
                  <a:srgbClr val="1F487C"/>
                </a:solidFill>
              </a:rPr>
              <a:t>к</a:t>
            </a:r>
            <a:r>
              <a:rPr sz="2800" b="1" spc="-95" dirty="0">
                <a:solidFill>
                  <a:srgbClr val="1F487C"/>
                </a:solidFill>
              </a:rPr>
              <a:t>у</a:t>
            </a:r>
            <a:r>
              <a:rPr sz="2800" b="1" spc="-105" dirty="0">
                <a:solidFill>
                  <a:srgbClr val="1F487C"/>
                </a:solidFill>
              </a:rPr>
              <a:t>п</a:t>
            </a:r>
            <a:r>
              <a:rPr sz="2800" b="1" spc="-155" dirty="0">
                <a:solidFill>
                  <a:srgbClr val="1F487C"/>
                </a:solidFill>
              </a:rPr>
              <a:t>к</a:t>
            </a:r>
            <a:r>
              <a:rPr sz="2800" b="1" spc="-95" dirty="0">
                <a:solidFill>
                  <a:srgbClr val="1F487C"/>
                </a:solidFill>
              </a:rPr>
              <a:t>а</a:t>
            </a:r>
            <a:r>
              <a:rPr sz="2800" b="1" spc="-5" dirty="0">
                <a:solidFill>
                  <a:srgbClr val="1F487C"/>
                </a:solidFill>
              </a:rPr>
              <a:t>х</a:t>
            </a:r>
            <a:r>
              <a:rPr sz="2800" b="1" spc="-225" dirty="0">
                <a:solidFill>
                  <a:srgbClr val="1F487C"/>
                </a:solidFill>
              </a:rPr>
              <a:t> </a:t>
            </a:r>
            <a:r>
              <a:rPr sz="2800" b="1" spc="-5" dirty="0">
                <a:solidFill>
                  <a:srgbClr val="1F487C"/>
                </a:solidFill>
              </a:rPr>
              <a:t>у</a:t>
            </a:r>
            <a:r>
              <a:rPr sz="2800" b="1" spc="-204" dirty="0">
                <a:solidFill>
                  <a:srgbClr val="1F487C"/>
                </a:solidFill>
              </a:rPr>
              <a:t> </a:t>
            </a:r>
            <a:r>
              <a:rPr sz="2800" b="1" spc="-110" dirty="0">
                <a:solidFill>
                  <a:srgbClr val="1F487C"/>
                </a:solidFill>
              </a:rPr>
              <a:t>Е</a:t>
            </a:r>
            <a:r>
              <a:rPr sz="2800" b="1" spc="-5" dirty="0">
                <a:solidFill>
                  <a:srgbClr val="1F487C"/>
                </a:solidFill>
              </a:rPr>
              <a:t>П</a:t>
            </a:r>
            <a:endParaRPr sz="2800" b="1" dirty="0"/>
          </a:p>
        </p:txBody>
      </p:sp>
      <p:graphicFrame>
        <p:nvGraphicFramePr>
          <p:cNvPr id="4" name="object 4"/>
          <p:cNvGraphicFramePr>
            <a:graphicFrameLocks noGrp="1"/>
          </p:cNvGraphicFramePr>
          <p:nvPr>
            <p:extLst>
              <p:ext uri="{D42A27DB-BD31-4B8C-83A1-F6EECF244321}">
                <p14:modId xmlns:p14="http://schemas.microsoft.com/office/powerpoint/2010/main" val="4071469461"/>
              </p:ext>
            </p:extLst>
          </p:nvPr>
        </p:nvGraphicFramePr>
        <p:xfrm>
          <a:off x="988157" y="730251"/>
          <a:ext cx="10795000" cy="1250949"/>
        </p:xfrm>
        <a:graphic>
          <a:graphicData uri="http://schemas.openxmlformats.org/drawingml/2006/table">
            <a:tbl>
              <a:tblPr firstRow="1" bandRow="1">
                <a:tableStyleId>{2D5ABB26-0587-4C30-8999-92F81FD0307C}</a:tableStyleId>
              </a:tblPr>
              <a:tblGrid>
                <a:gridCol w="2720490"/>
                <a:gridCol w="7215409"/>
                <a:gridCol w="859101"/>
              </a:tblGrid>
              <a:tr h="269494">
                <a:tc>
                  <a:txBody>
                    <a:bodyPr/>
                    <a:lstStyle/>
                    <a:p>
                      <a:pPr marL="45720">
                        <a:lnSpc>
                          <a:spcPct val="100000"/>
                        </a:lnSpc>
                        <a:spcBef>
                          <a:spcPts val="30"/>
                        </a:spcBef>
                      </a:pPr>
                      <a:r>
                        <a:rPr sz="1400" b="1" spc="-5" dirty="0">
                          <a:latin typeface="+mn-lt"/>
                          <a:cs typeface="Times New Roman"/>
                        </a:rPr>
                        <a:t>До</a:t>
                      </a:r>
                      <a:r>
                        <a:rPr sz="1400" b="1" spc="-20" dirty="0">
                          <a:latin typeface="+mn-lt"/>
                          <a:cs typeface="Times New Roman"/>
                        </a:rPr>
                        <a:t> </a:t>
                      </a:r>
                      <a:r>
                        <a:rPr sz="1400" b="1" dirty="0">
                          <a:latin typeface="+mn-lt"/>
                          <a:cs typeface="Times New Roman"/>
                        </a:rPr>
                        <a:t>2022</a:t>
                      </a:r>
                      <a:r>
                        <a:rPr sz="1400" b="1" spc="-60" dirty="0">
                          <a:latin typeface="+mn-lt"/>
                          <a:cs typeface="Times New Roman"/>
                        </a:rPr>
                        <a:t> </a:t>
                      </a:r>
                      <a:r>
                        <a:rPr sz="1400" b="1" spc="-80" dirty="0">
                          <a:latin typeface="+mn-lt"/>
                          <a:cs typeface="Times New Roman"/>
                        </a:rPr>
                        <a:t>г.</a:t>
                      </a:r>
                      <a:endParaRPr sz="1400" dirty="0">
                        <a:latin typeface="+mn-lt"/>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720">
                        <a:lnSpc>
                          <a:spcPct val="100000"/>
                        </a:lnSpc>
                        <a:spcBef>
                          <a:spcPts val="30"/>
                        </a:spcBef>
                      </a:pPr>
                      <a:r>
                        <a:rPr sz="1400" b="1" dirty="0">
                          <a:latin typeface="+mn-lt"/>
                          <a:cs typeface="Times New Roman"/>
                        </a:rPr>
                        <a:t>С</a:t>
                      </a:r>
                      <a:r>
                        <a:rPr sz="1400" b="1" spc="-30" dirty="0">
                          <a:latin typeface="+mn-lt"/>
                          <a:cs typeface="Times New Roman"/>
                        </a:rPr>
                        <a:t> </a:t>
                      </a:r>
                      <a:r>
                        <a:rPr sz="1400" b="1" dirty="0">
                          <a:latin typeface="+mn-lt"/>
                          <a:cs typeface="Times New Roman"/>
                        </a:rPr>
                        <a:t>01.01.2022</a:t>
                      </a:r>
                      <a:r>
                        <a:rPr sz="1400" b="1" spc="-55" dirty="0">
                          <a:latin typeface="+mn-lt"/>
                          <a:cs typeface="Times New Roman"/>
                        </a:rPr>
                        <a:t> </a:t>
                      </a:r>
                      <a:r>
                        <a:rPr sz="1400" b="1" spc="-80" dirty="0">
                          <a:latin typeface="+mn-lt"/>
                          <a:cs typeface="Times New Roman"/>
                        </a:rPr>
                        <a:t>г.</a:t>
                      </a:r>
                      <a:endParaRPr sz="1400">
                        <a:latin typeface="+mn-lt"/>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990">
                        <a:lnSpc>
                          <a:spcPct val="100000"/>
                        </a:lnSpc>
                        <a:spcBef>
                          <a:spcPts val="30"/>
                        </a:spcBef>
                      </a:pPr>
                      <a:r>
                        <a:rPr sz="1400" b="1" spc="-10" dirty="0">
                          <a:latin typeface="+mn-lt"/>
                          <a:cs typeface="Times New Roman"/>
                        </a:rPr>
                        <a:t>Норма</a:t>
                      </a:r>
                      <a:endParaRPr sz="1400">
                        <a:latin typeface="+mn-lt"/>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r h="981455">
                <a:tc>
                  <a:txBody>
                    <a:bodyPr/>
                    <a:lstStyle/>
                    <a:p>
                      <a:pPr marL="45720" marR="80645">
                        <a:lnSpc>
                          <a:spcPts val="1410"/>
                        </a:lnSpc>
                        <a:spcBef>
                          <a:spcPts val="300"/>
                        </a:spcBef>
                      </a:pPr>
                      <a:r>
                        <a:rPr sz="1400" spc="-5" dirty="0">
                          <a:latin typeface="+mn-lt"/>
                          <a:cs typeface="Times New Roman"/>
                        </a:rPr>
                        <a:t>При</a:t>
                      </a:r>
                      <a:r>
                        <a:rPr sz="1400" spc="-50" dirty="0">
                          <a:latin typeface="+mn-lt"/>
                          <a:cs typeface="Times New Roman"/>
                        </a:rPr>
                        <a:t> </a:t>
                      </a:r>
                      <a:r>
                        <a:rPr sz="1400" dirty="0">
                          <a:latin typeface="+mn-lt"/>
                          <a:cs typeface="Times New Roman"/>
                        </a:rPr>
                        <a:t>осуществлении</a:t>
                      </a:r>
                      <a:r>
                        <a:rPr sz="1400" spc="-20" dirty="0">
                          <a:latin typeface="+mn-lt"/>
                          <a:cs typeface="Times New Roman"/>
                        </a:rPr>
                        <a:t> </a:t>
                      </a:r>
                      <a:r>
                        <a:rPr sz="1400" spc="-5" dirty="0">
                          <a:latin typeface="+mn-lt"/>
                          <a:cs typeface="Times New Roman"/>
                        </a:rPr>
                        <a:t>закупки </a:t>
                      </a:r>
                      <a:r>
                        <a:rPr sz="1400" spc="-335" dirty="0">
                          <a:latin typeface="+mn-lt"/>
                          <a:cs typeface="Times New Roman"/>
                        </a:rPr>
                        <a:t> </a:t>
                      </a:r>
                      <a:r>
                        <a:rPr sz="1400" spc="-5" dirty="0">
                          <a:latin typeface="+mn-lt"/>
                          <a:cs typeface="Times New Roman"/>
                        </a:rPr>
                        <a:t>заказчик</a:t>
                      </a:r>
                      <a:r>
                        <a:rPr sz="1400" spc="-50" dirty="0">
                          <a:latin typeface="+mn-lt"/>
                          <a:cs typeface="Times New Roman"/>
                        </a:rPr>
                        <a:t> </a:t>
                      </a:r>
                      <a:r>
                        <a:rPr sz="1400" spc="-5" dirty="0">
                          <a:latin typeface="+mn-lt"/>
                          <a:cs typeface="Times New Roman"/>
                        </a:rPr>
                        <a:t>устанавливает</a:t>
                      </a:r>
                      <a:endParaRPr sz="1400" dirty="0">
                        <a:latin typeface="+mn-lt"/>
                        <a:cs typeface="Times New Roman"/>
                      </a:endParaRPr>
                    </a:p>
                    <a:p>
                      <a:pPr marL="45720">
                        <a:lnSpc>
                          <a:spcPts val="1255"/>
                        </a:lnSpc>
                      </a:pPr>
                      <a:r>
                        <a:rPr sz="1400" spc="-5" dirty="0">
                          <a:latin typeface="+mn-lt"/>
                          <a:cs typeface="Times New Roman"/>
                        </a:rPr>
                        <a:t>следующие</a:t>
                      </a:r>
                      <a:r>
                        <a:rPr sz="1400" spc="-25" dirty="0">
                          <a:latin typeface="+mn-lt"/>
                          <a:cs typeface="Times New Roman"/>
                        </a:rPr>
                        <a:t> </a:t>
                      </a:r>
                      <a:r>
                        <a:rPr sz="1400" spc="-5" dirty="0">
                          <a:latin typeface="+mn-lt"/>
                          <a:cs typeface="Times New Roman"/>
                        </a:rPr>
                        <a:t>единые</a:t>
                      </a:r>
                      <a:endParaRPr sz="1400" dirty="0">
                        <a:latin typeface="+mn-lt"/>
                        <a:cs typeface="Times New Roman"/>
                      </a:endParaRPr>
                    </a:p>
                    <a:p>
                      <a:pPr marL="45720" marR="335280">
                        <a:lnSpc>
                          <a:spcPts val="1400"/>
                        </a:lnSpc>
                        <a:spcBef>
                          <a:spcPts val="135"/>
                        </a:spcBef>
                      </a:pPr>
                      <a:r>
                        <a:rPr sz="1400" spc="-5" dirty="0">
                          <a:latin typeface="+mn-lt"/>
                          <a:cs typeface="Times New Roman"/>
                        </a:rPr>
                        <a:t>требования</a:t>
                      </a:r>
                      <a:r>
                        <a:rPr sz="1400" spc="-30" dirty="0">
                          <a:latin typeface="+mn-lt"/>
                          <a:cs typeface="Times New Roman"/>
                        </a:rPr>
                        <a:t> </a:t>
                      </a:r>
                      <a:r>
                        <a:rPr sz="1400" dirty="0">
                          <a:latin typeface="+mn-lt"/>
                          <a:cs typeface="Times New Roman"/>
                        </a:rPr>
                        <a:t>к</a:t>
                      </a:r>
                      <a:r>
                        <a:rPr sz="1400" spc="-25" dirty="0">
                          <a:latin typeface="+mn-lt"/>
                          <a:cs typeface="Times New Roman"/>
                        </a:rPr>
                        <a:t> </a:t>
                      </a:r>
                      <a:r>
                        <a:rPr sz="1400" spc="-5" dirty="0">
                          <a:latin typeface="+mn-lt"/>
                          <a:cs typeface="Times New Roman"/>
                        </a:rPr>
                        <a:t>участникам </a:t>
                      </a:r>
                      <a:r>
                        <a:rPr sz="1400" spc="-335" dirty="0">
                          <a:latin typeface="+mn-lt"/>
                          <a:cs typeface="Times New Roman"/>
                        </a:rPr>
                        <a:t> </a:t>
                      </a:r>
                      <a:r>
                        <a:rPr sz="1400" spc="-5" dirty="0">
                          <a:latin typeface="+mn-lt"/>
                          <a:cs typeface="Times New Roman"/>
                        </a:rPr>
                        <a:t>закупки:</a:t>
                      </a:r>
                      <a:endParaRPr sz="1400" dirty="0">
                        <a:latin typeface="+mn-lt"/>
                        <a:cs typeface="Times New Roman"/>
                      </a:endParaRP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5720" marR="391795">
                        <a:lnSpc>
                          <a:spcPts val="1410"/>
                        </a:lnSpc>
                        <a:spcBef>
                          <a:spcPts val="300"/>
                        </a:spcBef>
                      </a:pPr>
                      <a:r>
                        <a:rPr sz="1400" spc="-5" dirty="0">
                          <a:latin typeface="+mn-lt"/>
                          <a:cs typeface="Times New Roman"/>
                        </a:rPr>
                        <a:t>При </a:t>
                      </a:r>
                      <a:r>
                        <a:rPr sz="1400" dirty="0">
                          <a:latin typeface="+mn-lt"/>
                          <a:cs typeface="Times New Roman"/>
                        </a:rPr>
                        <a:t>применении </a:t>
                      </a:r>
                      <a:r>
                        <a:rPr sz="1400" spc="-10" dirty="0">
                          <a:latin typeface="+mn-lt"/>
                          <a:cs typeface="Times New Roman"/>
                        </a:rPr>
                        <a:t>конкурентных </a:t>
                      </a:r>
                      <a:r>
                        <a:rPr sz="1400" spc="5" dirty="0">
                          <a:latin typeface="+mn-lt"/>
                          <a:cs typeface="Times New Roman"/>
                        </a:rPr>
                        <a:t>способов, </a:t>
                      </a:r>
                      <a:r>
                        <a:rPr sz="1400" b="1" spc="-5" dirty="0">
                          <a:solidFill>
                            <a:srgbClr val="C0504D"/>
                          </a:solidFill>
                          <a:latin typeface="+mn-lt"/>
                          <a:cs typeface="Times New Roman"/>
                        </a:rPr>
                        <a:t>при осуществлении закупки </a:t>
                      </a:r>
                      <a:r>
                        <a:rPr sz="1400" b="1" dirty="0">
                          <a:solidFill>
                            <a:srgbClr val="C0504D"/>
                          </a:solidFill>
                          <a:latin typeface="+mn-lt"/>
                          <a:cs typeface="Times New Roman"/>
                        </a:rPr>
                        <a:t>у </a:t>
                      </a:r>
                      <a:r>
                        <a:rPr sz="1400" b="1" spc="-335" dirty="0">
                          <a:solidFill>
                            <a:srgbClr val="C0504D"/>
                          </a:solidFill>
                          <a:latin typeface="+mn-lt"/>
                          <a:cs typeface="Times New Roman"/>
                        </a:rPr>
                        <a:t> </a:t>
                      </a:r>
                      <a:r>
                        <a:rPr sz="1400" b="1" spc="-10" dirty="0">
                          <a:solidFill>
                            <a:srgbClr val="C0504D"/>
                          </a:solidFill>
                          <a:latin typeface="+mn-lt"/>
                          <a:cs typeface="Times New Roman"/>
                        </a:rPr>
                        <a:t>единственного</a:t>
                      </a:r>
                      <a:r>
                        <a:rPr sz="1400" b="1" spc="20" dirty="0">
                          <a:solidFill>
                            <a:srgbClr val="C0504D"/>
                          </a:solidFill>
                          <a:latin typeface="+mn-lt"/>
                          <a:cs typeface="Times New Roman"/>
                        </a:rPr>
                        <a:t> </a:t>
                      </a:r>
                      <a:r>
                        <a:rPr sz="1400" b="1" spc="-5" dirty="0">
                          <a:solidFill>
                            <a:srgbClr val="C0504D"/>
                          </a:solidFill>
                          <a:latin typeface="+mn-lt"/>
                          <a:cs typeface="Times New Roman"/>
                        </a:rPr>
                        <a:t>поставщика</a:t>
                      </a:r>
                      <a:r>
                        <a:rPr sz="1400" b="1" spc="30" dirty="0">
                          <a:solidFill>
                            <a:srgbClr val="C0504D"/>
                          </a:solidFill>
                          <a:latin typeface="+mn-lt"/>
                          <a:cs typeface="Times New Roman"/>
                        </a:rPr>
                        <a:t> </a:t>
                      </a:r>
                      <a:r>
                        <a:rPr sz="1400" spc="-5" dirty="0">
                          <a:latin typeface="+mn-lt"/>
                          <a:cs typeface="Times New Roman"/>
                        </a:rPr>
                        <a:t>(подрядчика,</a:t>
                      </a:r>
                      <a:r>
                        <a:rPr sz="1400" spc="-25" dirty="0">
                          <a:latin typeface="+mn-lt"/>
                          <a:cs typeface="Times New Roman"/>
                        </a:rPr>
                        <a:t> </a:t>
                      </a:r>
                      <a:r>
                        <a:rPr sz="1400" spc="-5" dirty="0">
                          <a:latin typeface="+mn-lt"/>
                          <a:cs typeface="Times New Roman"/>
                        </a:rPr>
                        <a:t>исполнителя)</a:t>
                      </a:r>
                      <a:r>
                        <a:rPr sz="1400" spc="-25" dirty="0">
                          <a:latin typeface="+mn-lt"/>
                          <a:cs typeface="Times New Roman"/>
                        </a:rPr>
                        <a:t> </a:t>
                      </a:r>
                      <a:r>
                        <a:rPr sz="1400" dirty="0">
                          <a:latin typeface="+mn-lt"/>
                          <a:cs typeface="Times New Roman"/>
                        </a:rPr>
                        <a:t>в</a:t>
                      </a:r>
                      <a:r>
                        <a:rPr sz="1400" spc="-5" dirty="0">
                          <a:latin typeface="+mn-lt"/>
                          <a:cs typeface="Times New Roman"/>
                        </a:rPr>
                        <a:t> случаях, </a:t>
                      </a:r>
                      <a:r>
                        <a:rPr sz="1400" dirty="0">
                          <a:latin typeface="+mn-lt"/>
                          <a:cs typeface="Times New Roman"/>
                        </a:rPr>
                        <a:t> </a:t>
                      </a:r>
                      <a:r>
                        <a:rPr sz="1400" spc="-5" dirty="0">
                          <a:latin typeface="+mn-lt"/>
                          <a:cs typeface="Times New Roman"/>
                        </a:rPr>
                        <a:t>предусмотренных</a:t>
                      </a:r>
                      <a:r>
                        <a:rPr sz="1400" spc="-20" dirty="0">
                          <a:latin typeface="+mn-lt"/>
                          <a:cs typeface="Times New Roman"/>
                        </a:rPr>
                        <a:t> </a:t>
                      </a:r>
                      <a:r>
                        <a:rPr sz="1400" b="1" dirty="0">
                          <a:solidFill>
                            <a:srgbClr val="C0504D"/>
                          </a:solidFill>
                          <a:latin typeface="+mn-lt"/>
                          <a:cs typeface="Times New Roman"/>
                        </a:rPr>
                        <a:t>пунктами</a:t>
                      </a:r>
                      <a:r>
                        <a:rPr sz="1400" b="1" spc="5" dirty="0">
                          <a:solidFill>
                            <a:srgbClr val="C0504D"/>
                          </a:solidFill>
                          <a:latin typeface="+mn-lt"/>
                          <a:cs typeface="Times New Roman"/>
                        </a:rPr>
                        <a:t> </a:t>
                      </a:r>
                      <a:r>
                        <a:rPr sz="1400" b="1" dirty="0">
                          <a:solidFill>
                            <a:srgbClr val="C0504D"/>
                          </a:solidFill>
                          <a:latin typeface="+mn-lt"/>
                          <a:cs typeface="Times New Roman"/>
                        </a:rPr>
                        <a:t>4,</a:t>
                      </a:r>
                      <a:r>
                        <a:rPr sz="1400" b="1" spc="-5" dirty="0">
                          <a:solidFill>
                            <a:srgbClr val="C0504D"/>
                          </a:solidFill>
                          <a:latin typeface="+mn-lt"/>
                          <a:cs typeface="Times New Roman"/>
                        </a:rPr>
                        <a:t> </a:t>
                      </a:r>
                      <a:r>
                        <a:rPr sz="1400" b="1" dirty="0">
                          <a:solidFill>
                            <a:srgbClr val="C0504D"/>
                          </a:solidFill>
                          <a:latin typeface="+mn-lt"/>
                          <a:cs typeface="Times New Roman"/>
                        </a:rPr>
                        <a:t>5,</a:t>
                      </a:r>
                      <a:r>
                        <a:rPr sz="1400" b="1" spc="-20" dirty="0">
                          <a:solidFill>
                            <a:srgbClr val="C0504D"/>
                          </a:solidFill>
                          <a:latin typeface="+mn-lt"/>
                          <a:cs typeface="Times New Roman"/>
                        </a:rPr>
                        <a:t> </a:t>
                      </a:r>
                      <a:r>
                        <a:rPr sz="1400" b="1" dirty="0">
                          <a:solidFill>
                            <a:srgbClr val="C0504D"/>
                          </a:solidFill>
                          <a:latin typeface="+mn-lt"/>
                          <a:cs typeface="Times New Roman"/>
                        </a:rPr>
                        <a:t>18,</a:t>
                      </a:r>
                      <a:r>
                        <a:rPr sz="1400" b="1" spc="-20" dirty="0">
                          <a:solidFill>
                            <a:srgbClr val="C0504D"/>
                          </a:solidFill>
                          <a:latin typeface="+mn-lt"/>
                          <a:cs typeface="Times New Roman"/>
                        </a:rPr>
                        <a:t> </a:t>
                      </a:r>
                      <a:r>
                        <a:rPr sz="1400" b="1" dirty="0">
                          <a:solidFill>
                            <a:srgbClr val="C0504D"/>
                          </a:solidFill>
                          <a:latin typeface="+mn-lt"/>
                          <a:cs typeface="Times New Roman"/>
                        </a:rPr>
                        <a:t>30,</a:t>
                      </a:r>
                      <a:r>
                        <a:rPr sz="1400" b="1" spc="-20" dirty="0">
                          <a:solidFill>
                            <a:srgbClr val="C0504D"/>
                          </a:solidFill>
                          <a:latin typeface="+mn-lt"/>
                          <a:cs typeface="Times New Roman"/>
                        </a:rPr>
                        <a:t> </a:t>
                      </a:r>
                      <a:r>
                        <a:rPr sz="1400" b="1" dirty="0">
                          <a:solidFill>
                            <a:srgbClr val="C0504D"/>
                          </a:solidFill>
                          <a:latin typeface="+mn-lt"/>
                          <a:cs typeface="Times New Roman"/>
                        </a:rPr>
                        <a:t>42,</a:t>
                      </a:r>
                      <a:r>
                        <a:rPr sz="1400" b="1" spc="-20" dirty="0">
                          <a:solidFill>
                            <a:srgbClr val="C0504D"/>
                          </a:solidFill>
                          <a:latin typeface="+mn-lt"/>
                          <a:cs typeface="Times New Roman"/>
                        </a:rPr>
                        <a:t> </a:t>
                      </a:r>
                      <a:r>
                        <a:rPr sz="1400" b="1" dirty="0">
                          <a:solidFill>
                            <a:srgbClr val="C0504D"/>
                          </a:solidFill>
                          <a:latin typeface="+mn-lt"/>
                          <a:cs typeface="Times New Roman"/>
                        </a:rPr>
                        <a:t>49,</a:t>
                      </a:r>
                      <a:r>
                        <a:rPr sz="1400" b="1" spc="-15" dirty="0">
                          <a:solidFill>
                            <a:srgbClr val="C0504D"/>
                          </a:solidFill>
                          <a:latin typeface="+mn-lt"/>
                          <a:cs typeface="Times New Roman"/>
                        </a:rPr>
                        <a:t> </a:t>
                      </a:r>
                      <a:r>
                        <a:rPr sz="1400" b="1" dirty="0">
                          <a:solidFill>
                            <a:srgbClr val="C0504D"/>
                          </a:solidFill>
                          <a:latin typeface="+mn-lt"/>
                          <a:cs typeface="Times New Roman"/>
                        </a:rPr>
                        <a:t>54</a:t>
                      </a:r>
                      <a:r>
                        <a:rPr sz="1400" b="1" spc="-15" dirty="0">
                          <a:solidFill>
                            <a:srgbClr val="C0504D"/>
                          </a:solidFill>
                          <a:latin typeface="+mn-lt"/>
                          <a:cs typeface="Times New Roman"/>
                        </a:rPr>
                        <a:t> </a:t>
                      </a:r>
                      <a:r>
                        <a:rPr sz="1400" b="1" dirty="0">
                          <a:solidFill>
                            <a:srgbClr val="C0504D"/>
                          </a:solidFill>
                          <a:latin typeface="+mn-lt"/>
                          <a:cs typeface="Times New Roman"/>
                        </a:rPr>
                        <a:t>и 59</a:t>
                      </a:r>
                      <a:r>
                        <a:rPr sz="1400" b="1" spc="25" dirty="0">
                          <a:solidFill>
                            <a:srgbClr val="C0504D"/>
                          </a:solidFill>
                          <a:latin typeface="+mn-lt"/>
                          <a:cs typeface="Times New Roman"/>
                        </a:rPr>
                        <a:t> </a:t>
                      </a:r>
                      <a:r>
                        <a:rPr sz="1400" dirty="0">
                          <a:latin typeface="+mn-lt"/>
                          <a:cs typeface="Times New Roman"/>
                        </a:rPr>
                        <a:t>части</a:t>
                      </a:r>
                      <a:r>
                        <a:rPr sz="1400" spc="-10" dirty="0">
                          <a:latin typeface="+mn-lt"/>
                          <a:cs typeface="Times New Roman"/>
                        </a:rPr>
                        <a:t> </a:t>
                      </a:r>
                      <a:r>
                        <a:rPr sz="1400" dirty="0">
                          <a:latin typeface="+mn-lt"/>
                          <a:cs typeface="Times New Roman"/>
                        </a:rPr>
                        <a:t>1</a:t>
                      </a:r>
                      <a:r>
                        <a:rPr sz="1400" spc="5" dirty="0">
                          <a:latin typeface="+mn-lt"/>
                          <a:cs typeface="Times New Roman"/>
                        </a:rPr>
                        <a:t> </a:t>
                      </a:r>
                      <a:r>
                        <a:rPr sz="1400" spc="-5" dirty="0">
                          <a:latin typeface="+mn-lt"/>
                          <a:cs typeface="Times New Roman"/>
                        </a:rPr>
                        <a:t>статьи</a:t>
                      </a:r>
                      <a:r>
                        <a:rPr sz="1400" dirty="0">
                          <a:latin typeface="+mn-lt"/>
                          <a:cs typeface="Times New Roman"/>
                        </a:rPr>
                        <a:t> 93</a:t>
                      </a:r>
                    </a:p>
                    <a:p>
                      <a:pPr marL="45720">
                        <a:lnSpc>
                          <a:spcPts val="1240"/>
                        </a:lnSpc>
                      </a:pPr>
                      <a:r>
                        <a:rPr sz="1400" spc="-10" dirty="0">
                          <a:latin typeface="+mn-lt"/>
                          <a:cs typeface="Times New Roman"/>
                        </a:rPr>
                        <a:t>настоящего</a:t>
                      </a:r>
                      <a:r>
                        <a:rPr sz="1400" spc="-15" dirty="0">
                          <a:latin typeface="+mn-lt"/>
                          <a:cs typeface="Times New Roman"/>
                        </a:rPr>
                        <a:t> </a:t>
                      </a:r>
                      <a:r>
                        <a:rPr sz="1400" spc="-5" dirty="0">
                          <a:latin typeface="+mn-lt"/>
                          <a:cs typeface="Times New Roman"/>
                        </a:rPr>
                        <a:t>Федерального</a:t>
                      </a:r>
                      <a:r>
                        <a:rPr sz="1400" spc="-25" dirty="0">
                          <a:latin typeface="+mn-lt"/>
                          <a:cs typeface="Times New Roman"/>
                        </a:rPr>
                        <a:t> </a:t>
                      </a:r>
                      <a:r>
                        <a:rPr sz="1400" spc="-10" dirty="0">
                          <a:latin typeface="+mn-lt"/>
                          <a:cs typeface="Times New Roman"/>
                        </a:rPr>
                        <a:t>закона,</a:t>
                      </a:r>
                      <a:r>
                        <a:rPr sz="1400" spc="-30" dirty="0">
                          <a:latin typeface="+mn-lt"/>
                          <a:cs typeface="Times New Roman"/>
                        </a:rPr>
                        <a:t> </a:t>
                      </a:r>
                      <a:r>
                        <a:rPr sz="1400" spc="-5" dirty="0">
                          <a:latin typeface="+mn-lt"/>
                          <a:cs typeface="Times New Roman"/>
                        </a:rPr>
                        <a:t>заказчик</a:t>
                      </a:r>
                      <a:r>
                        <a:rPr sz="1400" spc="-40" dirty="0">
                          <a:latin typeface="+mn-lt"/>
                          <a:cs typeface="Times New Roman"/>
                        </a:rPr>
                        <a:t> </a:t>
                      </a:r>
                      <a:r>
                        <a:rPr sz="1400" spc="-5" dirty="0">
                          <a:latin typeface="+mn-lt"/>
                          <a:cs typeface="Times New Roman"/>
                        </a:rPr>
                        <a:t>устанавливает</a:t>
                      </a:r>
                      <a:r>
                        <a:rPr sz="1400" spc="35" dirty="0">
                          <a:latin typeface="+mn-lt"/>
                          <a:cs typeface="Times New Roman"/>
                        </a:rPr>
                        <a:t> </a:t>
                      </a:r>
                      <a:r>
                        <a:rPr sz="1400" spc="-5" dirty="0">
                          <a:latin typeface="+mn-lt"/>
                          <a:cs typeface="Times New Roman"/>
                        </a:rPr>
                        <a:t>следующие</a:t>
                      </a:r>
                      <a:r>
                        <a:rPr sz="1400" spc="20" dirty="0">
                          <a:latin typeface="+mn-lt"/>
                          <a:cs typeface="Times New Roman"/>
                        </a:rPr>
                        <a:t> </a:t>
                      </a:r>
                      <a:r>
                        <a:rPr sz="1400" spc="-5" dirty="0">
                          <a:latin typeface="+mn-lt"/>
                          <a:cs typeface="Times New Roman"/>
                        </a:rPr>
                        <a:t>единые</a:t>
                      </a:r>
                      <a:endParaRPr sz="1400" dirty="0">
                        <a:latin typeface="+mn-lt"/>
                        <a:cs typeface="Times New Roman"/>
                      </a:endParaRPr>
                    </a:p>
                    <a:p>
                      <a:pPr marL="45720">
                        <a:lnSpc>
                          <a:spcPts val="1540"/>
                        </a:lnSpc>
                      </a:pPr>
                      <a:r>
                        <a:rPr sz="1400" spc="-5" dirty="0">
                          <a:latin typeface="+mn-lt"/>
                          <a:cs typeface="Times New Roman"/>
                        </a:rPr>
                        <a:t>требования</a:t>
                      </a:r>
                      <a:r>
                        <a:rPr sz="1400" spc="-15" dirty="0">
                          <a:latin typeface="+mn-lt"/>
                          <a:cs typeface="Times New Roman"/>
                        </a:rPr>
                        <a:t> </a:t>
                      </a:r>
                      <a:r>
                        <a:rPr sz="1400" dirty="0">
                          <a:latin typeface="+mn-lt"/>
                          <a:cs typeface="Times New Roman"/>
                        </a:rPr>
                        <a:t>к</a:t>
                      </a:r>
                      <a:r>
                        <a:rPr sz="1400" spc="-15" dirty="0">
                          <a:latin typeface="+mn-lt"/>
                          <a:cs typeface="Times New Roman"/>
                        </a:rPr>
                        <a:t> </a:t>
                      </a:r>
                      <a:r>
                        <a:rPr sz="1400" spc="-5" dirty="0">
                          <a:latin typeface="+mn-lt"/>
                          <a:cs typeface="Times New Roman"/>
                        </a:rPr>
                        <a:t>участникам</a:t>
                      </a:r>
                      <a:r>
                        <a:rPr sz="1400" dirty="0">
                          <a:latin typeface="+mn-lt"/>
                          <a:cs typeface="Times New Roman"/>
                        </a:rPr>
                        <a:t> </a:t>
                      </a:r>
                      <a:r>
                        <a:rPr sz="1400" spc="-10" dirty="0">
                          <a:latin typeface="+mn-lt"/>
                          <a:cs typeface="Times New Roman"/>
                        </a:rPr>
                        <a:t>закупки</a:t>
                      </a:r>
                      <a:endParaRPr sz="1400" dirty="0">
                        <a:latin typeface="+mn-lt"/>
                        <a:cs typeface="Times New Roman"/>
                      </a:endParaRP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46990">
                        <a:lnSpc>
                          <a:spcPts val="1545"/>
                        </a:lnSpc>
                        <a:spcBef>
                          <a:spcPts val="30"/>
                        </a:spcBef>
                      </a:pPr>
                      <a:r>
                        <a:rPr sz="1400" dirty="0">
                          <a:latin typeface="+mn-lt"/>
                          <a:cs typeface="Times New Roman"/>
                        </a:rPr>
                        <a:t>Ч.1</a:t>
                      </a:r>
                    </a:p>
                    <a:p>
                      <a:pPr marL="46990">
                        <a:lnSpc>
                          <a:spcPts val="1545"/>
                        </a:lnSpc>
                      </a:pPr>
                      <a:r>
                        <a:rPr sz="1400" spc="-25" dirty="0">
                          <a:latin typeface="+mn-lt"/>
                          <a:cs typeface="Times New Roman"/>
                        </a:rPr>
                        <a:t>ст.31</a:t>
                      </a:r>
                      <a:endParaRPr sz="1400" dirty="0">
                        <a:latin typeface="+mn-lt"/>
                        <a:cs typeface="Times New Roman"/>
                      </a:endParaRPr>
                    </a:p>
                  </a:txBody>
                  <a:tcPr marL="0" marR="0" marT="381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r>
            </a:tbl>
          </a:graphicData>
        </a:graphic>
      </p:graphicFrame>
      <p:sp>
        <p:nvSpPr>
          <p:cNvPr id="7" name="object 7"/>
          <p:cNvSpPr txBox="1"/>
          <p:nvPr/>
        </p:nvSpPr>
        <p:spPr>
          <a:xfrm>
            <a:off x="1160584" y="2259013"/>
            <a:ext cx="10622573" cy="4042517"/>
          </a:xfrm>
          <a:prstGeom prst="rect">
            <a:avLst/>
          </a:prstGeom>
        </p:spPr>
        <p:txBody>
          <a:bodyPr vert="horz" wrap="square" lIns="0" tIns="12065" rIns="0" bIns="0" rtlCol="0">
            <a:spAutoFit/>
          </a:bodyPr>
          <a:lstStyle/>
          <a:p>
            <a:pPr marL="4817745">
              <a:lnSpc>
                <a:spcPct val="90000"/>
              </a:lnSpc>
            </a:pPr>
            <a:r>
              <a:rPr sz="2800" b="1" spc="-110" dirty="0">
                <a:solidFill>
                  <a:srgbClr val="1F487C"/>
                </a:solidFill>
                <a:cs typeface="Times New Roman"/>
              </a:rPr>
              <a:t>П</a:t>
            </a:r>
            <a:r>
              <a:rPr sz="2800" b="1" spc="-95" dirty="0">
                <a:solidFill>
                  <a:srgbClr val="1F487C"/>
                </a:solidFill>
                <a:cs typeface="Times New Roman"/>
              </a:rPr>
              <a:t>о</a:t>
            </a:r>
            <a:r>
              <a:rPr sz="2800" b="1" spc="-100" dirty="0">
                <a:solidFill>
                  <a:srgbClr val="1F487C"/>
                </a:solidFill>
                <a:cs typeface="Times New Roman"/>
              </a:rPr>
              <a:t>з</a:t>
            </a:r>
            <a:r>
              <a:rPr sz="2800" b="1" spc="-105" dirty="0">
                <a:solidFill>
                  <a:srgbClr val="1F487C"/>
                </a:solidFill>
                <a:cs typeface="Times New Roman"/>
              </a:rPr>
              <a:t>ици</a:t>
            </a:r>
            <a:r>
              <a:rPr sz="2800" b="1" spc="-5" dirty="0">
                <a:solidFill>
                  <a:srgbClr val="1F487C"/>
                </a:solidFill>
                <a:cs typeface="Times New Roman"/>
              </a:rPr>
              <a:t>я</a:t>
            </a:r>
            <a:r>
              <a:rPr sz="2800" b="1" spc="-225" dirty="0">
                <a:solidFill>
                  <a:srgbClr val="1F487C"/>
                </a:solidFill>
                <a:cs typeface="Times New Roman"/>
              </a:rPr>
              <a:t> </a:t>
            </a:r>
            <a:r>
              <a:rPr sz="2800" b="1" spc="-100" dirty="0">
                <a:solidFill>
                  <a:srgbClr val="1F487C"/>
                </a:solidFill>
                <a:cs typeface="Times New Roman"/>
              </a:rPr>
              <a:t>М</a:t>
            </a:r>
            <a:r>
              <a:rPr sz="2800" b="1" spc="-105" dirty="0">
                <a:solidFill>
                  <a:srgbClr val="1F487C"/>
                </a:solidFill>
                <a:cs typeface="Times New Roman"/>
              </a:rPr>
              <a:t>инфин</a:t>
            </a:r>
            <a:r>
              <a:rPr sz="2800" b="1" spc="-5" dirty="0">
                <a:solidFill>
                  <a:srgbClr val="1F487C"/>
                </a:solidFill>
                <a:cs typeface="Times New Roman"/>
              </a:rPr>
              <a:t>а</a:t>
            </a:r>
            <a:r>
              <a:rPr sz="2800" b="1" spc="-190" dirty="0">
                <a:solidFill>
                  <a:srgbClr val="1F487C"/>
                </a:solidFill>
                <a:cs typeface="Times New Roman"/>
              </a:rPr>
              <a:t> </a:t>
            </a:r>
            <a:r>
              <a:rPr sz="2800" b="1" spc="-180" dirty="0">
                <a:solidFill>
                  <a:srgbClr val="1F487C"/>
                </a:solidFill>
                <a:cs typeface="Times New Roman"/>
              </a:rPr>
              <a:t>Р</a:t>
            </a:r>
            <a:r>
              <a:rPr sz="2800" b="1" spc="-95" dirty="0">
                <a:solidFill>
                  <a:srgbClr val="1F487C"/>
                </a:solidFill>
                <a:cs typeface="Times New Roman"/>
              </a:rPr>
              <a:t>о</a:t>
            </a:r>
            <a:r>
              <a:rPr sz="2800" b="1" spc="-110" dirty="0">
                <a:solidFill>
                  <a:srgbClr val="1F487C"/>
                </a:solidFill>
                <a:cs typeface="Times New Roman"/>
              </a:rPr>
              <a:t>сс</a:t>
            </a:r>
            <a:r>
              <a:rPr sz="2800" b="1" spc="-105" dirty="0">
                <a:solidFill>
                  <a:srgbClr val="1F487C"/>
                </a:solidFill>
                <a:cs typeface="Times New Roman"/>
              </a:rPr>
              <a:t>ии</a:t>
            </a:r>
            <a:r>
              <a:rPr sz="2800" b="1" spc="-5" dirty="0">
                <a:solidFill>
                  <a:srgbClr val="1F487C"/>
                </a:solidFill>
                <a:cs typeface="Times New Roman"/>
              </a:rPr>
              <a:t>.</a:t>
            </a:r>
            <a:endParaRPr sz="2800" dirty="0">
              <a:cs typeface="Times New Roman"/>
            </a:endParaRPr>
          </a:p>
          <a:p>
            <a:pPr marL="4141470">
              <a:lnSpc>
                <a:spcPct val="90000"/>
              </a:lnSpc>
            </a:pPr>
            <a:r>
              <a:rPr sz="1600" b="1" spc="-75" dirty="0">
                <a:solidFill>
                  <a:srgbClr val="1F487C"/>
                </a:solidFill>
                <a:cs typeface="Times New Roman"/>
              </a:rPr>
              <a:t>П.3</a:t>
            </a:r>
            <a:r>
              <a:rPr sz="1600" b="1" spc="-190" dirty="0">
                <a:solidFill>
                  <a:srgbClr val="1F487C"/>
                </a:solidFill>
                <a:cs typeface="Times New Roman"/>
              </a:rPr>
              <a:t> </a:t>
            </a:r>
            <a:r>
              <a:rPr sz="1600" b="1" spc="-85" dirty="0">
                <a:solidFill>
                  <a:srgbClr val="1F487C"/>
                </a:solidFill>
                <a:cs typeface="Times New Roman"/>
              </a:rPr>
              <a:t>письма</a:t>
            </a:r>
            <a:r>
              <a:rPr sz="1600" b="1" spc="-215" dirty="0">
                <a:solidFill>
                  <a:srgbClr val="1F487C"/>
                </a:solidFill>
                <a:cs typeface="Times New Roman"/>
              </a:rPr>
              <a:t> </a:t>
            </a:r>
            <a:r>
              <a:rPr sz="1600" b="1" spc="-85" dirty="0">
                <a:solidFill>
                  <a:srgbClr val="1F487C"/>
                </a:solidFill>
                <a:cs typeface="Times New Roman"/>
              </a:rPr>
              <a:t>Минфина</a:t>
            </a:r>
            <a:r>
              <a:rPr sz="1600" b="1" spc="-215" dirty="0">
                <a:solidFill>
                  <a:srgbClr val="1F487C"/>
                </a:solidFill>
                <a:cs typeface="Times New Roman"/>
              </a:rPr>
              <a:t> </a:t>
            </a:r>
            <a:r>
              <a:rPr sz="1600" b="1" spc="-90" dirty="0">
                <a:solidFill>
                  <a:srgbClr val="1F487C"/>
                </a:solidFill>
                <a:cs typeface="Times New Roman"/>
              </a:rPr>
              <a:t>России</a:t>
            </a:r>
            <a:r>
              <a:rPr sz="1600" b="1" spc="-200" dirty="0">
                <a:solidFill>
                  <a:srgbClr val="1F487C"/>
                </a:solidFill>
                <a:cs typeface="Times New Roman"/>
              </a:rPr>
              <a:t> </a:t>
            </a:r>
            <a:r>
              <a:rPr sz="1600" b="1" spc="-60" dirty="0">
                <a:solidFill>
                  <a:srgbClr val="1F487C"/>
                </a:solidFill>
                <a:cs typeface="Times New Roman"/>
              </a:rPr>
              <a:t>от</a:t>
            </a:r>
            <a:r>
              <a:rPr sz="1600" b="1" spc="-204" dirty="0">
                <a:solidFill>
                  <a:srgbClr val="1F487C"/>
                </a:solidFill>
                <a:cs typeface="Times New Roman"/>
              </a:rPr>
              <a:t> </a:t>
            </a:r>
            <a:r>
              <a:rPr sz="1600" b="1" spc="-90" dirty="0">
                <a:solidFill>
                  <a:srgbClr val="1F487C"/>
                </a:solidFill>
                <a:cs typeface="Times New Roman"/>
              </a:rPr>
              <a:t>14.02.2022</a:t>
            </a:r>
            <a:r>
              <a:rPr sz="1600" b="1" spc="-240" dirty="0">
                <a:solidFill>
                  <a:srgbClr val="1F487C"/>
                </a:solidFill>
                <a:cs typeface="Times New Roman"/>
              </a:rPr>
              <a:t> </a:t>
            </a:r>
            <a:r>
              <a:rPr sz="1600" b="1" spc="-5" dirty="0">
                <a:solidFill>
                  <a:srgbClr val="1F487C"/>
                </a:solidFill>
                <a:cs typeface="Times New Roman"/>
              </a:rPr>
              <a:t>N</a:t>
            </a:r>
            <a:r>
              <a:rPr sz="1600" b="1" spc="-195" dirty="0">
                <a:solidFill>
                  <a:srgbClr val="1F487C"/>
                </a:solidFill>
                <a:cs typeface="Times New Roman"/>
              </a:rPr>
              <a:t> </a:t>
            </a:r>
            <a:r>
              <a:rPr sz="1600" b="1" spc="-95" dirty="0">
                <a:solidFill>
                  <a:srgbClr val="1F487C"/>
                </a:solidFill>
                <a:cs typeface="Times New Roman"/>
              </a:rPr>
              <a:t>24-01-09/10138</a:t>
            </a:r>
            <a:endParaRPr sz="1600" dirty="0">
              <a:cs typeface="Times New Roman"/>
            </a:endParaRPr>
          </a:p>
          <a:p>
            <a:pPr marL="12700" marR="6350">
              <a:lnSpc>
                <a:spcPct val="90000"/>
              </a:lnSpc>
            </a:pPr>
            <a:r>
              <a:rPr sz="1300" i="1" spc="-5" dirty="0">
                <a:cs typeface="Times New Roman"/>
              </a:rPr>
              <a:t>В </a:t>
            </a:r>
            <a:r>
              <a:rPr sz="1300" i="1" spc="-10" dirty="0">
                <a:cs typeface="Times New Roman"/>
              </a:rPr>
              <a:t>соответствии </a:t>
            </a:r>
            <a:r>
              <a:rPr sz="1300" i="1" spc="-5" dirty="0">
                <a:cs typeface="Times New Roman"/>
              </a:rPr>
              <a:t>с </a:t>
            </a:r>
            <a:r>
              <a:rPr sz="1300" i="1" spc="-10" dirty="0">
                <a:cs typeface="Times New Roman"/>
              </a:rPr>
              <a:t>положениями </a:t>
            </a:r>
            <a:r>
              <a:rPr sz="1300" i="1" spc="-5" dirty="0">
                <a:cs typeface="Times New Roman"/>
              </a:rPr>
              <a:t>частей 1 и 7 </a:t>
            </a:r>
            <a:r>
              <a:rPr sz="1300" i="1" dirty="0">
                <a:cs typeface="Times New Roman"/>
              </a:rPr>
              <a:t>статьи </a:t>
            </a:r>
            <a:r>
              <a:rPr sz="1300" i="1" spc="-5" dirty="0">
                <a:cs typeface="Times New Roman"/>
              </a:rPr>
              <a:t>31 </a:t>
            </a:r>
            <a:r>
              <a:rPr sz="1300" i="1" spc="-10" dirty="0">
                <a:cs typeface="Times New Roman"/>
              </a:rPr>
              <a:t>Закона </a:t>
            </a:r>
            <a:r>
              <a:rPr sz="1300" i="1" spc="-5" dirty="0">
                <a:cs typeface="Times New Roman"/>
              </a:rPr>
              <a:t>N 44-ФЗ </a:t>
            </a:r>
            <a:r>
              <a:rPr sz="1300" i="1" spc="-10" dirty="0">
                <a:cs typeface="Times New Roman"/>
              </a:rPr>
              <a:t>единые требования предъявляются </a:t>
            </a:r>
            <a:r>
              <a:rPr sz="1300" i="1" spc="-5" dirty="0">
                <a:cs typeface="Times New Roman"/>
              </a:rPr>
              <a:t>в равной </a:t>
            </a:r>
            <a:r>
              <a:rPr sz="1300" i="1" spc="-10" dirty="0">
                <a:cs typeface="Times New Roman"/>
              </a:rPr>
              <a:t>мере </a:t>
            </a:r>
            <a:r>
              <a:rPr sz="1300" i="1" spc="-50" dirty="0">
                <a:cs typeface="Times New Roman"/>
              </a:rPr>
              <a:t>ко </a:t>
            </a:r>
            <a:r>
              <a:rPr sz="1300" i="1" spc="-45" dirty="0">
                <a:cs typeface="Times New Roman"/>
              </a:rPr>
              <a:t> </a:t>
            </a:r>
            <a:r>
              <a:rPr sz="1300" i="1" spc="-20" dirty="0">
                <a:cs typeface="Times New Roman"/>
              </a:rPr>
              <a:t>всем </a:t>
            </a:r>
            <a:r>
              <a:rPr sz="1300" i="1" spc="-5" dirty="0">
                <a:cs typeface="Times New Roman"/>
              </a:rPr>
              <a:t>участникам закупок, в </a:t>
            </a:r>
            <a:r>
              <a:rPr sz="1300" i="1" spc="-25" dirty="0">
                <a:cs typeface="Times New Roman"/>
              </a:rPr>
              <a:t>том </a:t>
            </a:r>
            <a:r>
              <a:rPr sz="1300" i="1" dirty="0">
                <a:cs typeface="Times New Roman"/>
              </a:rPr>
              <a:t>числе </a:t>
            </a:r>
            <a:r>
              <a:rPr sz="1300" i="1" spc="-5" dirty="0">
                <a:cs typeface="Times New Roman"/>
              </a:rPr>
              <a:t>при </a:t>
            </a:r>
            <a:r>
              <a:rPr sz="1300" i="1" dirty="0">
                <a:cs typeface="Times New Roman"/>
              </a:rPr>
              <a:t>осуществлении </a:t>
            </a:r>
            <a:r>
              <a:rPr sz="1300" i="1" spc="-5" dirty="0">
                <a:cs typeface="Times New Roman"/>
              </a:rPr>
              <a:t>закупки у единственного поставщика </a:t>
            </a:r>
            <a:r>
              <a:rPr sz="1300" i="1" spc="-10" dirty="0">
                <a:cs typeface="Times New Roman"/>
              </a:rPr>
              <a:t>(подрядчика, исполнителя) </a:t>
            </a:r>
            <a:r>
              <a:rPr sz="1300" i="1" spc="-5" dirty="0">
                <a:cs typeface="Times New Roman"/>
              </a:rPr>
              <a:t>в </a:t>
            </a:r>
            <a:r>
              <a:rPr sz="1300" i="1" dirty="0">
                <a:cs typeface="Times New Roman"/>
              </a:rPr>
              <a:t> </a:t>
            </a:r>
            <a:r>
              <a:rPr sz="1300" i="1" spc="-5" dirty="0">
                <a:cs typeface="Times New Roman"/>
              </a:rPr>
              <a:t>случаях, </a:t>
            </a:r>
            <a:r>
              <a:rPr sz="1300" i="1" spc="-10" dirty="0">
                <a:cs typeface="Times New Roman"/>
              </a:rPr>
              <a:t>предусмотренных</a:t>
            </a:r>
            <a:r>
              <a:rPr sz="1300" i="1" spc="5" dirty="0">
                <a:cs typeface="Times New Roman"/>
              </a:rPr>
              <a:t> </a:t>
            </a:r>
            <a:r>
              <a:rPr sz="1300" i="1" spc="-5" dirty="0">
                <a:cs typeface="Times New Roman"/>
              </a:rPr>
              <a:t>пунктами</a:t>
            </a:r>
            <a:r>
              <a:rPr sz="1300" i="1" spc="15" dirty="0">
                <a:cs typeface="Times New Roman"/>
              </a:rPr>
              <a:t> </a:t>
            </a:r>
            <a:r>
              <a:rPr sz="1300" i="1" spc="-5" dirty="0">
                <a:cs typeface="Times New Roman"/>
              </a:rPr>
              <a:t>4,</a:t>
            </a:r>
            <a:r>
              <a:rPr sz="1300" i="1" dirty="0">
                <a:cs typeface="Times New Roman"/>
              </a:rPr>
              <a:t> </a:t>
            </a:r>
            <a:r>
              <a:rPr sz="1300" i="1" spc="-5" dirty="0">
                <a:cs typeface="Times New Roman"/>
              </a:rPr>
              <a:t>5, 18,</a:t>
            </a:r>
            <a:r>
              <a:rPr sz="1300" i="1" spc="15" dirty="0">
                <a:cs typeface="Times New Roman"/>
              </a:rPr>
              <a:t> </a:t>
            </a:r>
            <a:r>
              <a:rPr sz="1300" i="1" spc="-5" dirty="0">
                <a:cs typeface="Times New Roman"/>
              </a:rPr>
              <a:t>30, 42,</a:t>
            </a:r>
            <a:r>
              <a:rPr sz="1300" i="1" spc="15" dirty="0">
                <a:cs typeface="Times New Roman"/>
              </a:rPr>
              <a:t> </a:t>
            </a:r>
            <a:r>
              <a:rPr sz="1300" i="1" spc="-5" dirty="0">
                <a:cs typeface="Times New Roman"/>
              </a:rPr>
              <a:t>49, 54</a:t>
            </a:r>
            <a:r>
              <a:rPr sz="1300" i="1" spc="15" dirty="0">
                <a:cs typeface="Times New Roman"/>
              </a:rPr>
              <a:t> </a:t>
            </a:r>
            <a:r>
              <a:rPr sz="1300" i="1" spc="-5" dirty="0">
                <a:cs typeface="Times New Roman"/>
              </a:rPr>
              <a:t>и 59</a:t>
            </a:r>
            <a:r>
              <a:rPr sz="1300" i="1" dirty="0">
                <a:cs typeface="Times New Roman"/>
              </a:rPr>
              <a:t> </a:t>
            </a:r>
            <a:r>
              <a:rPr sz="1300" i="1" spc="-5" dirty="0">
                <a:cs typeface="Times New Roman"/>
              </a:rPr>
              <a:t>части</a:t>
            </a:r>
            <a:r>
              <a:rPr sz="1300" i="1" spc="15" dirty="0">
                <a:cs typeface="Times New Roman"/>
              </a:rPr>
              <a:t> </a:t>
            </a:r>
            <a:r>
              <a:rPr sz="1300" i="1" spc="-5" dirty="0">
                <a:cs typeface="Times New Roman"/>
              </a:rPr>
              <a:t>1</a:t>
            </a:r>
            <a:r>
              <a:rPr sz="1300" i="1" dirty="0">
                <a:cs typeface="Times New Roman"/>
              </a:rPr>
              <a:t> </a:t>
            </a:r>
            <a:r>
              <a:rPr sz="1300" i="1" spc="-5" dirty="0">
                <a:cs typeface="Times New Roman"/>
              </a:rPr>
              <a:t>статьи</a:t>
            </a:r>
            <a:r>
              <a:rPr sz="1300" i="1" spc="10" dirty="0">
                <a:cs typeface="Times New Roman"/>
              </a:rPr>
              <a:t> </a:t>
            </a:r>
            <a:r>
              <a:rPr sz="1300" i="1" spc="-5" dirty="0">
                <a:cs typeface="Times New Roman"/>
              </a:rPr>
              <a:t>93</a:t>
            </a:r>
            <a:r>
              <a:rPr sz="1300" i="1" spc="15" dirty="0">
                <a:cs typeface="Times New Roman"/>
              </a:rPr>
              <a:t> </a:t>
            </a:r>
            <a:r>
              <a:rPr sz="1300" i="1" spc="-15" dirty="0">
                <a:cs typeface="Times New Roman"/>
              </a:rPr>
              <a:t>Закона</a:t>
            </a:r>
            <a:r>
              <a:rPr sz="1300" i="1" dirty="0">
                <a:cs typeface="Times New Roman"/>
              </a:rPr>
              <a:t> </a:t>
            </a:r>
            <a:r>
              <a:rPr sz="1300" i="1" spc="-5" dirty="0">
                <a:cs typeface="Times New Roman"/>
              </a:rPr>
              <a:t>N</a:t>
            </a:r>
            <a:r>
              <a:rPr sz="1300" i="1" spc="5" dirty="0">
                <a:cs typeface="Times New Roman"/>
              </a:rPr>
              <a:t> </a:t>
            </a:r>
            <a:r>
              <a:rPr sz="1300" i="1" spc="-5" dirty="0">
                <a:cs typeface="Times New Roman"/>
              </a:rPr>
              <a:t>44-ФЗ.</a:t>
            </a:r>
            <a:endParaRPr sz="1300" dirty="0">
              <a:cs typeface="Times New Roman"/>
            </a:endParaRPr>
          </a:p>
          <a:p>
            <a:pPr marL="12700" marR="5715">
              <a:lnSpc>
                <a:spcPct val="90000"/>
              </a:lnSpc>
            </a:pPr>
            <a:r>
              <a:rPr sz="1300" i="1" spc="-10" dirty="0">
                <a:cs typeface="Times New Roman"/>
              </a:rPr>
              <a:t>Следует отметить, </a:t>
            </a:r>
            <a:r>
              <a:rPr sz="1300" i="1" spc="-5" dirty="0">
                <a:cs typeface="Times New Roman"/>
              </a:rPr>
              <a:t>что часть 5 статьи 31 </a:t>
            </a:r>
            <a:r>
              <a:rPr sz="1300" i="1" spc="-15" dirty="0">
                <a:cs typeface="Times New Roman"/>
              </a:rPr>
              <a:t>Закона </a:t>
            </a:r>
            <a:r>
              <a:rPr sz="1300" i="1" spc="-5" dirty="0">
                <a:cs typeface="Times New Roman"/>
              </a:rPr>
              <a:t>N 44-ФЗ устанавливает, что </a:t>
            </a:r>
            <a:r>
              <a:rPr sz="1300" i="1" dirty="0">
                <a:cs typeface="Times New Roman"/>
              </a:rPr>
              <a:t>извещение </a:t>
            </a:r>
            <a:r>
              <a:rPr sz="1300" i="1" spc="-10" dirty="0">
                <a:cs typeface="Times New Roman"/>
              </a:rPr>
              <a:t>об </a:t>
            </a:r>
            <a:r>
              <a:rPr sz="1300" i="1" dirty="0">
                <a:cs typeface="Times New Roman"/>
              </a:rPr>
              <a:t>осуществлении </a:t>
            </a:r>
            <a:r>
              <a:rPr sz="1300" i="1" spc="-5" dirty="0">
                <a:cs typeface="Times New Roman"/>
              </a:rPr>
              <a:t>закупки и </a:t>
            </a:r>
            <a:r>
              <a:rPr sz="1300" i="1" dirty="0">
                <a:cs typeface="Times New Roman"/>
              </a:rPr>
              <a:t> </a:t>
            </a:r>
            <a:r>
              <a:rPr sz="1300" i="1" spc="-5" dirty="0">
                <a:cs typeface="Times New Roman"/>
              </a:rPr>
              <a:t>документация о </a:t>
            </a:r>
            <a:r>
              <a:rPr sz="1300" i="1" spc="-10" dirty="0">
                <a:cs typeface="Times New Roman"/>
              </a:rPr>
              <a:t>закупке (если </a:t>
            </a:r>
            <a:r>
              <a:rPr sz="1300" i="1" spc="-5" dirty="0">
                <a:cs typeface="Times New Roman"/>
              </a:rPr>
              <a:t>документация о </a:t>
            </a:r>
            <a:r>
              <a:rPr sz="1300" i="1" spc="-10" dirty="0">
                <a:cs typeface="Times New Roman"/>
              </a:rPr>
              <a:t>закупке предусмотрена </a:t>
            </a:r>
            <a:r>
              <a:rPr sz="1300" i="1" spc="-20" dirty="0">
                <a:cs typeface="Times New Roman"/>
              </a:rPr>
              <a:t>Законом </a:t>
            </a:r>
            <a:r>
              <a:rPr sz="1300" i="1" spc="-5" dirty="0">
                <a:cs typeface="Times New Roman"/>
              </a:rPr>
              <a:t>N 44-ФЗ) </a:t>
            </a:r>
            <a:r>
              <a:rPr sz="1300" i="1" spc="-10" dirty="0">
                <a:cs typeface="Times New Roman"/>
              </a:rPr>
              <a:t>должны </a:t>
            </a:r>
            <a:r>
              <a:rPr sz="1300" i="1" spc="-15" dirty="0">
                <a:cs typeface="Times New Roman"/>
              </a:rPr>
              <a:t>содержать </a:t>
            </a:r>
            <a:r>
              <a:rPr sz="1300" i="1" spc="-10" dirty="0">
                <a:cs typeface="Times New Roman"/>
              </a:rPr>
              <a:t>указание </a:t>
            </a:r>
            <a:r>
              <a:rPr sz="1300" i="1" dirty="0">
                <a:cs typeface="Times New Roman"/>
              </a:rPr>
              <a:t>на </a:t>
            </a:r>
            <a:r>
              <a:rPr sz="1300" i="1" spc="5" dirty="0">
                <a:cs typeface="Times New Roman"/>
              </a:rPr>
              <a:t> </a:t>
            </a:r>
            <a:r>
              <a:rPr sz="1300" i="1" dirty="0">
                <a:cs typeface="Times New Roman"/>
              </a:rPr>
              <a:t>установленные </a:t>
            </a:r>
            <a:r>
              <a:rPr sz="1300" i="1" spc="-10" dirty="0">
                <a:cs typeface="Times New Roman"/>
              </a:rPr>
              <a:t>единые</a:t>
            </a:r>
            <a:r>
              <a:rPr sz="1300" i="1" spc="10" dirty="0">
                <a:cs typeface="Times New Roman"/>
              </a:rPr>
              <a:t> </a:t>
            </a:r>
            <a:r>
              <a:rPr sz="1300" i="1" spc="-10" dirty="0">
                <a:cs typeface="Times New Roman"/>
              </a:rPr>
              <a:t>требования.</a:t>
            </a:r>
            <a:endParaRPr sz="1300" dirty="0">
              <a:cs typeface="Times New Roman"/>
            </a:endParaRPr>
          </a:p>
          <a:p>
            <a:pPr marL="12700">
              <a:lnSpc>
                <a:spcPct val="90000"/>
              </a:lnSpc>
            </a:pPr>
            <a:r>
              <a:rPr sz="1300" i="1" spc="-5" dirty="0">
                <a:cs typeface="Times New Roman"/>
              </a:rPr>
              <a:t>Часть</a:t>
            </a:r>
            <a:r>
              <a:rPr sz="1300" i="1" spc="455" dirty="0">
                <a:cs typeface="Times New Roman"/>
              </a:rPr>
              <a:t> </a:t>
            </a:r>
            <a:r>
              <a:rPr sz="1300" i="1" spc="-5" dirty="0">
                <a:cs typeface="Times New Roman"/>
              </a:rPr>
              <a:t>5</a:t>
            </a:r>
            <a:r>
              <a:rPr sz="1300" i="1" spc="459" dirty="0">
                <a:cs typeface="Times New Roman"/>
              </a:rPr>
              <a:t> </a:t>
            </a:r>
            <a:r>
              <a:rPr sz="1300" i="1" spc="-5" dirty="0">
                <a:cs typeface="Times New Roman"/>
              </a:rPr>
              <a:t>статьи</a:t>
            </a:r>
            <a:r>
              <a:rPr sz="1300" i="1" spc="459" dirty="0">
                <a:cs typeface="Times New Roman"/>
              </a:rPr>
              <a:t> </a:t>
            </a:r>
            <a:r>
              <a:rPr sz="1300" i="1" spc="-5" dirty="0">
                <a:cs typeface="Times New Roman"/>
              </a:rPr>
              <a:t>31</a:t>
            </a:r>
            <a:r>
              <a:rPr sz="1300" i="1" spc="470" dirty="0">
                <a:cs typeface="Times New Roman"/>
              </a:rPr>
              <a:t> </a:t>
            </a:r>
            <a:r>
              <a:rPr sz="1300" i="1" spc="-15" dirty="0">
                <a:cs typeface="Times New Roman"/>
              </a:rPr>
              <a:t>Закона</a:t>
            </a:r>
            <a:r>
              <a:rPr sz="1300" i="1" spc="465" dirty="0">
                <a:cs typeface="Times New Roman"/>
              </a:rPr>
              <a:t> </a:t>
            </a:r>
            <a:r>
              <a:rPr sz="1300" i="1" spc="-5" dirty="0">
                <a:cs typeface="Times New Roman"/>
              </a:rPr>
              <a:t>N</a:t>
            </a:r>
            <a:r>
              <a:rPr sz="1300" i="1" spc="455" dirty="0">
                <a:cs typeface="Times New Roman"/>
              </a:rPr>
              <a:t> </a:t>
            </a:r>
            <a:r>
              <a:rPr sz="1300" i="1" spc="-5" dirty="0">
                <a:cs typeface="Times New Roman"/>
              </a:rPr>
              <a:t>44-ФЗ</a:t>
            </a:r>
            <a:r>
              <a:rPr sz="1300" i="1" spc="455" dirty="0">
                <a:cs typeface="Times New Roman"/>
              </a:rPr>
              <a:t> </a:t>
            </a:r>
            <a:r>
              <a:rPr sz="1300" i="1" spc="-5" dirty="0">
                <a:cs typeface="Times New Roman"/>
              </a:rPr>
              <a:t>имеет</a:t>
            </a:r>
            <a:r>
              <a:rPr sz="1300" i="1" spc="459" dirty="0">
                <a:cs typeface="Times New Roman"/>
              </a:rPr>
              <a:t> </a:t>
            </a:r>
            <a:r>
              <a:rPr sz="1300" i="1" spc="-10" dirty="0">
                <a:cs typeface="Times New Roman"/>
              </a:rPr>
              <a:t>самостоятельный</a:t>
            </a:r>
            <a:r>
              <a:rPr sz="1300" i="1" spc="465" dirty="0">
                <a:cs typeface="Times New Roman"/>
              </a:rPr>
              <a:t> </a:t>
            </a:r>
            <a:r>
              <a:rPr sz="1300" i="1" spc="-10" dirty="0">
                <a:cs typeface="Times New Roman"/>
              </a:rPr>
              <a:t>предмет</a:t>
            </a:r>
            <a:r>
              <a:rPr sz="1300" i="1" spc="459" dirty="0">
                <a:cs typeface="Times New Roman"/>
              </a:rPr>
              <a:t> </a:t>
            </a:r>
            <a:r>
              <a:rPr sz="1300" i="1" spc="-10" dirty="0">
                <a:cs typeface="Times New Roman"/>
              </a:rPr>
              <a:t>регулирования,</a:t>
            </a:r>
            <a:r>
              <a:rPr sz="1300" i="1" spc="459" dirty="0">
                <a:cs typeface="Times New Roman"/>
              </a:rPr>
              <a:t> </a:t>
            </a:r>
            <a:r>
              <a:rPr sz="1300" i="1" spc="-5" dirty="0">
                <a:cs typeface="Times New Roman"/>
              </a:rPr>
              <a:t>в</a:t>
            </a:r>
            <a:r>
              <a:rPr sz="1300" i="1" spc="445" dirty="0">
                <a:cs typeface="Times New Roman"/>
              </a:rPr>
              <a:t> </a:t>
            </a:r>
            <a:r>
              <a:rPr sz="1300" i="1" spc="-10" dirty="0">
                <a:cs typeface="Times New Roman"/>
              </a:rPr>
              <a:t>связи</a:t>
            </a:r>
            <a:r>
              <a:rPr sz="1300" i="1" spc="455" dirty="0">
                <a:cs typeface="Times New Roman"/>
              </a:rPr>
              <a:t> </a:t>
            </a:r>
            <a:r>
              <a:rPr sz="1300" i="1" spc="-5" dirty="0">
                <a:cs typeface="Times New Roman"/>
              </a:rPr>
              <a:t>с</a:t>
            </a:r>
            <a:r>
              <a:rPr sz="1300" i="1" spc="465" dirty="0">
                <a:cs typeface="Times New Roman"/>
              </a:rPr>
              <a:t> </a:t>
            </a:r>
            <a:r>
              <a:rPr sz="1300" i="1" spc="-15" dirty="0">
                <a:cs typeface="Times New Roman"/>
              </a:rPr>
              <a:t>чем</a:t>
            </a:r>
            <a:r>
              <a:rPr sz="1300" i="1" spc="450" dirty="0">
                <a:cs typeface="Times New Roman"/>
              </a:rPr>
              <a:t> </a:t>
            </a:r>
            <a:r>
              <a:rPr sz="1300" i="1" spc="-5" dirty="0" err="1">
                <a:cs typeface="Times New Roman"/>
              </a:rPr>
              <a:t>ее</a:t>
            </a:r>
            <a:r>
              <a:rPr sz="1300" i="1" spc="445" dirty="0">
                <a:cs typeface="Times New Roman"/>
              </a:rPr>
              <a:t> </a:t>
            </a:r>
            <a:r>
              <a:rPr sz="1300" i="1" spc="-10" dirty="0" err="1" smtClean="0">
                <a:cs typeface="Times New Roman"/>
              </a:rPr>
              <a:t>положения</a:t>
            </a:r>
            <a:r>
              <a:rPr lang="ru-RU" sz="1300" i="1" spc="-10" dirty="0" smtClean="0">
                <a:cs typeface="Times New Roman"/>
              </a:rPr>
              <a:t> </a:t>
            </a:r>
            <a:r>
              <a:rPr sz="1300" i="1" spc="-5" dirty="0" err="1" smtClean="0">
                <a:cs typeface="Times New Roman"/>
              </a:rPr>
              <a:t>реализуются</a:t>
            </a:r>
            <a:r>
              <a:rPr sz="1300" i="1" dirty="0" smtClean="0">
                <a:cs typeface="Times New Roman"/>
              </a:rPr>
              <a:t> </a:t>
            </a:r>
            <a:r>
              <a:rPr sz="1300" i="1" dirty="0">
                <a:cs typeface="Times New Roman"/>
              </a:rPr>
              <a:t>при</a:t>
            </a:r>
            <a:r>
              <a:rPr sz="1300" i="1" spc="5" dirty="0">
                <a:cs typeface="Times New Roman"/>
              </a:rPr>
              <a:t> </a:t>
            </a:r>
            <a:r>
              <a:rPr sz="1300" i="1" dirty="0">
                <a:cs typeface="Times New Roman"/>
              </a:rPr>
              <a:t>осуществлении</a:t>
            </a:r>
            <a:r>
              <a:rPr sz="1300" i="1" spc="5" dirty="0">
                <a:cs typeface="Times New Roman"/>
              </a:rPr>
              <a:t> </a:t>
            </a:r>
            <a:r>
              <a:rPr sz="1300" i="1" spc="-5" dirty="0">
                <a:cs typeface="Times New Roman"/>
              </a:rPr>
              <a:t>закупок,</a:t>
            </a:r>
            <a:r>
              <a:rPr sz="1300" i="1" dirty="0">
                <a:cs typeface="Times New Roman"/>
              </a:rPr>
              <a:t> </a:t>
            </a:r>
            <a:r>
              <a:rPr sz="1300" i="1" spc="-5" dirty="0">
                <a:cs typeface="Times New Roman"/>
              </a:rPr>
              <a:t>при</a:t>
            </a:r>
            <a:r>
              <a:rPr sz="1300" i="1" dirty="0">
                <a:cs typeface="Times New Roman"/>
              </a:rPr>
              <a:t> </a:t>
            </a:r>
            <a:r>
              <a:rPr sz="1300" i="1" spc="-5" dirty="0">
                <a:cs typeface="Times New Roman"/>
              </a:rPr>
              <a:t>проведении</a:t>
            </a:r>
            <a:r>
              <a:rPr sz="1300" i="1" dirty="0">
                <a:cs typeface="Times New Roman"/>
              </a:rPr>
              <a:t> </a:t>
            </a:r>
            <a:r>
              <a:rPr sz="1300" i="1" spc="-10" dirty="0">
                <a:cs typeface="Times New Roman"/>
              </a:rPr>
              <a:t>которых</a:t>
            </a:r>
            <a:r>
              <a:rPr sz="1300" i="1" spc="-5" dirty="0">
                <a:cs typeface="Times New Roman"/>
              </a:rPr>
              <a:t> </a:t>
            </a:r>
            <a:r>
              <a:rPr sz="1300" i="1" spc="-15" dirty="0">
                <a:cs typeface="Times New Roman"/>
              </a:rPr>
              <a:t>формируются</a:t>
            </a:r>
            <a:r>
              <a:rPr sz="1300" i="1" spc="-10" dirty="0">
                <a:cs typeface="Times New Roman"/>
              </a:rPr>
              <a:t> соответственно</a:t>
            </a:r>
            <a:r>
              <a:rPr sz="1300" i="1" spc="-5" dirty="0">
                <a:cs typeface="Times New Roman"/>
              </a:rPr>
              <a:t> </a:t>
            </a:r>
            <a:r>
              <a:rPr sz="1300" i="1" dirty="0">
                <a:cs typeface="Times New Roman"/>
              </a:rPr>
              <a:t>извещение</a:t>
            </a:r>
            <a:r>
              <a:rPr sz="1300" i="1" spc="5" dirty="0">
                <a:cs typeface="Times New Roman"/>
              </a:rPr>
              <a:t> </a:t>
            </a:r>
            <a:r>
              <a:rPr sz="1300" i="1" spc="-20" dirty="0">
                <a:cs typeface="Times New Roman"/>
              </a:rPr>
              <a:t>об </a:t>
            </a:r>
            <a:r>
              <a:rPr sz="1300" i="1" spc="-15" dirty="0">
                <a:cs typeface="Times New Roman"/>
              </a:rPr>
              <a:t> </a:t>
            </a:r>
            <a:r>
              <a:rPr sz="1300" i="1" dirty="0">
                <a:cs typeface="Times New Roman"/>
              </a:rPr>
              <a:t>осуществлении </a:t>
            </a:r>
            <a:r>
              <a:rPr sz="1300" i="1" spc="-5" dirty="0">
                <a:cs typeface="Times New Roman"/>
              </a:rPr>
              <a:t>закупки и документация о </a:t>
            </a:r>
            <a:r>
              <a:rPr sz="1300" i="1" spc="-10" dirty="0">
                <a:cs typeface="Times New Roman"/>
              </a:rPr>
              <a:t>закупке, </a:t>
            </a:r>
            <a:r>
              <a:rPr sz="1300" i="1" spc="-5" dirty="0">
                <a:cs typeface="Times New Roman"/>
              </a:rPr>
              <a:t>и </a:t>
            </a:r>
            <a:r>
              <a:rPr sz="1300" i="1" dirty="0">
                <a:cs typeface="Times New Roman"/>
              </a:rPr>
              <a:t>не </a:t>
            </a:r>
            <a:r>
              <a:rPr sz="1300" i="1" spc="-5" dirty="0">
                <a:cs typeface="Times New Roman"/>
              </a:rPr>
              <a:t>исключают предъявление в </a:t>
            </a:r>
            <a:r>
              <a:rPr sz="1300" i="1" spc="-10" dirty="0">
                <a:cs typeface="Times New Roman"/>
              </a:rPr>
              <a:t>соответствии </a:t>
            </a:r>
            <a:r>
              <a:rPr sz="1300" i="1" spc="-5" dirty="0">
                <a:cs typeface="Times New Roman"/>
              </a:rPr>
              <a:t>с частями 1 и 7 статьи 31 </a:t>
            </a:r>
            <a:r>
              <a:rPr sz="1300" i="1" dirty="0">
                <a:cs typeface="Times New Roman"/>
              </a:rPr>
              <a:t> </a:t>
            </a:r>
            <a:r>
              <a:rPr sz="1300" i="1" spc="-15" dirty="0">
                <a:cs typeface="Times New Roman"/>
              </a:rPr>
              <a:t>Закона </a:t>
            </a:r>
            <a:r>
              <a:rPr sz="1300" i="1" spc="-5" dirty="0">
                <a:cs typeface="Times New Roman"/>
              </a:rPr>
              <a:t>N </a:t>
            </a:r>
            <a:r>
              <a:rPr sz="1300" i="1" dirty="0">
                <a:cs typeface="Times New Roman"/>
              </a:rPr>
              <a:t>44-ФЗ </a:t>
            </a:r>
            <a:r>
              <a:rPr sz="1300" i="1" spc="-5" dirty="0">
                <a:cs typeface="Times New Roman"/>
              </a:rPr>
              <a:t>единых </a:t>
            </a:r>
            <a:r>
              <a:rPr sz="1300" i="1" spc="-10" dirty="0">
                <a:cs typeface="Times New Roman"/>
              </a:rPr>
              <a:t>требований </a:t>
            </a:r>
            <a:r>
              <a:rPr sz="1300" i="1" spc="-5" dirty="0">
                <a:cs typeface="Times New Roman"/>
              </a:rPr>
              <a:t>при </a:t>
            </a:r>
            <a:r>
              <a:rPr sz="1300" i="1" dirty="0">
                <a:cs typeface="Times New Roman"/>
              </a:rPr>
              <a:t>осуществлении </a:t>
            </a:r>
            <a:r>
              <a:rPr sz="1300" i="1" spc="-5" dirty="0">
                <a:cs typeface="Times New Roman"/>
              </a:rPr>
              <a:t>закупок у единственного поставщика </a:t>
            </a:r>
            <a:r>
              <a:rPr sz="1300" i="1" spc="-10" dirty="0">
                <a:cs typeface="Times New Roman"/>
              </a:rPr>
              <a:t>(подрядчика, исполнителя) </a:t>
            </a:r>
            <a:r>
              <a:rPr sz="1300" i="1" spc="-5" dirty="0">
                <a:cs typeface="Times New Roman"/>
              </a:rPr>
              <a:t>в </a:t>
            </a:r>
            <a:r>
              <a:rPr sz="1300" i="1" dirty="0">
                <a:cs typeface="Times New Roman"/>
              </a:rPr>
              <a:t> </a:t>
            </a:r>
            <a:r>
              <a:rPr sz="1300" i="1" spc="-10" dirty="0">
                <a:cs typeface="Times New Roman"/>
              </a:rPr>
              <a:t>вышеуказанных</a:t>
            </a:r>
            <a:r>
              <a:rPr sz="1300" i="1" spc="20" dirty="0">
                <a:cs typeface="Times New Roman"/>
              </a:rPr>
              <a:t> </a:t>
            </a:r>
            <a:r>
              <a:rPr sz="1300" i="1" spc="-5" dirty="0">
                <a:cs typeface="Times New Roman"/>
              </a:rPr>
              <a:t>случаях.</a:t>
            </a:r>
            <a:endParaRPr sz="1300" dirty="0">
              <a:cs typeface="Times New Roman"/>
            </a:endParaRPr>
          </a:p>
          <a:p>
            <a:pPr marL="12700">
              <a:lnSpc>
                <a:spcPct val="90000"/>
              </a:lnSpc>
            </a:pPr>
            <a:r>
              <a:rPr sz="1300" i="1" spc="-5" dirty="0">
                <a:cs typeface="Times New Roman"/>
              </a:rPr>
              <a:t>С</a:t>
            </a:r>
            <a:r>
              <a:rPr sz="1300" i="1" spc="360" dirty="0">
                <a:cs typeface="Times New Roman"/>
              </a:rPr>
              <a:t> </a:t>
            </a:r>
            <a:r>
              <a:rPr sz="1300" i="1" spc="-15" dirty="0">
                <a:cs typeface="Times New Roman"/>
              </a:rPr>
              <a:t>учетом</a:t>
            </a:r>
            <a:r>
              <a:rPr sz="1300" i="1" spc="370" dirty="0">
                <a:cs typeface="Times New Roman"/>
              </a:rPr>
              <a:t> </a:t>
            </a:r>
            <a:r>
              <a:rPr sz="1300" i="1" spc="-10" dirty="0">
                <a:cs typeface="Times New Roman"/>
              </a:rPr>
              <a:t>изложенного</a:t>
            </a:r>
            <a:r>
              <a:rPr sz="1300" i="1" spc="380" dirty="0">
                <a:cs typeface="Times New Roman"/>
              </a:rPr>
              <a:t> </a:t>
            </a:r>
            <a:r>
              <a:rPr sz="1300" i="1" spc="-5" dirty="0">
                <a:cs typeface="Times New Roman"/>
              </a:rPr>
              <a:t>при</a:t>
            </a:r>
            <a:r>
              <a:rPr sz="1300" i="1" spc="365" dirty="0">
                <a:cs typeface="Times New Roman"/>
              </a:rPr>
              <a:t> </a:t>
            </a:r>
            <a:r>
              <a:rPr sz="1300" i="1" dirty="0">
                <a:cs typeface="Times New Roman"/>
              </a:rPr>
              <a:t>осуществлении</a:t>
            </a:r>
            <a:r>
              <a:rPr sz="1300" i="1" spc="385" dirty="0">
                <a:cs typeface="Times New Roman"/>
              </a:rPr>
              <a:t> </a:t>
            </a:r>
            <a:r>
              <a:rPr sz="1300" i="1" spc="-5" dirty="0">
                <a:cs typeface="Times New Roman"/>
              </a:rPr>
              <a:t>закупки</a:t>
            </a:r>
            <a:r>
              <a:rPr sz="1300" i="1" spc="370" dirty="0">
                <a:cs typeface="Times New Roman"/>
              </a:rPr>
              <a:t> </a:t>
            </a:r>
            <a:r>
              <a:rPr sz="1300" i="1" spc="-5" dirty="0">
                <a:cs typeface="Times New Roman"/>
              </a:rPr>
              <a:t>у</a:t>
            </a:r>
            <a:r>
              <a:rPr sz="1300" i="1" spc="380" dirty="0">
                <a:cs typeface="Times New Roman"/>
              </a:rPr>
              <a:t> </a:t>
            </a:r>
            <a:r>
              <a:rPr sz="1300" i="1" spc="-5" dirty="0">
                <a:cs typeface="Times New Roman"/>
              </a:rPr>
              <a:t>единственного</a:t>
            </a:r>
            <a:r>
              <a:rPr sz="1300" i="1" spc="385" dirty="0">
                <a:cs typeface="Times New Roman"/>
              </a:rPr>
              <a:t> </a:t>
            </a:r>
            <a:r>
              <a:rPr sz="1300" i="1" spc="-5" dirty="0">
                <a:cs typeface="Times New Roman"/>
              </a:rPr>
              <a:t>поставщика</a:t>
            </a:r>
            <a:r>
              <a:rPr sz="1300" i="1" spc="385" dirty="0">
                <a:cs typeface="Times New Roman"/>
              </a:rPr>
              <a:t> </a:t>
            </a:r>
            <a:r>
              <a:rPr sz="1300" i="1" spc="-10" dirty="0">
                <a:cs typeface="Times New Roman"/>
              </a:rPr>
              <a:t>(подрядчика,</a:t>
            </a:r>
            <a:r>
              <a:rPr sz="1300" i="1" spc="375" dirty="0">
                <a:cs typeface="Times New Roman"/>
              </a:rPr>
              <a:t> </a:t>
            </a:r>
            <a:r>
              <a:rPr sz="1300" i="1" spc="-10" dirty="0">
                <a:cs typeface="Times New Roman"/>
              </a:rPr>
              <a:t>исполнителя)</a:t>
            </a:r>
            <a:r>
              <a:rPr sz="1300" i="1" spc="360" dirty="0">
                <a:cs typeface="Times New Roman"/>
              </a:rPr>
              <a:t> </a:t>
            </a:r>
            <a:r>
              <a:rPr sz="1300" i="1" spc="-5" dirty="0">
                <a:cs typeface="Times New Roman"/>
              </a:rPr>
              <a:t>в</a:t>
            </a:r>
            <a:r>
              <a:rPr sz="1300" i="1" spc="370" dirty="0">
                <a:cs typeface="Times New Roman"/>
              </a:rPr>
              <a:t> </a:t>
            </a:r>
            <a:r>
              <a:rPr sz="1300" i="1" spc="-5" dirty="0">
                <a:cs typeface="Times New Roman"/>
              </a:rPr>
              <a:t>случаях,</a:t>
            </a:r>
            <a:endParaRPr sz="1300" dirty="0">
              <a:cs typeface="Times New Roman"/>
            </a:endParaRPr>
          </a:p>
          <a:p>
            <a:pPr marL="12700" marR="5080">
              <a:lnSpc>
                <a:spcPct val="90000"/>
              </a:lnSpc>
            </a:pPr>
            <a:r>
              <a:rPr sz="1300" i="1" spc="-10" dirty="0">
                <a:cs typeface="Times New Roman"/>
              </a:rPr>
              <a:t>предусмотренных </a:t>
            </a:r>
            <a:r>
              <a:rPr sz="1300" i="1" spc="-5" dirty="0">
                <a:cs typeface="Times New Roman"/>
              </a:rPr>
              <a:t>пунктами 4, 5, </a:t>
            </a:r>
            <a:r>
              <a:rPr sz="1300" i="1" dirty="0">
                <a:cs typeface="Times New Roman"/>
              </a:rPr>
              <a:t>18, </a:t>
            </a:r>
            <a:r>
              <a:rPr sz="1300" i="1" spc="-5" dirty="0">
                <a:cs typeface="Times New Roman"/>
              </a:rPr>
              <a:t>30, 42, 49, </a:t>
            </a:r>
            <a:r>
              <a:rPr sz="1300" i="1" dirty="0">
                <a:cs typeface="Times New Roman"/>
              </a:rPr>
              <a:t>54 </a:t>
            </a:r>
            <a:r>
              <a:rPr sz="1300" i="1" spc="-5" dirty="0">
                <a:cs typeface="Times New Roman"/>
              </a:rPr>
              <a:t>и 59 части 1 </a:t>
            </a:r>
            <a:r>
              <a:rPr sz="1300" i="1" dirty="0">
                <a:cs typeface="Times New Roman"/>
              </a:rPr>
              <a:t>статьи </a:t>
            </a:r>
            <a:r>
              <a:rPr sz="1300" i="1" spc="-5" dirty="0">
                <a:cs typeface="Times New Roman"/>
              </a:rPr>
              <a:t>93 </a:t>
            </a:r>
            <a:r>
              <a:rPr sz="1300" i="1" spc="-10" dirty="0">
                <a:cs typeface="Times New Roman"/>
              </a:rPr>
              <a:t>Закона </a:t>
            </a:r>
            <a:r>
              <a:rPr sz="1300" i="1" spc="-5" dirty="0">
                <a:cs typeface="Times New Roman"/>
              </a:rPr>
              <a:t>N 44-ФЗ, </a:t>
            </a:r>
            <a:r>
              <a:rPr sz="1300" i="1" spc="-10" dirty="0">
                <a:cs typeface="Times New Roman"/>
              </a:rPr>
              <a:t>заказчик </a:t>
            </a:r>
            <a:r>
              <a:rPr sz="1300" i="1" spc="-15" dirty="0">
                <a:cs typeface="Times New Roman"/>
              </a:rPr>
              <a:t>предъявляет </a:t>
            </a:r>
            <a:r>
              <a:rPr sz="1300" i="1" spc="-10" dirty="0">
                <a:cs typeface="Times New Roman"/>
              </a:rPr>
              <a:t>единые </a:t>
            </a:r>
            <a:r>
              <a:rPr sz="1300" i="1" spc="-5" dirty="0">
                <a:cs typeface="Times New Roman"/>
              </a:rPr>
              <a:t> </a:t>
            </a:r>
            <a:r>
              <a:rPr sz="1300" i="1" spc="-10" dirty="0">
                <a:cs typeface="Times New Roman"/>
              </a:rPr>
              <a:t>требования</a:t>
            </a:r>
            <a:r>
              <a:rPr sz="1300" i="1" spc="-5" dirty="0">
                <a:cs typeface="Times New Roman"/>
              </a:rPr>
              <a:t> к</a:t>
            </a:r>
            <a:r>
              <a:rPr sz="1300" i="1" spc="15" dirty="0">
                <a:cs typeface="Times New Roman"/>
              </a:rPr>
              <a:t> </a:t>
            </a:r>
            <a:r>
              <a:rPr sz="1300" i="1" spc="-5" dirty="0">
                <a:cs typeface="Times New Roman"/>
              </a:rPr>
              <a:t>участникам</a:t>
            </a:r>
            <a:r>
              <a:rPr sz="1300" i="1" dirty="0">
                <a:cs typeface="Times New Roman"/>
              </a:rPr>
              <a:t> </a:t>
            </a:r>
            <a:r>
              <a:rPr sz="1300" i="1" spc="-5" dirty="0">
                <a:cs typeface="Times New Roman"/>
              </a:rPr>
              <a:t>закупки.</a:t>
            </a:r>
            <a:endParaRPr sz="1300" dirty="0">
              <a:cs typeface="Times New Roman"/>
            </a:endParaRPr>
          </a:p>
          <a:p>
            <a:pPr marL="12700" marR="5080">
              <a:lnSpc>
                <a:spcPct val="90000"/>
              </a:lnSpc>
            </a:pPr>
            <a:r>
              <a:rPr sz="1300" b="1" i="1" spc="-15" dirty="0">
                <a:cs typeface="Times New Roman"/>
              </a:rPr>
              <a:t>Указанные</a:t>
            </a:r>
            <a:r>
              <a:rPr sz="1300" b="1" i="1" spc="-10" dirty="0">
                <a:cs typeface="Times New Roman"/>
              </a:rPr>
              <a:t> изменения</a:t>
            </a:r>
            <a:r>
              <a:rPr sz="1300" b="1" i="1" spc="-5" dirty="0">
                <a:cs typeface="Times New Roman"/>
              </a:rPr>
              <a:t> </a:t>
            </a:r>
            <a:r>
              <a:rPr sz="1300" b="1" i="1" dirty="0">
                <a:cs typeface="Times New Roman"/>
              </a:rPr>
              <a:t>части</a:t>
            </a:r>
            <a:r>
              <a:rPr sz="1300" b="1" i="1" spc="5" dirty="0">
                <a:cs typeface="Times New Roman"/>
              </a:rPr>
              <a:t> </a:t>
            </a:r>
            <a:r>
              <a:rPr sz="1300" b="1" i="1" spc="-5" dirty="0">
                <a:cs typeface="Times New Roman"/>
              </a:rPr>
              <a:t>1</a:t>
            </a:r>
            <a:r>
              <a:rPr sz="1300" b="1" i="1" dirty="0">
                <a:cs typeface="Times New Roman"/>
              </a:rPr>
              <a:t> статьи</a:t>
            </a:r>
            <a:r>
              <a:rPr sz="1300" b="1" i="1" spc="5" dirty="0">
                <a:cs typeface="Times New Roman"/>
              </a:rPr>
              <a:t> </a:t>
            </a:r>
            <a:r>
              <a:rPr sz="1300" b="1" i="1" spc="-5" dirty="0">
                <a:cs typeface="Times New Roman"/>
              </a:rPr>
              <a:t>31</a:t>
            </a:r>
            <a:r>
              <a:rPr sz="1300" b="1" i="1" dirty="0">
                <a:cs typeface="Times New Roman"/>
              </a:rPr>
              <a:t> </a:t>
            </a:r>
            <a:r>
              <a:rPr sz="1300" b="1" i="1" spc="-10" dirty="0">
                <a:cs typeface="Times New Roman"/>
              </a:rPr>
              <a:t>Закона</a:t>
            </a:r>
            <a:r>
              <a:rPr sz="1300" b="1" i="1" spc="-5" dirty="0">
                <a:cs typeface="Times New Roman"/>
              </a:rPr>
              <a:t> N</a:t>
            </a:r>
            <a:r>
              <a:rPr sz="1300" b="1" i="1" dirty="0">
                <a:cs typeface="Times New Roman"/>
              </a:rPr>
              <a:t> 44-ФЗ</a:t>
            </a:r>
            <a:r>
              <a:rPr sz="1300" b="1" i="1" spc="5" dirty="0">
                <a:cs typeface="Times New Roman"/>
              </a:rPr>
              <a:t> </a:t>
            </a:r>
            <a:r>
              <a:rPr sz="1300" b="1" i="1" spc="-10" dirty="0">
                <a:cs typeface="Times New Roman"/>
              </a:rPr>
              <a:t>внесены</a:t>
            </a:r>
            <a:r>
              <a:rPr sz="1300" b="1" i="1" spc="-5" dirty="0">
                <a:cs typeface="Times New Roman"/>
              </a:rPr>
              <a:t> </a:t>
            </a:r>
            <a:r>
              <a:rPr sz="1300" b="1" i="1" spc="-15" dirty="0">
                <a:cs typeface="Times New Roman"/>
              </a:rPr>
              <a:t>Законом</a:t>
            </a:r>
            <a:r>
              <a:rPr sz="1300" b="1" i="1" spc="-10" dirty="0">
                <a:cs typeface="Times New Roman"/>
              </a:rPr>
              <a:t> </a:t>
            </a:r>
            <a:r>
              <a:rPr sz="1300" b="1" i="1" spc="-5" dirty="0">
                <a:cs typeface="Times New Roman"/>
              </a:rPr>
              <a:t>N</a:t>
            </a:r>
            <a:r>
              <a:rPr sz="1300" b="1" i="1" dirty="0">
                <a:cs typeface="Times New Roman"/>
              </a:rPr>
              <a:t> 360-ФЗ</a:t>
            </a:r>
            <a:r>
              <a:rPr sz="1300" b="1" i="1" spc="5" dirty="0">
                <a:cs typeface="Times New Roman"/>
              </a:rPr>
              <a:t> </a:t>
            </a:r>
            <a:r>
              <a:rPr sz="1300" b="1" i="1" spc="-5" dirty="0">
                <a:cs typeface="Times New Roman"/>
              </a:rPr>
              <a:t>с</a:t>
            </a:r>
            <a:r>
              <a:rPr sz="1300" b="1" i="1" spc="315" dirty="0">
                <a:cs typeface="Times New Roman"/>
              </a:rPr>
              <a:t> </a:t>
            </a:r>
            <a:r>
              <a:rPr sz="1300" b="1" i="1" spc="-10" dirty="0">
                <a:cs typeface="Times New Roman"/>
              </a:rPr>
              <a:t>целью</a:t>
            </a:r>
            <a:r>
              <a:rPr sz="1300" b="1" i="1" spc="305" dirty="0">
                <a:cs typeface="Times New Roman"/>
              </a:rPr>
              <a:t> </a:t>
            </a:r>
            <a:r>
              <a:rPr sz="1300" b="1" i="1" spc="-10" dirty="0">
                <a:cs typeface="Times New Roman"/>
              </a:rPr>
              <a:t>урегулирования </a:t>
            </a:r>
            <a:r>
              <a:rPr sz="1300" b="1" i="1" spc="-5" dirty="0">
                <a:cs typeface="Times New Roman"/>
              </a:rPr>
              <a:t> </a:t>
            </a:r>
            <a:r>
              <a:rPr sz="1300" b="1" i="1" spc="-10" dirty="0">
                <a:cs typeface="Times New Roman"/>
              </a:rPr>
              <a:t>возникавших</a:t>
            </a:r>
            <a:r>
              <a:rPr sz="1300" b="1" i="1" spc="-5" dirty="0">
                <a:cs typeface="Times New Roman"/>
              </a:rPr>
              <a:t> </a:t>
            </a:r>
            <a:r>
              <a:rPr sz="1300" b="1" i="1" spc="-10" dirty="0">
                <a:cs typeface="Times New Roman"/>
              </a:rPr>
              <a:t>вопросов</a:t>
            </a:r>
            <a:r>
              <a:rPr sz="1300" b="1" i="1" spc="-5" dirty="0">
                <a:cs typeface="Times New Roman"/>
              </a:rPr>
              <a:t> </a:t>
            </a:r>
            <a:r>
              <a:rPr sz="1300" b="1" i="1" spc="-15" dirty="0">
                <a:cs typeface="Times New Roman"/>
              </a:rPr>
              <a:t>контроля</a:t>
            </a:r>
            <a:r>
              <a:rPr sz="1300" b="1" i="1" spc="-10" dirty="0">
                <a:cs typeface="Times New Roman"/>
              </a:rPr>
              <a:t> </a:t>
            </a:r>
            <a:r>
              <a:rPr sz="1300" b="1" i="1" spc="-5" dirty="0">
                <a:cs typeface="Times New Roman"/>
              </a:rPr>
              <a:t>за</a:t>
            </a:r>
            <a:r>
              <a:rPr sz="1300" b="1" i="1" dirty="0">
                <a:cs typeface="Times New Roman"/>
              </a:rPr>
              <a:t> </a:t>
            </a:r>
            <a:r>
              <a:rPr sz="1300" b="1" i="1" spc="-15" dirty="0">
                <a:cs typeface="Times New Roman"/>
              </a:rPr>
              <a:t>соблюдением</a:t>
            </a:r>
            <a:r>
              <a:rPr sz="1300" b="1" i="1" spc="-10" dirty="0">
                <a:cs typeface="Times New Roman"/>
              </a:rPr>
              <a:t> законодательства</a:t>
            </a:r>
            <a:r>
              <a:rPr sz="1300" b="1" i="1" spc="-5" dirty="0">
                <a:cs typeface="Times New Roman"/>
              </a:rPr>
              <a:t> </a:t>
            </a:r>
            <a:r>
              <a:rPr sz="1300" b="1" i="1" spc="-15" dirty="0">
                <a:cs typeface="Times New Roman"/>
              </a:rPr>
              <a:t>Российской</a:t>
            </a:r>
            <a:r>
              <a:rPr sz="1300" b="1" i="1" spc="-10" dirty="0">
                <a:cs typeface="Times New Roman"/>
              </a:rPr>
              <a:t> Федерации</a:t>
            </a:r>
            <a:r>
              <a:rPr sz="1300" b="1" i="1" spc="-5" dirty="0">
                <a:cs typeface="Times New Roman"/>
              </a:rPr>
              <a:t> </a:t>
            </a:r>
            <a:r>
              <a:rPr sz="1300" i="1" spc="-5" dirty="0">
                <a:cs typeface="Times New Roman"/>
              </a:rPr>
              <a:t>о</a:t>
            </a:r>
            <a:r>
              <a:rPr sz="1300" i="1" dirty="0">
                <a:cs typeface="Times New Roman"/>
              </a:rPr>
              <a:t> </a:t>
            </a:r>
            <a:r>
              <a:rPr sz="1300" i="1" spc="-10" dirty="0">
                <a:cs typeface="Times New Roman"/>
              </a:rPr>
              <a:t>контрактной</a:t>
            </a:r>
            <a:r>
              <a:rPr sz="1300" i="1" spc="305" dirty="0">
                <a:cs typeface="Times New Roman"/>
              </a:rPr>
              <a:t> </a:t>
            </a:r>
            <a:r>
              <a:rPr sz="1300" i="1" spc="-10" dirty="0">
                <a:cs typeface="Times New Roman"/>
              </a:rPr>
              <a:t>системе</a:t>
            </a:r>
            <a:r>
              <a:rPr sz="1300" i="1" spc="305" dirty="0">
                <a:cs typeface="Times New Roman"/>
              </a:rPr>
              <a:t> </a:t>
            </a:r>
            <a:r>
              <a:rPr sz="1300" i="1" spc="-5" dirty="0">
                <a:cs typeface="Times New Roman"/>
              </a:rPr>
              <a:t>в </a:t>
            </a:r>
            <a:r>
              <a:rPr sz="1300" i="1" spc="-310" dirty="0">
                <a:cs typeface="Times New Roman"/>
              </a:rPr>
              <a:t> </a:t>
            </a:r>
            <a:r>
              <a:rPr sz="1300" i="1" spc="-10" dirty="0">
                <a:cs typeface="Times New Roman"/>
              </a:rPr>
              <a:t>сфере</a:t>
            </a:r>
            <a:r>
              <a:rPr sz="1300" i="1" spc="105" dirty="0">
                <a:cs typeface="Times New Roman"/>
              </a:rPr>
              <a:t> </a:t>
            </a:r>
            <a:r>
              <a:rPr sz="1300" i="1" spc="-5" dirty="0">
                <a:cs typeface="Times New Roman"/>
              </a:rPr>
              <a:t>закупок,</a:t>
            </a:r>
            <a:r>
              <a:rPr sz="1300" i="1" spc="110" dirty="0">
                <a:cs typeface="Times New Roman"/>
              </a:rPr>
              <a:t> </a:t>
            </a:r>
            <a:r>
              <a:rPr sz="1300" i="1" spc="-5" dirty="0">
                <a:cs typeface="Times New Roman"/>
              </a:rPr>
              <a:t>при</a:t>
            </a:r>
            <a:r>
              <a:rPr sz="1300" i="1" spc="100" dirty="0">
                <a:cs typeface="Times New Roman"/>
              </a:rPr>
              <a:t> </a:t>
            </a:r>
            <a:r>
              <a:rPr sz="1300" i="1" dirty="0">
                <a:cs typeface="Times New Roman"/>
              </a:rPr>
              <a:t>осуществлении</a:t>
            </a:r>
            <a:r>
              <a:rPr sz="1300" i="1" spc="110" dirty="0">
                <a:cs typeface="Times New Roman"/>
              </a:rPr>
              <a:t> </a:t>
            </a:r>
            <a:r>
              <a:rPr sz="1300" i="1" spc="-10" dirty="0">
                <a:cs typeface="Times New Roman"/>
              </a:rPr>
              <a:t>которого</a:t>
            </a:r>
            <a:r>
              <a:rPr sz="1300" i="1" spc="105" dirty="0">
                <a:cs typeface="Times New Roman"/>
              </a:rPr>
              <a:t> </a:t>
            </a:r>
            <a:r>
              <a:rPr sz="1300" i="1" spc="-5" dirty="0">
                <a:cs typeface="Times New Roman"/>
              </a:rPr>
              <a:t>органы</a:t>
            </a:r>
            <a:r>
              <a:rPr sz="1300" i="1" spc="105" dirty="0">
                <a:cs typeface="Times New Roman"/>
              </a:rPr>
              <a:t> </a:t>
            </a:r>
            <a:r>
              <a:rPr sz="1300" i="1" spc="-15" dirty="0">
                <a:cs typeface="Times New Roman"/>
              </a:rPr>
              <a:t>контроля</a:t>
            </a:r>
            <a:r>
              <a:rPr sz="1300" i="1" spc="114" dirty="0">
                <a:cs typeface="Times New Roman"/>
              </a:rPr>
              <a:t> </a:t>
            </a:r>
            <a:r>
              <a:rPr sz="1300" i="1" spc="-10" dirty="0">
                <a:cs typeface="Times New Roman"/>
              </a:rPr>
              <a:t>исходили</a:t>
            </a:r>
            <a:r>
              <a:rPr sz="1300" i="1" spc="110" dirty="0">
                <a:cs typeface="Times New Roman"/>
              </a:rPr>
              <a:t> </a:t>
            </a:r>
            <a:r>
              <a:rPr sz="1300" i="1" spc="-5" dirty="0">
                <a:cs typeface="Times New Roman"/>
              </a:rPr>
              <a:t>из</a:t>
            </a:r>
            <a:r>
              <a:rPr sz="1300" i="1" spc="100" dirty="0">
                <a:cs typeface="Times New Roman"/>
              </a:rPr>
              <a:t> </a:t>
            </a:r>
            <a:r>
              <a:rPr sz="1300" i="1" spc="-10" dirty="0">
                <a:cs typeface="Times New Roman"/>
              </a:rPr>
              <a:t>обязанности</a:t>
            </a:r>
            <a:r>
              <a:rPr sz="1300" i="1" spc="110" dirty="0">
                <a:cs typeface="Times New Roman"/>
              </a:rPr>
              <a:t> </a:t>
            </a:r>
            <a:r>
              <a:rPr sz="1300" i="1" spc="-10" dirty="0">
                <a:cs typeface="Times New Roman"/>
              </a:rPr>
              <a:t>заказчика</a:t>
            </a:r>
            <a:r>
              <a:rPr sz="1300" i="1" spc="110" dirty="0">
                <a:cs typeface="Times New Roman"/>
              </a:rPr>
              <a:t> </a:t>
            </a:r>
            <a:r>
              <a:rPr sz="1300" i="1" spc="-5" dirty="0" err="1">
                <a:cs typeface="Times New Roman"/>
              </a:rPr>
              <a:t>проверить</a:t>
            </a:r>
            <a:r>
              <a:rPr sz="1300" i="1" spc="100" dirty="0">
                <a:cs typeface="Times New Roman"/>
              </a:rPr>
              <a:t> </a:t>
            </a:r>
            <a:r>
              <a:rPr sz="1300" i="1" spc="-10" dirty="0" err="1" smtClean="0">
                <a:cs typeface="Times New Roman"/>
              </a:rPr>
              <a:t>соответствия</a:t>
            </a:r>
            <a:r>
              <a:rPr lang="ru-RU" sz="1300" i="1" spc="-10" dirty="0" smtClean="0">
                <a:cs typeface="Times New Roman"/>
              </a:rPr>
              <a:t> </a:t>
            </a:r>
            <a:r>
              <a:rPr sz="1300" i="1" spc="-5" dirty="0" err="1" smtClean="0">
                <a:cs typeface="Times New Roman"/>
              </a:rPr>
              <a:t>участника</a:t>
            </a:r>
            <a:r>
              <a:rPr sz="1300" i="1" spc="-5" dirty="0" smtClean="0">
                <a:cs typeface="Times New Roman"/>
              </a:rPr>
              <a:t> </a:t>
            </a:r>
            <a:r>
              <a:rPr sz="1300" i="1" spc="-5" dirty="0">
                <a:cs typeface="Times New Roman"/>
              </a:rPr>
              <a:t>закупки </a:t>
            </a:r>
            <a:r>
              <a:rPr sz="1300" i="1" dirty="0">
                <a:cs typeface="Times New Roman"/>
              </a:rPr>
              <a:t>при осуществлении </a:t>
            </a:r>
            <a:r>
              <a:rPr sz="1300" i="1" spc="-5" dirty="0">
                <a:cs typeface="Times New Roman"/>
              </a:rPr>
              <a:t>закупки </a:t>
            </a:r>
            <a:r>
              <a:rPr sz="1300" i="1" spc="-10" dirty="0">
                <a:cs typeface="Times New Roman"/>
              </a:rPr>
              <a:t>любым </a:t>
            </a:r>
            <a:r>
              <a:rPr sz="1300" i="1" spc="-20" dirty="0">
                <a:cs typeface="Times New Roman"/>
              </a:rPr>
              <a:t>способом, </a:t>
            </a:r>
            <a:r>
              <a:rPr sz="1300" i="1" spc="-5" dirty="0">
                <a:cs typeface="Times New Roman"/>
              </a:rPr>
              <a:t>включая закупку у единственного поставщика </a:t>
            </a:r>
            <a:r>
              <a:rPr sz="1300" i="1" spc="-10" dirty="0">
                <a:cs typeface="Times New Roman"/>
              </a:rPr>
              <a:t>(подрядчика, </a:t>
            </a:r>
            <a:r>
              <a:rPr sz="1300" i="1" spc="-5" dirty="0">
                <a:cs typeface="Times New Roman"/>
              </a:rPr>
              <a:t> </a:t>
            </a:r>
            <a:r>
              <a:rPr sz="1300" i="1" spc="-10" dirty="0">
                <a:cs typeface="Times New Roman"/>
              </a:rPr>
              <a:t>исполнителя)</a:t>
            </a:r>
            <a:r>
              <a:rPr sz="1300" i="1" spc="20" dirty="0">
                <a:cs typeface="Times New Roman"/>
              </a:rPr>
              <a:t> </a:t>
            </a:r>
            <a:r>
              <a:rPr sz="1300" i="1" spc="-10" dirty="0">
                <a:cs typeface="Times New Roman"/>
              </a:rPr>
              <a:t>независимо</a:t>
            </a:r>
            <a:r>
              <a:rPr sz="1300" i="1" spc="-5" dirty="0">
                <a:cs typeface="Times New Roman"/>
              </a:rPr>
              <a:t> от</a:t>
            </a:r>
            <a:r>
              <a:rPr sz="1300" i="1" spc="10" dirty="0">
                <a:cs typeface="Times New Roman"/>
              </a:rPr>
              <a:t> </a:t>
            </a:r>
            <a:r>
              <a:rPr sz="1300" i="1" spc="-5" dirty="0">
                <a:cs typeface="Times New Roman"/>
              </a:rPr>
              <a:t>случая</a:t>
            </a:r>
            <a:r>
              <a:rPr sz="1300" i="1" spc="-15" dirty="0">
                <a:cs typeface="Times New Roman"/>
              </a:rPr>
              <a:t> </a:t>
            </a:r>
            <a:r>
              <a:rPr sz="1300" i="1" spc="-5" dirty="0">
                <a:cs typeface="Times New Roman"/>
              </a:rPr>
              <a:t>ее</a:t>
            </a:r>
            <a:r>
              <a:rPr sz="1300" i="1" dirty="0">
                <a:cs typeface="Times New Roman"/>
              </a:rPr>
              <a:t> осуществления.</a:t>
            </a:r>
            <a:endParaRPr sz="1300" dirty="0">
              <a:cs typeface="Times New Roman"/>
            </a:endParaRPr>
          </a:p>
          <a:p>
            <a:pPr marL="12700" marR="5715">
              <a:lnSpc>
                <a:spcPct val="90000"/>
              </a:lnSpc>
            </a:pPr>
            <a:r>
              <a:rPr sz="1300" i="1" spc="-5" dirty="0">
                <a:cs typeface="Times New Roman"/>
              </a:rPr>
              <a:t>При </a:t>
            </a:r>
            <a:r>
              <a:rPr sz="1300" i="1" spc="-20" dirty="0">
                <a:cs typeface="Times New Roman"/>
              </a:rPr>
              <a:t>этом </a:t>
            </a:r>
            <a:r>
              <a:rPr sz="1300" i="1" spc="-10" dirty="0">
                <a:cs typeface="Times New Roman"/>
              </a:rPr>
              <a:t>обеспечение соответствия участников </a:t>
            </a:r>
            <a:r>
              <a:rPr sz="1300" i="1" spc="-5" dirty="0">
                <a:cs typeface="Times New Roman"/>
              </a:rPr>
              <a:t>закупок единым </a:t>
            </a:r>
            <a:r>
              <a:rPr sz="1300" i="1" spc="-10" dirty="0">
                <a:cs typeface="Times New Roman"/>
              </a:rPr>
              <a:t>требованиям </a:t>
            </a:r>
            <a:r>
              <a:rPr sz="1300" i="1" spc="-5" dirty="0">
                <a:cs typeface="Times New Roman"/>
              </a:rPr>
              <a:t>при </a:t>
            </a:r>
            <a:r>
              <a:rPr sz="1300" i="1" dirty="0">
                <a:cs typeface="Times New Roman"/>
              </a:rPr>
              <a:t>осуществлении </a:t>
            </a:r>
            <a:r>
              <a:rPr sz="1300" i="1" spc="-5" dirty="0">
                <a:cs typeface="Times New Roman"/>
              </a:rPr>
              <a:t>закупок у единственного </a:t>
            </a:r>
            <a:r>
              <a:rPr sz="1300" i="1" dirty="0">
                <a:cs typeface="Times New Roman"/>
              </a:rPr>
              <a:t> </a:t>
            </a:r>
            <a:r>
              <a:rPr sz="1300" i="1" spc="-5" dirty="0">
                <a:cs typeface="Times New Roman"/>
              </a:rPr>
              <a:t>поставщика</a:t>
            </a:r>
            <a:r>
              <a:rPr sz="1300" i="1" dirty="0">
                <a:cs typeface="Times New Roman"/>
              </a:rPr>
              <a:t> </a:t>
            </a:r>
            <a:r>
              <a:rPr sz="1300" i="1" spc="-10" dirty="0">
                <a:cs typeface="Times New Roman"/>
              </a:rPr>
              <a:t>(подрядчика,</a:t>
            </a:r>
            <a:r>
              <a:rPr sz="1300" i="1" spc="-5" dirty="0">
                <a:cs typeface="Times New Roman"/>
              </a:rPr>
              <a:t> </a:t>
            </a:r>
            <a:r>
              <a:rPr sz="1300" i="1" spc="-10" dirty="0">
                <a:cs typeface="Times New Roman"/>
              </a:rPr>
              <a:t>исполнителя)</a:t>
            </a:r>
            <a:r>
              <a:rPr sz="1300" i="1" spc="-5" dirty="0">
                <a:cs typeface="Times New Roman"/>
              </a:rPr>
              <a:t> </a:t>
            </a:r>
            <a:r>
              <a:rPr sz="1300" b="1" i="1" spc="-5" dirty="0">
                <a:cs typeface="Times New Roman"/>
              </a:rPr>
              <a:t>осуществляется</a:t>
            </a:r>
            <a:r>
              <a:rPr sz="1300" b="1" i="1" dirty="0">
                <a:cs typeface="Times New Roman"/>
              </a:rPr>
              <a:t> </a:t>
            </a:r>
            <a:r>
              <a:rPr sz="1300" b="1" i="1" spc="-20" dirty="0">
                <a:cs typeface="Times New Roman"/>
              </a:rPr>
              <a:t>заказчиком</a:t>
            </a:r>
            <a:r>
              <a:rPr sz="1300" b="1" i="1" spc="-15" dirty="0">
                <a:cs typeface="Times New Roman"/>
              </a:rPr>
              <a:t> </a:t>
            </a:r>
            <a:r>
              <a:rPr sz="1300" b="1" i="1" spc="-5" dirty="0">
                <a:cs typeface="Times New Roman"/>
              </a:rPr>
              <a:t>в</a:t>
            </a:r>
            <a:r>
              <a:rPr sz="1300" b="1" i="1" dirty="0">
                <a:cs typeface="Times New Roman"/>
              </a:rPr>
              <a:t> </a:t>
            </a:r>
            <a:r>
              <a:rPr sz="1300" b="1" i="1" spc="-15" dirty="0">
                <a:cs typeface="Times New Roman"/>
              </a:rPr>
              <a:t>прежнем</a:t>
            </a:r>
            <a:r>
              <a:rPr sz="1300" b="1" i="1" spc="-10" dirty="0">
                <a:cs typeface="Times New Roman"/>
              </a:rPr>
              <a:t> порядке,</a:t>
            </a:r>
            <a:r>
              <a:rPr sz="1300" b="1" i="1" spc="-5" dirty="0">
                <a:cs typeface="Times New Roman"/>
              </a:rPr>
              <a:t> применявшимся</a:t>
            </a:r>
            <a:r>
              <a:rPr sz="1300" b="1" i="1" dirty="0">
                <a:cs typeface="Times New Roman"/>
              </a:rPr>
              <a:t> до</a:t>
            </a:r>
            <a:r>
              <a:rPr sz="1300" b="1" i="1" spc="325" dirty="0">
                <a:cs typeface="Times New Roman"/>
              </a:rPr>
              <a:t> </a:t>
            </a:r>
            <a:r>
              <a:rPr sz="1300" b="1" i="1" spc="-5" dirty="0">
                <a:cs typeface="Times New Roman"/>
              </a:rPr>
              <a:t>издания </a:t>
            </a:r>
            <a:r>
              <a:rPr sz="1300" b="1" i="1" dirty="0">
                <a:cs typeface="Times New Roman"/>
              </a:rPr>
              <a:t> </a:t>
            </a:r>
            <a:r>
              <a:rPr sz="1300" b="1" i="1" spc="-15" dirty="0">
                <a:cs typeface="Times New Roman"/>
              </a:rPr>
              <a:t>Закона</a:t>
            </a:r>
            <a:r>
              <a:rPr sz="1300" b="1" i="1" spc="10" dirty="0">
                <a:cs typeface="Times New Roman"/>
              </a:rPr>
              <a:t> </a:t>
            </a:r>
            <a:r>
              <a:rPr sz="1300" b="1" i="1" spc="-5" dirty="0">
                <a:cs typeface="Times New Roman"/>
              </a:rPr>
              <a:t>N</a:t>
            </a:r>
            <a:r>
              <a:rPr sz="1300" b="1" i="1" dirty="0">
                <a:cs typeface="Times New Roman"/>
              </a:rPr>
              <a:t> </a:t>
            </a:r>
            <a:r>
              <a:rPr sz="1300" b="1" i="1" spc="-5" dirty="0">
                <a:cs typeface="Times New Roman"/>
              </a:rPr>
              <a:t>360-ФЗ,</a:t>
            </a:r>
            <a:r>
              <a:rPr sz="1300" b="1" i="1" spc="10" dirty="0">
                <a:cs typeface="Times New Roman"/>
              </a:rPr>
              <a:t> </a:t>
            </a:r>
            <a:r>
              <a:rPr sz="1300" b="1" i="1" spc="-5" dirty="0">
                <a:cs typeface="Times New Roman"/>
              </a:rPr>
              <a:t>в</a:t>
            </a:r>
            <a:r>
              <a:rPr sz="1300" b="1" i="1" dirty="0">
                <a:cs typeface="Times New Roman"/>
              </a:rPr>
              <a:t> частности</a:t>
            </a:r>
            <a:r>
              <a:rPr sz="1300" b="1" i="1" spc="-10" dirty="0">
                <a:cs typeface="Times New Roman"/>
              </a:rPr>
              <a:t> путем</a:t>
            </a:r>
            <a:r>
              <a:rPr sz="1300" b="1" i="1" spc="-20" dirty="0">
                <a:cs typeface="Times New Roman"/>
              </a:rPr>
              <a:t> </a:t>
            </a:r>
            <a:r>
              <a:rPr sz="1300" b="1" i="1" spc="-5" dirty="0">
                <a:cs typeface="Times New Roman"/>
              </a:rPr>
              <a:t>принятия</a:t>
            </a:r>
            <a:r>
              <a:rPr sz="1300" b="1" i="1" spc="15" dirty="0">
                <a:cs typeface="Times New Roman"/>
              </a:rPr>
              <a:t> </a:t>
            </a:r>
            <a:r>
              <a:rPr sz="1300" b="1" i="1" spc="-20" dirty="0">
                <a:cs typeface="Times New Roman"/>
              </a:rPr>
              <a:t>заказчиком</a:t>
            </a:r>
            <a:r>
              <a:rPr sz="1300" b="1" i="1" spc="35" dirty="0">
                <a:cs typeface="Times New Roman"/>
              </a:rPr>
              <a:t> </a:t>
            </a:r>
            <a:r>
              <a:rPr sz="1300" b="1" i="1" spc="-10" dirty="0">
                <a:cs typeface="Times New Roman"/>
              </a:rPr>
              <a:t>зависящих</a:t>
            </a:r>
            <a:r>
              <a:rPr sz="1300" b="1" i="1" spc="25" dirty="0">
                <a:cs typeface="Times New Roman"/>
              </a:rPr>
              <a:t> </a:t>
            </a:r>
            <a:r>
              <a:rPr sz="1300" b="1" i="1" spc="-5" dirty="0">
                <a:cs typeface="Times New Roman"/>
              </a:rPr>
              <a:t>от</a:t>
            </a:r>
            <a:r>
              <a:rPr sz="1300" b="1" i="1" spc="15" dirty="0">
                <a:cs typeface="Times New Roman"/>
              </a:rPr>
              <a:t> </a:t>
            </a:r>
            <a:r>
              <a:rPr sz="1300" b="1" i="1" spc="-10" dirty="0">
                <a:cs typeface="Times New Roman"/>
              </a:rPr>
              <a:t>него</a:t>
            </a:r>
            <a:r>
              <a:rPr sz="1300" b="1" i="1" dirty="0">
                <a:cs typeface="Times New Roman"/>
              </a:rPr>
              <a:t> </a:t>
            </a:r>
            <a:r>
              <a:rPr sz="1300" b="1" i="1" spc="-15" dirty="0">
                <a:cs typeface="Times New Roman"/>
              </a:rPr>
              <a:t>разумных</a:t>
            </a:r>
            <a:r>
              <a:rPr sz="1300" b="1" i="1" spc="30" dirty="0">
                <a:cs typeface="Times New Roman"/>
              </a:rPr>
              <a:t> </a:t>
            </a:r>
            <a:r>
              <a:rPr sz="1300" b="1" i="1" spc="-5" dirty="0">
                <a:cs typeface="Times New Roman"/>
              </a:rPr>
              <a:t>и</a:t>
            </a:r>
            <a:r>
              <a:rPr sz="1300" b="1" i="1" spc="10" dirty="0">
                <a:cs typeface="Times New Roman"/>
              </a:rPr>
              <a:t> </a:t>
            </a:r>
            <a:r>
              <a:rPr sz="1300" b="1" i="1" spc="-10" dirty="0">
                <a:cs typeface="Times New Roman"/>
              </a:rPr>
              <a:t>законных</a:t>
            </a:r>
            <a:r>
              <a:rPr sz="1300" b="1" i="1" spc="30" dirty="0">
                <a:cs typeface="Times New Roman"/>
              </a:rPr>
              <a:t> </a:t>
            </a:r>
            <a:r>
              <a:rPr sz="1300" b="1" i="1" spc="-5" dirty="0">
                <a:cs typeface="Times New Roman"/>
              </a:rPr>
              <a:t>мер.</a:t>
            </a:r>
            <a:endParaRPr sz="1300" dirty="0">
              <a:cs typeface="Times New Roman"/>
            </a:endParaRPr>
          </a:p>
        </p:txBody>
      </p:sp>
    </p:spTree>
    <p:extLst>
      <p:ext uri="{BB962C8B-B14F-4D97-AF65-F5344CB8AC3E}">
        <p14:creationId xmlns:p14="http://schemas.microsoft.com/office/powerpoint/2010/main" val="2511034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79416" y="326309"/>
            <a:ext cx="11221803" cy="6314715"/>
          </a:xfrm>
          <a:prstGeom prst="rect">
            <a:avLst/>
          </a:prstGeom>
        </p:spPr>
      </p:pic>
    </p:spTree>
    <p:extLst>
      <p:ext uri="{BB962C8B-B14F-4D97-AF65-F5344CB8AC3E}">
        <p14:creationId xmlns:p14="http://schemas.microsoft.com/office/powerpoint/2010/main" val="3760473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42646" y="0"/>
            <a:ext cx="6219825" cy="877888"/>
          </a:xfrm>
          <a:prstGeom prst="rect">
            <a:avLst/>
          </a:prstGeom>
        </p:spPr>
        <p:txBody>
          <a:bodyPr vert="horz" wrap="square" lIns="0" tIns="12065" rIns="0" bIns="0" rtlCol="0" anchor="t">
            <a:spAutoFit/>
          </a:bodyPr>
          <a:lstStyle/>
          <a:p>
            <a:pPr marL="12700" marR="5080">
              <a:lnSpc>
                <a:spcPct val="100000"/>
              </a:lnSpc>
              <a:spcBef>
                <a:spcPts val="95"/>
              </a:spcBef>
            </a:pPr>
            <a:r>
              <a:rPr sz="2800" b="1" spc="-140" dirty="0">
                <a:solidFill>
                  <a:srgbClr val="1F487C"/>
                </a:solidFill>
              </a:rPr>
              <a:t>К</a:t>
            </a:r>
            <a:r>
              <a:rPr sz="2800" b="1" spc="-95" dirty="0">
                <a:solidFill>
                  <a:srgbClr val="1F487C"/>
                </a:solidFill>
              </a:rPr>
              <a:t>а</a:t>
            </a:r>
            <a:r>
              <a:rPr sz="2800" b="1" spc="-5" dirty="0">
                <a:solidFill>
                  <a:srgbClr val="1F487C"/>
                </a:solidFill>
              </a:rPr>
              <a:t>к</a:t>
            </a:r>
            <a:r>
              <a:rPr sz="2800" b="1" spc="-215" dirty="0">
                <a:solidFill>
                  <a:srgbClr val="1F487C"/>
                </a:solidFill>
              </a:rPr>
              <a:t> </a:t>
            </a:r>
            <a:r>
              <a:rPr sz="2800" b="1" spc="-5" dirty="0">
                <a:solidFill>
                  <a:srgbClr val="1F487C"/>
                </a:solidFill>
              </a:rPr>
              <a:t>и</a:t>
            </a:r>
            <a:r>
              <a:rPr sz="2800" b="1" spc="-200" dirty="0">
                <a:solidFill>
                  <a:srgbClr val="1F487C"/>
                </a:solidFill>
              </a:rPr>
              <a:t> </a:t>
            </a:r>
            <a:r>
              <a:rPr sz="2800" b="1" spc="-245" dirty="0">
                <a:solidFill>
                  <a:srgbClr val="1F487C"/>
                </a:solidFill>
              </a:rPr>
              <a:t>г</a:t>
            </a:r>
            <a:r>
              <a:rPr sz="2800" b="1" spc="-100" dirty="0">
                <a:solidFill>
                  <a:srgbClr val="1F487C"/>
                </a:solidFill>
              </a:rPr>
              <a:t>д</a:t>
            </a:r>
            <a:r>
              <a:rPr sz="2800" b="1" spc="-5" dirty="0">
                <a:solidFill>
                  <a:srgbClr val="1F487C"/>
                </a:solidFill>
              </a:rPr>
              <a:t>е</a:t>
            </a:r>
            <a:r>
              <a:rPr sz="2800" b="1" spc="-215" dirty="0">
                <a:solidFill>
                  <a:srgbClr val="1F487C"/>
                </a:solidFill>
              </a:rPr>
              <a:t> </a:t>
            </a:r>
            <a:r>
              <a:rPr sz="2800" b="1" spc="-180" dirty="0">
                <a:solidFill>
                  <a:srgbClr val="1F487C"/>
                </a:solidFill>
              </a:rPr>
              <a:t>у</a:t>
            </a:r>
            <a:r>
              <a:rPr sz="2800" b="1" spc="-110" dirty="0">
                <a:solidFill>
                  <a:srgbClr val="1F487C"/>
                </a:solidFill>
              </a:rPr>
              <a:t>с</a:t>
            </a:r>
            <a:r>
              <a:rPr sz="2800" b="1" spc="-70" dirty="0">
                <a:solidFill>
                  <a:srgbClr val="1F487C"/>
                </a:solidFill>
              </a:rPr>
              <a:t>т</a:t>
            </a:r>
            <a:r>
              <a:rPr sz="2800" b="1" spc="-95" dirty="0">
                <a:solidFill>
                  <a:srgbClr val="1F487C"/>
                </a:solidFill>
              </a:rPr>
              <a:t>а</a:t>
            </a:r>
            <a:r>
              <a:rPr sz="2800" b="1" spc="-105" dirty="0">
                <a:solidFill>
                  <a:srgbClr val="1F487C"/>
                </a:solidFill>
              </a:rPr>
              <a:t>н</a:t>
            </a:r>
            <a:r>
              <a:rPr sz="2800" b="1" spc="-170" dirty="0">
                <a:solidFill>
                  <a:srgbClr val="1F487C"/>
                </a:solidFill>
              </a:rPr>
              <a:t>о</a:t>
            </a:r>
            <a:r>
              <a:rPr sz="2800" b="1" spc="-105" dirty="0">
                <a:solidFill>
                  <a:srgbClr val="1F487C"/>
                </a:solidFill>
              </a:rPr>
              <a:t>ви</a:t>
            </a:r>
            <a:r>
              <a:rPr sz="2800" b="1" spc="-110" dirty="0">
                <a:solidFill>
                  <a:srgbClr val="1F487C"/>
                </a:solidFill>
              </a:rPr>
              <a:t>т</a:t>
            </a:r>
            <a:r>
              <a:rPr sz="2800" b="1" spc="-5" dirty="0">
                <a:solidFill>
                  <a:srgbClr val="1F487C"/>
                </a:solidFill>
              </a:rPr>
              <a:t>ь</a:t>
            </a:r>
            <a:r>
              <a:rPr sz="2800" b="1" spc="-225" dirty="0">
                <a:solidFill>
                  <a:srgbClr val="1F487C"/>
                </a:solidFill>
              </a:rPr>
              <a:t> </a:t>
            </a:r>
            <a:r>
              <a:rPr sz="2800" b="1" spc="-100" dirty="0">
                <a:solidFill>
                  <a:srgbClr val="1F487C"/>
                </a:solidFill>
              </a:rPr>
              <a:t>д</a:t>
            </a:r>
            <a:r>
              <a:rPr sz="2800" b="1" spc="-95" dirty="0">
                <a:solidFill>
                  <a:srgbClr val="1F487C"/>
                </a:solidFill>
              </a:rPr>
              <a:t>а</a:t>
            </a:r>
            <a:r>
              <a:rPr sz="2800" b="1" spc="-105" dirty="0">
                <a:solidFill>
                  <a:srgbClr val="1F487C"/>
                </a:solidFill>
              </a:rPr>
              <a:t>нн</a:t>
            </a:r>
            <a:r>
              <a:rPr sz="2800" b="1" spc="-95" dirty="0">
                <a:solidFill>
                  <a:srgbClr val="1F487C"/>
                </a:solidFill>
              </a:rPr>
              <a:t>о</a:t>
            </a:r>
            <a:r>
              <a:rPr sz="2800" b="1" spc="-5" dirty="0">
                <a:solidFill>
                  <a:srgbClr val="1F487C"/>
                </a:solidFill>
              </a:rPr>
              <a:t>е</a:t>
            </a:r>
            <a:r>
              <a:rPr sz="2800" b="1" spc="-225" dirty="0">
                <a:solidFill>
                  <a:srgbClr val="1F487C"/>
                </a:solidFill>
              </a:rPr>
              <a:t> </a:t>
            </a:r>
            <a:r>
              <a:rPr sz="2800" b="1" spc="-70" dirty="0">
                <a:solidFill>
                  <a:srgbClr val="1F487C"/>
                </a:solidFill>
              </a:rPr>
              <a:t>т</a:t>
            </a:r>
            <a:r>
              <a:rPr sz="2800" b="1" spc="-95" dirty="0">
                <a:solidFill>
                  <a:srgbClr val="1F487C"/>
                </a:solidFill>
              </a:rPr>
              <a:t>р</a:t>
            </a:r>
            <a:r>
              <a:rPr sz="2800" b="1" spc="-110" dirty="0">
                <a:solidFill>
                  <a:srgbClr val="1F487C"/>
                </a:solidFill>
              </a:rPr>
              <a:t>е</a:t>
            </a:r>
            <a:r>
              <a:rPr sz="2800" b="1" spc="-135" dirty="0">
                <a:solidFill>
                  <a:srgbClr val="1F487C"/>
                </a:solidFill>
              </a:rPr>
              <a:t>б</a:t>
            </a:r>
            <a:r>
              <a:rPr sz="2800" b="1" spc="-170" dirty="0">
                <a:solidFill>
                  <a:srgbClr val="1F487C"/>
                </a:solidFill>
              </a:rPr>
              <a:t>о</a:t>
            </a:r>
            <a:r>
              <a:rPr sz="2800" b="1" spc="-105" dirty="0">
                <a:solidFill>
                  <a:srgbClr val="1F487C"/>
                </a:solidFill>
              </a:rPr>
              <a:t>в</a:t>
            </a:r>
            <a:r>
              <a:rPr sz="2800" b="1" spc="-95" dirty="0">
                <a:solidFill>
                  <a:srgbClr val="1F487C"/>
                </a:solidFill>
              </a:rPr>
              <a:t>а</a:t>
            </a:r>
            <a:r>
              <a:rPr sz="2800" b="1" spc="-105" dirty="0">
                <a:solidFill>
                  <a:srgbClr val="1F487C"/>
                </a:solidFill>
              </a:rPr>
              <a:t>ни</a:t>
            </a:r>
            <a:r>
              <a:rPr sz="2800" b="1" spc="-110" dirty="0">
                <a:solidFill>
                  <a:srgbClr val="1F487C"/>
                </a:solidFill>
              </a:rPr>
              <a:t>е</a:t>
            </a:r>
            <a:r>
              <a:rPr sz="2800" b="1" spc="-5" dirty="0">
                <a:solidFill>
                  <a:srgbClr val="1F487C"/>
                </a:solidFill>
              </a:rPr>
              <a:t>?  </a:t>
            </a:r>
            <a:r>
              <a:rPr sz="2800" b="1" spc="-105" dirty="0">
                <a:solidFill>
                  <a:srgbClr val="C00000"/>
                </a:solidFill>
              </a:rPr>
              <a:t>РЕКОМЕНДАЦИИ!</a:t>
            </a:r>
            <a:endParaRPr sz="2800" b="1" dirty="0"/>
          </a:p>
        </p:txBody>
      </p:sp>
      <p:sp>
        <p:nvSpPr>
          <p:cNvPr id="4" name="object 4"/>
          <p:cNvSpPr txBox="1"/>
          <p:nvPr/>
        </p:nvSpPr>
        <p:spPr>
          <a:xfrm>
            <a:off x="762000" y="1123950"/>
            <a:ext cx="10953750" cy="4673715"/>
          </a:xfrm>
          <a:prstGeom prst="rect">
            <a:avLst/>
          </a:prstGeom>
        </p:spPr>
        <p:txBody>
          <a:bodyPr vert="horz" wrap="square" lIns="0" tIns="13335" rIns="0" bIns="0" rtlCol="0">
            <a:spAutoFit/>
          </a:bodyPr>
          <a:lstStyle/>
          <a:p>
            <a:pPr marL="695325" marR="1657350" indent="-338455">
              <a:spcBef>
                <a:spcPts val="105"/>
              </a:spcBef>
              <a:buClr>
                <a:srgbClr val="4F81BC"/>
              </a:buClr>
              <a:buSzPct val="85000"/>
              <a:buAutoNum type="arabicParenR"/>
              <a:tabLst>
                <a:tab pos="695960" algn="l"/>
              </a:tabLst>
            </a:pPr>
            <a:r>
              <a:rPr sz="2000" i="1" u="sng" dirty="0">
                <a:cs typeface="Times New Roman"/>
              </a:rPr>
              <a:t>Фраза в </a:t>
            </a:r>
            <a:r>
              <a:rPr sz="2000" i="1" u="sng" spc="-10" dirty="0">
                <a:cs typeface="Times New Roman"/>
              </a:rPr>
              <a:t>контракте </a:t>
            </a:r>
            <a:r>
              <a:rPr sz="2000" i="1" u="sng" dirty="0">
                <a:cs typeface="Times New Roman"/>
              </a:rPr>
              <a:t>«При </a:t>
            </a:r>
            <a:r>
              <a:rPr sz="2000" i="1" u="sng" spc="-10" dirty="0">
                <a:cs typeface="Times New Roman"/>
              </a:rPr>
              <a:t>заключении </a:t>
            </a:r>
            <a:r>
              <a:rPr sz="2000" i="1" u="sng" spc="-15" dirty="0" err="1">
                <a:cs typeface="Times New Roman"/>
              </a:rPr>
              <a:t>настоящего</a:t>
            </a:r>
            <a:r>
              <a:rPr sz="2000" i="1" u="sng" spc="-15" dirty="0">
                <a:cs typeface="Times New Roman"/>
              </a:rPr>
              <a:t> </a:t>
            </a:r>
            <a:r>
              <a:rPr sz="2000" i="1" u="sng" spc="-10" dirty="0" err="1" smtClean="0">
                <a:cs typeface="Times New Roman"/>
              </a:rPr>
              <a:t>Контракта</a:t>
            </a:r>
            <a:r>
              <a:rPr lang="ru-RU" sz="2000" i="1" u="sng" spc="-10" dirty="0">
                <a:cs typeface="Times New Roman"/>
              </a:rPr>
              <a:t> </a:t>
            </a:r>
            <a:r>
              <a:rPr sz="2000" i="1" u="sng" spc="-5" dirty="0" err="1" smtClean="0">
                <a:cs typeface="Times New Roman"/>
              </a:rPr>
              <a:t>Исполнитель</a:t>
            </a:r>
            <a:r>
              <a:rPr lang="ru-RU" sz="2000" i="1" u="sng" spc="-5" dirty="0" smtClean="0">
                <a:cs typeface="Times New Roman"/>
              </a:rPr>
              <a:t> (Поставщик)</a:t>
            </a:r>
            <a:r>
              <a:rPr lang="ru-RU" sz="2000" i="1" u="sng" spc="-5" dirty="0">
                <a:cs typeface="Times New Roman"/>
              </a:rPr>
              <a:t> </a:t>
            </a:r>
            <a:r>
              <a:rPr sz="2000" i="1" u="sng" spc="-5" dirty="0" err="1" smtClean="0">
                <a:cs typeface="Times New Roman"/>
              </a:rPr>
              <a:t>подтверждает</a:t>
            </a:r>
            <a:r>
              <a:rPr lang="ru-RU" sz="2000" i="1" u="sng" spc="-5" dirty="0">
                <a:cs typeface="Times New Roman"/>
              </a:rPr>
              <a:t> </a:t>
            </a:r>
            <a:r>
              <a:rPr sz="2000" i="1" u="sng" dirty="0" err="1" smtClean="0">
                <a:cs typeface="Times New Roman"/>
              </a:rPr>
              <a:t>свое</a:t>
            </a:r>
            <a:r>
              <a:rPr sz="2000" i="1" u="sng" dirty="0" smtClean="0">
                <a:cs typeface="Times New Roman"/>
              </a:rPr>
              <a:t> </a:t>
            </a:r>
            <a:r>
              <a:rPr sz="2000" i="1" u="sng" dirty="0">
                <a:cs typeface="Times New Roman"/>
              </a:rPr>
              <a:t>соответствие требованиям, </a:t>
            </a:r>
            <a:r>
              <a:rPr sz="2000" i="1" u="sng" spc="-484" dirty="0">
                <a:cs typeface="Times New Roman"/>
              </a:rPr>
              <a:t> </a:t>
            </a:r>
            <a:r>
              <a:rPr sz="2000" i="1" u="sng" spc="-5" dirty="0">
                <a:cs typeface="Times New Roman"/>
              </a:rPr>
              <a:t>установленным</a:t>
            </a:r>
            <a:r>
              <a:rPr sz="2000" i="1" u="sng" spc="10" dirty="0">
                <a:cs typeface="Times New Roman"/>
              </a:rPr>
              <a:t> </a:t>
            </a:r>
            <a:r>
              <a:rPr sz="2000" i="1" u="sng" dirty="0">
                <a:cs typeface="Times New Roman"/>
              </a:rPr>
              <a:t>в </a:t>
            </a:r>
            <a:r>
              <a:rPr sz="2000" i="1" u="sng" dirty="0" err="1">
                <a:cs typeface="Times New Roman"/>
              </a:rPr>
              <a:t>части</a:t>
            </a:r>
            <a:r>
              <a:rPr sz="2000" i="1" u="sng" spc="-15" dirty="0">
                <a:cs typeface="Times New Roman"/>
              </a:rPr>
              <a:t> </a:t>
            </a:r>
            <a:r>
              <a:rPr sz="2000" i="1" u="sng" dirty="0" smtClean="0">
                <a:cs typeface="Times New Roman"/>
              </a:rPr>
              <a:t>1</a:t>
            </a:r>
            <a:r>
              <a:rPr lang="ru-RU" sz="2000" i="1" u="sng" dirty="0" smtClean="0">
                <a:cs typeface="Times New Roman"/>
              </a:rPr>
              <a:t>, 1.1 </a:t>
            </a:r>
            <a:r>
              <a:rPr sz="2000" i="1" u="sng" dirty="0" smtClean="0">
                <a:cs typeface="Times New Roman"/>
              </a:rPr>
              <a:t> </a:t>
            </a:r>
            <a:r>
              <a:rPr sz="2000" i="1" u="sng" spc="-5" dirty="0">
                <a:cs typeface="Times New Roman"/>
              </a:rPr>
              <a:t>статьи</a:t>
            </a:r>
            <a:r>
              <a:rPr sz="2000" i="1" u="sng" dirty="0">
                <a:cs typeface="Times New Roman"/>
              </a:rPr>
              <a:t> 31</a:t>
            </a:r>
            <a:r>
              <a:rPr sz="2000" i="1" u="sng" spc="-15" dirty="0">
                <a:cs typeface="Times New Roman"/>
              </a:rPr>
              <a:t> Закона</a:t>
            </a:r>
            <a:r>
              <a:rPr sz="2000" i="1" u="sng" spc="-10" dirty="0">
                <a:cs typeface="Times New Roman"/>
              </a:rPr>
              <a:t> </a:t>
            </a:r>
            <a:r>
              <a:rPr sz="2000" i="1" u="sng" dirty="0">
                <a:cs typeface="Times New Roman"/>
              </a:rPr>
              <a:t>44-ФЗ.»</a:t>
            </a:r>
          </a:p>
          <a:p>
            <a:pPr>
              <a:spcBef>
                <a:spcPts val="25"/>
              </a:spcBef>
              <a:buClr>
                <a:srgbClr val="4F81BC"/>
              </a:buClr>
              <a:buFont typeface="Times New Roman"/>
              <a:buAutoNum type="arabicParenR"/>
            </a:pPr>
            <a:endParaRPr sz="2900" dirty="0">
              <a:cs typeface="Times New Roman"/>
            </a:endParaRPr>
          </a:p>
          <a:p>
            <a:pPr marL="695325" marR="1169035" indent="-338455">
              <a:buClr>
                <a:srgbClr val="4F81BC"/>
              </a:buClr>
              <a:buSzPct val="85000"/>
              <a:buAutoNum type="arabicParenR"/>
              <a:tabLst>
                <a:tab pos="695325" algn="l"/>
                <a:tab pos="695960" algn="l"/>
              </a:tabLst>
            </a:pPr>
            <a:r>
              <a:rPr sz="2000" dirty="0">
                <a:cs typeface="Times New Roman"/>
              </a:rPr>
              <a:t>Декларация о соответствии требованиям в </a:t>
            </a:r>
            <a:r>
              <a:rPr sz="2000" spc="-5" dirty="0">
                <a:cs typeface="Times New Roman"/>
              </a:rPr>
              <a:t>произвольной форме, </a:t>
            </a:r>
            <a:r>
              <a:rPr sz="2000" spc="-484" dirty="0">
                <a:cs typeface="Times New Roman"/>
              </a:rPr>
              <a:t> </a:t>
            </a:r>
            <a:r>
              <a:rPr sz="2000" spc="-5" dirty="0">
                <a:cs typeface="Times New Roman"/>
              </a:rPr>
              <a:t>подписанная</a:t>
            </a:r>
            <a:r>
              <a:rPr sz="2000" spc="10" dirty="0">
                <a:cs typeface="Times New Roman"/>
              </a:rPr>
              <a:t> </a:t>
            </a:r>
            <a:r>
              <a:rPr sz="2000" spc="-15" dirty="0">
                <a:cs typeface="Times New Roman"/>
              </a:rPr>
              <a:t>участником.</a:t>
            </a:r>
            <a:endParaRPr sz="2000" dirty="0">
              <a:cs typeface="Times New Roman"/>
            </a:endParaRPr>
          </a:p>
          <a:p>
            <a:pPr>
              <a:spcBef>
                <a:spcPts val="25"/>
              </a:spcBef>
              <a:buClr>
                <a:srgbClr val="4F81BC"/>
              </a:buClr>
              <a:buFont typeface="Times New Roman"/>
              <a:buAutoNum type="arabicParenR"/>
            </a:pPr>
            <a:endParaRPr sz="2900" dirty="0">
              <a:cs typeface="Times New Roman"/>
            </a:endParaRPr>
          </a:p>
          <a:p>
            <a:pPr marL="695325" indent="-339090">
              <a:spcBef>
                <a:spcPts val="5"/>
              </a:spcBef>
              <a:buClr>
                <a:srgbClr val="4F81BC"/>
              </a:buClr>
              <a:buSzPct val="85000"/>
              <a:buAutoNum type="arabicParenR"/>
              <a:tabLst>
                <a:tab pos="695325" algn="l"/>
                <a:tab pos="695960" algn="l"/>
              </a:tabLst>
            </a:pPr>
            <a:r>
              <a:rPr sz="2000" spc="-15" dirty="0">
                <a:cs typeface="Times New Roman"/>
              </a:rPr>
              <a:t>Справка/заключение/протокол,</a:t>
            </a:r>
            <a:r>
              <a:rPr sz="2000" spc="-10" dirty="0">
                <a:cs typeface="Times New Roman"/>
              </a:rPr>
              <a:t> </a:t>
            </a:r>
            <a:r>
              <a:rPr sz="2000" dirty="0" err="1">
                <a:cs typeface="Times New Roman"/>
              </a:rPr>
              <a:t>составленный</a:t>
            </a:r>
            <a:r>
              <a:rPr sz="2000" spc="20" dirty="0">
                <a:cs typeface="Times New Roman"/>
              </a:rPr>
              <a:t> </a:t>
            </a:r>
            <a:r>
              <a:rPr sz="2000" spc="-20" dirty="0" err="1" smtClean="0">
                <a:cs typeface="Times New Roman"/>
              </a:rPr>
              <a:t>заказчиком</a:t>
            </a:r>
            <a:r>
              <a:rPr lang="ru-RU" sz="2000" spc="-20" dirty="0" smtClean="0">
                <a:cs typeface="Times New Roman"/>
              </a:rPr>
              <a:t> </a:t>
            </a:r>
            <a:r>
              <a:rPr sz="2000" dirty="0" err="1" smtClean="0">
                <a:cs typeface="Times New Roman"/>
              </a:rPr>
              <a:t>самостоятельно</a:t>
            </a:r>
            <a:r>
              <a:rPr sz="2000" dirty="0" smtClean="0">
                <a:cs typeface="Times New Roman"/>
              </a:rPr>
              <a:t> </a:t>
            </a:r>
            <a:r>
              <a:rPr sz="2000" dirty="0">
                <a:cs typeface="Times New Roman"/>
              </a:rPr>
              <a:t>с </a:t>
            </a:r>
            <a:r>
              <a:rPr sz="2000" spc="-15" dirty="0">
                <a:cs typeface="Times New Roman"/>
              </a:rPr>
              <a:t>результатами </a:t>
            </a:r>
            <a:r>
              <a:rPr sz="2000" dirty="0">
                <a:cs typeface="Times New Roman"/>
              </a:rPr>
              <a:t>самостоятельной </a:t>
            </a:r>
            <a:r>
              <a:rPr sz="2000" spc="-5" dirty="0">
                <a:cs typeface="Times New Roman"/>
              </a:rPr>
              <a:t>проверки </a:t>
            </a:r>
            <a:r>
              <a:rPr sz="2000" dirty="0">
                <a:cs typeface="Times New Roman"/>
              </a:rPr>
              <a:t>поставщика </a:t>
            </a:r>
            <a:r>
              <a:rPr sz="2000" spc="-484" dirty="0">
                <a:cs typeface="Times New Roman"/>
              </a:rPr>
              <a:t> </a:t>
            </a:r>
            <a:r>
              <a:rPr sz="2000" spc="-5" dirty="0">
                <a:cs typeface="Times New Roman"/>
              </a:rPr>
              <a:t>на </a:t>
            </a:r>
            <a:r>
              <a:rPr sz="2000" dirty="0">
                <a:cs typeface="Times New Roman"/>
              </a:rPr>
              <a:t>соответствие</a:t>
            </a:r>
            <a:r>
              <a:rPr sz="2000" spc="-15" dirty="0">
                <a:cs typeface="Times New Roman"/>
              </a:rPr>
              <a:t> </a:t>
            </a:r>
            <a:r>
              <a:rPr sz="2000" dirty="0">
                <a:cs typeface="Times New Roman"/>
              </a:rPr>
              <a:t>требованиям.</a:t>
            </a:r>
          </a:p>
          <a:p>
            <a:endParaRPr sz="2200" dirty="0">
              <a:cs typeface="Times New Roman"/>
            </a:endParaRPr>
          </a:p>
          <a:p>
            <a:pPr marL="3810">
              <a:spcBef>
                <a:spcPts val="1285"/>
              </a:spcBef>
            </a:pPr>
            <a:r>
              <a:rPr b="1" dirty="0">
                <a:cs typeface="Times New Roman"/>
              </a:rPr>
              <a:t>За</a:t>
            </a:r>
            <a:r>
              <a:rPr b="1" spc="5" dirty="0">
                <a:cs typeface="Times New Roman"/>
              </a:rPr>
              <a:t> </a:t>
            </a:r>
            <a:r>
              <a:rPr b="1" spc="-15" dirty="0">
                <a:cs typeface="Times New Roman"/>
              </a:rPr>
              <a:t>несоблюдение</a:t>
            </a:r>
            <a:r>
              <a:rPr b="1" spc="15" dirty="0">
                <a:cs typeface="Times New Roman"/>
              </a:rPr>
              <a:t> </a:t>
            </a:r>
            <a:r>
              <a:rPr b="1" spc="-5" dirty="0">
                <a:cs typeface="Times New Roman"/>
              </a:rPr>
              <a:t>данных</a:t>
            </a:r>
            <a:r>
              <a:rPr b="1" spc="10" dirty="0">
                <a:cs typeface="Times New Roman"/>
              </a:rPr>
              <a:t> </a:t>
            </a:r>
            <a:r>
              <a:rPr b="1" spc="-10" dirty="0">
                <a:cs typeface="Times New Roman"/>
              </a:rPr>
              <a:t>требований</a:t>
            </a:r>
            <a:r>
              <a:rPr b="1" spc="30" dirty="0">
                <a:cs typeface="Times New Roman"/>
              </a:rPr>
              <a:t> </a:t>
            </a:r>
            <a:r>
              <a:rPr b="1" dirty="0">
                <a:cs typeface="Times New Roman"/>
              </a:rPr>
              <a:t>–</a:t>
            </a:r>
            <a:r>
              <a:rPr b="1" spc="10" dirty="0">
                <a:cs typeface="Times New Roman"/>
              </a:rPr>
              <a:t> </a:t>
            </a:r>
            <a:r>
              <a:rPr b="1" spc="-10" dirty="0">
                <a:cs typeface="Times New Roman"/>
              </a:rPr>
              <a:t>административной</a:t>
            </a:r>
            <a:r>
              <a:rPr b="1" spc="55" dirty="0">
                <a:cs typeface="Times New Roman"/>
              </a:rPr>
              <a:t> </a:t>
            </a:r>
            <a:r>
              <a:rPr b="1" spc="-5" dirty="0">
                <a:cs typeface="Times New Roman"/>
              </a:rPr>
              <a:t>ответственности</a:t>
            </a:r>
            <a:r>
              <a:rPr b="1" spc="55" dirty="0">
                <a:cs typeface="Times New Roman"/>
              </a:rPr>
              <a:t> </a:t>
            </a:r>
            <a:r>
              <a:rPr b="1" spc="-40" dirty="0">
                <a:cs typeface="Times New Roman"/>
              </a:rPr>
              <a:t>нет.</a:t>
            </a:r>
            <a:endParaRPr dirty="0">
              <a:cs typeface="Times New Roman"/>
            </a:endParaRPr>
          </a:p>
          <a:p>
            <a:pPr marL="12065" marR="5080" indent="635"/>
            <a:r>
              <a:rPr b="1" dirty="0">
                <a:cs typeface="Times New Roman"/>
              </a:rPr>
              <a:t>Риски –</a:t>
            </a:r>
            <a:r>
              <a:rPr b="1" spc="10" dirty="0">
                <a:cs typeface="Times New Roman"/>
              </a:rPr>
              <a:t> </a:t>
            </a:r>
            <a:r>
              <a:rPr b="1" spc="-10" dirty="0">
                <a:cs typeface="Times New Roman"/>
              </a:rPr>
              <a:t>признание</a:t>
            </a:r>
            <a:r>
              <a:rPr b="1" spc="30" dirty="0">
                <a:cs typeface="Times New Roman"/>
              </a:rPr>
              <a:t> </a:t>
            </a:r>
            <a:r>
              <a:rPr b="1" spc="-5" dirty="0">
                <a:cs typeface="Times New Roman"/>
              </a:rPr>
              <a:t>контракта</a:t>
            </a:r>
            <a:r>
              <a:rPr b="1" spc="40" dirty="0">
                <a:cs typeface="Times New Roman"/>
              </a:rPr>
              <a:t> </a:t>
            </a:r>
            <a:r>
              <a:rPr b="1" spc="-5" dirty="0">
                <a:cs typeface="Times New Roman"/>
              </a:rPr>
              <a:t>через </a:t>
            </a:r>
            <a:r>
              <a:rPr b="1" spc="-40" dirty="0">
                <a:cs typeface="Times New Roman"/>
              </a:rPr>
              <a:t>суд</a:t>
            </a:r>
            <a:r>
              <a:rPr b="1" spc="-20" dirty="0">
                <a:cs typeface="Times New Roman"/>
              </a:rPr>
              <a:t> </a:t>
            </a:r>
            <a:r>
              <a:rPr b="1" spc="-10" dirty="0">
                <a:cs typeface="Times New Roman"/>
              </a:rPr>
              <a:t>недействительным</a:t>
            </a:r>
            <a:r>
              <a:rPr b="1" spc="15" dirty="0">
                <a:cs typeface="Times New Roman"/>
              </a:rPr>
              <a:t> </a:t>
            </a:r>
            <a:r>
              <a:rPr b="1" spc="-10" dirty="0">
                <a:cs typeface="Times New Roman"/>
              </a:rPr>
              <a:t>(например,</a:t>
            </a:r>
            <a:r>
              <a:rPr b="1" spc="25" dirty="0">
                <a:cs typeface="Times New Roman"/>
              </a:rPr>
              <a:t> </a:t>
            </a:r>
            <a:r>
              <a:rPr b="1" spc="-5" dirty="0">
                <a:cs typeface="Times New Roman"/>
              </a:rPr>
              <a:t>по</a:t>
            </a:r>
            <a:r>
              <a:rPr b="1" dirty="0">
                <a:cs typeface="Times New Roman"/>
              </a:rPr>
              <a:t> </a:t>
            </a:r>
            <a:r>
              <a:rPr b="1" spc="-10" dirty="0">
                <a:cs typeface="Times New Roman"/>
              </a:rPr>
              <a:t>иску </a:t>
            </a:r>
            <a:r>
              <a:rPr b="1" spc="-5" dirty="0">
                <a:cs typeface="Times New Roman"/>
              </a:rPr>
              <a:t> прокурора),</a:t>
            </a:r>
            <a:r>
              <a:rPr b="1" spc="5" dirty="0">
                <a:cs typeface="Times New Roman"/>
              </a:rPr>
              <a:t> </a:t>
            </a:r>
            <a:r>
              <a:rPr b="1" spc="-5" dirty="0">
                <a:cs typeface="Times New Roman"/>
              </a:rPr>
              <a:t>но </a:t>
            </a:r>
            <a:r>
              <a:rPr b="1" spc="-20" dirty="0">
                <a:cs typeface="Times New Roman"/>
              </a:rPr>
              <a:t>только</a:t>
            </a:r>
            <a:r>
              <a:rPr b="1" spc="5" dirty="0">
                <a:cs typeface="Times New Roman"/>
              </a:rPr>
              <a:t> если</a:t>
            </a:r>
            <a:r>
              <a:rPr b="1" dirty="0">
                <a:cs typeface="Times New Roman"/>
              </a:rPr>
              <a:t> </a:t>
            </a:r>
            <a:r>
              <a:rPr b="1" spc="-35" dirty="0">
                <a:cs typeface="Times New Roman"/>
              </a:rPr>
              <a:t>будет</a:t>
            </a:r>
            <a:r>
              <a:rPr b="1" spc="-15" dirty="0">
                <a:cs typeface="Times New Roman"/>
              </a:rPr>
              <a:t> установлено,</a:t>
            </a:r>
            <a:r>
              <a:rPr b="1" spc="10" dirty="0">
                <a:cs typeface="Times New Roman"/>
              </a:rPr>
              <a:t> </a:t>
            </a:r>
            <a:r>
              <a:rPr b="1" spc="-10" dirty="0">
                <a:cs typeface="Times New Roman"/>
              </a:rPr>
              <a:t>что</a:t>
            </a:r>
            <a:r>
              <a:rPr b="1" dirty="0">
                <a:cs typeface="Times New Roman"/>
              </a:rPr>
              <a:t> </a:t>
            </a:r>
            <a:r>
              <a:rPr b="1" spc="-5" dirty="0">
                <a:cs typeface="Times New Roman"/>
              </a:rPr>
              <a:t>на</a:t>
            </a:r>
            <a:r>
              <a:rPr b="1" dirty="0">
                <a:cs typeface="Times New Roman"/>
              </a:rPr>
              <a:t> </a:t>
            </a:r>
            <a:r>
              <a:rPr b="1" spc="-15" dirty="0">
                <a:cs typeface="Times New Roman"/>
              </a:rPr>
              <a:t>момент</a:t>
            </a:r>
            <a:r>
              <a:rPr b="1" spc="5" dirty="0">
                <a:cs typeface="Times New Roman"/>
              </a:rPr>
              <a:t> </a:t>
            </a:r>
            <a:r>
              <a:rPr b="1" spc="-10" dirty="0">
                <a:cs typeface="Times New Roman"/>
              </a:rPr>
              <a:t>заключения</a:t>
            </a:r>
            <a:r>
              <a:rPr b="1" spc="10" dirty="0">
                <a:cs typeface="Times New Roman"/>
              </a:rPr>
              <a:t> </a:t>
            </a:r>
            <a:r>
              <a:rPr b="1" spc="-5" dirty="0">
                <a:cs typeface="Times New Roman"/>
              </a:rPr>
              <a:t>контракта, </a:t>
            </a:r>
            <a:r>
              <a:rPr b="1" spc="-434" dirty="0">
                <a:cs typeface="Times New Roman"/>
              </a:rPr>
              <a:t> </a:t>
            </a:r>
            <a:r>
              <a:rPr b="1" spc="-5" dirty="0">
                <a:cs typeface="Times New Roman"/>
              </a:rPr>
              <a:t>участник</a:t>
            </a:r>
            <a:r>
              <a:rPr b="1" spc="5" dirty="0">
                <a:cs typeface="Times New Roman"/>
              </a:rPr>
              <a:t> </a:t>
            </a:r>
            <a:r>
              <a:rPr b="1" spc="-5" dirty="0">
                <a:cs typeface="Times New Roman"/>
              </a:rPr>
              <a:t>не</a:t>
            </a:r>
            <a:r>
              <a:rPr b="1" spc="5" dirty="0">
                <a:cs typeface="Times New Roman"/>
              </a:rPr>
              <a:t> </a:t>
            </a:r>
            <a:r>
              <a:rPr b="1" spc="-10" dirty="0">
                <a:cs typeface="Times New Roman"/>
              </a:rPr>
              <a:t>соответствовал</a:t>
            </a:r>
            <a:r>
              <a:rPr b="1" spc="35" dirty="0">
                <a:cs typeface="Times New Roman"/>
              </a:rPr>
              <a:t> </a:t>
            </a:r>
            <a:r>
              <a:rPr b="1" spc="-10" dirty="0" err="1">
                <a:cs typeface="Times New Roman"/>
              </a:rPr>
              <a:t>требованиям</a:t>
            </a:r>
            <a:r>
              <a:rPr b="1" spc="25" dirty="0">
                <a:cs typeface="Times New Roman"/>
              </a:rPr>
              <a:t> </a:t>
            </a:r>
            <a:r>
              <a:rPr b="1" spc="-30" dirty="0" smtClean="0">
                <a:cs typeface="Times New Roman"/>
              </a:rPr>
              <a:t>ст.31</a:t>
            </a:r>
            <a:r>
              <a:rPr lang="ru-RU" b="1" spc="-30" dirty="0" smtClean="0">
                <a:cs typeface="Times New Roman"/>
              </a:rPr>
              <a:t> закона.</a:t>
            </a:r>
            <a:endParaRPr dirty="0">
              <a:cs typeface="Times New Roman"/>
            </a:endParaRPr>
          </a:p>
        </p:txBody>
      </p:sp>
    </p:spTree>
    <p:extLst>
      <p:ext uri="{BB962C8B-B14F-4D97-AF65-F5344CB8AC3E}">
        <p14:creationId xmlns:p14="http://schemas.microsoft.com/office/powerpoint/2010/main" val="379132732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1498600" y="228600"/>
            <a:ext cx="10693400" cy="1490663"/>
          </a:xfrm>
          <a:prstGeom prst="rect">
            <a:avLst/>
          </a:prstGeom>
        </p:spPr>
        <p:txBody>
          <a:bodyPr vert="horz" wrap="square" lIns="0" tIns="12700" rIns="0" bIns="0" rtlCol="0" anchor="t">
            <a:spAutoFit/>
          </a:bodyPr>
          <a:lstStyle/>
          <a:p>
            <a:pPr marL="12700">
              <a:lnSpc>
                <a:spcPct val="100000"/>
              </a:lnSpc>
              <a:spcBef>
                <a:spcPts val="100"/>
              </a:spcBef>
            </a:pPr>
            <a:r>
              <a:rPr sz="2400" spc="0" dirty="0">
                <a:solidFill>
                  <a:srgbClr val="C0504D"/>
                </a:solidFill>
                <a:latin typeface="+mn-lt"/>
              </a:rPr>
              <a:t>Пункт 1 ч.1 ст.31</a:t>
            </a:r>
            <a:endParaRPr sz="2400" spc="0" dirty="0">
              <a:latin typeface="+mn-lt"/>
            </a:endParaRPr>
          </a:p>
          <a:p>
            <a:pPr marL="12700" marR="5080">
              <a:lnSpc>
                <a:spcPct val="100000"/>
              </a:lnSpc>
            </a:pPr>
            <a:r>
              <a:rPr sz="2400" spc="0" dirty="0">
                <a:solidFill>
                  <a:srgbClr val="1F487C"/>
                </a:solidFill>
                <a:latin typeface="+mn-lt"/>
              </a:rPr>
              <a:t>Соответствие требованиям, установленным в соответствии с  </a:t>
            </a:r>
            <a:r>
              <a:rPr sz="2400" spc="0" dirty="0" err="1">
                <a:solidFill>
                  <a:srgbClr val="1F487C"/>
                </a:solidFill>
                <a:latin typeface="+mn-lt"/>
              </a:rPr>
              <a:t>законодательством</a:t>
            </a:r>
            <a:r>
              <a:rPr sz="2400" spc="0" dirty="0">
                <a:solidFill>
                  <a:srgbClr val="1F487C"/>
                </a:solidFill>
                <a:latin typeface="+mn-lt"/>
              </a:rPr>
              <a:t> </a:t>
            </a:r>
            <a:r>
              <a:rPr lang="ru-RU" sz="2400" spc="0" dirty="0" smtClean="0">
                <a:solidFill>
                  <a:srgbClr val="1F487C"/>
                </a:solidFill>
                <a:latin typeface="+mn-lt"/>
              </a:rPr>
              <a:t>РФ </a:t>
            </a:r>
            <a:r>
              <a:rPr sz="2400" spc="0" dirty="0" smtClean="0">
                <a:solidFill>
                  <a:srgbClr val="1F487C"/>
                </a:solidFill>
                <a:latin typeface="+mn-lt"/>
              </a:rPr>
              <a:t>к </a:t>
            </a:r>
            <a:r>
              <a:rPr sz="2400" spc="0" dirty="0">
                <a:solidFill>
                  <a:srgbClr val="1F487C"/>
                </a:solidFill>
                <a:latin typeface="+mn-lt"/>
              </a:rPr>
              <a:t>лицам,  осуществляющим поставку товара, выполнение работы,  оказание услуги, являющихся объектом закупки</a:t>
            </a:r>
            <a:endParaRPr sz="2400" spc="0" dirty="0">
              <a:latin typeface="+mn-lt"/>
            </a:endParaRPr>
          </a:p>
        </p:txBody>
      </p:sp>
      <p:sp>
        <p:nvSpPr>
          <p:cNvPr id="4" name="object 4"/>
          <p:cNvSpPr txBox="1"/>
          <p:nvPr/>
        </p:nvSpPr>
        <p:spPr>
          <a:xfrm>
            <a:off x="825284" y="2279542"/>
            <a:ext cx="10767448" cy="2864887"/>
          </a:xfrm>
          <a:prstGeom prst="rect">
            <a:avLst/>
          </a:prstGeom>
        </p:spPr>
        <p:txBody>
          <a:bodyPr vert="horz" wrap="square" lIns="0" tIns="12700" rIns="0" bIns="0" rtlCol="0">
            <a:spAutoFit/>
          </a:bodyPr>
          <a:lstStyle/>
          <a:p>
            <a:pPr marL="12700">
              <a:spcBef>
                <a:spcPts val="100"/>
              </a:spcBef>
            </a:pPr>
            <a:r>
              <a:rPr sz="2400" spc="-10" dirty="0">
                <a:cs typeface="Times New Roman"/>
              </a:rPr>
              <a:t>Документы,</a:t>
            </a:r>
            <a:r>
              <a:rPr sz="2400" dirty="0">
                <a:cs typeface="Times New Roman"/>
              </a:rPr>
              <a:t> </a:t>
            </a:r>
            <a:r>
              <a:rPr sz="2400" spc="-10" dirty="0">
                <a:cs typeface="Times New Roman"/>
              </a:rPr>
              <a:t>подтверждающие</a:t>
            </a:r>
            <a:r>
              <a:rPr sz="2400" spc="5" dirty="0">
                <a:cs typeface="Times New Roman"/>
              </a:rPr>
              <a:t> </a:t>
            </a:r>
            <a:r>
              <a:rPr sz="2400" spc="-5" dirty="0" err="1">
                <a:cs typeface="Times New Roman"/>
              </a:rPr>
              <a:t>соответствие</a:t>
            </a:r>
            <a:r>
              <a:rPr sz="2400" spc="20" dirty="0">
                <a:cs typeface="Times New Roman"/>
              </a:rPr>
              <a:t> </a:t>
            </a:r>
            <a:r>
              <a:rPr sz="2400" spc="-5" dirty="0" err="1" smtClean="0">
                <a:cs typeface="Times New Roman"/>
              </a:rPr>
              <a:t>требованиям</a:t>
            </a:r>
            <a:r>
              <a:rPr lang="ru-RU" sz="2400" spc="-5" dirty="0" smtClean="0">
                <a:cs typeface="Times New Roman"/>
              </a:rPr>
              <a:t> </a:t>
            </a:r>
            <a:r>
              <a:rPr sz="2400" spc="-10" dirty="0" smtClean="0">
                <a:cs typeface="Times New Roman"/>
              </a:rPr>
              <a:t>(</a:t>
            </a:r>
            <a:r>
              <a:rPr sz="2400" spc="-10" dirty="0" err="1" smtClean="0">
                <a:cs typeface="Times New Roman"/>
              </a:rPr>
              <a:t>выписка</a:t>
            </a:r>
            <a:r>
              <a:rPr sz="2400" spc="-5" dirty="0" smtClean="0">
                <a:cs typeface="Times New Roman"/>
              </a:rPr>
              <a:t> </a:t>
            </a:r>
            <a:r>
              <a:rPr sz="2400" spc="-5" dirty="0">
                <a:cs typeface="Times New Roman"/>
              </a:rPr>
              <a:t>из</a:t>
            </a:r>
            <a:r>
              <a:rPr sz="2400" spc="10" dirty="0">
                <a:cs typeface="Times New Roman"/>
              </a:rPr>
              <a:t> реестра</a:t>
            </a:r>
            <a:r>
              <a:rPr sz="2400" spc="-15" dirty="0">
                <a:cs typeface="Times New Roman"/>
              </a:rPr>
              <a:t> </a:t>
            </a:r>
            <a:r>
              <a:rPr sz="2400" spc="-5" dirty="0">
                <a:cs typeface="Times New Roman"/>
              </a:rPr>
              <a:t>лицензий,</a:t>
            </a:r>
            <a:r>
              <a:rPr sz="2400" spc="10" dirty="0">
                <a:cs typeface="Times New Roman"/>
              </a:rPr>
              <a:t> </a:t>
            </a:r>
            <a:r>
              <a:rPr sz="2400" spc="-10" dirty="0">
                <a:cs typeface="Times New Roman"/>
              </a:rPr>
              <a:t>выписка</a:t>
            </a:r>
            <a:r>
              <a:rPr sz="2400" spc="5" dirty="0">
                <a:cs typeface="Times New Roman"/>
              </a:rPr>
              <a:t> </a:t>
            </a:r>
            <a:r>
              <a:rPr sz="2400" spc="-5" dirty="0">
                <a:cs typeface="Times New Roman"/>
              </a:rPr>
              <a:t>из </a:t>
            </a:r>
            <a:r>
              <a:rPr sz="2400" spc="10" dirty="0" err="1">
                <a:cs typeface="Times New Roman"/>
              </a:rPr>
              <a:t>реестра</a:t>
            </a:r>
            <a:r>
              <a:rPr sz="2400" spc="-15" dirty="0">
                <a:cs typeface="Times New Roman"/>
              </a:rPr>
              <a:t> </a:t>
            </a:r>
            <a:r>
              <a:rPr sz="2400" spc="-5" dirty="0" err="1" smtClean="0">
                <a:cs typeface="Times New Roman"/>
              </a:rPr>
              <a:t>членов</a:t>
            </a:r>
            <a:r>
              <a:rPr lang="ru-RU" sz="2400" spc="-5" dirty="0" smtClean="0">
                <a:cs typeface="Times New Roman"/>
              </a:rPr>
              <a:t> </a:t>
            </a:r>
            <a:r>
              <a:rPr sz="2400" dirty="0" smtClean="0">
                <a:cs typeface="Times New Roman"/>
              </a:rPr>
              <a:t>СРО</a:t>
            </a:r>
            <a:r>
              <a:rPr sz="2400" dirty="0">
                <a:cs typeface="Times New Roman"/>
              </a:rPr>
              <a:t>)</a:t>
            </a:r>
            <a:r>
              <a:rPr sz="2400" spc="15" dirty="0">
                <a:cs typeface="Times New Roman"/>
              </a:rPr>
              <a:t> </a:t>
            </a:r>
            <a:r>
              <a:rPr sz="2400" spc="-5" dirty="0">
                <a:cs typeface="Times New Roman"/>
              </a:rPr>
              <a:t>предоставляются</a:t>
            </a:r>
            <a:r>
              <a:rPr sz="2400" spc="10" dirty="0">
                <a:cs typeface="Times New Roman"/>
              </a:rPr>
              <a:t> </a:t>
            </a:r>
            <a:r>
              <a:rPr sz="2400" dirty="0">
                <a:cs typeface="Times New Roman"/>
              </a:rPr>
              <a:t>в </a:t>
            </a:r>
            <a:r>
              <a:rPr sz="2400" spc="-10" dirty="0">
                <a:cs typeface="Times New Roman"/>
              </a:rPr>
              <a:t>открытых</a:t>
            </a:r>
            <a:r>
              <a:rPr sz="2400" spc="15" dirty="0">
                <a:cs typeface="Times New Roman"/>
              </a:rPr>
              <a:t> </a:t>
            </a:r>
            <a:r>
              <a:rPr sz="2400" spc="-15" dirty="0">
                <a:cs typeface="Times New Roman"/>
              </a:rPr>
              <a:t>конкурентных </a:t>
            </a:r>
            <a:r>
              <a:rPr sz="2400" spc="-10" dirty="0">
                <a:cs typeface="Times New Roman"/>
              </a:rPr>
              <a:t>закупках</a:t>
            </a:r>
            <a:r>
              <a:rPr sz="2400" spc="10" dirty="0">
                <a:cs typeface="Times New Roman"/>
              </a:rPr>
              <a:t> </a:t>
            </a:r>
            <a:r>
              <a:rPr sz="2400" dirty="0">
                <a:cs typeface="Times New Roman"/>
              </a:rPr>
              <a:t>– </a:t>
            </a:r>
            <a:r>
              <a:rPr sz="2400" b="1" dirty="0">
                <a:solidFill>
                  <a:srgbClr val="C0504D"/>
                </a:solidFill>
                <a:cs typeface="Times New Roman"/>
              </a:rPr>
              <a:t>в </a:t>
            </a:r>
            <a:r>
              <a:rPr sz="2400" b="1" spc="-585" dirty="0">
                <a:solidFill>
                  <a:srgbClr val="C0504D"/>
                </a:solidFill>
                <a:cs typeface="Times New Roman"/>
              </a:rPr>
              <a:t> </a:t>
            </a:r>
            <a:r>
              <a:rPr sz="2400" b="1" dirty="0">
                <a:solidFill>
                  <a:srgbClr val="C0504D"/>
                </a:solidFill>
                <a:cs typeface="Times New Roman"/>
              </a:rPr>
              <a:t>составе</a:t>
            </a:r>
            <a:r>
              <a:rPr sz="2400" b="1" spc="-15" dirty="0">
                <a:solidFill>
                  <a:srgbClr val="C0504D"/>
                </a:solidFill>
                <a:cs typeface="Times New Roman"/>
              </a:rPr>
              <a:t> </a:t>
            </a:r>
            <a:r>
              <a:rPr sz="2400" b="1" spc="-5" dirty="0">
                <a:solidFill>
                  <a:srgbClr val="C0504D"/>
                </a:solidFill>
                <a:cs typeface="Times New Roman"/>
              </a:rPr>
              <a:t>заявки</a:t>
            </a:r>
            <a:r>
              <a:rPr sz="2400" b="1" spc="15" dirty="0">
                <a:solidFill>
                  <a:srgbClr val="C0504D"/>
                </a:solidFill>
                <a:cs typeface="Times New Roman"/>
              </a:rPr>
              <a:t> </a:t>
            </a:r>
            <a:r>
              <a:rPr sz="2400" b="1" spc="-5" dirty="0">
                <a:solidFill>
                  <a:srgbClr val="C0504D"/>
                </a:solidFill>
                <a:cs typeface="Times New Roman"/>
              </a:rPr>
              <a:t>на</a:t>
            </a:r>
            <a:r>
              <a:rPr sz="2400" b="1" spc="5" dirty="0">
                <a:solidFill>
                  <a:srgbClr val="C0504D"/>
                </a:solidFill>
                <a:cs typeface="Times New Roman"/>
              </a:rPr>
              <a:t> </a:t>
            </a:r>
            <a:r>
              <a:rPr sz="2400" b="1" spc="-5" dirty="0">
                <a:solidFill>
                  <a:srgbClr val="C0504D"/>
                </a:solidFill>
                <a:cs typeface="Times New Roman"/>
              </a:rPr>
              <a:t>конкретную</a:t>
            </a:r>
            <a:r>
              <a:rPr sz="2400" b="1" spc="35" dirty="0">
                <a:solidFill>
                  <a:srgbClr val="C0504D"/>
                </a:solidFill>
                <a:cs typeface="Times New Roman"/>
              </a:rPr>
              <a:t> </a:t>
            </a:r>
            <a:r>
              <a:rPr sz="2400" b="1" spc="-45" dirty="0">
                <a:solidFill>
                  <a:srgbClr val="C0504D"/>
                </a:solidFill>
                <a:cs typeface="Times New Roman"/>
              </a:rPr>
              <a:t>закупку.</a:t>
            </a:r>
            <a:endParaRPr sz="2400" dirty="0">
              <a:cs typeface="Times New Roman"/>
            </a:endParaRPr>
          </a:p>
          <a:p>
            <a:pPr>
              <a:spcBef>
                <a:spcPts val="5"/>
              </a:spcBef>
            </a:pPr>
            <a:endParaRPr sz="2200" dirty="0">
              <a:cs typeface="Times New Roman"/>
            </a:endParaRPr>
          </a:p>
          <a:p>
            <a:pPr marL="12700" marR="179705"/>
            <a:r>
              <a:rPr sz="2200" i="1" spc="-10" dirty="0">
                <a:cs typeface="Times New Roman"/>
              </a:rPr>
              <a:t>«…документы,</a:t>
            </a:r>
            <a:r>
              <a:rPr sz="2200" i="1" spc="15" dirty="0">
                <a:cs typeface="Times New Roman"/>
              </a:rPr>
              <a:t> </a:t>
            </a:r>
            <a:r>
              <a:rPr sz="2200" i="1" spc="-10" dirty="0">
                <a:cs typeface="Times New Roman"/>
              </a:rPr>
              <a:t>подтверждающие</a:t>
            </a:r>
            <a:r>
              <a:rPr sz="2200" i="1" spc="45" dirty="0">
                <a:cs typeface="Times New Roman"/>
              </a:rPr>
              <a:t> </a:t>
            </a:r>
            <a:r>
              <a:rPr sz="2200" i="1" spc="-10" dirty="0">
                <a:cs typeface="Times New Roman"/>
              </a:rPr>
              <a:t>соответствие</a:t>
            </a:r>
            <a:r>
              <a:rPr sz="2200" i="1" spc="25" dirty="0">
                <a:cs typeface="Times New Roman"/>
              </a:rPr>
              <a:t> </a:t>
            </a:r>
            <a:r>
              <a:rPr sz="2200" i="1" spc="-10" dirty="0">
                <a:cs typeface="Times New Roman"/>
              </a:rPr>
              <a:t>участника</a:t>
            </a:r>
            <a:r>
              <a:rPr sz="2200" i="1" spc="15" dirty="0">
                <a:cs typeface="Times New Roman"/>
              </a:rPr>
              <a:t> </a:t>
            </a:r>
            <a:r>
              <a:rPr sz="2200" i="1" dirty="0">
                <a:cs typeface="Times New Roman"/>
              </a:rPr>
              <a:t>закупки </a:t>
            </a:r>
            <a:r>
              <a:rPr sz="2200" i="1" spc="-10" dirty="0">
                <a:cs typeface="Times New Roman"/>
              </a:rPr>
              <a:t>требованиям, </a:t>
            </a:r>
            <a:r>
              <a:rPr sz="2200" i="1" spc="-434" dirty="0">
                <a:cs typeface="Times New Roman"/>
              </a:rPr>
              <a:t> </a:t>
            </a:r>
            <a:r>
              <a:rPr sz="2200" i="1" dirty="0">
                <a:cs typeface="Times New Roman"/>
              </a:rPr>
              <a:t>установленным п.1 ч.1 ст.31 </a:t>
            </a:r>
            <a:r>
              <a:rPr sz="2200" i="1" spc="-15" dirty="0">
                <a:cs typeface="Times New Roman"/>
              </a:rPr>
              <a:t>Закона </a:t>
            </a:r>
            <a:r>
              <a:rPr sz="2200" i="1" dirty="0">
                <a:cs typeface="Times New Roman"/>
              </a:rPr>
              <a:t>N 44-ФЗ, </a:t>
            </a:r>
            <a:r>
              <a:rPr sz="2200" i="1" spc="-5" dirty="0">
                <a:cs typeface="Times New Roman"/>
              </a:rPr>
              <a:t>предоставляются </a:t>
            </a:r>
            <a:r>
              <a:rPr sz="2200" i="1" spc="-15" dirty="0">
                <a:cs typeface="Times New Roman"/>
              </a:rPr>
              <a:t>участником </a:t>
            </a:r>
            <a:r>
              <a:rPr sz="2200" i="1" spc="-10" dirty="0">
                <a:cs typeface="Times New Roman"/>
              </a:rPr>
              <a:t> </a:t>
            </a:r>
            <a:r>
              <a:rPr sz="2200" i="1" dirty="0">
                <a:cs typeface="Times New Roman"/>
              </a:rPr>
              <a:t>закупки</a:t>
            </a:r>
            <a:r>
              <a:rPr sz="2200" i="1" spc="-20" dirty="0">
                <a:cs typeface="Times New Roman"/>
              </a:rPr>
              <a:t> </a:t>
            </a:r>
            <a:r>
              <a:rPr sz="2200" i="1" spc="-5" dirty="0">
                <a:cs typeface="Times New Roman"/>
              </a:rPr>
              <a:t>оператору</a:t>
            </a:r>
            <a:r>
              <a:rPr sz="2200" i="1" dirty="0">
                <a:cs typeface="Times New Roman"/>
              </a:rPr>
              <a:t> </a:t>
            </a:r>
            <a:r>
              <a:rPr sz="2200" i="1" spc="-10" dirty="0">
                <a:cs typeface="Times New Roman"/>
              </a:rPr>
              <a:t>электронной</a:t>
            </a:r>
            <a:r>
              <a:rPr sz="2200" i="1" spc="-5" dirty="0">
                <a:cs typeface="Times New Roman"/>
              </a:rPr>
              <a:t> </a:t>
            </a:r>
            <a:r>
              <a:rPr sz="2200" i="1" spc="5" dirty="0">
                <a:cs typeface="Times New Roman"/>
              </a:rPr>
              <a:t>площадки</a:t>
            </a:r>
            <a:r>
              <a:rPr sz="2200" i="1" dirty="0">
                <a:cs typeface="Times New Roman"/>
              </a:rPr>
              <a:t> В </a:t>
            </a:r>
            <a:r>
              <a:rPr sz="2200" i="1" spc="-20" dirty="0">
                <a:cs typeface="Times New Roman"/>
              </a:rPr>
              <a:t>СОСТАВЕ</a:t>
            </a:r>
            <a:r>
              <a:rPr sz="2200" i="1" spc="5" dirty="0">
                <a:cs typeface="Times New Roman"/>
              </a:rPr>
              <a:t> </a:t>
            </a:r>
            <a:r>
              <a:rPr sz="2200" i="1" spc="-5" dirty="0">
                <a:cs typeface="Times New Roman"/>
              </a:rPr>
              <a:t>ЗАЯВКИ НА</a:t>
            </a:r>
            <a:r>
              <a:rPr sz="2200" i="1" dirty="0">
                <a:cs typeface="Times New Roman"/>
              </a:rPr>
              <a:t> </a:t>
            </a:r>
            <a:r>
              <a:rPr sz="2200" i="1" spc="-10" dirty="0">
                <a:cs typeface="Times New Roman"/>
              </a:rPr>
              <a:t>УЧАСТИЕ</a:t>
            </a:r>
            <a:r>
              <a:rPr sz="2200" i="1" dirty="0">
                <a:cs typeface="Times New Roman"/>
              </a:rPr>
              <a:t> В </a:t>
            </a:r>
            <a:r>
              <a:rPr sz="2200" i="1" spc="5" dirty="0">
                <a:cs typeface="Times New Roman"/>
              </a:rPr>
              <a:t> </a:t>
            </a:r>
            <a:r>
              <a:rPr sz="2200" i="1" spc="-5" dirty="0">
                <a:cs typeface="Times New Roman"/>
              </a:rPr>
              <a:t>ЗАКУПКЕ…»</a:t>
            </a:r>
            <a:endParaRPr sz="2200" dirty="0">
              <a:cs typeface="Times New Roman"/>
            </a:endParaRPr>
          </a:p>
          <a:p>
            <a:pPr marL="2766695">
              <a:spcBef>
                <a:spcPts val="434"/>
              </a:spcBef>
            </a:pPr>
            <a:r>
              <a:rPr sz="2200" b="1" i="1" dirty="0">
                <a:cs typeface="Times New Roman"/>
              </a:rPr>
              <a:t>письмо</a:t>
            </a:r>
            <a:r>
              <a:rPr sz="2200" b="1" i="1" spc="-10" dirty="0">
                <a:cs typeface="Times New Roman"/>
              </a:rPr>
              <a:t> </a:t>
            </a:r>
            <a:r>
              <a:rPr sz="2200" b="1" i="1" spc="-5" dirty="0">
                <a:cs typeface="Times New Roman"/>
              </a:rPr>
              <a:t>Минфина</a:t>
            </a:r>
            <a:r>
              <a:rPr sz="2200" b="1" i="1" spc="-25" dirty="0">
                <a:cs typeface="Times New Roman"/>
              </a:rPr>
              <a:t> </a:t>
            </a:r>
            <a:r>
              <a:rPr sz="2200" b="1" i="1" spc="-10" dirty="0">
                <a:cs typeface="Times New Roman"/>
              </a:rPr>
              <a:t>России</a:t>
            </a:r>
            <a:r>
              <a:rPr sz="2200" b="1" i="1" spc="-20" dirty="0">
                <a:cs typeface="Times New Roman"/>
              </a:rPr>
              <a:t> </a:t>
            </a:r>
            <a:r>
              <a:rPr sz="2200" b="1" i="1" dirty="0">
                <a:cs typeface="Times New Roman"/>
              </a:rPr>
              <a:t>от</a:t>
            </a:r>
            <a:r>
              <a:rPr sz="2200" b="1" i="1" spc="-20" dirty="0">
                <a:cs typeface="Times New Roman"/>
              </a:rPr>
              <a:t> </a:t>
            </a:r>
            <a:r>
              <a:rPr sz="2200" b="1" i="1" dirty="0">
                <a:cs typeface="Times New Roman"/>
              </a:rPr>
              <a:t>25.03.2022</a:t>
            </a:r>
            <a:r>
              <a:rPr sz="2200" b="1" i="1" spc="-20" dirty="0">
                <a:cs typeface="Times New Roman"/>
              </a:rPr>
              <a:t> </a:t>
            </a:r>
            <a:r>
              <a:rPr sz="2200" b="1" i="1" dirty="0">
                <a:cs typeface="Times New Roman"/>
              </a:rPr>
              <a:t>N</a:t>
            </a:r>
            <a:r>
              <a:rPr sz="2200" b="1" i="1" spc="-20" dirty="0">
                <a:cs typeface="Times New Roman"/>
              </a:rPr>
              <a:t> </a:t>
            </a:r>
            <a:r>
              <a:rPr sz="2200" b="1" i="1" dirty="0">
                <a:cs typeface="Times New Roman"/>
              </a:rPr>
              <a:t>24-06-06/24120</a:t>
            </a:r>
            <a:endParaRPr sz="2200" b="1" dirty="0">
              <a:cs typeface="Times New Roman"/>
            </a:endParaRPr>
          </a:p>
        </p:txBody>
      </p:sp>
    </p:spTree>
    <p:extLst>
      <p:ext uri="{BB962C8B-B14F-4D97-AF65-F5344CB8AC3E}">
        <p14:creationId xmlns:p14="http://schemas.microsoft.com/office/powerpoint/2010/main" val="40023041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277815" y="-39115"/>
            <a:ext cx="4524375" cy="452438"/>
          </a:xfrm>
          <a:prstGeom prst="rect">
            <a:avLst/>
          </a:prstGeom>
        </p:spPr>
        <p:txBody>
          <a:bodyPr vert="horz" wrap="square" lIns="0" tIns="12065" rIns="0" bIns="0" rtlCol="0" anchor="t">
            <a:spAutoFit/>
          </a:bodyPr>
          <a:lstStyle/>
          <a:p>
            <a:pPr marL="12700">
              <a:lnSpc>
                <a:spcPct val="100000"/>
              </a:lnSpc>
              <a:spcBef>
                <a:spcPts val="95"/>
              </a:spcBef>
            </a:pPr>
            <a:r>
              <a:rPr sz="2800" spc="-110" dirty="0">
                <a:solidFill>
                  <a:srgbClr val="1F487C"/>
                </a:solidFill>
              </a:rPr>
              <a:t>В</a:t>
            </a:r>
            <a:r>
              <a:rPr sz="2800" spc="-100" dirty="0">
                <a:solidFill>
                  <a:srgbClr val="1F487C"/>
                </a:solidFill>
              </a:rPr>
              <a:t>ы</a:t>
            </a:r>
            <a:r>
              <a:rPr sz="2800" spc="-105" dirty="0">
                <a:solidFill>
                  <a:srgbClr val="1F487C"/>
                </a:solidFill>
              </a:rPr>
              <a:t>пи</a:t>
            </a:r>
            <a:r>
              <a:rPr sz="2800" spc="-110" dirty="0">
                <a:solidFill>
                  <a:srgbClr val="1F487C"/>
                </a:solidFill>
              </a:rPr>
              <a:t>с</a:t>
            </a:r>
            <a:r>
              <a:rPr sz="2800" spc="-155" dirty="0">
                <a:solidFill>
                  <a:srgbClr val="1F487C"/>
                </a:solidFill>
              </a:rPr>
              <a:t>к</a:t>
            </a:r>
            <a:r>
              <a:rPr sz="2800" spc="-5" dirty="0">
                <a:solidFill>
                  <a:srgbClr val="1F487C"/>
                </a:solidFill>
              </a:rPr>
              <a:t>а</a:t>
            </a:r>
            <a:r>
              <a:rPr sz="2800" spc="-190" dirty="0">
                <a:solidFill>
                  <a:srgbClr val="1F487C"/>
                </a:solidFill>
              </a:rPr>
              <a:t> </a:t>
            </a:r>
            <a:r>
              <a:rPr sz="2800" spc="-105" dirty="0">
                <a:solidFill>
                  <a:srgbClr val="1F487C"/>
                </a:solidFill>
              </a:rPr>
              <a:t>и</a:t>
            </a:r>
            <a:r>
              <a:rPr sz="2800" spc="-5" dirty="0">
                <a:solidFill>
                  <a:srgbClr val="1F487C"/>
                </a:solidFill>
              </a:rPr>
              <a:t>з</a:t>
            </a:r>
            <a:r>
              <a:rPr sz="2800" spc="-204" dirty="0">
                <a:solidFill>
                  <a:srgbClr val="1F487C"/>
                </a:solidFill>
              </a:rPr>
              <a:t> </a:t>
            </a:r>
            <a:r>
              <a:rPr sz="2800" spc="-95" dirty="0">
                <a:solidFill>
                  <a:srgbClr val="1F487C"/>
                </a:solidFill>
              </a:rPr>
              <a:t>р</a:t>
            </a:r>
            <a:r>
              <a:rPr sz="2800" spc="-110" dirty="0">
                <a:solidFill>
                  <a:srgbClr val="1F487C"/>
                </a:solidFill>
              </a:rPr>
              <a:t>е</a:t>
            </a:r>
            <a:r>
              <a:rPr sz="2800" spc="-70" dirty="0">
                <a:solidFill>
                  <a:srgbClr val="1F487C"/>
                </a:solidFill>
              </a:rPr>
              <a:t>е</a:t>
            </a:r>
            <a:r>
              <a:rPr sz="2800" spc="-110" dirty="0">
                <a:solidFill>
                  <a:srgbClr val="1F487C"/>
                </a:solidFill>
              </a:rPr>
              <a:t>с</a:t>
            </a:r>
            <a:r>
              <a:rPr sz="2800" spc="-70" dirty="0">
                <a:solidFill>
                  <a:srgbClr val="1F487C"/>
                </a:solidFill>
              </a:rPr>
              <a:t>т</a:t>
            </a:r>
            <a:r>
              <a:rPr sz="2800" spc="-95" dirty="0">
                <a:solidFill>
                  <a:srgbClr val="1F487C"/>
                </a:solidFill>
              </a:rPr>
              <a:t>р</a:t>
            </a:r>
            <a:r>
              <a:rPr sz="2800" spc="-5" dirty="0">
                <a:solidFill>
                  <a:srgbClr val="1F487C"/>
                </a:solidFill>
              </a:rPr>
              <a:t>а</a:t>
            </a:r>
            <a:r>
              <a:rPr sz="2800" spc="-215" dirty="0">
                <a:solidFill>
                  <a:srgbClr val="1F487C"/>
                </a:solidFill>
              </a:rPr>
              <a:t> </a:t>
            </a:r>
            <a:r>
              <a:rPr sz="2800" spc="-100" dirty="0">
                <a:solidFill>
                  <a:srgbClr val="1F487C"/>
                </a:solidFill>
              </a:rPr>
              <a:t>л</a:t>
            </a:r>
            <a:r>
              <a:rPr sz="2800" spc="-105" dirty="0">
                <a:solidFill>
                  <a:srgbClr val="1F487C"/>
                </a:solidFill>
              </a:rPr>
              <a:t>иц</a:t>
            </a:r>
            <a:r>
              <a:rPr sz="2800" spc="-110" dirty="0">
                <a:solidFill>
                  <a:srgbClr val="1F487C"/>
                </a:solidFill>
              </a:rPr>
              <a:t>е</a:t>
            </a:r>
            <a:r>
              <a:rPr sz="2800" spc="-105" dirty="0">
                <a:solidFill>
                  <a:srgbClr val="1F487C"/>
                </a:solidFill>
              </a:rPr>
              <a:t>н</a:t>
            </a:r>
            <a:r>
              <a:rPr sz="2800" spc="-100" dirty="0">
                <a:solidFill>
                  <a:srgbClr val="1F487C"/>
                </a:solidFill>
              </a:rPr>
              <a:t>з</a:t>
            </a:r>
            <a:r>
              <a:rPr sz="2800" spc="-105" dirty="0">
                <a:solidFill>
                  <a:srgbClr val="1F487C"/>
                </a:solidFill>
              </a:rPr>
              <a:t>и</a:t>
            </a:r>
            <a:r>
              <a:rPr sz="2800" spc="-5" dirty="0">
                <a:solidFill>
                  <a:srgbClr val="1F487C"/>
                </a:solidFill>
              </a:rPr>
              <a:t>й</a:t>
            </a:r>
            <a:endParaRPr sz="2800" dirty="0"/>
          </a:p>
        </p:txBody>
      </p:sp>
      <p:grpSp>
        <p:nvGrpSpPr>
          <p:cNvPr id="3" name="object 3"/>
          <p:cNvGrpSpPr/>
          <p:nvPr/>
        </p:nvGrpSpPr>
        <p:grpSpPr>
          <a:xfrm>
            <a:off x="5992812" y="3336999"/>
            <a:ext cx="5799138" cy="3351529"/>
            <a:chOff x="4487862" y="3490974"/>
            <a:chExt cx="4640580" cy="3351529"/>
          </a:xfrm>
        </p:grpSpPr>
        <p:pic>
          <p:nvPicPr>
            <p:cNvPr id="4" name="object 4"/>
            <p:cNvPicPr/>
            <p:nvPr/>
          </p:nvPicPr>
          <p:blipFill>
            <a:blip r:embed="rId2" cstate="print"/>
            <a:stretch>
              <a:fillRect/>
            </a:stretch>
          </p:blipFill>
          <p:spPr>
            <a:xfrm>
              <a:off x="4558939" y="3500499"/>
              <a:ext cx="4251457" cy="3332099"/>
            </a:xfrm>
            <a:prstGeom prst="rect">
              <a:avLst/>
            </a:prstGeom>
          </p:spPr>
        </p:pic>
        <p:sp>
          <p:nvSpPr>
            <p:cNvPr id="5" name="object 5"/>
            <p:cNvSpPr/>
            <p:nvPr/>
          </p:nvSpPr>
          <p:spPr>
            <a:xfrm>
              <a:off x="4492625" y="3495737"/>
              <a:ext cx="4631055" cy="3342004"/>
            </a:xfrm>
            <a:custGeom>
              <a:avLst/>
              <a:gdLst/>
              <a:ahLst/>
              <a:cxnLst/>
              <a:rect l="l" t="t" r="r" b="b"/>
              <a:pathLst>
                <a:path w="4631055" h="3342004">
                  <a:moveTo>
                    <a:pt x="0" y="3341624"/>
                  </a:moveTo>
                  <a:lnTo>
                    <a:pt x="4630674" y="3341624"/>
                  </a:lnTo>
                  <a:lnTo>
                    <a:pt x="4630674" y="0"/>
                  </a:lnTo>
                  <a:lnTo>
                    <a:pt x="0" y="0"/>
                  </a:lnTo>
                  <a:lnTo>
                    <a:pt x="0" y="3341624"/>
                  </a:lnTo>
                  <a:close/>
                </a:path>
              </a:pathLst>
            </a:custGeom>
            <a:ln w="9524">
              <a:solidFill>
                <a:srgbClr val="000000"/>
              </a:solidFill>
            </a:ln>
          </p:spPr>
          <p:txBody>
            <a:bodyPr wrap="square" lIns="0" tIns="0" rIns="0" bIns="0" rtlCol="0"/>
            <a:lstStyle/>
            <a:p>
              <a:endParaRPr/>
            </a:p>
          </p:txBody>
        </p:sp>
      </p:grpSp>
      <p:sp>
        <p:nvSpPr>
          <p:cNvPr id="7" name="object 7"/>
          <p:cNvSpPr txBox="1"/>
          <p:nvPr/>
        </p:nvSpPr>
        <p:spPr>
          <a:xfrm>
            <a:off x="815873" y="3533168"/>
            <a:ext cx="4791393" cy="2344231"/>
          </a:xfrm>
          <a:prstGeom prst="rect">
            <a:avLst/>
          </a:prstGeom>
          <a:ln w="38100">
            <a:solidFill>
              <a:srgbClr val="C0504D"/>
            </a:solidFill>
          </a:ln>
        </p:spPr>
        <p:txBody>
          <a:bodyPr vert="horz" wrap="square" lIns="0" tIns="127000" rIns="0" bIns="0" rtlCol="0">
            <a:spAutoFit/>
          </a:bodyPr>
          <a:lstStyle/>
          <a:p>
            <a:pPr marL="295275">
              <a:spcBef>
                <a:spcPts val="1000"/>
              </a:spcBef>
            </a:pPr>
            <a:r>
              <a:rPr b="1" spc="-10" dirty="0">
                <a:cs typeface="Times New Roman"/>
              </a:rPr>
              <a:t>На</a:t>
            </a:r>
            <a:r>
              <a:rPr b="1" spc="5" dirty="0">
                <a:cs typeface="Times New Roman"/>
              </a:rPr>
              <a:t> </a:t>
            </a:r>
            <a:r>
              <a:rPr b="1" spc="-10" dirty="0">
                <a:cs typeface="Times New Roman"/>
              </a:rPr>
              <a:t>выписку</a:t>
            </a:r>
            <a:r>
              <a:rPr b="1" spc="10" dirty="0">
                <a:cs typeface="Times New Roman"/>
              </a:rPr>
              <a:t> </a:t>
            </a:r>
            <a:r>
              <a:rPr b="1" spc="-5" dirty="0">
                <a:cs typeface="Times New Roman"/>
              </a:rPr>
              <a:t>из</a:t>
            </a:r>
            <a:r>
              <a:rPr b="1" spc="-10" dirty="0">
                <a:cs typeface="Times New Roman"/>
              </a:rPr>
              <a:t> </a:t>
            </a:r>
            <a:r>
              <a:rPr b="1" spc="-5" dirty="0">
                <a:cs typeface="Times New Roman"/>
              </a:rPr>
              <a:t>реестра</a:t>
            </a:r>
            <a:r>
              <a:rPr b="1" spc="20" dirty="0">
                <a:cs typeface="Times New Roman"/>
              </a:rPr>
              <a:t> </a:t>
            </a:r>
            <a:r>
              <a:rPr b="1" spc="-10" dirty="0">
                <a:cs typeface="Times New Roman"/>
              </a:rPr>
              <a:t>лицензий</a:t>
            </a:r>
            <a:endParaRPr dirty="0">
              <a:cs typeface="Times New Roman"/>
            </a:endParaRPr>
          </a:p>
          <a:p>
            <a:pPr marL="295275" marR="145415">
              <a:spcBef>
                <a:spcPts val="5"/>
              </a:spcBef>
            </a:pPr>
            <a:r>
              <a:rPr b="1" spc="-15" dirty="0">
                <a:cs typeface="Times New Roman"/>
              </a:rPr>
              <a:t>должен</a:t>
            </a:r>
            <a:r>
              <a:rPr b="1" spc="25" dirty="0">
                <a:cs typeface="Times New Roman"/>
              </a:rPr>
              <a:t> </a:t>
            </a:r>
            <a:r>
              <a:rPr b="1" spc="-10" dirty="0">
                <a:cs typeface="Times New Roman"/>
              </a:rPr>
              <a:t>быть</a:t>
            </a:r>
            <a:r>
              <a:rPr b="1" spc="5" dirty="0">
                <a:cs typeface="Times New Roman"/>
              </a:rPr>
              <a:t> </a:t>
            </a:r>
            <a:r>
              <a:rPr b="1" dirty="0">
                <a:cs typeface="Times New Roman"/>
              </a:rPr>
              <a:t>нанесен</a:t>
            </a:r>
            <a:r>
              <a:rPr b="1" spc="20" dirty="0">
                <a:cs typeface="Times New Roman"/>
              </a:rPr>
              <a:t> </a:t>
            </a:r>
            <a:r>
              <a:rPr spc="-10" dirty="0">
                <a:cs typeface="Times New Roman"/>
              </a:rPr>
              <a:t>двухмерный </a:t>
            </a:r>
            <a:r>
              <a:rPr spc="-5" dirty="0">
                <a:cs typeface="Times New Roman"/>
              </a:rPr>
              <a:t> </a:t>
            </a:r>
            <a:r>
              <a:rPr spc="-10" dirty="0">
                <a:cs typeface="Times New Roman"/>
              </a:rPr>
              <a:t>штриховой </a:t>
            </a:r>
            <a:r>
              <a:rPr spc="-45" dirty="0">
                <a:cs typeface="Times New Roman"/>
              </a:rPr>
              <a:t>код</a:t>
            </a:r>
            <a:r>
              <a:rPr spc="-10" dirty="0">
                <a:cs typeface="Times New Roman"/>
              </a:rPr>
              <a:t> </a:t>
            </a:r>
            <a:r>
              <a:rPr spc="-15" dirty="0">
                <a:cs typeface="Times New Roman"/>
              </a:rPr>
              <a:t>(</a:t>
            </a:r>
            <a:r>
              <a:rPr b="1" spc="-15" dirty="0">
                <a:cs typeface="Times New Roman"/>
              </a:rPr>
              <a:t>QR-код</a:t>
            </a:r>
            <a:r>
              <a:rPr spc="-15" dirty="0">
                <a:cs typeface="Times New Roman"/>
              </a:rPr>
              <a:t>),</a:t>
            </a:r>
            <a:r>
              <a:rPr spc="40" dirty="0">
                <a:cs typeface="Times New Roman"/>
              </a:rPr>
              <a:t> </a:t>
            </a:r>
            <a:r>
              <a:rPr spc="-10" dirty="0">
                <a:cs typeface="Times New Roman"/>
              </a:rPr>
              <a:t>содержащий </a:t>
            </a:r>
            <a:r>
              <a:rPr spc="-385" dirty="0">
                <a:cs typeface="Times New Roman"/>
              </a:rPr>
              <a:t> </a:t>
            </a:r>
            <a:r>
              <a:rPr spc="-5" dirty="0">
                <a:cs typeface="Times New Roman"/>
              </a:rPr>
              <a:t>в</a:t>
            </a:r>
            <a:r>
              <a:rPr spc="-10" dirty="0">
                <a:cs typeface="Times New Roman"/>
              </a:rPr>
              <a:t> </a:t>
            </a:r>
            <a:r>
              <a:rPr spc="-20" dirty="0">
                <a:cs typeface="Times New Roman"/>
              </a:rPr>
              <a:t>кодированном</a:t>
            </a:r>
            <a:r>
              <a:rPr spc="15" dirty="0">
                <a:cs typeface="Times New Roman"/>
              </a:rPr>
              <a:t> </a:t>
            </a:r>
            <a:r>
              <a:rPr spc="-10" dirty="0">
                <a:cs typeface="Times New Roman"/>
              </a:rPr>
              <a:t>виде</a:t>
            </a:r>
            <a:r>
              <a:rPr spc="5" dirty="0">
                <a:cs typeface="Times New Roman"/>
              </a:rPr>
              <a:t> адрес</a:t>
            </a:r>
            <a:r>
              <a:rPr dirty="0">
                <a:cs typeface="Times New Roman"/>
              </a:rPr>
              <a:t> </a:t>
            </a:r>
            <a:r>
              <a:rPr spc="-5" dirty="0">
                <a:cs typeface="Times New Roman"/>
              </a:rPr>
              <a:t>страницы</a:t>
            </a:r>
            <a:r>
              <a:rPr spc="35" dirty="0">
                <a:cs typeface="Times New Roman"/>
              </a:rPr>
              <a:t> </a:t>
            </a:r>
            <a:r>
              <a:rPr spc="-5" dirty="0">
                <a:cs typeface="Times New Roman"/>
              </a:rPr>
              <a:t>в </a:t>
            </a:r>
            <a:r>
              <a:rPr spc="-385" dirty="0">
                <a:cs typeface="Times New Roman"/>
              </a:rPr>
              <a:t> </a:t>
            </a:r>
            <a:r>
              <a:rPr spc="-10" dirty="0">
                <a:cs typeface="Times New Roman"/>
              </a:rPr>
              <a:t>информационно-</a:t>
            </a:r>
            <a:endParaRPr dirty="0">
              <a:cs typeface="Times New Roman"/>
            </a:endParaRPr>
          </a:p>
          <a:p>
            <a:pPr marL="295275" marR="415290"/>
            <a:r>
              <a:rPr spc="-15" dirty="0">
                <a:cs typeface="Times New Roman"/>
              </a:rPr>
              <a:t>телекоммуникационной</a:t>
            </a:r>
            <a:r>
              <a:rPr spc="50" dirty="0">
                <a:cs typeface="Times New Roman"/>
              </a:rPr>
              <a:t> </a:t>
            </a:r>
            <a:r>
              <a:rPr dirty="0">
                <a:cs typeface="Times New Roman"/>
              </a:rPr>
              <a:t>сети </a:t>
            </a:r>
            <a:r>
              <a:rPr spc="5" dirty="0">
                <a:cs typeface="Times New Roman"/>
              </a:rPr>
              <a:t> </a:t>
            </a:r>
            <a:r>
              <a:rPr spc="-5" dirty="0">
                <a:cs typeface="Times New Roman"/>
              </a:rPr>
              <a:t>"Интернет"</a:t>
            </a:r>
            <a:r>
              <a:rPr spc="20" dirty="0">
                <a:cs typeface="Times New Roman"/>
              </a:rPr>
              <a:t> </a:t>
            </a:r>
            <a:r>
              <a:rPr spc="-5" dirty="0">
                <a:cs typeface="Times New Roman"/>
              </a:rPr>
              <a:t>с</a:t>
            </a:r>
            <a:r>
              <a:rPr dirty="0">
                <a:cs typeface="Times New Roman"/>
              </a:rPr>
              <a:t> </a:t>
            </a:r>
            <a:r>
              <a:rPr spc="-10" dirty="0">
                <a:cs typeface="Times New Roman"/>
              </a:rPr>
              <a:t>размещенными</a:t>
            </a:r>
            <a:r>
              <a:rPr spc="55" dirty="0">
                <a:cs typeface="Times New Roman"/>
              </a:rPr>
              <a:t> </a:t>
            </a:r>
            <a:r>
              <a:rPr spc="-5" dirty="0">
                <a:cs typeface="Times New Roman"/>
              </a:rPr>
              <a:t>на </a:t>
            </a:r>
            <a:r>
              <a:rPr spc="-10" dirty="0">
                <a:cs typeface="Times New Roman"/>
              </a:rPr>
              <a:t>ней </a:t>
            </a:r>
            <a:r>
              <a:rPr spc="-385" dirty="0">
                <a:cs typeface="Times New Roman"/>
              </a:rPr>
              <a:t> </a:t>
            </a:r>
            <a:r>
              <a:rPr spc="-10" dirty="0">
                <a:cs typeface="Times New Roman"/>
              </a:rPr>
              <a:t>записями</a:t>
            </a:r>
            <a:r>
              <a:rPr spc="45" dirty="0">
                <a:cs typeface="Times New Roman"/>
              </a:rPr>
              <a:t> </a:t>
            </a:r>
            <a:r>
              <a:rPr spc="-5" dirty="0">
                <a:cs typeface="Times New Roman"/>
              </a:rPr>
              <a:t>в</a:t>
            </a:r>
            <a:r>
              <a:rPr spc="-10" dirty="0">
                <a:cs typeface="Times New Roman"/>
              </a:rPr>
              <a:t> </a:t>
            </a:r>
            <a:r>
              <a:rPr spc="5" dirty="0">
                <a:cs typeface="Times New Roman"/>
              </a:rPr>
              <a:t>реестре </a:t>
            </a:r>
            <a:r>
              <a:rPr spc="-10" dirty="0">
                <a:cs typeface="Times New Roman"/>
              </a:rPr>
              <a:t>лицензий.</a:t>
            </a:r>
            <a:endParaRPr dirty="0">
              <a:cs typeface="Times New Roman"/>
            </a:endParaRPr>
          </a:p>
        </p:txBody>
      </p:sp>
      <p:sp>
        <p:nvSpPr>
          <p:cNvPr id="9" name="object 9"/>
          <p:cNvSpPr txBox="1"/>
          <p:nvPr/>
        </p:nvSpPr>
        <p:spPr>
          <a:xfrm>
            <a:off x="984738" y="727592"/>
            <a:ext cx="10597662" cy="2453877"/>
          </a:xfrm>
          <a:prstGeom prst="rect">
            <a:avLst/>
          </a:prstGeom>
        </p:spPr>
        <p:txBody>
          <a:bodyPr vert="horz" wrap="square" lIns="0" tIns="12065" rIns="0" bIns="0" rtlCol="0">
            <a:spAutoFit/>
          </a:bodyPr>
          <a:lstStyle/>
          <a:p>
            <a:pPr marL="12700" marR="5080">
              <a:spcBef>
                <a:spcPts val="95"/>
              </a:spcBef>
            </a:pPr>
            <a:r>
              <a:rPr sz="1600" b="1" spc="-5" dirty="0">
                <a:cs typeface="Times New Roman"/>
              </a:rPr>
              <a:t>Список</a:t>
            </a:r>
            <a:r>
              <a:rPr sz="1600" b="1" dirty="0">
                <a:cs typeface="Times New Roman"/>
              </a:rPr>
              <a:t> </a:t>
            </a:r>
            <a:r>
              <a:rPr sz="1600" b="1" spc="-10" dirty="0">
                <a:cs typeface="Times New Roman"/>
              </a:rPr>
              <a:t>видов</a:t>
            </a:r>
            <a:r>
              <a:rPr sz="1600" b="1" spc="15" dirty="0">
                <a:cs typeface="Times New Roman"/>
              </a:rPr>
              <a:t> </a:t>
            </a:r>
            <a:r>
              <a:rPr sz="1600" b="1" spc="-5" dirty="0">
                <a:cs typeface="Times New Roman"/>
              </a:rPr>
              <a:t>деятельности,</a:t>
            </a:r>
            <a:r>
              <a:rPr sz="1600" b="1" spc="70" dirty="0">
                <a:cs typeface="Times New Roman"/>
              </a:rPr>
              <a:t> </a:t>
            </a:r>
            <a:r>
              <a:rPr sz="1600" b="1" spc="-15" dirty="0">
                <a:cs typeface="Times New Roman"/>
              </a:rPr>
              <a:t>требующих</a:t>
            </a:r>
            <a:r>
              <a:rPr sz="1600" b="1" spc="20" dirty="0">
                <a:cs typeface="Times New Roman"/>
              </a:rPr>
              <a:t> </a:t>
            </a:r>
            <a:r>
              <a:rPr sz="1600" b="1" spc="-10" dirty="0">
                <a:cs typeface="Times New Roman"/>
              </a:rPr>
              <a:t>лицензирования,</a:t>
            </a:r>
            <a:r>
              <a:rPr sz="1600" b="1" spc="10" dirty="0">
                <a:cs typeface="Times New Roman"/>
              </a:rPr>
              <a:t> </a:t>
            </a:r>
            <a:r>
              <a:rPr sz="1600" b="1" spc="-15" dirty="0">
                <a:cs typeface="Times New Roman"/>
              </a:rPr>
              <a:t>установлен</a:t>
            </a:r>
            <a:r>
              <a:rPr sz="1600" b="1" spc="15" dirty="0">
                <a:cs typeface="Times New Roman"/>
              </a:rPr>
              <a:t> </a:t>
            </a:r>
            <a:r>
              <a:rPr sz="1600" b="1" spc="-30" dirty="0">
                <a:cs typeface="Times New Roman"/>
              </a:rPr>
              <a:t>ст.12</a:t>
            </a:r>
            <a:r>
              <a:rPr sz="1600" b="1" spc="40" dirty="0">
                <a:cs typeface="Times New Roman"/>
              </a:rPr>
              <a:t> </a:t>
            </a:r>
            <a:r>
              <a:rPr sz="1600" b="1" spc="-10" dirty="0">
                <a:cs typeface="Times New Roman"/>
              </a:rPr>
              <a:t>Федерального</a:t>
            </a:r>
            <a:r>
              <a:rPr sz="1600" b="1" spc="30" dirty="0">
                <a:cs typeface="Times New Roman"/>
              </a:rPr>
              <a:t> </a:t>
            </a:r>
            <a:r>
              <a:rPr sz="1600" b="1" spc="-10" dirty="0">
                <a:cs typeface="Times New Roman"/>
              </a:rPr>
              <a:t>закона </a:t>
            </a:r>
            <a:r>
              <a:rPr sz="1600" b="1" spc="-385" dirty="0">
                <a:cs typeface="Times New Roman"/>
              </a:rPr>
              <a:t> </a:t>
            </a:r>
            <a:r>
              <a:rPr sz="1600" b="1" spc="-15" dirty="0">
                <a:cs typeface="Times New Roman"/>
              </a:rPr>
              <a:t>от</a:t>
            </a:r>
            <a:r>
              <a:rPr sz="1600" b="1" dirty="0">
                <a:cs typeface="Times New Roman"/>
              </a:rPr>
              <a:t> </a:t>
            </a:r>
            <a:r>
              <a:rPr sz="1600" b="1" spc="-10" dirty="0">
                <a:cs typeface="Times New Roman"/>
              </a:rPr>
              <a:t>04.05.2011</a:t>
            </a:r>
            <a:r>
              <a:rPr sz="1600" b="1" spc="-25" dirty="0">
                <a:cs typeface="Times New Roman"/>
              </a:rPr>
              <a:t> </a:t>
            </a:r>
            <a:r>
              <a:rPr sz="1600" b="1" spc="-5" dirty="0">
                <a:cs typeface="Times New Roman"/>
              </a:rPr>
              <a:t>№</a:t>
            </a:r>
            <a:r>
              <a:rPr sz="1600" b="1" spc="10" dirty="0">
                <a:cs typeface="Times New Roman"/>
              </a:rPr>
              <a:t> </a:t>
            </a:r>
            <a:r>
              <a:rPr sz="1600" b="1" spc="-5" dirty="0">
                <a:cs typeface="Times New Roman"/>
              </a:rPr>
              <a:t>99-ФЗ</a:t>
            </a:r>
            <a:r>
              <a:rPr sz="1600" b="1" dirty="0">
                <a:cs typeface="Times New Roman"/>
              </a:rPr>
              <a:t> </a:t>
            </a:r>
            <a:r>
              <a:rPr sz="1600" b="1" spc="-5" dirty="0">
                <a:cs typeface="Times New Roman"/>
              </a:rPr>
              <a:t>«О</a:t>
            </a:r>
            <a:r>
              <a:rPr sz="1600" b="1" spc="10" dirty="0">
                <a:cs typeface="Times New Roman"/>
              </a:rPr>
              <a:t> </a:t>
            </a:r>
            <a:r>
              <a:rPr sz="1600" b="1" spc="-10" dirty="0">
                <a:cs typeface="Times New Roman"/>
              </a:rPr>
              <a:t>лицензировании</a:t>
            </a:r>
            <a:r>
              <a:rPr sz="1600" b="1" dirty="0">
                <a:cs typeface="Times New Roman"/>
              </a:rPr>
              <a:t> </a:t>
            </a:r>
            <a:r>
              <a:rPr sz="1600" b="1" spc="-10" dirty="0">
                <a:cs typeface="Times New Roman"/>
              </a:rPr>
              <a:t>отдельных</a:t>
            </a:r>
            <a:r>
              <a:rPr sz="1600" b="1" spc="35" dirty="0">
                <a:cs typeface="Times New Roman"/>
              </a:rPr>
              <a:t> </a:t>
            </a:r>
            <a:r>
              <a:rPr sz="1600" b="1" spc="-15" dirty="0">
                <a:cs typeface="Times New Roman"/>
              </a:rPr>
              <a:t>видов</a:t>
            </a:r>
            <a:r>
              <a:rPr sz="1600" b="1" spc="-5" dirty="0">
                <a:cs typeface="Times New Roman"/>
              </a:rPr>
              <a:t> деятельности».</a:t>
            </a:r>
            <a:endParaRPr sz="1600" dirty="0">
              <a:cs typeface="Times New Roman"/>
            </a:endParaRPr>
          </a:p>
          <a:p>
            <a:pPr>
              <a:spcBef>
                <a:spcPts val="50"/>
              </a:spcBef>
            </a:pPr>
            <a:endParaRPr sz="1550" dirty="0">
              <a:cs typeface="Times New Roman"/>
            </a:endParaRPr>
          </a:p>
          <a:p>
            <a:pPr marL="669925" marR="697865">
              <a:spcBef>
                <a:spcPts val="5"/>
              </a:spcBef>
            </a:pPr>
            <a:r>
              <a:rPr sz="1600" b="1" spc="-10" dirty="0">
                <a:solidFill>
                  <a:srgbClr val="C0504D"/>
                </a:solidFill>
                <a:cs typeface="Times New Roman"/>
              </a:rPr>
              <a:t>Постановление</a:t>
            </a:r>
            <a:r>
              <a:rPr sz="1600" b="1" spc="35" dirty="0">
                <a:solidFill>
                  <a:srgbClr val="C0504D"/>
                </a:solidFill>
                <a:cs typeface="Times New Roman"/>
              </a:rPr>
              <a:t> </a:t>
            </a:r>
            <a:r>
              <a:rPr sz="1600" b="1" spc="-10" dirty="0">
                <a:solidFill>
                  <a:srgbClr val="C0504D"/>
                </a:solidFill>
                <a:cs typeface="Times New Roman"/>
              </a:rPr>
              <a:t>Правительства</a:t>
            </a:r>
            <a:r>
              <a:rPr sz="1600" b="1" spc="55" dirty="0">
                <a:solidFill>
                  <a:srgbClr val="C0504D"/>
                </a:solidFill>
                <a:cs typeface="Times New Roman"/>
              </a:rPr>
              <a:t> </a:t>
            </a:r>
            <a:r>
              <a:rPr sz="1600" b="1" spc="-20" dirty="0">
                <a:solidFill>
                  <a:srgbClr val="C0504D"/>
                </a:solidFill>
                <a:cs typeface="Times New Roman"/>
              </a:rPr>
              <a:t>РФ</a:t>
            </a:r>
            <a:r>
              <a:rPr sz="1600" b="1" spc="5" dirty="0">
                <a:solidFill>
                  <a:srgbClr val="C0504D"/>
                </a:solidFill>
                <a:cs typeface="Times New Roman"/>
              </a:rPr>
              <a:t> </a:t>
            </a:r>
            <a:r>
              <a:rPr sz="1600" b="1" spc="-15" dirty="0">
                <a:solidFill>
                  <a:srgbClr val="C0504D"/>
                </a:solidFill>
                <a:cs typeface="Times New Roman"/>
              </a:rPr>
              <a:t>от</a:t>
            </a:r>
            <a:r>
              <a:rPr sz="1600" b="1" spc="10" dirty="0">
                <a:solidFill>
                  <a:srgbClr val="C0504D"/>
                </a:solidFill>
                <a:cs typeface="Times New Roman"/>
              </a:rPr>
              <a:t> </a:t>
            </a:r>
            <a:r>
              <a:rPr sz="1600" b="1" spc="-5" dirty="0">
                <a:solidFill>
                  <a:srgbClr val="C0504D"/>
                </a:solidFill>
                <a:cs typeface="Times New Roman"/>
              </a:rPr>
              <a:t>29</a:t>
            </a:r>
            <a:r>
              <a:rPr sz="1600" b="1" spc="5" dirty="0">
                <a:solidFill>
                  <a:srgbClr val="C0504D"/>
                </a:solidFill>
                <a:cs typeface="Times New Roman"/>
              </a:rPr>
              <a:t> </a:t>
            </a:r>
            <a:r>
              <a:rPr sz="1600" b="1" spc="-10" dirty="0">
                <a:solidFill>
                  <a:srgbClr val="C0504D"/>
                </a:solidFill>
                <a:cs typeface="Times New Roman"/>
              </a:rPr>
              <a:t>декабря</a:t>
            </a:r>
            <a:r>
              <a:rPr sz="1600" b="1" spc="5" dirty="0">
                <a:solidFill>
                  <a:srgbClr val="C0504D"/>
                </a:solidFill>
                <a:cs typeface="Times New Roman"/>
              </a:rPr>
              <a:t> </a:t>
            </a:r>
            <a:r>
              <a:rPr sz="1600" b="1" spc="-5" dirty="0">
                <a:solidFill>
                  <a:srgbClr val="C0504D"/>
                </a:solidFill>
                <a:cs typeface="Times New Roman"/>
              </a:rPr>
              <a:t>2020</a:t>
            </a:r>
            <a:r>
              <a:rPr sz="1600" b="1" spc="-10" dirty="0">
                <a:solidFill>
                  <a:srgbClr val="C0504D"/>
                </a:solidFill>
                <a:cs typeface="Times New Roman"/>
              </a:rPr>
              <a:t> </a:t>
            </a:r>
            <a:r>
              <a:rPr sz="1600" b="1" spc="-100" dirty="0">
                <a:solidFill>
                  <a:srgbClr val="C0504D"/>
                </a:solidFill>
                <a:cs typeface="Times New Roman"/>
              </a:rPr>
              <a:t>г.</a:t>
            </a:r>
            <a:r>
              <a:rPr sz="1600" b="1" spc="25" dirty="0">
                <a:solidFill>
                  <a:srgbClr val="C0504D"/>
                </a:solidFill>
                <a:cs typeface="Times New Roman"/>
              </a:rPr>
              <a:t> </a:t>
            </a:r>
            <a:r>
              <a:rPr sz="1600" b="1" spc="-5" dirty="0">
                <a:solidFill>
                  <a:srgbClr val="C0504D"/>
                </a:solidFill>
                <a:cs typeface="Times New Roman"/>
              </a:rPr>
              <a:t>N</a:t>
            </a:r>
            <a:r>
              <a:rPr sz="1600" b="1" dirty="0">
                <a:solidFill>
                  <a:srgbClr val="C0504D"/>
                </a:solidFill>
                <a:cs typeface="Times New Roman"/>
              </a:rPr>
              <a:t> </a:t>
            </a:r>
            <a:r>
              <a:rPr sz="1600" b="1" spc="-5" dirty="0">
                <a:solidFill>
                  <a:srgbClr val="C0504D"/>
                </a:solidFill>
                <a:cs typeface="Times New Roman"/>
              </a:rPr>
              <a:t>2343 </a:t>
            </a:r>
            <a:r>
              <a:rPr sz="1600" b="1" spc="-10" dirty="0">
                <a:solidFill>
                  <a:srgbClr val="C0504D"/>
                </a:solidFill>
                <a:cs typeface="Times New Roman"/>
              </a:rPr>
              <a:t>"Об</a:t>
            </a:r>
            <a:r>
              <a:rPr sz="1600" b="1" spc="10" dirty="0">
                <a:solidFill>
                  <a:srgbClr val="C0504D"/>
                </a:solidFill>
                <a:cs typeface="Times New Roman"/>
              </a:rPr>
              <a:t> </a:t>
            </a:r>
            <a:r>
              <a:rPr sz="1600" b="1" spc="-10" dirty="0">
                <a:solidFill>
                  <a:srgbClr val="C0504D"/>
                </a:solidFill>
                <a:cs typeface="Times New Roman"/>
              </a:rPr>
              <a:t>утверждении </a:t>
            </a:r>
            <a:r>
              <a:rPr sz="1600" b="1" spc="-5" dirty="0">
                <a:solidFill>
                  <a:srgbClr val="C0504D"/>
                </a:solidFill>
                <a:cs typeface="Times New Roman"/>
              </a:rPr>
              <a:t> </a:t>
            </a:r>
            <a:r>
              <a:rPr sz="1600" b="1" spc="-10" dirty="0">
                <a:solidFill>
                  <a:srgbClr val="C0504D"/>
                </a:solidFill>
                <a:cs typeface="Times New Roman"/>
              </a:rPr>
              <a:t>Правил</a:t>
            </a:r>
            <a:r>
              <a:rPr sz="1600" b="1" spc="15" dirty="0">
                <a:solidFill>
                  <a:srgbClr val="C0504D"/>
                </a:solidFill>
                <a:cs typeface="Times New Roman"/>
              </a:rPr>
              <a:t> </a:t>
            </a:r>
            <a:r>
              <a:rPr sz="1600" b="1" spc="-10" dirty="0">
                <a:solidFill>
                  <a:srgbClr val="C0504D"/>
                </a:solidFill>
                <a:cs typeface="Times New Roman"/>
              </a:rPr>
              <a:t>формирования</a:t>
            </a:r>
            <a:r>
              <a:rPr sz="1600" b="1" spc="-15" dirty="0">
                <a:solidFill>
                  <a:srgbClr val="C0504D"/>
                </a:solidFill>
                <a:cs typeface="Times New Roman"/>
              </a:rPr>
              <a:t> </a:t>
            </a:r>
            <a:r>
              <a:rPr sz="1600" b="1" spc="-5" dirty="0">
                <a:solidFill>
                  <a:srgbClr val="C0504D"/>
                </a:solidFill>
                <a:cs typeface="Times New Roman"/>
              </a:rPr>
              <a:t>и</a:t>
            </a:r>
            <a:r>
              <a:rPr sz="1600" b="1" spc="20" dirty="0">
                <a:solidFill>
                  <a:srgbClr val="C0504D"/>
                </a:solidFill>
                <a:cs typeface="Times New Roman"/>
              </a:rPr>
              <a:t> </a:t>
            </a:r>
            <a:r>
              <a:rPr sz="1600" b="1" spc="-10" dirty="0">
                <a:solidFill>
                  <a:srgbClr val="C0504D"/>
                </a:solidFill>
                <a:cs typeface="Times New Roman"/>
              </a:rPr>
              <a:t>ведения</a:t>
            </a:r>
            <a:r>
              <a:rPr sz="1600" b="1" spc="20" dirty="0">
                <a:solidFill>
                  <a:srgbClr val="C0504D"/>
                </a:solidFill>
                <a:cs typeface="Times New Roman"/>
              </a:rPr>
              <a:t> </a:t>
            </a:r>
            <a:r>
              <a:rPr sz="1600" b="1" spc="-5" dirty="0">
                <a:solidFill>
                  <a:srgbClr val="C0504D"/>
                </a:solidFill>
                <a:cs typeface="Times New Roman"/>
              </a:rPr>
              <a:t>реестра</a:t>
            </a:r>
            <a:r>
              <a:rPr sz="1600" b="1" spc="30" dirty="0">
                <a:solidFill>
                  <a:srgbClr val="C0504D"/>
                </a:solidFill>
                <a:cs typeface="Times New Roman"/>
              </a:rPr>
              <a:t> </a:t>
            </a:r>
            <a:r>
              <a:rPr sz="1600" b="1" spc="-5" dirty="0">
                <a:solidFill>
                  <a:srgbClr val="C0504D"/>
                </a:solidFill>
                <a:cs typeface="Times New Roman"/>
              </a:rPr>
              <a:t>лицензий</a:t>
            </a:r>
            <a:r>
              <a:rPr sz="1600" b="1" spc="15" dirty="0">
                <a:solidFill>
                  <a:srgbClr val="C0504D"/>
                </a:solidFill>
                <a:cs typeface="Times New Roman"/>
              </a:rPr>
              <a:t> </a:t>
            </a:r>
            <a:r>
              <a:rPr sz="1600" b="1" spc="-5" dirty="0">
                <a:solidFill>
                  <a:srgbClr val="C0504D"/>
                </a:solidFill>
                <a:cs typeface="Times New Roman"/>
              </a:rPr>
              <a:t>и</a:t>
            </a:r>
            <a:r>
              <a:rPr sz="1600" b="1" spc="5" dirty="0">
                <a:solidFill>
                  <a:srgbClr val="C0504D"/>
                </a:solidFill>
                <a:cs typeface="Times New Roman"/>
              </a:rPr>
              <a:t> </a:t>
            </a:r>
            <a:r>
              <a:rPr sz="1600" b="1" spc="-15" dirty="0">
                <a:solidFill>
                  <a:srgbClr val="C0504D"/>
                </a:solidFill>
                <a:cs typeface="Times New Roman"/>
              </a:rPr>
              <a:t>типовой</a:t>
            </a:r>
            <a:r>
              <a:rPr sz="1600" b="1" spc="15" dirty="0">
                <a:solidFill>
                  <a:srgbClr val="C0504D"/>
                </a:solidFill>
                <a:cs typeface="Times New Roman"/>
              </a:rPr>
              <a:t> </a:t>
            </a:r>
            <a:r>
              <a:rPr sz="1600" b="1" spc="-10" dirty="0">
                <a:solidFill>
                  <a:srgbClr val="C0504D"/>
                </a:solidFill>
                <a:cs typeface="Times New Roman"/>
              </a:rPr>
              <a:t>формы</a:t>
            </a:r>
            <a:r>
              <a:rPr sz="1600" b="1" spc="10" dirty="0">
                <a:solidFill>
                  <a:srgbClr val="C0504D"/>
                </a:solidFill>
                <a:cs typeface="Times New Roman"/>
              </a:rPr>
              <a:t> </a:t>
            </a:r>
            <a:r>
              <a:rPr sz="1600" b="1" spc="-5" dirty="0">
                <a:solidFill>
                  <a:srgbClr val="C0504D"/>
                </a:solidFill>
                <a:cs typeface="Times New Roman"/>
              </a:rPr>
              <a:t>выписки</a:t>
            </a:r>
            <a:r>
              <a:rPr sz="1600" b="1" spc="20" dirty="0">
                <a:solidFill>
                  <a:srgbClr val="C0504D"/>
                </a:solidFill>
                <a:cs typeface="Times New Roman"/>
              </a:rPr>
              <a:t> </a:t>
            </a:r>
            <a:r>
              <a:rPr sz="1600" b="1" spc="-10" dirty="0">
                <a:solidFill>
                  <a:srgbClr val="C0504D"/>
                </a:solidFill>
                <a:cs typeface="Times New Roman"/>
              </a:rPr>
              <a:t>из </a:t>
            </a:r>
            <a:r>
              <a:rPr sz="1600" b="1" spc="-385" dirty="0">
                <a:solidFill>
                  <a:srgbClr val="C0504D"/>
                </a:solidFill>
                <a:cs typeface="Times New Roman"/>
              </a:rPr>
              <a:t> </a:t>
            </a:r>
            <a:r>
              <a:rPr sz="1600" b="1" spc="-5" dirty="0">
                <a:solidFill>
                  <a:srgbClr val="C0504D"/>
                </a:solidFill>
                <a:cs typeface="Times New Roman"/>
              </a:rPr>
              <a:t>реестра</a:t>
            </a:r>
            <a:r>
              <a:rPr sz="1600" b="1" spc="15" dirty="0">
                <a:solidFill>
                  <a:srgbClr val="C0504D"/>
                </a:solidFill>
                <a:cs typeface="Times New Roman"/>
              </a:rPr>
              <a:t> </a:t>
            </a:r>
            <a:r>
              <a:rPr sz="1600" b="1" spc="-5" dirty="0">
                <a:solidFill>
                  <a:srgbClr val="C0504D"/>
                </a:solidFill>
                <a:cs typeface="Times New Roman"/>
              </a:rPr>
              <a:t>лицензий"</a:t>
            </a:r>
            <a:endParaRPr sz="1600" dirty="0">
              <a:cs typeface="Times New Roman"/>
            </a:endParaRPr>
          </a:p>
          <a:p>
            <a:pPr>
              <a:spcBef>
                <a:spcPts val="50"/>
              </a:spcBef>
            </a:pPr>
            <a:endParaRPr sz="1350" dirty="0">
              <a:cs typeface="Times New Roman"/>
            </a:endParaRPr>
          </a:p>
          <a:p>
            <a:pPr marL="698500"/>
            <a:r>
              <a:rPr sz="1600" spc="-10" dirty="0">
                <a:cs typeface="Times New Roman"/>
              </a:rPr>
              <a:t>Выписка</a:t>
            </a:r>
            <a:r>
              <a:rPr sz="1600" spc="35" dirty="0">
                <a:cs typeface="Times New Roman"/>
              </a:rPr>
              <a:t> </a:t>
            </a:r>
            <a:r>
              <a:rPr sz="1600" spc="-5" dirty="0">
                <a:cs typeface="Times New Roman"/>
              </a:rPr>
              <a:t>из</a:t>
            </a:r>
            <a:r>
              <a:rPr sz="1600" spc="15" dirty="0">
                <a:cs typeface="Times New Roman"/>
              </a:rPr>
              <a:t> </a:t>
            </a:r>
            <a:r>
              <a:rPr sz="1600" spc="5" dirty="0">
                <a:cs typeface="Times New Roman"/>
              </a:rPr>
              <a:t>реестра</a:t>
            </a:r>
            <a:r>
              <a:rPr sz="1600" spc="15" dirty="0">
                <a:cs typeface="Times New Roman"/>
              </a:rPr>
              <a:t> </a:t>
            </a:r>
            <a:r>
              <a:rPr sz="1600" spc="-10" dirty="0">
                <a:cs typeface="Times New Roman"/>
              </a:rPr>
              <a:t>лицензий,</a:t>
            </a:r>
            <a:r>
              <a:rPr sz="1600" spc="70" dirty="0">
                <a:cs typeface="Times New Roman"/>
              </a:rPr>
              <a:t> </a:t>
            </a:r>
            <a:r>
              <a:rPr sz="1600" spc="-5" dirty="0">
                <a:cs typeface="Times New Roman"/>
              </a:rPr>
              <a:t>предоставляемая</a:t>
            </a:r>
            <a:r>
              <a:rPr sz="1600" spc="45" dirty="0">
                <a:cs typeface="Times New Roman"/>
              </a:rPr>
              <a:t> </a:t>
            </a:r>
            <a:r>
              <a:rPr sz="1600" spc="-5" dirty="0">
                <a:cs typeface="Times New Roman"/>
              </a:rPr>
              <a:t>в</a:t>
            </a:r>
            <a:r>
              <a:rPr sz="1600" spc="5" dirty="0">
                <a:cs typeface="Times New Roman"/>
              </a:rPr>
              <a:t> </a:t>
            </a:r>
            <a:r>
              <a:rPr sz="1600" spc="-10" dirty="0">
                <a:cs typeface="Times New Roman"/>
              </a:rPr>
              <a:t>форме</a:t>
            </a:r>
            <a:r>
              <a:rPr sz="1600" spc="10" dirty="0">
                <a:cs typeface="Times New Roman"/>
              </a:rPr>
              <a:t> </a:t>
            </a:r>
            <a:r>
              <a:rPr sz="1600" spc="-10" dirty="0">
                <a:cs typeface="Times New Roman"/>
              </a:rPr>
              <a:t>электронного</a:t>
            </a:r>
            <a:r>
              <a:rPr sz="1600" spc="20" dirty="0">
                <a:cs typeface="Times New Roman"/>
              </a:rPr>
              <a:t> </a:t>
            </a:r>
            <a:r>
              <a:rPr sz="1600" spc="-10" dirty="0">
                <a:cs typeface="Times New Roman"/>
              </a:rPr>
              <a:t>документа,</a:t>
            </a:r>
            <a:endParaRPr sz="1600" dirty="0">
              <a:cs typeface="Times New Roman"/>
            </a:endParaRPr>
          </a:p>
          <a:p>
            <a:pPr marL="698500" marR="545465"/>
            <a:r>
              <a:rPr sz="1600" spc="-10" dirty="0">
                <a:cs typeface="Times New Roman"/>
              </a:rPr>
              <a:t>подписывается</a:t>
            </a:r>
            <a:r>
              <a:rPr sz="1600" spc="70" dirty="0">
                <a:cs typeface="Times New Roman"/>
              </a:rPr>
              <a:t> </a:t>
            </a:r>
            <a:r>
              <a:rPr sz="1600" spc="-5" dirty="0">
                <a:cs typeface="Times New Roman"/>
              </a:rPr>
              <a:t>усиленной</a:t>
            </a:r>
            <a:r>
              <a:rPr sz="1600" spc="75" dirty="0">
                <a:cs typeface="Times New Roman"/>
              </a:rPr>
              <a:t> </a:t>
            </a:r>
            <a:r>
              <a:rPr sz="1600" spc="-10" dirty="0">
                <a:cs typeface="Times New Roman"/>
              </a:rPr>
              <a:t>квалифицированной</a:t>
            </a:r>
            <a:r>
              <a:rPr sz="1600" spc="70" dirty="0">
                <a:cs typeface="Times New Roman"/>
              </a:rPr>
              <a:t> </a:t>
            </a:r>
            <a:r>
              <a:rPr sz="1600" spc="-10" dirty="0">
                <a:cs typeface="Times New Roman"/>
              </a:rPr>
              <a:t>электронной</a:t>
            </a:r>
            <a:r>
              <a:rPr sz="1600" spc="50" dirty="0">
                <a:cs typeface="Times New Roman"/>
              </a:rPr>
              <a:t> </a:t>
            </a:r>
            <a:r>
              <a:rPr sz="1600" spc="-10" dirty="0">
                <a:cs typeface="Times New Roman"/>
              </a:rPr>
              <a:t>подписью</a:t>
            </a:r>
            <a:r>
              <a:rPr sz="1600" spc="50" dirty="0">
                <a:cs typeface="Times New Roman"/>
              </a:rPr>
              <a:t> </a:t>
            </a:r>
            <a:r>
              <a:rPr sz="1600" spc="-10" dirty="0">
                <a:cs typeface="Times New Roman"/>
              </a:rPr>
              <a:t>лицензирующего </a:t>
            </a:r>
            <a:r>
              <a:rPr sz="1600" spc="-385" dirty="0">
                <a:cs typeface="Times New Roman"/>
              </a:rPr>
              <a:t> </a:t>
            </a:r>
            <a:r>
              <a:rPr sz="1600" spc="-5" dirty="0">
                <a:cs typeface="Times New Roman"/>
              </a:rPr>
              <a:t>органа либо</a:t>
            </a:r>
            <a:r>
              <a:rPr sz="1600" spc="25" dirty="0">
                <a:cs typeface="Times New Roman"/>
              </a:rPr>
              <a:t> </a:t>
            </a:r>
            <a:r>
              <a:rPr sz="1600" spc="-5" dirty="0">
                <a:cs typeface="Times New Roman"/>
              </a:rPr>
              <a:t>в случае</a:t>
            </a:r>
            <a:r>
              <a:rPr sz="1600" spc="15" dirty="0">
                <a:cs typeface="Times New Roman"/>
              </a:rPr>
              <a:t> </a:t>
            </a:r>
            <a:r>
              <a:rPr sz="1600" spc="-10" dirty="0">
                <a:cs typeface="Times New Roman"/>
              </a:rPr>
              <a:t>ведения</a:t>
            </a:r>
            <a:r>
              <a:rPr sz="1600" spc="25" dirty="0">
                <a:cs typeface="Times New Roman"/>
              </a:rPr>
              <a:t> </a:t>
            </a:r>
            <a:r>
              <a:rPr sz="1600" spc="5" dirty="0" err="1">
                <a:cs typeface="Times New Roman"/>
              </a:rPr>
              <a:t>реестра</a:t>
            </a:r>
            <a:r>
              <a:rPr sz="1600" spc="5" dirty="0">
                <a:cs typeface="Times New Roman"/>
              </a:rPr>
              <a:t> </a:t>
            </a:r>
            <a:r>
              <a:rPr sz="1600" spc="-10" dirty="0" err="1" smtClean="0">
                <a:cs typeface="Times New Roman"/>
              </a:rPr>
              <a:t>лицензий</a:t>
            </a:r>
            <a:r>
              <a:rPr lang="ru-RU" sz="1600" spc="-10" dirty="0" smtClean="0">
                <a:cs typeface="Times New Roman"/>
              </a:rPr>
              <a:t> </a:t>
            </a:r>
            <a:r>
              <a:rPr sz="1600" spc="-5" dirty="0" smtClean="0">
                <a:cs typeface="Times New Roman"/>
              </a:rPr>
              <a:t>в </a:t>
            </a:r>
            <a:r>
              <a:rPr sz="1600" spc="-10" dirty="0">
                <a:cs typeface="Times New Roman"/>
              </a:rPr>
              <a:t>федеральной</a:t>
            </a:r>
            <a:r>
              <a:rPr sz="1600" spc="30" dirty="0">
                <a:cs typeface="Times New Roman"/>
              </a:rPr>
              <a:t> </a:t>
            </a:r>
            <a:r>
              <a:rPr sz="1600" spc="-15" dirty="0">
                <a:cs typeface="Times New Roman"/>
              </a:rPr>
              <a:t>государственной </a:t>
            </a:r>
            <a:r>
              <a:rPr sz="1600" spc="-10" dirty="0">
                <a:cs typeface="Times New Roman"/>
              </a:rPr>
              <a:t> информационной</a:t>
            </a:r>
            <a:r>
              <a:rPr sz="1600" spc="55" dirty="0">
                <a:cs typeface="Times New Roman"/>
              </a:rPr>
              <a:t> </a:t>
            </a:r>
            <a:r>
              <a:rPr sz="1600" spc="-5" dirty="0">
                <a:cs typeface="Times New Roman"/>
              </a:rPr>
              <a:t>системе</a:t>
            </a:r>
            <a:r>
              <a:rPr sz="1600" spc="35" dirty="0">
                <a:cs typeface="Times New Roman"/>
              </a:rPr>
              <a:t> </a:t>
            </a:r>
            <a:r>
              <a:rPr sz="1600" spc="-10" dirty="0">
                <a:cs typeface="Times New Roman"/>
              </a:rPr>
              <a:t>электронной </a:t>
            </a:r>
            <a:r>
              <a:rPr sz="1600" spc="-385" dirty="0">
                <a:cs typeface="Times New Roman"/>
              </a:rPr>
              <a:t> </a:t>
            </a:r>
            <a:r>
              <a:rPr sz="1600" spc="-10" dirty="0">
                <a:cs typeface="Times New Roman"/>
              </a:rPr>
              <a:t>подписью</a:t>
            </a:r>
            <a:r>
              <a:rPr sz="1600" spc="20" dirty="0">
                <a:cs typeface="Times New Roman"/>
              </a:rPr>
              <a:t> </a:t>
            </a:r>
            <a:r>
              <a:rPr sz="1600" spc="-10" dirty="0">
                <a:cs typeface="Times New Roman"/>
              </a:rPr>
              <a:t>указанной</a:t>
            </a:r>
            <a:r>
              <a:rPr sz="1600" spc="35" dirty="0">
                <a:cs typeface="Times New Roman"/>
              </a:rPr>
              <a:t> </a:t>
            </a:r>
            <a:r>
              <a:rPr sz="1600" spc="-5" dirty="0">
                <a:cs typeface="Times New Roman"/>
              </a:rPr>
              <a:t>системы.</a:t>
            </a:r>
            <a:endParaRPr sz="1600" dirty="0">
              <a:cs typeface="Times New Roman"/>
            </a:endParaRPr>
          </a:p>
        </p:txBody>
      </p:sp>
    </p:spTree>
    <p:extLst>
      <p:ext uri="{BB962C8B-B14F-4D97-AF65-F5344CB8AC3E}">
        <p14:creationId xmlns:p14="http://schemas.microsoft.com/office/powerpoint/2010/main" val="17332602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5">
            <a:extLst>
              <a:ext uri="{FF2B5EF4-FFF2-40B4-BE49-F238E27FC236}"/>
            </a:extLst>
          </p:cNvPr>
          <p:cNvSpPr>
            <a:spLocks noChangeArrowheads="1"/>
          </p:cNvSpPr>
          <p:nvPr/>
        </p:nvSpPr>
        <p:spPr bwMode="auto">
          <a:xfrm>
            <a:off x="2936876" y="4779964"/>
            <a:ext cx="296863" cy="1455737"/>
          </a:xfrm>
          <a:custGeom>
            <a:avLst/>
            <a:gdLst>
              <a:gd name="T0" fmla="*/ 500062 w 500062"/>
              <a:gd name="T1" fmla="*/ 963616 h 1920875"/>
              <a:gd name="T2" fmla="*/ 250031 w 500062"/>
              <a:gd name="T3" fmla="*/ 1927231 h 1920875"/>
              <a:gd name="T4" fmla="*/ 0 w 500062"/>
              <a:gd name="T5" fmla="*/ 963616 h 1920875"/>
              <a:gd name="T6" fmla="*/ 250031 w 500062"/>
              <a:gd name="T7" fmla="*/ 0 h 1920875"/>
              <a:gd name="T8" fmla="*/ 0 60000 65536"/>
              <a:gd name="T9" fmla="*/ 0 60000 65536"/>
              <a:gd name="T10" fmla="*/ 0 60000 65536"/>
              <a:gd name="T11" fmla="*/ 0 60000 65536"/>
              <a:gd name="T12" fmla="*/ 0 w 500062"/>
              <a:gd name="T13" fmla="*/ 0 h 1920875"/>
              <a:gd name="T14" fmla="*/ 500062 w 500062"/>
              <a:gd name="T15" fmla="*/ 1920875 h 1920875"/>
            </a:gdLst>
            <a:ahLst/>
            <a:cxnLst>
              <a:cxn ang="T8">
                <a:pos x="T0" y="T1"/>
              </a:cxn>
              <a:cxn ang="T9">
                <a:pos x="T2" y="T3"/>
              </a:cxn>
              <a:cxn ang="T10">
                <a:pos x="T4" y="T5"/>
              </a:cxn>
              <a:cxn ang="T11">
                <a:pos x="T6" y="T7"/>
              </a:cxn>
            </a:cxnLst>
            <a:rect l="T12" t="T13" r="T14" b="T15"/>
            <a:pathLst>
              <a:path w="500062" h="1920875">
                <a:moveTo>
                  <a:pt x="0" y="0"/>
                </a:moveTo>
                <a:lnTo>
                  <a:pt x="1389" y="0"/>
                </a:lnTo>
                <a:lnTo>
                  <a:pt x="1389" y="5851"/>
                </a:lnTo>
                <a:lnTo>
                  <a:pt x="0" y="5851"/>
                </a:lnTo>
                <a:lnTo>
                  <a:pt x="0" y="0"/>
                </a:lnTo>
                <a:close/>
              </a:path>
            </a:pathLst>
          </a:custGeom>
          <a:solidFill>
            <a:schemeClr val="bg1">
              <a:lumMod val="65000"/>
            </a:schemeClr>
          </a:solidFill>
          <a:ln>
            <a:noFill/>
          </a:ln>
          <a:effectLst/>
        </p:spPr>
        <p:txBody>
          <a:bodyPr lIns="67500" tIns="35100" rIns="67500" bIns="351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b="1">
                <a:solidFill>
                  <a:srgbClr val="990000"/>
                </a:solidFill>
                <a:latin typeface="Arial" panose="020B060402020202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9pPr>
          </a:lstStyle>
          <a:p>
            <a:pPr algn="ctr">
              <a:spcBef>
                <a:spcPct val="0"/>
              </a:spcBef>
              <a:buClrTx/>
              <a:buFontTx/>
              <a:buNone/>
              <a:defRPr/>
            </a:pPr>
            <a:endParaRPr lang="ru-RU" altLang="ru-RU" sz="9000" dirty="0">
              <a:solidFill>
                <a:schemeClr val="tx1"/>
              </a:solidFill>
              <a:latin typeface="Times New Roman" panose="02020603050405020304" pitchFamily="18" charset="0"/>
            </a:endParaRPr>
          </a:p>
        </p:txBody>
      </p:sp>
      <p:sp>
        <p:nvSpPr>
          <p:cNvPr id="10" name="Объект 5">
            <a:extLst>
              <a:ext uri="{FF2B5EF4-FFF2-40B4-BE49-F238E27FC236}"/>
            </a:extLst>
          </p:cNvPr>
          <p:cNvSpPr txBox="1">
            <a:spLocks/>
          </p:cNvSpPr>
          <p:nvPr/>
        </p:nvSpPr>
        <p:spPr>
          <a:xfrm>
            <a:off x="843742" y="718449"/>
            <a:ext cx="10495204" cy="1579273"/>
          </a:xfrm>
          <a:prstGeom prst="rect">
            <a:avLst/>
          </a:prstGeom>
          <a:ln>
            <a:solidFill>
              <a:schemeClr val="accent1"/>
            </a:solidFill>
          </a:ln>
        </p:spPr>
        <p:txBody>
          <a:bodyPr>
            <a:noAutofit/>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2600" b="1" kern="1200">
                <a:solidFill>
                  <a:srgbClr val="000066"/>
                </a:solidFill>
                <a:effectLst>
                  <a:outerShdw blurRad="38100" dist="38100" dir="2700000" algn="tl">
                    <a:srgbClr val="C0C0C0"/>
                  </a:outerShdw>
                </a:effectLst>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kern="1200">
                <a:solidFill>
                  <a:srgbClr val="000000"/>
                </a:solidFill>
                <a:latin typeface="+mj-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kern="1200">
                <a:solidFill>
                  <a:srgbClr val="000000"/>
                </a:solidFill>
                <a:latin typeface="+mj-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j-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kern="1200">
                <a:solidFill>
                  <a:srgbClr val="000000"/>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eaLnBrk="1" hangingPunct="1">
              <a:spcBef>
                <a:spcPts val="0"/>
              </a:spcBef>
              <a:buClr>
                <a:schemeClr val="accent3">
                  <a:lumMod val="75000"/>
                </a:schemeClr>
              </a:buClr>
              <a:defRPr/>
            </a:pPr>
            <a:r>
              <a:rPr lang="ru-RU" altLang="ru-RU" sz="2200" dirty="0">
                <a:solidFill>
                  <a:srgbClr val="3333CC"/>
                </a:solidFill>
                <a:effectLst/>
                <a:ea typeface="Microsoft YaHei"/>
              </a:rPr>
              <a:t>Не нужно быть членом </a:t>
            </a:r>
            <a:r>
              <a:rPr lang="ru-RU" altLang="ru-RU" sz="2200" dirty="0" smtClean="0">
                <a:solidFill>
                  <a:srgbClr val="3333CC"/>
                </a:solidFill>
                <a:effectLst/>
                <a:ea typeface="Microsoft YaHei"/>
              </a:rPr>
              <a:t>СРО</a:t>
            </a:r>
          </a:p>
          <a:p>
            <a:pPr algn="just" eaLnBrk="1" hangingPunct="1">
              <a:spcBef>
                <a:spcPts val="0"/>
              </a:spcBef>
              <a:buClr>
                <a:schemeClr val="accent3">
                  <a:lumMod val="75000"/>
                </a:schemeClr>
              </a:buClr>
              <a:defRPr/>
            </a:pPr>
            <a:endParaRPr lang="ru-RU" altLang="ru-RU" sz="2200" dirty="0">
              <a:solidFill>
                <a:srgbClr val="FF0000"/>
              </a:solidFill>
              <a:effectLst/>
            </a:endParaRPr>
          </a:p>
          <a:p>
            <a:pPr algn="just" eaLnBrk="1" hangingPunct="1">
              <a:spcBef>
                <a:spcPts val="0"/>
              </a:spcBef>
              <a:buClr>
                <a:schemeClr val="accent3">
                  <a:lumMod val="75000"/>
                </a:schemeClr>
              </a:buClr>
              <a:buFontTx/>
              <a:buChar char="-"/>
              <a:defRPr/>
            </a:pPr>
            <a:r>
              <a:rPr lang="ru-RU" altLang="ru-RU" sz="2200" dirty="0" smtClean="0">
                <a:solidFill>
                  <a:schemeClr val="tx1"/>
                </a:solidFill>
                <a:effectLst/>
                <a:cs typeface="Times New Roman" panose="02020603050405020304" pitchFamily="18" charset="0"/>
              </a:rPr>
              <a:t>если </a:t>
            </a:r>
            <a:r>
              <a:rPr lang="ru-RU" altLang="ru-RU" sz="2200" dirty="0">
                <a:solidFill>
                  <a:schemeClr val="tx1"/>
                </a:solidFill>
                <a:effectLst/>
                <a:cs typeface="Times New Roman" panose="02020603050405020304" pitchFamily="18" charset="0"/>
              </a:rPr>
              <a:t>цена договора строительного подряда не превышает  </a:t>
            </a:r>
            <a:r>
              <a:rPr lang="ru-RU" altLang="ru-RU" sz="2200" dirty="0">
                <a:solidFill>
                  <a:srgbClr val="C00000"/>
                </a:solidFill>
                <a:effectLst/>
                <a:cs typeface="Times New Roman" panose="02020603050405020304" pitchFamily="18" charset="0"/>
              </a:rPr>
              <a:t>10 млн рублей</a:t>
            </a:r>
            <a:r>
              <a:rPr lang="ru-RU" altLang="ru-RU" sz="2200" dirty="0">
                <a:solidFill>
                  <a:schemeClr val="tx1"/>
                </a:solidFill>
                <a:effectLst/>
                <a:cs typeface="Times New Roman" panose="02020603050405020304" pitchFamily="18" charset="0"/>
              </a:rPr>
              <a:t> </a:t>
            </a:r>
            <a:endParaRPr lang="ru-RU" altLang="ru-RU" sz="2200" dirty="0" smtClean="0">
              <a:solidFill>
                <a:schemeClr val="tx1"/>
              </a:solidFill>
              <a:effectLst/>
              <a:cs typeface="Times New Roman" panose="02020603050405020304" pitchFamily="18" charset="0"/>
            </a:endParaRPr>
          </a:p>
          <a:p>
            <a:pPr marL="0" indent="0" algn="just" eaLnBrk="1" hangingPunct="1">
              <a:spcBef>
                <a:spcPts val="0"/>
              </a:spcBef>
              <a:buClr>
                <a:schemeClr val="accent3">
                  <a:lumMod val="75000"/>
                </a:schemeClr>
              </a:buClr>
              <a:defRPr/>
            </a:pPr>
            <a:r>
              <a:rPr lang="ru-RU" altLang="ru-RU" sz="2200" dirty="0" smtClean="0">
                <a:solidFill>
                  <a:schemeClr val="tx1"/>
                </a:solidFill>
                <a:effectLst/>
                <a:cs typeface="Times New Roman" panose="02020603050405020304" pitchFamily="18" charset="0"/>
              </a:rPr>
              <a:t>(</a:t>
            </a:r>
            <a:r>
              <a:rPr lang="ru-RU" altLang="ru-RU" sz="2200" dirty="0">
                <a:solidFill>
                  <a:schemeClr val="tx1"/>
                </a:solidFill>
                <a:effectLst/>
                <a:cs typeface="Times New Roman" panose="02020603050405020304" pitchFamily="18" charset="0"/>
              </a:rPr>
              <a:t>см.  ч. 2.1 ст. 52 </a:t>
            </a:r>
            <a:r>
              <a:rPr lang="ru-RU" altLang="ru-RU" sz="2200" dirty="0" err="1">
                <a:solidFill>
                  <a:schemeClr val="tx1"/>
                </a:solidFill>
                <a:effectLst/>
                <a:cs typeface="Times New Roman" panose="02020603050405020304" pitchFamily="18" charset="0"/>
              </a:rPr>
              <a:t>ГрК</a:t>
            </a:r>
            <a:r>
              <a:rPr lang="ru-RU" altLang="ru-RU" sz="2200" dirty="0">
                <a:solidFill>
                  <a:schemeClr val="tx1"/>
                </a:solidFill>
                <a:effectLst/>
                <a:cs typeface="Times New Roman" panose="02020603050405020304" pitchFamily="18" charset="0"/>
              </a:rPr>
              <a:t> РФ).</a:t>
            </a:r>
          </a:p>
          <a:p>
            <a:pPr algn="just" eaLnBrk="1" hangingPunct="1">
              <a:spcBef>
                <a:spcPts val="0"/>
              </a:spcBef>
              <a:buClr>
                <a:schemeClr val="accent3">
                  <a:lumMod val="75000"/>
                </a:schemeClr>
              </a:buClr>
              <a:defRPr/>
            </a:pPr>
            <a:endParaRPr lang="ru-RU" altLang="ru-RU" sz="2200" dirty="0">
              <a:solidFill>
                <a:schemeClr val="tx1"/>
              </a:solidFill>
              <a:effectLst/>
              <a:cs typeface="Times New Roman" panose="02020603050405020304" pitchFamily="18" charset="0"/>
            </a:endParaRPr>
          </a:p>
        </p:txBody>
      </p:sp>
      <p:sp>
        <p:nvSpPr>
          <p:cNvPr id="12" name="Прямоугольник 11"/>
          <p:cNvSpPr/>
          <p:nvPr/>
        </p:nvSpPr>
        <p:spPr>
          <a:xfrm>
            <a:off x="1022079" y="2508950"/>
            <a:ext cx="10636521" cy="3170099"/>
          </a:xfrm>
          <a:prstGeom prst="rect">
            <a:avLst/>
          </a:prstGeom>
        </p:spPr>
        <p:txBody>
          <a:bodyPr wrap="square">
            <a:spAutoFit/>
          </a:bodyPr>
          <a:lstStyle/>
          <a:p>
            <a:pPr algn="just" eaLnBrk="1" hangingPunct="1">
              <a:buClr>
                <a:schemeClr val="accent3">
                  <a:lumMod val="75000"/>
                </a:schemeClr>
              </a:buClr>
              <a:defRPr/>
            </a:pPr>
            <a:r>
              <a:rPr lang="ru-RU" altLang="ru-RU" sz="2000" dirty="0">
                <a:cs typeface="Arial" panose="020B0604020202020204" pitchFamily="34" charset="0"/>
              </a:rPr>
              <a:t>Это изменение не касается:</a:t>
            </a:r>
          </a:p>
          <a:p>
            <a:pPr algn="just" eaLnBrk="1" hangingPunct="1">
              <a:buClr>
                <a:schemeClr val="accent3">
                  <a:lumMod val="75000"/>
                </a:schemeClr>
              </a:buClr>
              <a:defRPr/>
            </a:pPr>
            <a:endParaRPr lang="ru-RU" altLang="ru-RU" sz="2000" dirty="0">
              <a:cs typeface="Arial" panose="020B0604020202020204" pitchFamily="34" charset="0"/>
            </a:endParaRPr>
          </a:p>
          <a:p>
            <a:pPr algn="just" eaLnBrk="1" hangingPunct="1">
              <a:buClr>
                <a:schemeClr val="accent3">
                  <a:lumMod val="75000"/>
                </a:schemeClr>
              </a:buClr>
              <a:defRPr/>
            </a:pPr>
            <a:r>
              <a:rPr lang="ru-RU" altLang="ru-RU" sz="2000" dirty="0">
                <a:solidFill>
                  <a:schemeClr val="accent2"/>
                </a:solidFill>
                <a:cs typeface="Arial" panose="020B0604020202020204" pitchFamily="34" charset="0"/>
              </a:rPr>
              <a:t>1) </a:t>
            </a:r>
            <a:r>
              <a:rPr lang="ru-RU" altLang="ru-RU" sz="2000" dirty="0">
                <a:cs typeface="Arial" panose="020B0604020202020204" pitchFamily="34" charset="0"/>
              </a:rPr>
              <a:t>проектно-изыскательских работ (в них членство СРО нужно всегда независимо от </a:t>
            </a:r>
            <a:r>
              <a:rPr lang="ru-RU" altLang="ru-RU" sz="2000" dirty="0" smtClean="0">
                <a:cs typeface="Arial" panose="020B0604020202020204" pitchFamily="34" charset="0"/>
              </a:rPr>
              <a:t>НМЦК </a:t>
            </a:r>
            <a:r>
              <a:rPr lang="ru-RU" altLang="ru-RU" sz="2000" dirty="0">
                <a:solidFill>
                  <a:srgbClr val="002060"/>
                </a:solidFill>
                <a:effectLst>
                  <a:outerShdw blurRad="38100" dist="38100" dir="2700000" algn="tl">
                    <a:srgbClr val="000000">
                      <a:alpha val="43137"/>
                    </a:srgbClr>
                  </a:outerShdw>
                </a:effectLst>
                <a:cs typeface="Arial" panose="020B0604020202020204" pitchFamily="34" charset="0"/>
              </a:rPr>
              <a:t>(см. ч. 2 ст. 47, ч. 4 ст. 48  </a:t>
            </a:r>
            <a:r>
              <a:rPr lang="ru-RU" altLang="ru-RU" sz="2000" dirty="0" err="1">
                <a:solidFill>
                  <a:srgbClr val="002060"/>
                </a:solidFill>
                <a:effectLst>
                  <a:outerShdw blurRad="38100" dist="38100" dir="2700000" algn="tl">
                    <a:srgbClr val="000000">
                      <a:alpha val="43137"/>
                    </a:srgbClr>
                  </a:outerShdw>
                </a:effectLst>
                <a:cs typeface="Arial" panose="020B0604020202020204" pitchFamily="34" charset="0"/>
              </a:rPr>
              <a:t>ГрК</a:t>
            </a:r>
            <a:r>
              <a:rPr lang="ru-RU" altLang="ru-RU" sz="2000" dirty="0">
                <a:solidFill>
                  <a:srgbClr val="002060"/>
                </a:solidFill>
                <a:effectLst>
                  <a:outerShdw blurRad="38100" dist="38100" dir="2700000" algn="tl">
                    <a:srgbClr val="000000">
                      <a:alpha val="43137"/>
                    </a:srgbClr>
                  </a:outerShdw>
                </a:effectLst>
                <a:cs typeface="Arial" panose="020B0604020202020204" pitchFamily="34" charset="0"/>
              </a:rPr>
              <a:t> РФ);</a:t>
            </a:r>
          </a:p>
          <a:p>
            <a:pPr algn="just" eaLnBrk="1" hangingPunct="1">
              <a:buClr>
                <a:schemeClr val="accent3">
                  <a:lumMod val="75000"/>
                </a:schemeClr>
              </a:buClr>
              <a:defRPr/>
            </a:pPr>
            <a:endParaRPr lang="ru-RU" altLang="ru-RU" sz="2000" dirty="0">
              <a:effectLst>
                <a:outerShdw blurRad="38100" dist="38100" dir="2700000" algn="tl">
                  <a:srgbClr val="000000">
                    <a:alpha val="43137"/>
                  </a:srgbClr>
                </a:outerShdw>
              </a:effectLst>
              <a:cs typeface="Arial" panose="020B0604020202020204" pitchFamily="34" charset="0"/>
            </a:endParaRPr>
          </a:p>
          <a:p>
            <a:pPr algn="just" eaLnBrk="1" hangingPunct="1">
              <a:buClr>
                <a:schemeClr val="accent3">
                  <a:lumMod val="75000"/>
                </a:schemeClr>
              </a:buClr>
              <a:defRPr/>
            </a:pPr>
            <a:r>
              <a:rPr lang="ru-RU" altLang="ru-RU" sz="2000" dirty="0">
                <a:solidFill>
                  <a:schemeClr val="accent2"/>
                </a:solidFill>
                <a:cs typeface="Arial" panose="020B0604020202020204" pitchFamily="34" charset="0"/>
              </a:rPr>
              <a:t>2) </a:t>
            </a:r>
            <a:r>
              <a:rPr lang="ru-RU" altLang="ru-RU" sz="2000" dirty="0">
                <a:cs typeface="Arial" panose="020B0604020202020204" pitchFamily="34" charset="0"/>
              </a:rPr>
              <a:t>выполнения работ по сносу ОКС при цене свыше 1 млн. руб. </a:t>
            </a:r>
            <a:r>
              <a:rPr lang="ru-RU" altLang="ru-RU" sz="2000" dirty="0">
                <a:solidFill>
                  <a:srgbClr val="002060"/>
                </a:solidFill>
                <a:effectLst>
                  <a:outerShdw blurRad="38100" dist="38100" dir="2700000" algn="tl">
                    <a:srgbClr val="000000">
                      <a:alpha val="43137"/>
                    </a:srgbClr>
                  </a:outerShdw>
                </a:effectLst>
                <a:cs typeface="Arial" panose="020B0604020202020204" pitchFamily="34" charset="0"/>
              </a:rPr>
              <a:t>(см.  ч.  5 ст. 55.31 </a:t>
            </a:r>
            <a:r>
              <a:rPr lang="ru-RU" altLang="ru-RU" sz="2000" dirty="0" err="1">
                <a:solidFill>
                  <a:srgbClr val="002060"/>
                </a:solidFill>
                <a:effectLst>
                  <a:outerShdw blurRad="38100" dist="38100" dir="2700000" algn="tl">
                    <a:srgbClr val="000000">
                      <a:alpha val="43137"/>
                    </a:srgbClr>
                  </a:outerShdw>
                </a:effectLst>
                <a:cs typeface="Arial" panose="020B0604020202020204" pitchFamily="34" charset="0"/>
              </a:rPr>
              <a:t>ГрК</a:t>
            </a:r>
            <a:r>
              <a:rPr lang="ru-RU" altLang="ru-RU" sz="2000" dirty="0">
                <a:solidFill>
                  <a:srgbClr val="002060"/>
                </a:solidFill>
                <a:effectLst>
                  <a:outerShdw blurRad="38100" dist="38100" dir="2700000" algn="tl">
                    <a:srgbClr val="000000">
                      <a:alpha val="43137"/>
                    </a:srgbClr>
                  </a:outerShdw>
                </a:effectLst>
                <a:cs typeface="Arial" panose="020B0604020202020204" pitchFamily="34" charset="0"/>
              </a:rPr>
              <a:t> РФ);</a:t>
            </a:r>
          </a:p>
          <a:p>
            <a:pPr algn="just" eaLnBrk="1" hangingPunct="1">
              <a:buClr>
                <a:schemeClr val="accent3">
                  <a:lumMod val="75000"/>
                </a:schemeClr>
              </a:buClr>
              <a:defRPr/>
            </a:pPr>
            <a:endParaRPr lang="ru-RU" altLang="ru-RU" sz="2000" dirty="0">
              <a:cs typeface="Arial" panose="020B0604020202020204" pitchFamily="34" charset="0"/>
            </a:endParaRPr>
          </a:p>
          <a:p>
            <a:pPr algn="just" eaLnBrk="1" hangingPunct="1">
              <a:buClr>
                <a:schemeClr val="accent3">
                  <a:lumMod val="75000"/>
                </a:schemeClr>
              </a:buClr>
              <a:defRPr/>
            </a:pPr>
            <a:r>
              <a:rPr lang="ru-RU" altLang="ru-RU" sz="2000" dirty="0">
                <a:solidFill>
                  <a:schemeClr val="accent2"/>
                </a:solidFill>
                <a:cs typeface="Arial" panose="020B0604020202020204" pitchFamily="34" charset="0"/>
              </a:rPr>
              <a:t>3) </a:t>
            </a:r>
            <a:r>
              <a:rPr lang="ru-RU" altLang="ru-RU" sz="2000" dirty="0">
                <a:cs typeface="Arial" panose="020B0604020202020204" pitchFamily="34" charset="0"/>
              </a:rPr>
              <a:t>выполнение функций технического заказчика, включая </a:t>
            </a:r>
            <a:r>
              <a:rPr lang="ru-RU" altLang="ru-RU" sz="2000" dirty="0">
                <a:solidFill>
                  <a:srgbClr val="C00000"/>
                </a:solidFill>
                <a:cs typeface="Arial" panose="020B0604020202020204" pitchFamily="34" charset="0"/>
              </a:rPr>
              <a:t>строительный контроль </a:t>
            </a:r>
            <a:endParaRPr lang="ru-RU" altLang="ru-RU" sz="2000" dirty="0">
              <a:solidFill>
                <a:srgbClr val="002060"/>
              </a:solidFill>
              <a:effectLst>
                <a:outerShdw blurRad="38100" dist="38100" dir="2700000" algn="tl">
                  <a:srgbClr val="000000">
                    <a:alpha val="43137"/>
                  </a:srgbClr>
                </a:outerShdw>
              </a:effectLst>
              <a:cs typeface="Arial" panose="020B0604020202020204" pitchFamily="34" charset="0"/>
            </a:endParaRPr>
          </a:p>
          <a:p>
            <a:pPr algn="just" eaLnBrk="1" hangingPunct="1">
              <a:buClr>
                <a:schemeClr val="accent3">
                  <a:lumMod val="75000"/>
                </a:schemeClr>
              </a:buClr>
              <a:defRPr/>
            </a:pPr>
            <a:endParaRPr lang="ru-RU" altLang="ru-RU" sz="2000" dirty="0">
              <a:cs typeface="Arial" panose="020B0604020202020204" pitchFamily="34" charset="0"/>
            </a:endParaRPr>
          </a:p>
          <a:p>
            <a:pPr algn="just" eaLnBrk="1" hangingPunct="1">
              <a:buClr>
                <a:schemeClr val="accent3">
                  <a:lumMod val="75000"/>
                </a:schemeClr>
              </a:buClr>
              <a:defRPr/>
            </a:pPr>
            <a:endParaRPr lang="ru-RU" altLang="ru-RU" sz="2000" dirty="0">
              <a:cs typeface="Arial" panose="020B0604020202020204" pitchFamily="34" charset="0"/>
            </a:endParaRPr>
          </a:p>
        </p:txBody>
      </p:sp>
      <p:sp>
        <p:nvSpPr>
          <p:cNvPr id="36874" name="Номер слайда 3"/>
          <p:cNvSpPr>
            <a:spLocks noGrp="1"/>
          </p:cNvSpPr>
          <p:nvPr>
            <p:ph type="sldNum" sz="quarter" idx="12"/>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r"/>
            <a:fld id="{615D727B-D799-4117-881E-7110DB512EF7}" type="slidenum">
              <a:rPr lang="ru-RU" altLang="ru-RU" sz="900">
                <a:solidFill>
                  <a:srgbClr val="000000"/>
                </a:solidFill>
              </a:rPr>
              <a:pPr algn="r"/>
              <a:t>43</a:t>
            </a:fld>
            <a:endParaRPr lang="ru-RU" altLang="ru-RU" sz="900">
              <a:solidFill>
                <a:srgbClr val="000000"/>
              </a:solidFill>
            </a:endParaRPr>
          </a:p>
        </p:txBody>
      </p:sp>
      <p:sp>
        <p:nvSpPr>
          <p:cNvPr id="3" name="Прямоугольник 2"/>
          <p:cNvSpPr/>
          <p:nvPr/>
        </p:nvSpPr>
        <p:spPr>
          <a:xfrm>
            <a:off x="10485892" y="0"/>
            <a:ext cx="1706108" cy="369332"/>
          </a:xfrm>
          <a:prstGeom prst="rect">
            <a:avLst/>
          </a:prstGeom>
          <a:solidFill>
            <a:srgbClr val="0070C0"/>
          </a:solidFill>
        </p:spPr>
        <p:txBody>
          <a:bodyPr wrap="none">
            <a:spAutoFit/>
          </a:bodyPr>
          <a:lstStyle/>
          <a:p>
            <a:pPr algn="just">
              <a:buClr>
                <a:srgbClr val="000000"/>
              </a:buClr>
              <a:buSzPct val="100000"/>
              <a:defRPr/>
            </a:pPr>
            <a:r>
              <a:rPr lang="ru-RU" altLang="ru-RU" b="1" dirty="0" smtClean="0">
                <a:solidFill>
                  <a:schemeClr val="bg1"/>
                </a:solidFill>
                <a:latin typeface="Arial"/>
                <a:ea typeface="Microsoft YaHei"/>
              </a:rPr>
              <a:t>с 01 мая 2022</a:t>
            </a:r>
            <a:endParaRPr lang="ru-RU" altLang="ru-RU" b="1" dirty="0">
              <a:solidFill>
                <a:schemeClr val="bg1"/>
              </a:solidFill>
            </a:endParaRPr>
          </a:p>
        </p:txBody>
      </p:sp>
    </p:spTree>
    <p:extLst>
      <p:ext uri="{BB962C8B-B14F-4D97-AF65-F5344CB8AC3E}">
        <p14:creationId xmlns:p14="http://schemas.microsoft.com/office/powerpoint/2010/main" val="27340873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Прямоугольник 1"/>
          <p:cNvSpPr>
            <a:spLocks noChangeArrowheads="1"/>
          </p:cNvSpPr>
          <p:nvPr/>
        </p:nvSpPr>
        <p:spPr bwMode="auto">
          <a:xfrm>
            <a:off x="1043353" y="187325"/>
            <a:ext cx="1057621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altLang="ru-RU" sz="2000" b="1" dirty="0">
                <a:solidFill>
                  <a:srgbClr val="002060"/>
                </a:solidFill>
                <a:cs typeface="Arial" panose="020B0604020202020204" pitchFamily="34" charset="0"/>
              </a:rPr>
              <a:t>При строительном контроле уровень и вид ответственности члена СРО должен соответствовать объекту, на который осуществляется строительный контроль </a:t>
            </a:r>
            <a:r>
              <a:rPr lang="ru-RU" altLang="ru-RU" sz="2000" b="1" dirty="0">
                <a:solidFill>
                  <a:srgbClr val="FF0000"/>
                </a:solidFill>
                <a:cs typeface="Arial" panose="020B0604020202020204" pitchFamily="34" charset="0"/>
              </a:rPr>
              <a:t>(устанавливается исходя из стоимости строительства объекта, а не цены договора строительного контроля</a:t>
            </a:r>
            <a:r>
              <a:rPr lang="ru-RU" altLang="ru-RU" sz="2000" dirty="0">
                <a:solidFill>
                  <a:srgbClr val="FF0000"/>
                </a:solidFill>
                <a:cs typeface="Arial" panose="020B0604020202020204" pitchFamily="34" charset="0"/>
              </a:rPr>
              <a:t>):</a:t>
            </a:r>
          </a:p>
        </p:txBody>
      </p:sp>
      <p:sp>
        <p:nvSpPr>
          <p:cNvPr id="4" name="Прямоугольник 3"/>
          <p:cNvSpPr/>
          <p:nvPr/>
        </p:nvSpPr>
        <p:spPr>
          <a:xfrm>
            <a:off x="1277815" y="1863745"/>
            <a:ext cx="10341756" cy="3970318"/>
          </a:xfrm>
          <a:prstGeom prst="rect">
            <a:avLst/>
          </a:prstGeom>
        </p:spPr>
        <p:txBody>
          <a:bodyPr wrap="square">
            <a:spAutoFit/>
          </a:bodyPr>
          <a:lstStyle/>
          <a:p>
            <a:pPr>
              <a:defRPr/>
            </a:pPr>
            <a:r>
              <a:rPr lang="ru-RU" b="1" dirty="0">
                <a:solidFill>
                  <a:srgbClr val="002060"/>
                </a:solidFill>
              </a:rPr>
              <a:t>1)</a:t>
            </a:r>
            <a:r>
              <a:rPr lang="ru-RU" b="1" dirty="0">
                <a:solidFill>
                  <a:srgbClr val="FF0000"/>
                </a:solidFill>
              </a:rPr>
              <a:t> </a:t>
            </a:r>
            <a:r>
              <a:rPr lang="ru-RU" dirty="0"/>
              <a:t>разъяснения Минстроя России: см., например, письма Минстроя России от 04.09.2018 № 37059-ТБ/02 и от </a:t>
            </a:r>
            <a:r>
              <a:rPr lang="ru-RU" dirty="0" err="1"/>
              <a:t>от</a:t>
            </a:r>
            <a:r>
              <a:rPr lang="ru-RU" dirty="0"/>
              <a:t> 12.02.2021 № 5265-ТБ/02</a:t>
            </a:r>
          </a:p>
          <a:p>
            <a:pPr>
              <a:defRPr/>
            </a:pPr>
            <a:endParaRPr lang="ru-RU" b="1" dirty="0">
              <a:solidFill>
                <a:srgbClr val="002060"/>
              </a:solidFill>
            </a:endParaRPr>
          </a:p>
          <a:p>
            <a:pPr>
              <a:defRPr/>
            </a:pPr>
            <a:r>
              <a:rPr lang="ru-RU" b="1" dirty="0">
                <a:solidFill>
                  <a:srgbClr val="002060"/>
                </a:solidFill>
              </a:rPr>
              <a:t>2) судебная практика, в том числе Арбитражного суда Северо-Западного округа</a:t>
            </a:r>
            <a:r>
              <a:rPr lang="ru-RU" dirty="0">
                <a:solidFill>
                  <a:srgbClr val="002060"/>
                </a:solidFill>
              </a:rPr>
              <a:t>: </a:t>
            </a:r>
            <a:r>
              <a:rPr lang="ru-RU" b="1" dirty="0">
                <a:solidFill>
                  <a:srgbClr val="FF0000"/>
                </a:solidFill>
                <a:effectLst>
                  <a:outerShdw blurRad="38100" dist="38100" dir="2700000" algn="tl">
                    <a:srgbClr val="000000">
                      <a:alpha val="43137"/>
                    </a:srgbClr>
                  </a:outerShdw>
                </a:effectLst>
              </a:rPr>
              <a:t>см., например, постановление АС Северо-Западного округа от 04.02.2021 по делу № А26-12695/201</a:t>
            </a:r>
            <a:r>
              <a:rPr lang="ru-RU" dirty="0">
                <a:solidFill>
                  <a:srgbClr val="002060"/>
                </a:solidFill>
              </a:rPr>
              <a:t>9, </a:t>
            </a:r>
            <a:r>
              <a:rPr lang="ru-RU" dirty="0"/>
              <a:t>постановление АС Центрального округа от 21.10.2020 № Ф10-3629/2020 по делу № А83-9093/2019, определение ВС РФ от 05.02.2021 № 310-ЭС20-23921), постановление АС Волго-Вятского округа от 02.10.2020 № Ф01-13179/2020 и др.;</a:t>
            </a:r>
          </a:p>
          <a:p>
            <a:pPr>
              <a:defRPr/>
            </a:pPr>
            <a:endParaRPr lang="ru-RU" dirty="0"/>
          </a:p>
          <a:p>
            <a:pPr>
              <a:defRPr/>
            </a:pPr>
            <a:r>
              <a:rPr lang="ru-RU" b="1" dirty="0">
                <a:solidFill>
                  <a:srgbClr val="002060"/>
                </a:solidFill>
              </a:rPr>
              <a:t>3) </a:t>
            </a:r>
            <a:r>
              <a:rPr lang="ru-RU" b="1" dirty="0">
                <a:solidFill>
                  <a:srgbClr val="FF0000"/>
                </a:solidFill>
              </a:rPr>
              <a:t>административная практика ФАС России и ее территориальных органов:</a:t>
            </a:r>
            <a:r>
              <a:rPr lang="ru-RU" dirty="0">
                <a:solidFill>
                  <a:srgbClr val="FF0000"/>
                </a:solidFill>
              </a:rPr>
              <a:t> </a:t>
            </a:r>
            <a:r>
              <a:rPr lang="ru-RU" dirty="0">
                <a:solidFill>
                  <a:srgbClr val="002060"/>
                </a:solidFill>
              </a:rPr>
              <a:t>см., </a:t>
            </a:r>
            <a:r>
              <a:rPr lang="ru-RU" dirty="0"/>
              <a:t>например, Решения ФАС России от 29.04.2021 г. по делу № 21/44/105/553, от 11.03.2021 г. по делу № 21/44/105/223, от 30.11.2020 г. по делу № 20/44/105/2050; решение Карельского УФАС от 26.07.2019 по делу № 010/06/105-493/2019; решение Якутского УФАС от 10.06.2020 по делу № 014/06/59-1510/2020, 014/06/59-1515/2020 и др.) </a:t>
            </a:r>
          </a:p>
        </p:txBody>
      </p:sp>
      <p:sp>
        <p:nvSpPr>
          <p:cNvPr id="37893" name="Номер слайда 1"/>
          <p:cNvSpPr>
            <a:spLocks noGrp="1"/>
          </p:cNvSpPr>
          <p:nvPr>
            <p:ph type="sldNum" sz="quarter" idx="12"/>
          </p:nvPr>
        </p:nvSpPr>
        <p:spPr>
          <a:xfrm>
            <a:off x="8321676" y="5656263"/>
            <a:ext cx="2130425" cy="355600"/>
          </a:xfrm>
          <a:noFill/>
          <a:extLst>
            <a:ext uri="{91240B29-F687-4F45-9708-019B960494DF}">
              <a14:hiddenLine xmlns:a14="http://schemas.microsoft.com/office/drawing/2010/main" w="9525">
                <a:solidFill>
                  <a:srgbClr val="3465AF"/>
                </a:solidFill>
                <a:round/>
                <a:headEnd/>
                <a:tailEnd/>
              </a14:hiddenLine>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r"/>
            <a:fld id="{A84D8EA1-B304-4942-B5BD-24C9D5787A10}" type="slidenum">
              <a:rPr lang="ru-RU" altLang="ru-RU" sz="900">
                <a:solidFill>
                  <a:srgbClr val="000000"/>
                </a:solidFill>
              </a:rPr>
              <a:pPr algn="r"/>
              <a:t>44</a:t>
            </a:fld>
            <a:endParaRPr lang="ru-RU" altLang="ru-RU" sz="900">
              <a:solidFill>
                <a:srgbClr val="000000"/>
              </a:solidFill>
            </a:endParaRPr>
          </a:p>
        </p:txBody>
      </p:sp>
    </p:spTree>
    <p:extLst>
      <p:ext uri="{BB962C8B-B14F-4D97-AF65-F5344CB8AC3E}">
        <p14:creationId xmlns:p14="http://schemas.microsoft.com/office/powerpoint/2010/main" val="19594685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5">
            <a:extLst>
              <a:ext uri="{FF2B5EF4-FFF2-40B4-BE49-F238E27FC236}"/>
            </a:extLst>
          </p:cNvPr>
          <p:cNvSpPr>
            <a:spLocks noChangeArrowheads="1"/>
          </p:cNvSpPr>
          <p:nvPr/>
        </p:nvSpPr>
        <p:spPr bwMode="auto">
          <a:xfrm>
            <a:off x="2936876" y="4779964"/>
            <a:ext cx="296863" cy="1455737"/>
          </a:xfrm>
          <a:custGeom>
            <a:avLst/>
            <a:gdLst>
              <a:gd name="T0" fmla="*/ 500062 w 500062"/>
              <a:gd name="T1" fmla="*/ 963616 h 1920875"/>
              <a:gd name="T2" fmla="*/ 250031 w 500062"/>
              <a:gd name="T3" fmla="*/ 1927231 h 1920875"/>
              <a:gd name="T4" fmla="*/ 0 w 500062"/>
              <a:gd name="T5" fmla="*/ 963616 h 1920875"/>
              <a:gd name="T6" fmla="*/ 250031 w 500062"/>
              <a:gd name="T7" fmla="*/ 0 h 1920875"/>
              <a:gd name="T8" fmla="*/ 0 60000 65536"/>
              <a:gd name="T9" fmla="*/ 0 60000 65536"/>
              <a:gd name="T10" fmla="*/ 0 60000 65536"/>
              <a:gd name="T11" fmla="*/ 0 60000 65536"/>
              <a:gd name="T12" fmla="*/ 0 w 500062"/>
              <a:gd name="T13" fmla="*/ 0 h 1920875"/>
              <a:gd name="T14" fmla="*/ 500062 w 500062"/>
              <a:gd name="T15" fmla="*/ 1920875 h 1920875"/>
            </a:gdLst>
            <a:ahLst/>
            <a:cxnLst>
              <a:cxn ang="T8">
                <a:pos x="T0" y="T1"/>
              </a:cxn>
              <a:cxn ang="T9">
                <a:pos x="T2" y="T3"/>
              </a:cxn>
              <a:cxn ang="T10">
                <a:pos x="T4" y="T5"/>
              </a:cxn>
              <a:cxn ang="T11">
                <a:pos x="T6" y="T7"/>
              </a:cxn>
            </a:cxnLst>
            <a:rect l="T12" t="T13" r="T14" b="T15"/>
            <a:pathLst>
              <a:path w="500062" h="1920875">
                <a:moveTo>
                  <a:pt x="0" y="0"/>
                </a:moveTo>
                <a:lnTo>
                  <a:pt x="1389" y="0"/>
                </a:lnTo>
                <a:lnTo>
                  <a:pt x="1389" y="5851"/>
                </a:lnTo>
                <a:lnTo>
                  <a:pt x="0" y="5851"/>
                </a:lnTo>
                <a:lnTo>
                  <a:pt x="0" y="0"/>
                </a:lnTo>
                <a:close/>
              </a:path>
            </a:pathLst>
          </a:custGeom>
          <a:solidFill>
            <a:schemeClr val="bg1">
              <a:lumMod val="65000"/>
            </a:schemeClr>
          </a:solidFill>
          <a:ln>
            <a:noFill/>
          </a:ln>
          <a:effectLst/>
        </p:spPr>
        <p:txBody>
          <a:bodyPr lIns="67500" tIns="35100" rIns="67500" bIns="35100">
            <a:spAutoFit/>
          </a:bodyPr>
          <a:lstStyle>
            <a:lvl1pPr>
              <a:spcBef>
                <a:spcPts val="8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b="1">
                <a:solidFill>
                  <a:srgbClr val="990000"/>
                </a:solidFill>
                <a:latin typeface="Arial" panose="020B0604020202020204" pitchFamily="34" charset="0"/>
                <a:ea typeface="Microsoft YaHei" panose="020B0503020204020204" pitchFamily="34" charset="-122"/>
              </a:defRPr>
            </a:lvl1pPr>
            <a:lvl2pPr>
              <a:spcBef>
                <a:spcPts val="7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Arial" panose="020B0604020202020204" pitchFamily="34" charset="0"/>
                <a:ea typeface="Microsoft YaHei" panose="020B0503020204020204" pitchFamily="34" charset="-122"/>
              </a:defRPr>
            </a:lvl2pPr>
            <a:lvl3pPr>
              <a:spcBef>
                <a:spcPts val="6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panose="020B0604020202020204" pitchFamily="34" charset="0"/>
                <a:ea typeface="Microsoft YaHei" panose="020B0503020204020204" pitchFamily="34" charset="-122"/>
              </a:defRPr>
            </a:lvl3pPr>
            <a:lvl4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4pPr>
            <a:lvl5pPr>
              <a:spcBef>
                <a:spcPts val="500"/>
              </a:spcBef>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panose="020B0604020202020204" pitchFamily="34" charset="0"/>
                <a:ea typeface="Microsoft YaHei" panose="020B0503020204020204" pitchFamily="34" charset="-122"/>
              </a:defRPr>
            </a:lvl9pPr>
          </a:lstStyle>
          <a:p>
            <a:pPr algn="ctr">
              <a:spcBef>
                <a:spcPct val="0"/>
              </a:spcBef>
              <a:buClrTx/>
              <a:buFontTx/>
              <a:buNone/>
              <a:defRPr/>
            </a:pPr>
            <a:endParaRPr lang="ru-RU" altLang="ru-RU" sz="9000" dirty="0">
              <a:solidFill>
                <a:schemeClr val="tx1"/>
              </a:solidFill>
              <a:latin typeface="Times New Roman" panose="02020603050405020304" pitchFamily="18" charset="0"/>
            </a:endParaRPr>
          </a:p>
        </p:txBody>
      </p:sp>
      <p:sp>
        <p:nvSpPr>
          <p:cNvPr id="40967" name="Номер слайда 3"/>
          <p:cNvSpPr>
            <a:spLocks noGrp="1"/>
          </p:cNvSpPr>
          <p:nvPr>
            <p:ph type="sldNum" sz="quarter" idx="12"/>
          </p:nvPr>
        </p:nvSpPr>
        <p:spPr>
          <a:noFill/>
          <a:extLst>
            <a:ext uri="{91240B29-F687-4F45-9708-019B960494DF}">
              <a14:hiddenLine xmlns:a14="http://schemas.microsoft.com/office/drawing/2010/main" w="9525">
                <a:solidFill>
                  <a:srgbClr val="3465AF"/>
                </a:solidFill>
                <a:round/>
                <a:headEnd/>
                <a:tailEnd/>
              </a14:hiddenLine>
            </a:ext>
          </a:extLst>
        </p:spPr>
        <p:txBody>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anose="020B0604020202020204" pitchFamily="34" charset="0"/>
                <a:ea typeface="Microsoft YaHei" panose="020B0503020204020204" pitchFamily="34" charset="-122"/>
              </a:defRPr>
            </a:lvl9pPr>
          </a:lstStyle>
          <a:p>
            <a:pPr algn="r"/>
            <a:fld id="{C6A6A37B-D079-45FF-AE80-3D8349B06D09}" type="slidenum">
              <a:rPr lang="ru-RU" altLang="ru-RU" sz="900">
                <a:solidFill>
                  <a:srgbClr val="000000"/>
                </a:solidFill>
              </a:rPr>
              <a:pPr algn="r"/>
              <a:t>45</a:t>
            </a:fld>
            <a:endParaRPr lang="ru-RU" altLang="ru-RU" sz="900">
              <a:solidFill>
                <a:srgbClr val="000000"/>
              </a:solidFill>
            </a:endParaRPr>
          </a:p>
        </p:txBody>
      </p:sp>
      <p:sp>
        <p:nvSpPr>
          <p:cNvPr id="40968" name="Прямоугольник 4"/>
          <p:cNvSpPr>
            <a:spLocks noChangeArrowheads="1"/>
          </p:cNvSpPr>
          <p:nvPr/>
        </p:nvSpPr>
        <p:spPr bwMode="auto">
          <a:xfrm>
            <a:off x="1468940" y="4744195"/>
            <a:ext cx="1019523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ru-RU" altLang="ru-RU" sz="2200" dirty="0">
                <a:solidFill>
                  <a:srgbClr val="7030A0"/>
                </a:solidFill>
              </a:rPr>
              <a:t>Сведения, содержащиеся в Едином реестре сведений о членах саморегулируемых организаций и их обязательствах, подлежат размещению в сети "Интернет" и должны быть доступны для ознакомления без взимания платы.</a:t>
            </a:r>
          </a:p>
        </p:txBody>
      </p:sp>
      <p:sp>
        <p:nvSpPr>
          <p:cNvPr id="13" name="Прямоугольник 12"/>
          <p:cNvSpPr/>
          <p:nvPr/>
        </p:nvSpPr>
        <p:spPr bwMode="auto">
          <a:xfrm>
            <a:off x="825655" y="3633443"/>
            <a:ext cx="10386828" cy="59531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a:lstStyle/>
          <a:p>
            <a:pPr algn="ctr" eaLnBrk="1" hangingPunct="1">
              <a:buClr>
                <a:srgbClr val="000000"/>
              </a:buClr>
              <a:buSzPct val="100000"/>
              <a:defRPr/>
            </a:pPr>
            <a:r>
              <a:rPr lang="ru-RU" b="1" dirty="0"/>
              <a:t>Новая редакция статьи 55.17 </a:t>
            </a:r>
            <a:r>
              <a:rPr lang="ru-RU" b="1" dirty="0" err="1"/>
              <a:t>ГрК</a:t>
            </a:r>
            <a:r>
              <a:rPr lang="ru-RU" b="1" dirty="0"/>
              <a:t> РФ, постановление Правительства РФ от 25.05.2022 № 945 </a:t>
            </a:r>
            <a:endParaRPr lang="ru-RU" dirty="0">
              <a:solidFill>
                <a:schemeClr val="accent2"/>
              </a:solidFill>
            </a:endParaRPr>
          </a:p>
        </p:txBody>
      </p:sp>
      <p:sp>
        <p:nvSpPr>
          <p:cNvPr id="3" name="Прямоугольник 2"/>
          <p:cNvSpPr/>
          <p:nvPr/>
        </p:nvSpPr>
        <p:spPr>
          <a:xfrm>
            <a:off x="9637326" y="54615"/>
            <a:ext cx="2554674" cy="430887"/>
          </a:xfrm>
          <a:prstGeom prst="rect">
            <a:avLst/>
          </a:prstGeom>
          <a:solidFill>
            <a:srgbClr val="0070C0"/>
          </a:solidFill>
        </p:spPr>
        <p:txBody>
          <a:bodyPr wrap="none">
            <a:spAutoFit/>
          </a:bodyPr>
          <a:lstStyle/>
          <a:p>
            <a:r>
              <a:rPr lang="ru-RU" altLang="ru-RU" sz="2200" b="1" dirty="0">
                <a:solidFill>
                  <a:schemeClr val="bg1"/>
                </a:solidFill>
                <a:ea typeface="Microsoft YaHei"/>
              </a:rPr>
              <a:t>С </a:t>
            </a:r>
            <a:r>
              <a:rPr lang="ru-RU" altLang="ru-RU" sz="2200" b="1" dirty="0" smtClean="0">
                <a:solidFill>
                  <a:schemeClr val="bg1"/>
                </a:solidFill>
                <a:ea typeface="Microsoft YaHei"/>
              </a:rPr>
              <a:t>01 сентября 2022 </a:t>
            </a:r>
            <a:endParaRPr lang="ru-RU" sz="2200" dirty="0">
              <a:solidFill>
                <a:schemeClr val="bg1"/>
              </a:solidFill>
            </a:endParaRPr>
          </a:p>
        </p:txBody>
      </p:sp>
      <p:sp>
        <p:nvSpPr>
          <p:cNvPr id="4" name="Прямоугольник 3"/>
          <p:cNvSpPr/>
          <p:nvPr/>
        </p:nvSpPr>
        <p:spPr>
          <a:xfrm>
            <a:off x="1031630" y="835466"/>
            <a:ext cx="10877871" cy="2246769"/>
          </a:xfrm>
          <a:prstGeom prst="rect">
            <a:avLst/>
          </a:prstGeom>
        </p:spPr>
        <p:txBody>
          <a:bodyPr wrap="square">
            <a:spAutoFit/>
          </a:bodyPr>
          <a:lstStyle/>
          <a:p>
            <a:pPr>
              <a:buClr>
                <a:srgbClr val="000000"/>
              </a:buClr>
              <a:buSzPct val="100000"/>
              <a:defRPr/>
            </a:pPr>
            <a:r>
              <a:rPr lang="ru-RU" altLang="ru-RU" sz="2000" b="1" dirty="0">
                <a:latin typeface="Arial"/>
                <a:ea typeface="Microsoft YaHei"/>
              </a:rPr>
              <a:t>О</a:t>
            </a:r>
            <a:r>
              <a:rPr lang="ru-RU" altLang="ru-RU" sz="2000" b="1" dirty="0" smtClean="0">
                <a:latin typeface="Arial"/>
                <a:ea typeface="Microsoft YaHei"/>
              </a:rPr>
              <a:t>тменена </a:t>
            </a:r>
            <a:r>
              <a:rPr lang="ru-RU" altLang="ru-RU" sz="2000" b="1" dirty="0">
                <a:latin typeface="Arial"/>
                <a:ea typeface="Microsoft YaHei"/>
              </a:rPr>
              <a:t>норма о выписке из реестра членов СРО для подтверждения членства в данной СРО </a:t>
            </a:r>
            <a:r>
              <a:rPr lang="ru-RU" altLang="ru-RU" sz="2000" b="1" dirty="0">
                <a:solidFill>
                  <a:srgbClr val="002060"/>
                </a:solidFill>
                <a:latin typeface="Arial"/>
                <a:ea typeface="Microsoft YaHei"/>
              </a:rPr>
              <a:t>(новая редакция части 4 статьи 55.17 </a:t>
            </a:r>
            <a:r>
              <a:rPr lang="ru-RU" altLang="ru-RU" sz="2000" b="1" dirty="0" err="1">
                <a:solidFill>
                  <a:srgbClr val="002060"/>
                </a:solidFill>
                <a:latin typeface="Arial"/>
                <a:ea typeface="Microsoft YaHei"/>
              </a:rPr>
              <a:t>ГрК</a:t>
            </a:r>
            <a:r>
              <a:rPr lang="ru-RU" altLang="ru-RU" sz="2000" b="1" dirty="0">
                <a:solidFill>
                  <a:srgbClr val="002060"/>
                </a:solidFill>
                <a:latin typeface="Arial"/>
                <a:ea typeface="Microsoft YaHei"/>
              </a:rPr>
              <a:t> РФ), </a:t>
            </a:r>
            <a:r>
              <a:rPr lang="ru-RU" altLang="ru-RU" sz="2000" dirty="0">
                <a:latin typeface="Arial"/>
                <a:ea typeface="Microsoft YaHei"/>
              </a:rPr>
              <a:t>так как </a:t>
            </a:r>
            <a:r>
              <a:rPr lang="ru-RU" altLang="ru-RU" sz="2000" b="1" dirty="0">
                <a:solidFill>
                  <a:srgbClr val="FF0000"/>
                </a:solidFill>
                <a:latin typeface="Arial"/>
                <a:ea typeface="Microsoft YaHei"/>
              </a:rPr>
              <a:t>предусмотрено ведение Единого реестра сведений о членах саморегулируемых организаций и их обязательствах</a:t>
            </a:r>
            <a:r>
              <a:rPr lang="ru-RU" altLang="ru-RU" sz="2000" dirty="0">
                <a:latin typeface="Arial"/>
                <a:ea typeface="Microsoft YaHei"/>
              </a:rPr>
              <a:t>, включающего сведения о членах саморегулируемых организаций в области инженерных изысканий, архитектурно-строительного проектирования, строительства, реконструкции, капитального ремонта, сноса объектов капитального строительства и их обязательствах.</a:t>
            </a:r>
            <a:endParaRPr lang="ru-RU" altLang="ru-RU" sz="2000" dirty="0"/>
          </a:p>
        </p:txBody>
      </p:sp>
    </p:spTree>
    <p:extLst>
      <p:ext uri="{BB962C8B-B14F-4D97-AF65-F5344CB8AC3E}">
        <p14:creationId xmlns:p14="http://schemas.microsoft.com/office/powerpoint/2010/main" val="15267268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Прямоугольник 1"/>
          <p:cNvSpPr>
            <a:spLocks noChangeArrowheads="1"/>
          </p:cNvSpPr>
          <p:nvPr/>
        </p:nvSpPr>
        <p:spPr bwMode="auto">
          <a:xfrm>
            <a:off x="2729859" y="115889"/>
            <a:ext cx="59893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en-US" altLang="ru-RU" sz="2400" b="1" dirty="0">
                <a:solidFill>
                  <a:schemeClr val="accent2"/>
                </a:solidFill>
              </a:rPr>
              <a:t>https://reestr.nostroy.ru/sro/all/member/list</a:t>
            </a:r>
            <a:endParaRPr lang="ru-RU" altLang="ru-RU" sz="2400" b="1" dirty="0">
              <a:solidFill>
                <a:schemeClr val="accent2"/>
              </a:solidFill>
            </a:endParaRPr>
          </a:p>
        </p:txBody>
      </p:sp>
      <p:pic>
        <p:nvPicPr>
          <p:cNvPr id="41987"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6267" y="1003610"/>
            <a:ext cx="11359404" cy="564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35105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Прямоугольник 1"/>
          <p:cNvSpPr>
            <a:spLocks noChangeArrowheads="1"/>
          </p:cNvSpPr>
          <p:nvPr/>
        </p:nvSpPr>
        <p:spPr bwMode="auto">
          <a:xfrm>
            <a:off x="3000375" y="115889"/>
            <a:ext cx="58376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ru-RU" sz="2400" b="1" dirty="0">
                <a:solidFill>
                  <a:schemeClr val="accent2"/>
                </a:solidFill>
              </a:rPr>
              <a:t>https://reestr.nopriz.ru/sro/all/member/list</a:t>
            </a:r>
            <a:endParaRPr lang="ru-RU" altLang="ru-RU" sz="2400" b="1" dirty="0">
              <a:solidFill>
                <a:schemeClr val="accent2"/>
              </a:solidFill>
            </a:endParaRPr>
          </a:p>
        </p:txBody>
      </p:sp>
      <p:pic>
        <p:nvPicPr>
          <p:cNvPr id="43011"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144" y="881217"/>
            <a:ext cx="11424281" cy="5976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904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8123" y="92075"/>
            <a:ext cx="8497888" cy="708025"/>
          </a:xfrm>
          <a:prstGeom prst="rect">
            <a:avLst/>
          </a:prstGeom>
        </p:spPr>
        <p:txBody>
          <a:bodyPr>
            <a:spAutoFit/>
          </a:bodyPr>
          <a:lstStyle/>
          <a:p>
            <a:pPr>
              <a:defRPr/>
            </a:pPr>
            <a:r>
              <a:rPr lang="ru-RU" sz="2000" b="1" dirty="0">
                <a:solidFill>
                  <a:srgbClr val="0D0D0D"/>
                </a:solidFill>
                <a:latin typeface="+mj-lt"/>
              </a:rPr>
              <a:t>Регламент ведения Единого  реестра членов СРО НОСТРОЙ – см.: </a:t>
            </a:r>
            <a:r>
              <a:rPr lang="en-US" sz="2000" b="1" dirty="0">
                <a:solidFill>
                  <a:schemeClr val="accent2"/>
                </a:solidFill>
                <a:latin typeface="+mj-lt"/>
              </a:rPr>
              <a:t>https://nostroy.ru/dokumenty/reglament_er.pdf</a:t>
            </a:r>
            <a:r>
              <a:rPr lang="ru-RU" sz="2000" b="1" dirty="0">
                <a:solidFill>
                  <a:schemeClr val="accent2"/>
                </a:solidFill>
                <a:latin typeface="+mj-lt"/>
              </a:rPr>
              <a:t> </a:t>
            </a:r>
          </a:p>
        </p:txBody>
      </p:sp>
      <p:pic>
        <p:nvPicPr>
          <p:cNvPr id="45059"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1443" y="800100"/>
            <a:ext cx="11262732" cy="447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Рисунок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048" y="5276850"/>
            <a:ext cx="11218127"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25776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7629" y="1"/>
            <a:ext cx="11418849" cy="475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Рисунок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7561" y="5278361"/>
            <a:ext cx="11128917"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0265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943955" y="478853"/>
            <a:ext cx="10447337" cy="430213"/>
          </a:xfrm>
          <a:prstGeom prst="rect">
            <a:avLst/>
          </a:prstGeom>
        </p:spPr>
        <p:txBody>
          <a:bodyPr vert="horz" wrap="square" lIns="0" tIns="0" rIns="0" bIns="0" rtlCol="0" anchor="t">
            <a:spAutoFit/>
          </a:bodyPr>
          <a:lstStyle/>
          <a:p>
            <a:pPr marL="16933">
              <a:lnSpc>
                <a:spcPct val="100000"/>
              </a:lnSpc>
            </a:pPr>
            <a:r>
              <a:rPr sz="2800" b="1" spc="0" dirty="0">
                <a:solidFill>
                  <a:schemeClr val="tx1"/>
                </a:solidFill>
                <a:latin typeface="+mn-lt"/>
              </a:rPr>
              <a:t>Электронная </a:t>
            </a:r>
            <a:r>
              <a:rPr sz="2800" b="1" spc="0" dirty="0" err="1">
                <a:solidFill>
                  <a:schemeClr val="tx1"/>
                </a:solidFill>
                <a:latin typeface="+mn-lt"/>
              </a:rPr>
              <a:t>претензионная</a:t>
            </a:r>
            <a:r>
              <a:rPr sz="2800" b="1" spc="0" dirty="0">
                <a:solidFill>
                  <a:schemeClr val="tx1"/>
                </a:solidFill>
                <a:latin typeface="+mn-lt"/>
              </a:rPr>
              <a:t> </a:t>
            </a:r>
            <a:r>
              <a:rPr sz="2800" b="1" spc="0" dirty="0" err="1" smtClean="0">
                <a:solidFill>
                  <a:schemeClr val="tx1"/>
                </a:solidFill>
                <a:latin typeface="+mn-lt"/>
              </a:rPr>
              <a:t>работа</a:t>
            </a:r>
            <a:endParaRPr sz="2800" b="1" spc="0" dirty="0">
              <a:solidFill>
                <a:schemeClr val="tx1"/>
              </a:solidFill>
              <a:latin typeface="+mn-lt"/>
            </a:endParaRPr>
          </a:p>
        </p:txBody>
      </p:sp>
      <p:sp>
        <p:nvSpPr>
          <p:cNvPr id="3" name="object 3"/>
          <p:cNvSpPr txBox="1"/>
          <p:nvPr/>
        </p:nvSpPr>
        <p:spPr>
          <a:xfrm>
            <a:off x="900019" y="1316908"/>
            <a:ext cx="11068070" cy="4401205"/>
          </a:xfrm>
          <a:prstGeom prst="rect">
            <a:avLst/>
          </a:prstGeom>
        </p:spPr>
        <p:txBody>
          <a:bodyPr vert="horz" wrap="square" lIns="0" tIns="0" rIns="0" bIns="0" rtlCol="0">
            <a:spAutoFit/>
          </a:bodyPr>
          <a:lstStyle/>
          <a:p>
            <a:pPr marL="16933" marR="6773"/>
            <a:r>
              <a:rPr sz="2200" spc="-7" dirty="0">
                <a:cs typeface="Verdana"/>
              </a:rPr>
              <a:t>В случае </a:t>
            </a:r>
            <a:r>
              <a:rPr sz="2200" spc="-7" dirty="0" err="1">
                <a:cs typeface="Verdana"/>
              </a:rPr>
              <a:t>обмена</a:t>
            </a:r>
            <a:r>
              <a:rPr sz="2200" spc="-7" dirty="0">
                <a:cs typeface="Verdana"/>
              </a:rPr>
              <a:t> </a:t>
            </a:r>
            <a:r>
              <a:rPr sz="2200" spc="-7" dirty="0" err="1" smtClean="0">
                <a:cs typeface="Verdana"/>
              </a:rPr>
              <a:t>документами</a:t>
            </a:r>
            <a:r>
              <a:rPr lang="ru-RU" sz="2200" spc="-7" dirty="0" smtClean="0">
                <a:cs typeface="Verdana"/>
              </a:rPr>
              <a:t>:</a:t>
            </a:r>
          </a:p>
          <a:p>
            <a:pPr marL="16933" marR="6773"/>
            <a:endParaRPr lang="ru-RU" sz="2200" spc="-7" dirty="0" smtClean="0">
              <a:solidFill>
                <a:srgbClr val="F22613"/>
              </a:solidFill>
              <a:cs typeface="Verdana"/>
            </a:endParaRPr>
          </a:p>
          <a:p>
            <a:pPr marL="359833" marR="6773" indent="-342900">
              <a:buFont typeface="Arial" panose="020B0604020202020204" pitchFamily="34" charset="0"/>
              <a:buChar char="•"/>
            </a:pPr>
            <a:r>
              <a:rPr sz="2200" spc="-7" dirty="0" smtClean="0">
                <a:solidFill>
                  <a:srgbClr val="F22613"/>
                </a:solidFill>
                <a:cs typeface="Verdana"/>
              </a:rPr>
              <a:t> </a:t>
            </a:r>
            <a:r>
              <a:rPr sz="2200" spc="-7" dirty="0">
                <a:solidFill>
                  <a:srgbClr val="F22613"/>
                </a:solidFill>
                <a:cs typeface="Verdana"/>
              </a:rPr>
              <a:t>при применении мер  </a:t>
            </a:r>
            <a:r>
              <a:rPr sz="2200" spc="-13" dirty="0">
                <a:solidFill>
                  <a:srgbClr val="F22613"/>
                </a:solidFill>
                <a:cs typeface="Verdana"/>
              </a:rPr>
              <a:t>ответственности </a:t>
            </a:r>
            <a:r>
              <a:rPr sz="2200" spc="-7" dirty="0">
                <a:cs typeface="Verdana"/>
              </a:rPr>
              <a:t>и </a:t>
            </a:r>
            <a:endParaRPr lang="ru-RU" sz="2200" spc="-7" dirty="0" smtClean="0">
              <a:cs typeface="Verdana"/>
            </a:endParaRPr>
          </a:p>
          <a:p>
            <a:pPr marL="359833" marR="6773" indent="-342900">
              <a:buFont typeface="Arial" panose="020B0604020202020204" pitchFamily="34" charset="0"/>
              <a:buChar char="•"/>
            </a:pPr>
            <a:r>
              <a:rPr sz="2200" spc="-7" dirty="0" err="1" smtClean="0">
                <a:cs typeface="Verdana"/>
              </a:rPr>
              <a:t>совершении</a:t>
            </a:r>
            <a:r>
              <a:rPr sz="2200" spc="-7" dirty="0" smtClean="0">
                <a:cs typeface="Verdana"/>
              </a:rPr>
              <a:t> </a:t>
            </a:r>
            <a:r>
              <a:rPr sz="2200" spc="-7" dirty="0">
                <a:cs typeface="Verdana"/>
              </a:rPr>
              <a:t>иных действий в </a:t>
            </a:r>
            <a:r>
              <a:rPr sz="2200" spc="-7" dirty="0" err="1" smtClean="0">
                <a:cs typeface="Verdana"/>
              </a:rPr>
              <a:t>случа</a:t>
            </a:r>
            <a:r>
              <a:rPr lang="ru-RU" sz="2200" spc="-7" dirty="0" smtClean="0">
                <a:cs typeface="Verdana"/>
              </a:rPr>
              <a:t>е</a:t>
            </a:r>
            <a:r>
              <a:rPr sz="2200" spc="-7" dirty="0" smtClean="0">
                <a:cs typeface="Verdana"/>
              </a:rPr>
              <a:t> </a:t>
            </a:r>
            <a:r>
              <a:rPr sz="2200" spc="-7" dirty="0">
                <a:cs typeface="Verdana"/>
              </a:rPr>
              <a:t>нарушения поставщиком (подрядчиком, исполнителем)  </a:t>
            </a:r>
            <a:r>
              <a:rPr sz="2400" b="1" spc="-7" dirty="0">
                <a:solidFill>
                  <a:srgbClr val="7030A0"/>
                </a:solidFill>
                <a:cs typeface="Verdana"/>
              </a:rPr>
              <a:t>или </a:t>
            </a:r>
            <a:r>
              <a:rPr sz="2200" spc="-7" dirty="0">
                <a:cs typeface="Verdana"/>
              </a:rPr>
              <a:t>заказчиком условий контракта … </a:t>
            </a:r>
            <a:endParaRPr lang="ru-RU" sz="2200" spc="-7" dirty="0" smtClean="0">
              <a:cs typeface="Verdana"/>
            </a:endParaRPr>
          </a:p>
          <a:p>
            <a:pPr marL="16933" marR="6773"/>
            <a:endParaRPr lang="ru-RU" sz="2200" spc="-7" dirty="0">
              <a:solidFill>
                <a:srgbClr val="F22613"/>
              </a:solidFill>
              <a:cs typeface="Verdana"/>
            </a:endParaRPr>
          </a:p>
          <a:p>
            <a:pPr marL="16933" marR="6773"/>
            <a:r>
              <a:rPr sz="2200" spc="-7" dirty="0" smtClean="0">
                <a:solidFill>
                  <a:srgbClr val="F22613"/>
                </a:solidFill>
                <a:cs typeface="Verdana"/>
              </a:rPr>
              <a:t>в </a:t>
            </a:r>
            <a:r>
              <a:rPr sz="2200" spc="-13" dirty="0">
                <a:solidFill>
                  <a:srgbClr val="F22613"/>
                </a:solidFill>
                <a:cs typeface="Verdana"/>
              </a:rPr>
              <a:t>отношении  </a:t>
            </a:r>
            <a:r>
              <a:rPr sz="2200" spc="-7" dirty="0">
                <a:solidFill>
                  <a:srgbClr val="F22613"/>
                </a:solidFill>
                <a:cs typeface="Verdana"/>
              </a:rPr>
              <a:t>контракта, заключенного по результатам электронных  процедур, </a:t>
            </a:r>
            <a:r>
              <a:rPr sz="2200" spc="-7" dirty="0">
                <a:cs typeface="Verdana"/>
              </a:rPr>
              <a:t>закрытых электронных процедур, </a:t>
            </a:r>
            <a:r>
              <a:rPr sz="2200" spc="-7" dirty="0">
                <a:solidFill>
                  <a:srgbClr val="0066FF"/>
                </a:solidFill>
                <a:cs typeface="Verdana"/>
              </a:rPr>
              <a:t>обмен  информацией осуществляется с использованием ЕИС  путем направления электронных уведомлений,  подписанных усиленной электронной</a:t>
            </a:r>
            <a:r>
              <a:rPr sz="2200" spc="40" dirty="0">
                <a:solidFill>
                  <a:srgbClr val="0066FF"/>
                </a:solidFill>
                <a:cs typeface="Verdana"/>
              </a:rPr>
              <a:t> </a:t>
            </a:r>
            <a:r>
              <a:rPr sz="2200" spc="-7" dirty="0">
                <a:solidFill>
                  <a:srgbClr val="0066FF"/>
                </a:solidFill>
                <a:cs typeface="Verdana"/>
              </a:rPr>
              <a:t>подписью.</a:t>
            </a:r>
            <a:endParaRPr sz="2200" dirty="0">
              <a:cs typeface="Verdana"/>
            </a:endParaRPr>
          </a:p>
          <a:p>
            <a:pPr>
              <a:spcBef>
                <a:spcPts val="33"/>
              </a:spcBef>
            </a:pPr>
            <a:endParaRPr lang="ru-RU" sz="2200" dirty="0" smtClean="0">
              <a:cs typeface="Times New Roman"/>
            </a:endParaRPr>
          </a:p>
          <a:p>
            <a:pPr>
              <a:spcBef>
                <a:spcPts val="33"/>
              </a:spcBef>
            </a:pPr>
            <a:endParaRPr sz="2200" dirty="0">
              <a:cs typeface="Times New Roman"/>
            </a:endParaRPr>
          </a:p>
          <a:p>
            <a:pPr marL="47412" marR="4975736"/>
            <a:r>
              <a:rPr sz="2200" spc="-7" dirty="0">
                <a:cs typeface="Segoe UI Semilight"/>
              </a:rPr>
              <a:t>Ч. </a:t>
            </a:r>
            <a:r>
              <a:rPr sz="2200" dirty="0">
                <a:cs typeface="Segoe UI Semilight"/>
              </a:rPr>
              <a:t>16 ст. </a:t>
            </a:r>
            <a:r>
              <a:rPr sz="2200" spc="-7" dirty="0">
                <a:cs typeface="Segoe UI Semilight"/>
              </a:rPr>
              <a:t>94 Закона № </a:t>
            </a:r>
            <a:r>
              <a:rPr sz="2200" dirty="0">
                <a:cs typeface="Segoe UI Semilight"/>
              </a:rPr>
              <a:t>44</a:t>
            </a:r>
            <a:r>
              <a:rPr sz="2200" dirty="0">
                <a:cs typeface="Lao UI"/>
              </a:rPr>
              <a:t>-</a:t>
            </a:r>
            <a:r>
              <a:rPr sz="2200" dirty="0">
                <a:cs typeface="Segoe UI Semilight"/>
              </a:rPr>
              <a:t>ФЗ.  </a:t>
            </a:r>
            <a:endParaRPr lang="ru-RU" sz="2200" dirty="0" smtClean="0">
              <a:cs typeface="Segoe UI Semilight"/>
            </a:endParaRPr>
          </a:p>
          <a:p>
            <a:pPr marL="47412" marR="4975736"/>
            <a:endParaRPr lang="ru-RU" sz="2200" dirty="0" smtClean="0">
              <a:cs typeface="Segoe UI Semilight"/>
            </a:endParaRPr>
          </a:p>
        </p:txBody>
      </p:sp>
      <p:sp>
        <p:nvSpPr>
          <p:cNvPr id="4" name="Прямоугольник 3"/>
          <p:cNvSpPr/>
          <p:nvPr/>
        </p:nvSpPr>
        <p:spPr>
          <a:xfrm>
            <a:off x="10148299" y="0"/>
            <a:ext cx="2043701" cy="430887"/>
          </a:xfrm>
          <a:prstGeom prst="rect">
            <a:avLst/>
          </a:prstGeom>
          <a:solidFill>
            <a:srgbClr val="0070C0"/>
          </a:solidFill>
        </p:spPr>
        <p:txBody>
          <a:bodyPr wrap="none">
            <a:spAutoFit/>
          </a:bodyPr>
          <a:lstStyle/>
          <a:p>
            <a:r>
              <a:rPr lang="ru-RU" sz="2200" dirty="0" smtClean="0">
                <a:solidFill>
                  <a:schemeClr val="bg1"/>
                </a:solidFill>
              </a:rPr>
              <a:t>с 01 </a:t>
            </a:r>
            <a:r>
              <a:rPr lang="ru-RU" sz="2200" dirty="0">
                <a:solidFill>
                  <a:schemeClr val="bg1"/>
                </a:solidFill>
              </a:rPr>
              <a:t>июля 2022 </a:t>
            </a:r>
          </a:p>
        </p:txBody>
      </p:sp>
    </p:spTree>
    <p:extLst>
      <p:ext uri="{BB962C8B-B14F-4D97-AF65-F5344CB8AC3E}">
        <p14:creationId xmlns:p14="http://schemas.microsoft.com/office/powerpoint/2010/main" val="6326684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8534" y="10626"/>
            <a:ext cx="11003466" cy="1014412"/>
          </a:xfrm>
          <a:prstGeom prst="rect">
            <a:avLst/>
          </a:prstGeom>
        </p:spPr>
        <p:txBody>
          <a:bodyPr wrap="square">
            <a:spAutoFit/>
          </a:bodyPr>
          <a:lstStyle/>
          <a:p>
            <a:pPr>
              <a:defRPr/>
            </a:pPr>
            <a:r>
              <a:rPr lang="ru-RU" sz="2000" b="1" dirty="0">
                <a:solidFill>
                  <a:srgbClr val="0D0D0D"/>
                </a:solidFill>
              </a:rPr>
              <a:t>Регламент ведения Единого  реестра членов СРО НОПРИЗ – см.: </a:t>
            </a:r>
            <a:r>
              <a:rPr lang="en-US" sz="2000" b="1" dirty="0">
                <a:solidFill>
                  <a:schemeClr val="accent2"/>
                </a:solidFill>
                <a:latin typeface="+mj-lt"/>
              </a:rPr>
              <a:t>https://www.nopriz.ru/upload/iblock/838/t85hp7oldrccu1f46pa4kfwkvj5uuoo2/Reglament-vedeniya-Edinogo-reestra-chlenov.pdf</a:t>
            </a:r>
            <a:endParaRPr lang="ru-RU" sz="2000" b="1" dirty="0">
              <a:solidFill>
                <a:schemeClr val="accent2"/>
              </a:solidFill>
              <a:latin typeface="+mj-lt"/>
            </a:endParaRPr>
          </a:p>
        </p:txBody>
      </p:sp>
      <p:pic>
        <p:nvPicPr>
          <p:cNvPr id="47107"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117" y="1095376"/>
            <a:ext cx="11418849" cy="564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70480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81256" y="490655"/>
            <a:ext cx="10359173" cy="1631216"/>
          </a:xfrm>
          <a:prstGeom prst="rect">
            <a:avLst/>
          </a:prstGeom>
        </p:spPr>
        <p:txBody>
          <a:bodyPr wrap="square">
            <a:spAutoFit/>
          </a:bodyPr>
          <a:lstStyle/>
          <a:p>
            <a:pPr>
              <a:defRPr/>
            </a:pPr>
            <a:r>
              <a:rPr lang="ru-RU" sz="2000" b="1" dirty="0">
                <a:solidFill>
                  <a:srgbClr val="0D0D0D"/>
                </a:solidFill>
              </a:rPr>
              <a:t>Многие заказчики, уполномоченные органы (учреждения), проводящие торги в рамках 44-ФЗ  в настоящее время не требуют выписку из Единого реестра членов СРО, так как считают, что  их статус не определён действующим законодательством.</a:t>
            </a:r>
          </a:p>
          <a:p>
            <a:pPr>
              <a:defRPr/>
            </a:pPr>
            <a:endParaRPr lang="ru-RU" sz="2000" b="1" dirty="0">
              <a:solidFill>
                <a:srgbClr val="0D0D0D"/>
              </a:solidFill>
            </a:endParaRPr>
          </a:p>
          <a:p>
            <a:pPr>
              <a:defRPr/>
            </a:pPr>
            <a:r>
              <a:rPr lang="ru-RU" sz="2000" b="1" dirty="0">
                <a:solidFill>
                  <a:srgbClr val="0D0D0D"/>
                </a:solidFill>
              </a:rPr>
              <a:t>Либо пишут следующую фразу в извещении:  </a:t>
            </a:r>
            <a:endParaRPr lang="ru-RU" sz="2000" dirty="0"/>
          </a:p>
        </p:txBody>
      </p:sp>
      <p:pic>
        <p:nvPicPr>
          <p:cNvPr id="48132"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2347" y="2755397"/>
            <a:ext cx="11456989" cy="371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26409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17290" y="135613"/>
            <a:ext cx="9638100" cy="707886"/>
          </a:xfrm>
          <a:prstGeom prst="rect">
            <a:avLst/>
          </a:prstGeom>
        </p:spPr>
        <p:txBody>
          <a:bodyPr wrap="square">
            <a:spAutoFit/>
          </a:bodyPr>
          <a:lstStyle/>
          <a:p>
            <a:pPr algn="just">
              <a:defRPr/>
            </a:pPr>
            <a:r>
              <a:rPr lang="ru-RU" sz="2000" b="1" dirty="0">
                <a:solidFill>
                  <a:srgbClr val="0D0D0D"/>
                </a:solidFill>
              </a:rPr>
              <a:t>Не учитываются следующие нормы постановления Правительства РФ от 25.05.2022 № 945, а также Закона № </a:t>
            </a:r>
            <a:r>
              <a:rPr lang="ru-RU" sz="2000" b="1" dirty="0" smtClean="0">
                <a:solidFill>
                  <a:srgbClr val="0D0D0D"/>
                </a:solidFill>
              </a:rPr>
              <a:t>44-ФЗ:</a:t>
            </a:r>
            <a:endParaRPr lang="ru-RU" sz="2000" dirty="0"/>
          </a:p>
        </p:txBody>
      </p:sp>
      <p:sp>
        <p:nvSpPr>
          <p:cNvPr id="6" name="Прямоугольник 1"/>
          <p:cNvSpPr>
            <a:spLocks noChangeArrowheads="1"/>
          </p:cNvSpPr>
          <p:nvPr/>
        </p:nvSpPr>
        <p:spPr bwMode="auto">
          <a:xfrm>
            <a:off x="937846" y="1109326"/>
            <a:ext cx="10860144" cy="203132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defRPr/>
            </a:pPr>
            <a:r>
              <a:rPr lang="ru-RU" altLang="ru-RU" b="1" i="1" dirty="0"/>
              <a:t>Закон № 44-ФЗ, статья 43, часть 1, пункт н)</a:t>
            </a:r>
          </a:p>
          <a:p>
            <a:pPr algn="just">
              <a:defRPr/>
            </a:pPr>
            <a:endParaRPr lang="ru-RU" altLang="ru-RU" i="1" dirty="0"/>
          </a:p>
          <a:p>
            <a:pPr>
              <a:defRPr/>
            </a:pPr>
            <a:r>
              <a:rPr lang="ru-RU" altLang="ru-RU" i="1" dirty="0" smtClean="0"/>
              <a:t>1</a:t>
            </a:r>
            <a:r>
              <a:rPr lang="ru-RU" altLang="ru-RU" i="1" dirty="0"/>
              <a:t>. Для участия в конкурентном способе заявка на участие в закупке, если иное не предусмотрено настоящим Федеральным законом, должна содержать:</a:t>
            </a:r>
          </a:p>
          <a:p>
            <a:pPr>
              <a:defRPr/>
            </a:pPr>
            <a:endParaRPr lang="ru-RU" altLang="ru-RU" b="1" i="1" dirty="0"/>
          </a:p>
          <a:p>
            <a:pPr>
              <a:defRPr/>
            </a:pPr>
            <a:r>
              <a:rPr lang="ru-RU" altLang="ru-RU" b="1" i="1" dirty="0"/>
              <a:t>н) </a:t>
            </a:r>
            <a:r>
              <a:rPr lang="ru-RU" altLang="ru-RU" b="1" i="1" dirty="0">
                <a:solidFill>
                  <a:srgbClr val="FF0000"/>
                </a:solidFill>
              </a:rPr>
              <a:t>документы, подтверждающие соответствие участника закупки требованиям, установленным пунктом 1 части 1 статьи 31 </a:t>
            </a:r>
            <a:r>
              <a:rPr lang="ru-RU" altLang="ru-RU" b="1" i="1" dirty="0"/>
              <a:t>настоящего Федерального закон</a:t>
            </a:r>
          </a:p>
        </p:txBody>
      </p:sp>
      <p:sp>
        <p:nvSpPr>
          <p:cNvPr id="2" name="Прямоугольник 1"/>
          <p:cNvSpPr/>
          <p:nvPr/>
        </p:nvSpPr>
        <p:spPr>
          <a:xfrm>
            <a:off x="817290" y="3418747"/>
            <a:ext cx="10143787" cy="2862322"/>
          </a:xfrm>
          <a:prstGeom prst="rect">
            <a:avLst/>
          </a:prstGeom>
        </p:spPr>
        <p:txBody>
          <a:bodyPr wrap="square">
            <a:spAutoFit/>
          </a:bodyPr>
          <a:lstStyle/>
          <a:p>
            <a:r>
              <a:rPr lang="ru-RU" altLang="ru-RU" b="1" i="1" dirty="0"/>
              <a:t>Правила формирования и ведения единого реестра о членах саморегулируемых организаций в области инженерных изысканий, архитектурно-строительного проектирования, строительства, реконструкции, капитального ремонта, сноса объектов капитального строительства и их обязательствах, в том числе включения в указанный реестр сведений, утв. ПП РФ от 25.05.2022 г. № 945</a:t>
            </a:r>
          </a:p>
          <a:p>
            <a:r>
              <a:rPr lang="ru-RU" altLang="ru-RU" b="1" i="1" dirty="0" smtClean="0"/>
              <a:t> </a:t>
            </a:r>
            <a:endParaRPr lang="ru-RU" altLang="ru-RU" i="1" dirty="0"/>
          </a:p>
          <a:p>
            <a:r>
              <a:rPr lang="ru-RU" altLang="ru-RU" i="1" dirty="0"/>
              <a:t>9. Национальное объединение обеспечивает::</a:t>
            </a:r>
          </a:p>
          <a:p>
            <a:endParaRPr lang="ru-RU" altLang="ru-RU" b="1" i="1" dirty="0"/>
          </a:p>
          <a:p>
            <a:r>
              <a:rPr lang="ru-RU" altLang="ru-RU" i="1" dirty="0"/>
              <a:t>е) …</a:t>
            </a:r>
            <a:r>
              <a:rPr lang="ru-RU" altLang="ru-RU" b="1" i="1" dirty="0">
                <a:solidFill>
                  <a:srgbClr val="FF0000"/>
                </a:solidFill>
              </a:rPr>
              <a:t>предоставление сведений из единого реестра по запросам </a:t>
            </a:r>
            <a:endParaRPr lang="ru-RU" altLang="ru-RU" b="1" i="1" dirty="0" smtClean="0">
              <a:solidFill>
                <a:srgbClr val="FF0000"/>
              </a:solidFill>
            </a:endParaRPr>
          </a:p>
          <a:p>
            <a:r>
              <a:rPr lang="ru-RU" altLang="ru-RU" b="1" i="1" dirty="0" smtClean="0">
                <a:solidFill>
                  <a:srgbClr val="FF0000"/>
                </a:solidFill>
              </a:rPr>
              <a:t>заинтересованных </a:t>
            </a:r>
            <a:r>
              <a:rPr lang="ru-RU" altLang="ru-RU" b="1" i="1" dirty="0">
                <a:solidFill>
                  <a:srgbClr val="FF0000"/>
                </a:solidFill>
              </a:rPr>
              <a:t>лиц, осуществляемое без взимания платы.</a:t>
            </a:r>
          </a:p>
        </p:txBody>
      </p:sp>
      <p:sp>
        <p:nvSpPr>
          <p:cNvPr id="4" name="Прямоугольник 3"/>
          <p:cNvSpPr/>
          <p:nvPr/>
        </p:nvSpPr>
        <p:spPr>
          <a:xfrm>
            <a:off x="7607798" y="4947684"/>
            <a:ext cx="4584202" cy="1754326"/>
          </a:xfrm>
          <a:prstGeom prst="rect">
            <a:avLst/>
          </a:prstGeom>
          <a:solidFill>
            <a:srgbClr val="FFFF00"/>
          </a:solidFill>
        </p:spPr>
        <p:txBody>
          <a:bodyPr wrap="square">
            <a:spAutoFit/>
          </a:bodyPr>
          <a:lstStyle/>
          <a:p>
            <a:pPr>
              <a:defRPr/>
            </a:pPr>
            <a:r>
              <a:rPr lang="ru-RU" altLang="ru-RU" b="1" dirty="0"/>
              <a:t>Требование документального подтверждения сведений из Единого реестра членов СРО от НОСТРОЙ и НОПРИЗ </a:t>
            </a:r>
            <a:r>
              <a:rPr lang="ru-RU" altLang="ru-RU" b="1" dirty="0">
                <a:solidFill>
                  <a:srgbClr val="FF0000"/>
                </a:solidFill>
              </a:rPr>
              <a:t>является правомерным в рамках Закона № 44-ФЗ до тех пор, пока не налажено взаимодействие </a:t>
            </a:r>
            <a:r>
              <a:rPr lang="ru-RU" altLang="ru-RU" b="1" dirty="0" smtClean="0">
                <a:solidFill>
                  <a:srgbClr val="FF0000"/>
                </a:solidFill>
              </a:rPr>
              <a:t>единых реестров ????</a:t>
            </a:r>
            <a:endParaRPr lang="ru-RU" altLang="ru-RU" b="1" dirty="0">
              <a:solidFill>
                <a:srgbClr val="FF0000"/>
              </a:solidFill>
            </a:endParaRPr>
          </a:p>
        </p:txBody>
      </p:sp>
    </p:spTree>
    <p:extLst>
      <p:ext uri="{BB962C8B-B14F-4D97-AF65-F5344CB8AC3E}">
        <p14:creationId xmlns:p14="http://schemas.microsoft.com/office/powerpoint/2010/main" val="23849186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50" y="268644"/>
            <a:ext cx="11334750" cy="1477328"/>
          </a:xfrm>
          <a:prstGeom prst="rect">
            <a:avLst/>
          </a:prstGeom>
        </p:spPr>
        <p:txBody>
          <a:bodyPr wrap="square">
            <a:spAutoFit/>
          </a:bodyPr>
          <a:lstStyle/>
          <a:p>
            <a:r>
              <a:rPr lang="ru-RU" dirty="0" smtClean="0"/>
              <a:t>Совместное </a:t>
            </a:r>
            <a:r>
              <a:rPr lang="ru-RU" b="1" dirty="0"/>
              <a:t>письмо Министерства финансов </a:t>
            </a:r>
            <a:r>
              <a:rPr lang="ru-RU" b="1" dirty="0" smtClean="0"/>
              <a:t>от </a:t>
            </a:r>
            <a:r>
              <a:rPr lang="ru-RU" b="1" dirty="0"/>
              <a:t>03.10.2022 № 24-01-07/95279 </a:t>
            </a:r>
            <a:r>
              <a:rPr lang="ru-RU" b="1" dirty="0" smtClean="0"/>
              <a:t>и Минстроя</a:t>
            </a:r>
            <a:r>
              <a:rPr lang="ru-RU" b="1" dirty="0"/>
              <a:t> от 03.10.2022 № БО737-СИ/02 о </a:t>
            </a:r>
            <a:r>
              <a:rPr lang="ru-RU" dirty="0"/>
              <a:t>подтверждении членства участника закупки в саморегулируемой организации в области инженерных изысканий, архитектурно-строительного проектирования, строительства, реконструкции, капитального ремонта, сноса объекта капитального строительства для целей участия в закупках в соответствии с Законом № 44-ФЗ.</a:t>
            </a:r>
          </a:p>
        </p:txBody>
      </p:sp>
      <p:sp>
        <p:nvSpPr>
          <p:cNvPr id="3" name="Прямоугольник 2"/>
          <p:cNvSpPr/>
          <p:nvPr/>
        </p:nvSpPr>
        <p:spPr>
          <a:xfrm>
            <a:off x="1184030" y="2015847"/>
            <a:ext cx="10474569" cy="4339650"/>
          </a:xfrm>
          <a:prstGeom prst="rect">
            <a:avLst/>
          </a:prstGeom>
        </p:spPr>
        <p:txBody>
          <a:bodyPr wrap="square">
            <a:spAutoFit/>
          </a:bodyPr>
          <a:lstStyle/>
          <a:p>
            <a:pPr fontAlgn="base"/>
            <a:r>
              <a:rPr lang="ru-RU" sz="2000" b="1" dirty="0" smtClean="0">
                <a:solidFill>
                  <a:srgbClr val="7030A0"/>
                </a:solidFill>
              </a:rPr>
              <a:t>Наличие </a:t>
            </a:r>
            <a:r>
              <a:rPr lang="ru-RU" sz="2000" b="1" dirty="0">
                <a:solidFill>
                  <a:srgbClr val="7030A0"/>
                </a:solidFill>
              </a:rPr>
              <a:t>сведений в едином реестре сведений о членах саморегулируемых организаций и их обязательствах в настоящее время является подтверждением членства в соответствующей саморегулируемой организации</a:t>
            </a:r>
            <a:r>
              <a:rPr lang="ru-RU" sz="2000" b="1" dirty="0" smtClean="0">
                <a:solidFill>
                  <a:srgbClr val="7030A0"/>
                </a:solidFill>
              </a:rPr>
              <a:t>.</a:t>
            </a:r>
          </a:p>
          <a:p>
            <a:pPr fontAlgn="base"/>
            <a:endParaRPr lang="ru-RU" dirty="0"/>
          </a:p>
          <a:p>
            <a:pPr fontAlgn="base"/>
            <a:r>
              <a:rPr lang="ru-RU" dirty="0"/>
              <a:t>При осуществлении закупки, в извещении об осуществлении которой установлено требование к участникам закупки о членстве в соответствующей саморегулируемой организации:</a:t>
            </a:r>
          </a:p>
          <a:p>
            <a:pPr fontAlgn="base">
              <a:buFont typeface="Arial" panose="020B0604020202020204" pitchFamily="34" charset="0"/>
              <a:buChar char="•"/>
            </a:pPr>
            <a:r>
              <a:rPr lang="ru-RU" dirty="0"/>
              <a:t>требование к подтверждающему документу в извещении об осуществлении закупки </a:t>
            </a:r>
            <a:r>
              <a:rPr lang="ru-RU" b="1" u="sng" dirty="0">
                <a:solidFill>
                  <a:srgbClr val="7030A0"/>
                </a:solidFill>
              </a:rPr>
              <a:t>не устанавливается</a:t>
            </a:r>
            <a:r>
              <a:rPr lang="ru-RU" dirty="0"/>
              <a:t>, подтверждающий документ в заявке на участие в закупке </a:t>
            </a:r>
            <a:r>
              <a:rPr lang="ru-RU" b="1" u="sng" dirty="0">
                <a:solidFill>
                  <a:srgbClr val="7030A0"/>
                </a:solidFill>
              </a:rPr>
              <a:t>не представляется;</a:t>
            </a:r>
          </a:p>
          <a:p>
            <a:pPr fontAlgn="base">
              <a:buFont typeface="Arial" panose="020B0604020202020204" pitchFamily="34" charset="0"/>
              <a:buChar char="•"/>
            </a:pPr>
            <a:r>
              <a:rPr lang="ru-RU" dirty="0"/>
              <a:t>в случае отсутствия сведений об участнике закупки в вышеуказанном едином реестре, заявка такого участника закупки отклоняется в соответствии с подпунктом «а» пункта 1 части 11 статьи 48, подпунктом «а» пункта 1 части 5 статьи 49, подпунктом «а» пункта 1 части З статьи 50 Закона № 44‑ФЗ на основании пункта З части 12 статьи 48 Закона № 44‑ФЗ в связи с несоответствием участника закупки требованиям, установленным в извещении об осуществлении закупки в соответствии с частью 1 статьи 31 Закона № 44‑ФЗ.</a:t>
            </a:r>
            <a:endParaRPr lang="ru-RU" b="0" i="0" dirty="0">
              <a:effectLst/>
            </a:endParaRPr>
          </a:p>
        </p:txBody>
      </p:sp>
    </p:spTree>
    <p:extLst>
      <p:ext uri="{BB962C8B-B14F-4D97-AF65-F5344CB8AC3E}">
        <p14:creationId xmlns:p14="http://schemas.microsoft.com/office/powerpoint/2010/main" val="40494602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90600" y="174749"/>
            <a:ext cx="9968383" cy="873957"/>
          </a:xfrm>
          <a:prstGeom prst="rect">
            <a:avLst/>
          </a:prstGeom>
        </p:spPr>
        <p:txBody>
          <a:bodyPr vert="horz" wrap="square" lIns="0" tIns="12065" rIns="0" bIns="0" rtlCol="0" anchor="t">
            <a:spAutoFit/>
          </a:bodyPr>
          <a:lstStyle/>
          <a:p>
            <a:pPr marL="12700">
              <a:lnSpc>
                <a:spcPct val="100000"/>
              </a:lnSpc>
              <a:spcBef>
                <a:spcPts val="95"/>
              </a:spcBef>
            </a:pPr>
            <a:r>
              <a:rPr sz="2800" spc="-100" dirty="0">
                <a:solidFill>
                  <a:srgbClr val="1F487C"/>
                </a:solidFill>
              </a:rPr>
              <a:t>Н</a:t>
            </a:r>
            <a:r>
              <a:rPr sz="2800" spc="-160" dirty="0">
                <a:solidFill>
                  <a:srgbClr val="1F487C"/>
                </a:solidFill>
              </a:rPr>
              <a:t>о</a:t>
            </a:r>
            <a:r>
              <a:rPr sz="2800" spc="-120" dirty="0">
                <a:solidFill>
                  <a:srgbClr val="1F487C"/>
                </a:solidFill>
              </a:rPr>
              <a:t>в</a:t>
            </a:r>
            <a:r>
              <a:rPr sz="2800" spc="-100" dirty="0">
                <a:solidFill>
                  <a:srgbClr val="1F487C"/>
                </a:solidFill>
              </a:rPr>
              <a:t>о</a:t>
            </a:r>
            <a:r>
              <a:rPr sz="2800" spc="-5" dirty="0">
                <a:solidFill>
                  <a:srgbClr val="1F487C"/>
                </a:solidFill>
              </a:rPr>
              <a:t>е</a:t>
            </a:r>
            <a:r>
              <a:rPr sz="2800" spc="-210" dirty="0">
                <a:solidFill>
                  <a:srgbClr val="1F487C"/>
                </a:solidFill>
              </a:rPr>
              <a:t> </a:t>
            </a:r>
            <a:r>
              <a:rPr sz="2800" spc="-100" dirty="0">
                <a:solidFill>
                  <a:srgbClr val="1F487C"/>
                </a:solidFill>
              </a:rPr>
              <a:t>о</a:t>
            </a:r>
            <a:r>
              <a:rPr sz="2800" spc="-160" dirty="0">
                <a:solidFill>
                  <a:srgbClr val="1F487C"/>
                </a:solidFill>
              </a:rPr>
              <a:t>б</a:t>
            </a:r>
            <a:r>
              <a:rPr sz="2800" spc="-95" dirty="0">
                <a:solidFill>
                  <a:srgbClr val="1F487C"/>
                </a:solidFill>
              </a:rPr>
              <a:t>я</a:t>
            </a:r>
            <a:r>
              <a:rPr sz="2800" spc="-100" dirty="0">
                <a:solidFill>
                  <a:srgbClr val="1F487C"/>
                </a:solidFill>
              </a:rPr>
              <a:t>з</a:t>
            </a:r>
            <a:r>
              <a:rPr sz="2800" spc="-160" dirty="0">
                <a:solidFill>
                  <a:srgbClr val="1F487C"/>
                </a:solidFill>
              </a:rPr>
              <a:t>а</a:t>
            </a:r>
            <a:r>
              <a:rPr sz="2800" spc="-105" dirty="0">
                <a:solidFill>
                  <a:srgbClr val="1F487C"/>
                </a:solidFill>
              </a:rPr>
              <a:t>те</a:t>
            </a:r>
            <a:r>
              <a:rPr sz="2800" spc="-100" dirty="0">
                <a:solidFill>
                  <a:srgbClr val="1F487C"/>
                </a:solidFill>
              </a:rPr>
              <a:t>л</a:t>
            </a:r>
            <a:r>
              <a:rPr sz="2800" spc="-105" dirty="0">
                <a:solidFill>
                  <a:srgbClr val="1F487C"/>
                </a:solidFill>
              </a:rPr>
              <a:t>ьн</a:t>
            </a:r>
            <a:r>
              <a:rPr sz="2800" spc="-114" dirty="0">
                <a:solidFill>
                  <a:srgbClr val="1F487C"/>
                </a:solidFill>
              </a:rPr>
              <a:t>о</a:t>
            </a:r>
            <a:r>
              <a:rPr sz="2800" spc="-5" dirty="0">
                <a:solidFill>
                  <a:srgbClr val="1F487C"/>
                </a:solidFill>
              </a:rPr>
              <a:t>е</a:t>
            </a:r>
            <a:r>
              <a:rPr sz="2800" spc="-225" dirty="0">
                <a:solidFill>
                  <a:srgbClr val="1F487C"/>
                </a:solidFill>
              </a:rPr>
              <a:t> </a:t>
            </a:r>
            <a:r>
              <a:rPr sz="2800" spc="-175" dirty="0">
                <a:solidFill>
                  <a:srgbClr val="1F487C"/>
                </a:solidFill>
              </a:rPr>
              <a:t>у</a:t>
            </a:r>
            <a:r>
              <a:rPr sz="2800" spc="-105" dirty="0">
                <a:solidFill>
                  <a:srgbClr val="1F487C"/>
                </a:solidFill>
              </a:rPr>
              <a:t>с</a:t>
            </a:r>
            <a:r>
              <a:rPr sz="2800" spc="-100" dirty="0">
                <a:solidFill>
                  <a:srgbClr val="1F487C"/>
                </a:solidFill>
              </a:rPr>
              <a:t>л</a:t>
            </a:r>
            <a:r>
              <a:rPr sz="2800" spc="-160" dirty="0">
                <a:solidFill>
                  <a:srgbClr val="1F487C"/>
                </a:solidFill>
              </a:rPr>
              <a:t>о</a:t>
            </a:r>
            <a:r>
              <a:rPr sz="2800" spc="-105" dirty="0">
                <a:solidFill>
                  <a:srgbClr val="1F487C"/>
                </a:solidFill>
              </a:rPr>
              <a:t>ви</a:t>
            </a:r>
            <a:r>
              <a:rPr sz="2800" spc="-5" dirty="0">
                <a:solidFill>
                  <a:srgbClr val="1F487C"/>
                </a:solidFill>
              </a:rPr>
              <a:t>е</a:t>
            </a:r>
            <a:r>
              <a:rPr sz="2800" spc="-225" dirty="0">
                <a:solidFill>
                  <a:srgbClr val="1F487C"/>
                </a:solidFill>
              </a:rPr>
              <a:t> </a:t>
            </a:r>
            <a:r>
              <a:rPr sz="2800" spc="-5" dirty="0">
                <a:solidFill>
                  <a:srgbClr val="1F487C"/>
                </a:solidFill>
              </a:rPr>
              <a:t>к</a:t>
            </a:r>
            <a:r>
              <a:rPr sz="2800" spc="-204" dirty="0">
                <a:solidFill>
                  <a:srgbClr val="1F487C"/>
                </a:solidFill>
              </a:rPr>
              <a:t> </a:t>
            </a:r>
            <a:r>
              <a:rPr sz="2800" spc="-135" dirty="0">
                <a:solidFill>
                  <a:srgbClr val="1F487C"/>
                </a:solidFill>
              </a:rPr>
              <a:t>У</a:t>
            </a:r>
            <a:r>
              <a:rPr sz="2800" spc="-5" dirty="0">
                <a:solidFill>
                  <a:srgbClr val="1F487C"/>
                </a:solidFill>
              </a:rPr>
              <a:t>З</a:t>
            </a:r>
            <a:r>
              <a:rPr sz="2800" spc="-195" dirty="0">
                <a:solidFill>
                  <a:srgbClr val="1F487C"/>
                </a:solidFill>
              </a:rPr>
              <a:t> </a:t>
            </a:r>
            <a:r>
              <a:rPr sz="2800" spc="-5" dirty="0">
                <a:solidFill>
                  <a:srgbClr val="C00000"/>
                </a:solidFill>
              </a:rPr>
              <a:t>с</a:t>
            </a:r>
            <a:r>
              <a:rPr sz="2800" spc="-200" dirty="0">
                <a:solidFill>
                  <a:srgbClr val="C00000"/>
                </a:solidFill>
              </a:rPr>
              <a:t> </a:t>
            </a:r>
            <a:r>
              <a:rPr sz="2800" spc="-5" dirty="0">
                <a:solidFill>
                  <a:srgbClr val="C00000"/>
                </a:solidFill>
              </a:rPr>
              <a:t>1</a:t>
            </a:r>
            <a:r>
              <a:rPr sz="2800" spc="-195" dirty="0">
                <a:solidFill>
                  <a:srgbClr val="C00000"/>
                </a:solidFill>
              </a:rPr>
              <a:t> </a:t>
            </a:r>
            <a:r>
              <a:rPr sz="2800" spc="-105" dirty="0">
                <a:solidFill>
                  <a:srgbClr val="C00000"/>
                </a:solidFill>
              </a:rPr>
              <a:t>и</a:t>
            </a:r>
            <a:r>
              <a:rPr sz="2800" spc="-165" dirty="0">
                <a:solidFill>
                  <a:srgbClr val="C00000"/>
                </a:solidFill>
              </a:rPr>
              <a:t>ю</a:t>
            </a:r>
            <a:r>
              <a:rPr sz="2800" spc="-100" dirty="0">
                <a:solidFill>
                  <a:srgbClr val="C00000"/>
                </a:solidFill>
              </a:rPr>
              <a:t>л</a:t>
            </a:r>
            <a:r>
              <a:rPr sz="2800" spc="-5" dirty="0">
                <a:solidFill>
                  <a:srgbClr val="C00000"/>
                </a:solidFill>
              </a:rPr>
              <a:t>я</a:t>
            </a:r>
            <a:r>
              <a:rPr sz="2800" spc="-225" dirty="0">
                <a:solidFill>
                  <a:srgbClr val="C00000"/>
                </a:solidFill>
              </a:rPr>
              <a:t> </a:t>
            </a:r>
            <a:r>
              <a:rPr sz="2800" spc="-100" dirty="0">
                <a:solidFill>
                  <a:srgbClr val="C00000"/>
                </a:solidFill>
              </a:rPr>
              <a:t>202</a:t>
            </a:r>
            <a:r>
              <a:rPr sz="2800" spc="-5" dirty="0">
                <a:solidFill>
                  <a:srgbClr val="C00000"/>
                </a:solidFill>
              </a:rPr>
              <a:t>2</a:t>
            </a:r>
            <a:r>
              <a:rPr sz="2800" spc="-204" dirty="0">
                <a:solidFill>
                  <a:srgbClr val="C00000"/>
                </a:solidFill>
              </a:rPr>
              <a:t> </a:t>
            </a:r>
            <a:r>
              <a:rPr sz="2800" spc="-385" dirty="0">
                <a:solidFill>
                  <a:srgbClr val="C00000"/>
                </a:solidFill>
              </a:rPr>
              <a:t>г</a:t>
            </a:r>
            <a:r>
              <a:rPr sz="2800" spc="-5" dirty="0">
                <a:solidFill>
                  <a:srgbClr val="C00000"/>
                </a:solidFill>
              </a:rPr>
              <a:t>.</a:t>
            </a:r>
          </a:p>
          <a:p>
            <a:pPr marL="12700">
              <a:lnSpc>
                <a:spcPct val="100000"/>
              </a:lnSpc>
            </a:pPr>
            <a:r>
              <a:rPr sz="2800" spc="-50" dirty="0">
                <a:solidFill>
                  <a:srgbClr val="1F487C"/>
                </a:solidFill>
              </a:rPr>
              <a:t>ПП</a:t>
            </a:r>
            <a:r>
              <a:rPr sz="2800" spc="-195" dirty="0">
                <a:solidFill>
                  <a:srgbClr val="1F487C"/>
                </a:solidFill>
              </a:rPr>
              <a:t> </a:t>
            </a:r>
            <a:r>
              <a:rPr sz="2800" spc="-80" dirty="0">
                <a:solidFill>
                  <a:srgbClr val="1F487C"/>
                </a:solidFill>
              </a:rPr>
              <a:t>РФ</a:t>
            </a:r>
            <a:r>
              <a:rPr sz="2800" spc="-195" dirty="0">
                <a:solidFill>
                  <a:srgbClr val="1F487C"/>
                </a:solidFill>
              </a:rPr>
              <a:t> </a:t>
            </a:r>
            <a:r>
              <a:rPr sz="2800" spc="-70" dirty="0">
                <a:solidFill>
                  <a:srgbClr val="1F487C"/>
                </a:solidFill>
              </a:rPr>
              <a:t>от</a:t>
            </a:r>
            <a:r>
              <a:rPr sz="2800" spc="-204" dirty="0">
                <a:solidFill>
                  <a:srgbClr val="1F487C"/>
                </a:solidFill>
              </a:rPr>
              <a:t> </a:t>
            </a:r>
            <a:r>
              <a:rPr sz="2800" spc="-55" dirty="0">
                <a:solidFill>
                  <a:srgbClr val="1F487C"/>
                </a:solidFill>
              </a:rPr>
              <a:t>23</a:t>
            </a:r>
            <a:r>
              <a:rPr sz="2800" spc="-200" dirty="0">
                <a:solidFill>
                  <a:srgbClr val="1F487C"/>
                </a:solidFill>
              </a:rPr>
              <a:t> </a:t>
            </a:r>
            <a:r>
              <a:rPr sz="2800" spc="-75" dirty="0">
                <a:solidFill>
                  <a:srgbClr val="1F487C"/>
                </a:solidFill>
              </a:rPr>
              <a:t>мая</a:t>
            </a:r>
            <a:r>
              <a:rPr sz="2800" spc="-210" dirty="0">
                <a:solidFill>
                  <a:srgbClr val="1F487C"/>
                </a:solidFill>
              </a:rPr>
              <a:t> </a:t>
            </a:r>
            <a:r>
              <a:rPr sz="2800" spc="-80" dirty="0">
                <a:solidFill>
                  <a:srgbClr val="1F487C"/>
                </a:solidFill>
              </a:rPr>
              <a:t>2022</a:t>
            </a:r>
            <a:r>
              <a:rPr sz="2800" spc="-210" dirty="0">
                <a:solidFill>
                  <a:srgbClr val="1F487C"/>
                </a:solidFill>
              </a:rPr>
              <a:t> </a:t>
            </a:r>
            <a:r>
              <a:rPr sz="2800" spc="-195" dirty="0">
                <a:solidFill>
                  <a:srgbClr val="1F487C"/>
                </a:solidFill>
              </a:rPr>
              <a:t>г.</a:t>
            </a:r>
            <a:r>
              <a:rPr sz="2800" spc="-204" dirty="0">
                <a:solidFill>
                  <a:srgbClr val="1F487C"/>
                </a:solidFill>
              </a:rPr>
              <a:t> </a:t>
            </a:r>
            <a:r>
              <a:rPr sz="2800" spc="-5" dirty="0">
                <a:solidFill>
                  <a:srgbClr val="1F487C"/>
                </a:solidFill>
              </a:rPr>
              <a:t>N</a:t>
            </a:r>
            <a:r>
              <a:rPr sz="2800" spc="-200" dirty="0">
                <a:solidFill>
                  <a:srgbClr val="1F487C"/>
                </a:solidFill>
              </a:rPr>
              <a:t> </a:t>
            </a:r>
            <a:r>
              <a:rPr sz="2800" spc="-80" dirty="0">
                <a:solidFill>
                  <a:srgbClr val="1F487C"/>
                </a:solidFill>
              </a:rPr>
              <a:t>937.</a:t>
            </a:r>
            <a:r>
              <a:rPr sz="2800" spc="-200" dirty="0">
                <a:solidFill>
                  <a:srgbClr val="1F487C"/>
                </a:solidFill>
              </a:rPr>
              <a:t> </a:t>
            </a:r>
            <a:r>
              <a:rPr lang="ru-RU" sz="2800" spc="-200" dirty="0" smtClean="0">
                <a:solidFill>
                  <a:srgbClr val="1F487C"/>
                </a:solidFill>
              </a:rPr>
              <a:t> </a:t>
            </a:r>
            <a:r>
              <a:rPr lang="ru-RU" sz="2800" spc="-200" dirty="0" smtClean="0">
                <a:solidFill>
                  <a:srgbClr val="7030A0"/>
                </a:solidFill>
              </a:rPr>
              <a:t>И</a:t>
            </a:r>
            <a:r>
              <a:rPr sz="2800" spc="-95" dirty="0" err="1" smtClean="0">
                <a:solidFill>
                  <a:srgbClr val="7030A0"/>
                </a:solidFill>
              </a:rPr>
              <a:t>зменения</a:t>
            </a:r>
            <a:r>
              <a:rPr sz="2800" spc="-240" dirty="0" smtClean="0">
                <a:solidFill>
                  <a:srgbClr val="7030A0"/>
                </a:solidFill>
              </a:rPr>
              <a:t> </a:t>
            </a:r>
            <a:r>
              <a:rPr sz="2800" spc="-5" dirty="0">
                <a:solidFill>
                  <a:srgbClr val="7030A0"/>
                </a:solidFill>
              </a:rPr>
              <a:t>в</a:t>
            </a:r>
            <a:r>
              <a:rPr sz="2800" spc="-195" dirty="0">
                <a:solidFill>
                  <a:srgbClr val="7030A0"/>
                </a:solidFill>
              </a:rPr>
              <a:t> </a:t>
            </a:r>
            <a:r>
              <a:rPr sz="2800" spc="-50" dirty="0">
                <a:solidFill>
                  <a:srgbClr val="7030A0"/>
                </a:solidFill>
              </a:rPr>
              <a:t>ПП</a:t>
            </a:r>
            <a:r>
              <a:rPr sz="2800" spc="-195" dirty="0">
                <a:solidFill>
                  <a:srgbClr val="7030A0"/>
                </a:solidFill>
              </a:rPr>
              <a:t> </a:t>
            </a:r>
            <a:r>
              <a:rPr sz="2800" spc="-80" dirty="0">
                <a:solidFill>
                  <a:srgbClr val="7030A0"/>
                </a:solidFill>
              </a:rPr>
              <a:t>2571</a:t>
            </a:r>
          </a:p>
        </p:txBody>
      </p:sp>
      <p:sp>
        <p:nvSpPr>
          <p:cNvPr id="3" name="object 3"/>
          <p:cNvSpPr txBox="1"/>
          <p:nvPr/>
        </p:nvSpPr>
        <p:spPr>
          <a:xfrm>
            <a:off x="2071217" y="1440307"/>
            <a:ext cx="8338820" cy="482600"/>
          </a:xfrm>
          <a:prstGeom prst="rect">
            <a:avLst/>
          </a:prstGeom>
        </p:spPr>
        <p:txBody>
          <a:bodyPr vert="horz" wrap="square" lIns="0" tIns="12700" rIns="0" bIns="0" rtlCol="0">
            <a:spAutoFit/>
          </a:bodyPr>
          <a:lstStyle/>
          <a:p>
            <a:pPr marL="12700" marR="5080">
              <a:spcBef>
                <a:spcPts val="100"/>
              </a:spcBef>
            </a:pPr>
            <a:r>
              <a:rPr sz="1500" dirty="0">
                <a:latin typeface="Times New Roman"/>
                <a:cs typeface="Times New Roman"/>
              </a:rPr>
              <a:t>в</a:t>
            </a:r>
            <a:r>
              <a:rPr sz="1500" spc="70" dirty="0">
                <a:latin typeface="Times New Roman"/>
                <a:cs typeface="Times New Roman"/>
              </a:rPr>
              <a:t> </a:t>
            </a:r>
            <a:r>
              <a:rPr sz="1500" spc="-5" dirty="0">
                <a:latin typeface="Times New Roman"/>
                <a:cs typeface="Times New Roman"/>
              </a:rPr>
              <a:t>случае</a:t>
            </a:r>
            <a:r>
              <a:rPr sz="1500" spc="70" dirty="0">
                <a:latin typeface="Times New Roman"/>
                <a:cs typeface="Times New Roman"/>
              </a:rPr>
              <a:t> </a:t>
            </a:r>
            <a:r>
              <a:rPr sz="1500" b="1" dirty="0">
                <a:latin typeface="Times New Roman"/>
                <a:cs typeface="Times New Roman"/>
              </a:rPr>
              <a:t>если</a:t>
            </a:r>
            <a:r>
              <a:rPr sz="1500" b="1" spc="70" dirty="0">
                <a:latin typeface="Times New Roman"/>
                <a:cs typeface="Times New Roman"/>
              </a:rPr>
              <a:t> </a:t>
            </a:r>
            <a:r>
              <a:rPr sz="1500" b="1" spc="-15" dirty="0">
                <a:latin typeface="Times New Roman"/>
                <a:cs typeface="Times New Roman"/>
              </a:rPr>
              <a:t>заказчиком</a:t>
            </a:r>
            <a:r>
              <a:rPr sz="1500" b="1" spc="85" dirty="0">
                <a:latin typeface="Times New Roman"/>
                <a:cs typeface="Times New Roman"/>
              </a:rPr>
              <a:t> </a:t>
            </a:r>
            <a:r>
              <a:rPr sz="1500" b="1" spc="-5" dirty="0">
                <a:latin typeface="Times New Roman"/>
                <a:cs typeface="Times New Roman"/>
              </a:rPr>
              <a:t>не</a:t>
            </a:r>
            <a:r>
              <a:rPr sz="1500" b="1" spc="70" dirty="0">
                <a:latin typeface="Times New Roman"/>
                <a:cs typeface="Times New Roman"/>
              </a:rPr>
              <a:t> </a:t>
            </a:r>
            <a:r>
              <a:rPr sz="1500" b="1" spc="-15" dirty="0">
                <a:latin typeface="Times New Roman"/>
                <a:cs typeface="Times New Roman"/>
              </a:rPr>
              <a:t>установлено</a:t>
            </a:r>
            <a:r>
              <a:rPr sz="1500" b="1" spc="85" dirty="0">
                <a:latin typeface="Times New Roman"/>
                <a:cs typeface="Times New Roman"/>
              </a:rPr>
              <a:t> </a:t>
            </a:r>
            <a:r>
              <a:rPr sz="1500" spc="-5" dirty="0">
                <a:latin typeface="Times New Roman"/>
                <a:cs typeface="Times New Roman"/>
              </a:rPr>
              <a:t>требование,</a:t>
            </a:r>
            <a:r>
              <a:rPr sz="1500" spc="75" dirty="0">
                <a:latin typeface="Times New Roman"/>
                <a:cs typeface="Times New Roman"/>
              </a:rPr>
              <a:t> </a:t>
            </a:r>
            <a:r>
              <a:rPr sz="1500" spc="-5" dirty="0">
                <a:latin typeface="Times New Roman"/>
                <a:cs typeface="Times New Roman"/>
              </a:rPr>
              <a:t>предусмотренное</a:t>
            </a:r>
            <a:r>
              <a:rPr sz="1500" spc="75" dirty="0">
                <a:latin typeface="Times New Roman"/>
                <a:cs typeface="Times New Roman"/>
              </a:rPr>
              <a:t> </a:t>
            </a:r>
            <a:r>
              <a:rPr sz="1500" spc="-5" dirty="0">
                <a:latin typeface="Times New Roman"/>
                <a:cs typeface="Times New Roman"/>
              </a:rPr>
              <a:t>частью</a:t>
            </a:r>
            <a:r>
              <a:rPr sz="1500" spc="75" dirty="0">
                <a:latin typeface="Times New Roman"/>
                <a:cs typeface="Times New Roman"/>
              </a:rPr>
              <a:t> </a:t>
            </a:r>
            <a:r>
              <a:rPr sz="1500" dirty="0">
                <a:latin typeface="Times New Roman"/>
                <a:cs typeface="Times New Roman"/>
              </a:rPr>
              <a:t>1.1</a:t>
            </a:r>
            <a:r>
              <a:rPr sz="1500" spc="75" dirty="0">
                <a:latin typeface="Times New Roman"/>
                <a:cs typeface="Times New Roman"/>
              </a:rPr>
              <a:t> </a:t>
            </a:r>
            <a:r>
              <a:rPr sz="1500" spc="-10" dirty="0">
                <a:latin typeface="Times New Roman"/>
                <a:cs typeface="Times New Roman"/>
              </a:rPr>
              <a:t>статьи</a:t>
            </a:r>
            <a:r>
              <a:rPr sz="1500" spc="85" dirty="0">
                <a:latin typeface="Times New Roman"/>
                <a:cs typeface="Times New Roman"/>
              </a:rPr>
              <a:t> </a:t>
            </a:r>
            <a:r>
              <a:rPr sz="1500" spc="-10" dirty="0">
                <a:latin typeface="Times New Roman"/>
                <a:cs typeface="Times New Roman"/>
              </a:rPr>
              <a:t>31 </a:t>
            </a:r>
            <a:r>
              <a:rPr sz="1500" spc="-360" dirty="0">
                <a:latin typeface="Times New Roman"/>
                <a:cs typeface="Times New Roman"/>
              </a:rPr>
              <a:t> </a:t>
            </a:r>
            <a:r>
              <a:rPr sz="1500" spc="-10" dirty="0">
                <a:latin typeface="Times New Roman"/>
                <a:cs typeface="Times New Roman"/>
              </a:rPr>
              <a:t>Федерального</a:t>
            </a:r>
            <a:r>
              <a:rPr sz="1500" dirty="0">
                <a:latin typeface="Times New Roman"/>
                <a:cs typeface="Times New Roman"/>
              </a:rPr>
              <a:t> </a:t>
            </a:r>
            <a:r>
              <a:rPr sz="1500" spc="-15" dirty="0">
                <a:latin typeface="Times New Roman"/>
                <a:cs typeface="Times New Roman"/>
              </a:rPr>
              <a:t>закона</a:t>
            </a:r>
            <a:r>
              <a:rPr sz="1500" spc="-20" dirty="0">
                <a:latin typeface="Times New Roman"/>
                <a:cs typeface="Times New Roman"/>
              </a:rPr>
              <a:t> </a:t>
            </a:r>
            <a:r>
              <a:rPr sz="1500" dirty="0">
                <a:latin typeface="Times New Roman"/>
                <a:cs typeface="Times New Roman"/>
              </a:rPr>
              <a:t>…</a:t>
            </a:r>
            <a:endParaRPr sz="1500">
              <a:latin typeface="Times New Roman"/>
              <a:cs typeface="Times New Roman"/>
            </a:endParaRPr>
          </a:p>
        </p:txBody>
      </p:sp>
      <p:sp>
        <p:nvSpPr>
          <p:cNvPr id="4" name="object 4"/>
          <p:cNvSpPr txBox="1"/>
          <p:nvPr/>
        </p:nvSpPr>
        <p:spPr>
          <a:xfrm>
            <a:off x="2071217" y="4138422"/>
            <a:ext cx="8340090" cy="1626235"/>
          </a:xfrm>
          <a:prstGeom prst="rect">
            <a:avLst/>
          </a:prstGeom>
        </p:spPr>
        <p:txBody>
          <a:bodyPr vert="horz" wrap="square" lIns="0" tIns="12700" rIns="0" bIns="0" rtlCol="0">
            <a:spAutoFit/>
          </a:bodyPr>
          <a:lstStyle/>
          <a:p>
            <a:pPr marL="12700" marR="5080" algn="just">
              <a:spcBef>
                <a:spcPts val="100"/>
              </a:spcBef>
            </a:pPr>
            <a:r>
              <a:rPr sz="1500" b="1" spc="-15" dirty="0">
                <a:solidFill>
                  <a:srgbClr val="C0504D"/>
                </a:solidFill>
                <a:latin typeface="Times New Roman"/>
                <a:cs typeface="Times New Roman"/>
              </a:rPr>
              <a:t>ЗАКАЗЧИК</a:t>
            </a:r>
            <a:r>
              <a:rPr sz="1500" b="1" spc="60" dirty="0">
                <a:solidFill>
                  <a:srgbClr val="C0504D"/>
                </a:solidFill>
                <a:latin typeface="Times New Roman"/>
                <a:cs typeface="Times New Roman"/>
              </a:rPr>
              <a:t> </a:t>
            </a:r>
            <a:r>
              <a:rPr sz="1500" b="1" spc="-15" dirty="0">
                <a:solidFill>
                  <a:srgbClr val="C0504D"/>
                </a:solidFill>
                <a:latin typeface="Times New Roman"/>
                <a:cs typeface="Times New Roman"/>
              </a:rPr>
              <a:t>ОБЯЗАН</a:t>
            </a:r>
            <a:r>
              <a:rPr sz="1500" b="1" spc="60" dirty="0">
                <a:solidFill>
                  <a:srgbClr val="C0504D"/>
                </a:solidFill>
                <a:latin typeface="Times New Roman"/>
                <a:cs typeface="Times New Roman"/>
              </a:rPr>
              <a:t> </a:t>
            </a:r>
            <a:r>
              <a:rPr sz="1500" b="1" spc="-10" dirty="0">
                <a:solidFill>
                  <a:srgbClr val="C0504D"/>
                </a:solidFill>
                <a:latin typeface="Times New Roman"/>
                <a:cs typeface="Times New Roman"/>
              </a:rPr>
              <a:t>УСТАНОВИТЬ</a:t>
            </a:r>
            <a:r>
              <a:rPr sz="1500" b="1" spc="65" dirty="0">
                <a:solidFill>
                  <a:srgbClr val="C0504D"/>
                </a:solidFill>
                <a:latin typeface="Times New Roman"/>
                <a:cs typeface="Times New Roman"/>
              </a:rPr>
              <a:t> </a:t>
            </a:r>
            <a:r>
              <a:rPr sz="1500" b="1" spc="-15" dirty="0">
                <a:solidFill>
                  <a:srgbClr val="C0504D"/>
                </a:solidFill>
                <a:latin typeface="Times New Roman"/>
                <a:cs typeface="Times New Roman"/>
              </a:rPr>
              <a:t>ТРЕБОВАНИЕ</a:t>
            </a:r>
            <a:r>
              <a:rPr sz="1500" b="1" spc="55" dirty="0">
                <a:solidFill>
                  <a:srgbClr val="C0504D"/>
                </a:solidFill>
                <a:latin typeface="Times New Roman"/>
                <a:cs typeface="Times New Roman"/>
              </a:rPr>
              <a:t> </a:t>
            </a:r>
            <a:r>
              <a:rPr sz="1500" b="1" dirty="0">
                <a:latin typeface="Times New Roman"/>
                <a:cs typeface="Times New Roman"/>
              </a:rPr>
              <a:t>об</a:t>
            </a:r>
            <a:r>
              <a:rPr sz="1500" b="1" spc="60" dirty="0">
                <a:latin typeface="Times New Roman"/>
                <a:cs typeface="Times New Roman"/>
              </a:rPr>
              <a:t> </a:t>
            </a:r>
            <a:r>
              <a:rPr sz="1500" b="1" spc="-5" dirty="0">
                <a:latin typeface="Times New Roman"/>
                <a:cs typeface="Times New Roman"/>
              </a:rPr>
              <a:t>отсутствии</a:t>
            </a:r>
            <a:r>
              <a:rPr sz="1500" b="1" spc="70" dirty="0">
                <a:latin typeface="Times New Roman"/>
                <a:cs typeface="Times New Roman"/>
              </a:rPr>
              <a:t> </a:t>
            </a:r>
            <a:r>
              <a:rPr sz="1500" b="1" dirty="0">
                <a:latin typeface="Times New Roman"/>
                <a:cs typeface="Times New Roman"/>
              </a:rPr>
              <a:t>в</a:t>
            </a:r>
            <a:r>
              <a:rPr sz="1500" b="1" spc="75" dirty="0">
                <a:latin typeface="Times New Roman"/>
                <a:cs typeface="Times New Roman"/>
              </a:rPr>
              <a:t> </a:t>
            </a:r>
            <a:r>
              <a:rPr sz="1500" spc="-10" dirty="0">
                <a:latin typeface="Times New Roman"/>
                <a:cs typeface="Times New Roman"/>
              </a:rPr>
              <a:t>предусмотренном</a:t>
            </a:r>
            <a:r>
              <a:rPr sz="1500" spc="60" dirty="0">
                <a:latin typeface="Times New Roman"/>
                <a:cs typeface="Times New Roman"/>
              </a:rPr>
              <a:t> </a:t>
            </a:r>
            <a:r>
              <a:rPr sz="1500" spc="-20" dirty="0">
                <a:latin typeface="Times New Roman"/>
                <a:cs typeface="Times New Roman"/>
              </a:rPr>
              <a:t>Законом </a:t>
            </a:r>
            <a:r>
              <a:rPr sz="1500" spc="-360" dirty="0">
                <a:latin typeface="Times New Roman"/>
                <a:cs typeface="Times New Roman"/>
              </a:rPr>
              <a:t> </a:t>
            </a:r>
            <a:r>
              <a:rPr sz="1500" dirty="0">
                <a:latin typeface="Times New Roman"/>
                <a:cs typeface="Times New Roman"/>
              </a:rPr>
              <a:t>о</a:t>
            </a:r>
            <a:r>
              <a:rPr sz="1500" spc="5" dirty="0">
                <a:latin typeface="Times New Roman"/>
                <a:cs typeface="Times New Roman"/>
              </a:rPr>
              <a:t> </a:t>
            </a:r>
            <a:r>
              <a:rPr sz="1500" spc="-15" dirty="0">
                <a:latin typeface="Times New Roman"/>
                <a:cs typeface="Times New Roman"/>
              </a:rPr>
              <a:t>контрактной</a:t>
            </a:r>
            <a:r>
              <a:rPr sz="1500" spc="-10" dirty="0">
                <a:latin typeface="Times New Roman"/>
                <a:cs typeface="Times New Roman"/>
              </a:rPr>
              <a:t> системе</a:t>
            </a:r>
            <a:r>
              <a:rPr sz="1500" spc="-5" dirty="0">
                <a:latin typeface="Times New Roman"/>
                <a:cs typeface="Times New Roman"/>
              </a:rPr>
              <a:t> </a:t>
            </a:r>
            <a:r>
              <a:rPr sz="1500" b="1" dirty="0">
                <a:latin typeface="Times New Roman"/>
                <a:cs typeface="Times New Roman"/>
              </a:rPr>
              <a:t>реестре</a:t>
            </a:r>
            <a:r>
              <a:rPr sz="1500" b="1" spc="5" dirty="0">
                <a:latin typeface="Times New Roman"/>
                <a:cs typeface="Times New Roman"/>
              </a:rPr>
              <a:t> </a:t>
            </a:r>
            <a:r>
              <a:rPr sz="1500" b="1" spc="-5" dirty="0">
                <a:latin typeface="Times New Roman"/>
                <a:cs typeface="Times New Roman"/>
              </a:rPr>
              <a:t>недобросовестных</a:t>
            </a:r>
            <a:r>
              <a:rPr sz="1500" b="1" dirty="0">
                <a:latin typeface="Times New Roman"/>
                <a:cs typeface="Times New Roman"/>
              </a:rPr>
              <a:t> </a:t>
            </a:r>
            <a:r>
              <a:rPr sz="1500" b="1" spc="-10" dirty="0">
                <a:latin typeface="Times New Roman"/>
                <a:cs typeface="Times New Roman"/>
              </a:rPr>
              <a:t>поставщиков</a:t>
            </a:r>
            <a:r>
              <a:rPr sz="1500" b="1" spc="-5" dirty="0">
                <a:latin typeface="Times New Roman"/>
                <a:cs typeface="Times New Roman"/>
              </a:rPr>
              <a:t> </a:t>
            </a:r>
            <a:r>
              <a:rPr sz="1500" spc="-15" dirty="0">
                <a:latin typeface="Times New Roman"/>
                <a:cs typeface="Times New Roman"/>
              </a:rPr>
              <a:t>(подрядчиков,</a:t>
            </a:r>
            <a:r>
              <a:rPr sz="1500" spc="-10" dirty="0">
                <a:latin typeface="Times New Roman"/>
                <a:cs typeface="Times New Roman"/>
              </a:rPr>
              <a:t> исполнителей) </a:t>
            </a:r>
            <a:r>
              <a:rPr sz="1500" spc="-5" dirty="0">
                <a:latin typeface="Times New Roman"/>
                <a:cs typeface="Times New Roman"/>
              </a:rPr>
              <a:t> </a:t>
            </a:r>
            <a:r>
              <a:rPr sz="1500" spc="-10" dirty="0">
                <a:latin typeface="Times New Roman"/>
                <a:cs typeface="Times New Roman"/>
              </a:rPr>
              <a:t>информации </a:t>
            </a:r>
            <a:r>
              <a:rPr sz="1500" dirty="0">
                <a:latin typeface="Times New Roman"/>
                <a:cs typeface="Times New Roman"/>
              </a:rPr>
              <a:t>об </a:t>
            </a:r>
            <a:r>
              <a:rPr sz="1500" spc="-15" dirty="0">
                <a:latin typeface="Times New Roman"/>
                <a:cs typeface="Times New Roman"/>
              </a:rPr>
              <a:t>участнике </a:t>
            </a:r>
            <a:r>
              <a:rPr sz="1500" spc="-10" dirty="0">
                <a:latin typeface="Times New Roman"/>
                <a:cs typeface="Times New Roman"/>
              </a:rPr>
              <a:t>закупки, </a:t>
            </a:r>
            <a:r>
              <a:rPr sz="1500" dirty="0">
                <a:latin typeface="Times New Roman"/>
                <a:cs typeface="Times New Roman"/>
              </a:rPr>
              <a:t>в </a:t>
            </a:r>
            <a:r>
              <a:rPr sz="1500" spc="-15" dirty="0">
                <a:latin typeface="Times New Roman"/>
                <a:cs typeface="Times New Roman"/>
              </a:rPr>
              <a:t>том </a:t>
            </a:r>
            <a:r>
              <a:rPr sz="1500" spc="-5" dirty="0">
                <a:latin typeface="Times New Roman"/>
                <a:cs typeface="Times New Roman"/>
              </a:rPr>
              <a:t>числе </a:t>
            </a:r>
            <a:r>
              <a:rPr sz="1500" b="1" dirty="0">
                <a:latin typeface="Times New Roman"/>
                <a:cs typeface="Times New Roman"/>
              </a:rPr>
              <a:t>о </a:t>
            </a:r>
            <a:r>
              <a:rPr sz="1500" b="1" spc="-5" dirty="0">
                <a:latin typeface="Times New Roman"/>
                <a:cs typeface="Times New Roman"/>
              </a:rPr>
              <a:t>лицах, </a:t>
            </a:r>
            <a:r>
              <a:rPr sz="1500" spc="-10" dirty="0">
                <a:latin typeface="Times New Roman"/>
                <a:cs typeface="Times New Roman"/>
              </a:rPr>
              <a:t>информация </a:t>
            </a:r>
            <a:r>
              <a:rPr sz="1500" dirty="0">
                <a:latin typeface="Times New Roman"/>
                <a:cs typeface="Times New Roman"/>
              </a:rPr>
              <a:t>о </a:t>
            </a:r>
            <a:r>
              <a:rPr sz="1500" spc="-20" dirty="0">
                <a:latin typeface="Times New Roman"/>
                <a:cs typeface="Times New Roman"/>
              </a:rPr>
              <a:t>которых </a:t>
            </a:r>
            <a:r>
              <a:rPr sz="1500" spc="-10" dirty="0">
                <a:latin typeface="Times New Roman"/>
                <a:cs typeface="Times New Roman"/>
              </a:rPr>
              <a:t>содержится </a:t>
            </a:r>
            <a:r>
              <a:rPr sz="1500" dirty="0">
                <a:latin typeface="Times New Roman"/>
                <a:cs typeface="Times New Roman"/>
              </a:rPr>
              <a:t>в </a:t>
            </a:r>
            <a:r>
              <a:rPr sz="1500" spc="-10" dirty="0">
                <a:latin typeface="Times New Roman"/>
                <a:cs typeface="Times New Roman"/>
              </a:rPr>
              <a:t>заявке </a:t>
            </a:r>
            <a:r>
              <a:rPr sz="1500" spc="-5" dirty="0">
                <a:latin typeface="Times New Roman"/>
                <a:cs typeface="Times New Roman"/>
              </a:rPr>
              <a:t> </a:t>
            </a:r>
            <a:r>
              <a:rPr sz="1500" dirty="0">
                <a:latin typeface="Times New Roman"/>
                <a:cs typeface="Times New Roman"/>
              </a:rPr>
              <a:t>на</a:t>
            </a:r>
            <a:r>
              <a:rPr sz="1500" spc="5" dirty="0">
                <a:latin typeface="Times New Roman"/>
                <a:cs typeface="Times New Roman"/>
              </a:rPr>
              <a:t> </a:t>
            </a:r>
            <a:r>
              <a:rPr sz="1500" spc="-5" dirty="0">
                <a:latin typeface="Times New Roman"/>
                <a:cs typeface="Times New Roman"/>
              </a:rPr>
              <a:t>участие</a:t>
            </a:r>
            <a:r>
              <a:rPr sz="1500" dirty="0">
                <a:latin typeface="Times New Roman"/>
                <a:cs typeface="Times New Roman"/>
              </a:rPr>
              <a:t> в</a:t>
            </a:r>
            <a:r>
              <a:rPr sz="1500" spc="5" dirty="0">
                <a:latin typeface="Times New Roman"/>
                <a:cs typeface="Times New Roman"/>
              </a:rPr>
              <a:t> </a:t>
            </a:r>
            <a:r>
              <a:rPr sz="1500" spc="-15" dirty="0">
                <a:latin typeface="Times New Roman"/>
                <a:cs typeface="Times New Roman"/>
              </a:rPr>
              <a:t>закупке</a:t>
            </a:r>
            <a:r>
              <a:rPr sz="1500" spc="-10" dirty="0">
                <a:latin typeface="Times New Roman"/>
                <a:cs typeface="Times New Roman"/>
              </a:rPr>
              <a:t> </a:t>
            </a:r>
            <a:r>
              <a:rPr sz="1500" dirty="0">
                <a:latin typeface="Times New Roman"/>
                <a:cs typeface="Times New Roman"/>
              </a:rPr>
              <a:t>в</a:t>
            </a:r>
            <a:r>
              <a:rPr sz="1500" spc="5" dirty="0">
                <a:latin typeface="Times New Roman"/>
                <a:cs typeface="Times New Roman"/>
              </a:rPr>
              <a:t> </a:t>
            </a:r>
            <a:r>
              <a:rPr sz="1500" spc="-5" dirty="0">
                <a:latin typeface="Times New Roman"/>
                <a:cs typeface="Times New Roman"/>
              </a:rPr>
              <a:t>соответствии</a:t>
            </a:r>
            <a:r>
              <a:rPr sz="1500" dirty="0">
                <a:latin typeface="Times New Roman"/>
                <a:cs typeface="Times New Roman"/>
              </a:rPr>
              <a:t> с</a:t>
            </a:r>
            <a:r>
              <a:rPr sz="1500" spc="5" dirty="0">
                <a:latin typeface="Times New Roman"/>
                <a:cs typeface="Times New Roman"/>
              </a:rPr>
              <a:t> </a:t>
            </a:r>
            <a:r>
              <a:rPr sz="1500" spc="-20" dirty="0">
                <a:latin typeface="Times New Roman"/>
                <a:cs typeface="Times New Roman"/>
              </a:rPr>
              <a:t>подпунктом</a:t>
            </a:r>
            <a:r>
              <a:rPr sz="1500" spc="-15" dirty="0">
                <a:latin typeface="Times New Roman"/>
                <a:cs typeface="Times New Roman"/>
              </a:rPr>
              <a:t> </a:t>
            </a:r>
            <a:r>
              <a:rPr sz="1500" spc="-5" dirty="0">
                <a:latin typeface="Times New Roman"/>
                <a:cs typeface="Times New Roman"/>
              </a:rPr>
              <a:t>"в"</a:t>
            </a:r>
            <a:r>
              <a:rPr sz="1500" dirty="0">
                <a:latin typeface="Times New Roman"/>
                <a:cs typeface="Times New Roman"/>
              </a:rPr>
              <a:t> </a:t>
            </a:r>
            <a:r>
              <a:rPr sz="1500" spc="-5" dirty="0">
                <a:latin typeface="Times New Roman"/>
                <a:cs typeface="Times New Roman"/>
              </a:rPr>
              <a:t>пункта</a:t>
            </a:r>
            <a:r>
              <a:rPr sz="1500" dirty="0">
                <a:latin typeface="Times New Roman"/>
                <a:cs typeface="Times New Roman"/>
              </a:rPr>
              <a:t> 1</a:t>
            </a:r>
            <a:r>
              <a:rPr sz="1500" spc="5" dirty="0">
                <a:latin typeface="Times New Roman"/>
                <a:cs typeface="Times New Roman"/>
              </a:rPr>
              <a:t> </a:t>
            </a:r>
            <a:r>
              <a:rPr sz="1500" spc="-10" dirty="0">
                <a:latin typeface="Times New Roman"/>
                <a:cs typeface="Times New Roman"/>
              </a:rPr>
              <a:t>части</a:t>
            </a:r>
            <a:r>
              <a:rPr sz="1500" spc="-5" dirty="0">
                <a:latin typeface="Times New Roman"/>
                <a:cs typeface="Times New Roman"/>
              </a:rPr>
              <a:t> </a:t>
            </a:r>
            <a:r>
              <a:rPr sz="1500" dirty="0">
                <a:latin typeface="Times New Roman"/>
                <a:cs typeface="Times New Roman"/>
              </a:rPr>
              <a:t>1</a:t>
            </a:r>
            <a:r>
              <a:rPr sz="1500" spc="5" dirty="0">
                <a:latin typeface="Times New Roman"/>
                <a:cs typeface="Times New Roman"/>
              </a:rPr>
              <a:t> </a:t>
            </a:r>
            <a:r>
              <a:rPr sz="1500" spc="-10" dirty="0">
                <a:latin typeface="Times New Roman"/>
                <a:cs typeface="Times New Roman"/>
              </a:rPr>
              <a:t>статьи</a:t>
            </a:r>
            <a:r>
              <a:rPr sz="1500" spc="-5" dirty="0">
                <a:latin typeface="Times New Roman"/>
                <a:cs typeface="Times New Roman"/>
              </a:rPr>
              <a:t> 43</a:t>
            </a:r>
            <a:r>
              <a:rPr sz="1500" spc="365" dirty="0">
                <a:latin typeface="Times New Roman"/>
                <a:cs typeface="Times New Roman"/>
              </a:rPr>
              <a:t> </a:t>
            </a:r>
            <a:r>
              <a:rPr sz="1500" spc="-20" dirty="0">
                <a:latin typeface="Times New Roman"/>
                <a:cs typeface="Times New Roman"/>
              </a:rPr>
              <a:t>Закона</a:t>
            </a:r>
            <a:r>
              <a:rPr sz="1500" spc="335" dirty="0">
                <a:latin typeface="Times New Roman"/>
                <a:cs typeface="Times New Roman"/>
              </a:rPr>
              <a:t> </a:t>
            </a:r>
            <a:r>
              <a:rPr sz="1500" dirty="0">
                <a:latin typeface="Times New Roman"/>
                <a:cs typeface="Times New Roman"/>
              </a:rPr>
              <a:t>о </a:t>
            </a:r>
            <a:r>
              <a:rPr sz="1500" spc="5" dirty="0">
                <a:latin typeface="Times New Roman"/>
                <a:cs typeface="Times New Roman"/>
              </a:rPr>
              <a:t> </a:t>
            </a:r>
            <a:r>
              <a:rPr sz="1500" spc="-15" dirty="0">
                <a:latin typeface="Times New Roman"/>
                <a:cs typeface="Times New Roman"/>
              </a:rPr>
              <a:t>контрактной </a:t>
            </a:r>
            <a:r>
              <a:rPr sz="1500" spc="-10" dirty="0">
                <a:latin typeface="Times New Roman"/>
                <a:cs typeface="Times New Roman"/>
              </a:rPr>
              <a:t>системе, </a:t>
            </a:r>
            <a:r>
              <a:rPr sz="1500" b="1" spc="-10" dirty="0">
                <a:latin typeface="Times New Roman"/>
                <a:cs typeface="Times New Roman"/>
              </a:rPr>
              <a:t>включенной </a:t>
            </a:r>
            <a:r>
              <a:rPr sz="1500" b="1" dirty="0">
                <a:latin typeface="Times New Roman"/>
                <a:cs typeface="Times New Roman"/>
              </a:rPr>
              <a:t>в </a:t>
            </a:r>
            <a:r>
              <a:rPr sz="1500" b="1" spc="-5" dirty="0">
                <a:latin typeface="Times New Roman"/>
                <a:cs typeface="Times New Roman"/>
              </a:rPr>
              <a:t>такой </a:t>
            </a:r>
            <a:r>
              <a:rPr sz="1500" b="1" dirty="0">
                <a:latin typeface="Times New Roman"/>
                <a:cs typeface="Times New Roman"/>
              </a:rPr>
              <a:t>реестр в </a:t>
            </a:r>
            <a:r>
              <a:rPr sz="1500" b="1" spc="-10" dirty="0">
                <a:latin typeface="Times New Roman"/>
                <a:cs typeface="Times New Roman"/>
              </a:rPr>
              <a:t>связи </a:t>
            </a:r>
            <a:r>
              <a:rPr sz="1500" b="1" dirty="0">
                <a:latin typeface="Times New Roman"/>
                <a:cs typeface="Times New Roman"/>
              </a:rPr>
              <a:t>с </a:t>
            </a:r>
            <a:r>
              <a:rPr sz="1500" b="1" spc="-15" dirty="0">
                <a:latin typeface="Times New Roman"/>
                <a:cs typeface="Times New Roman"/>
              </a:rPr>
              <a:t>отказом </a:t>
            </a:r>
            <a:r>
              <a:rPr sz="1500" b="1" spc="-10" dirty="0">
                <a:latin typeface="Times New Roman"/>
                <a:cs typeface="Times New Roman"/>
              </a:rPr>
              <a:t>от исполнения </a:t>
            </a:r>
            <a:r>
              <a:rPr sz="1500" b="1" spc="-5" dirty="0">
                <a:latin typeface="Times New Roman"/>
                <a:cs typeface="Times New Roman"/>
              </a:rPr>
              <a:t>контракта </a:t>
            </a:r>
            <a:r>
              <a:rPr sz="1500" b="1" spc="-15" dirty="0">
                <a:latin typeface="Times New Roman"/>
                <a:cs typeface="Times New Roman"/>
              </a:rPr>
              <a:t>по </a:t>
            </a:r>
            <a:r>
              <a:rPr sz="1500" b="1" spc="-10" dirty="0">
                <a:latin typeface="Times New Roman"/>
                <a:cs typeface="Times New Roman"/>
              </a:rPr>
              <a:t> </a:t>
            </a:r>
            <a:r>
              <a:rPr sz="1500" b="1" spc="-5" dirty="0">
                <a:latin typeface="Times New Roman"/>
                <a:cs typeface="Times New Roman"/>
              </a:rPr>
              <a:t>причине</a:t>
            </a:r>
            <a:r>
              <a:rPr sz="1500" b="1" dirty="0">
                <a:latin typeface="Times New Roman"/>
                <a:cs typeface="Times New Roman"/>
              </a:rPr>
              <a:t> </a:t>
            </a:r>
            <a:r>
              <a:rPr sz="1500" b="1" spc="-5" dirty="0">
                <a:latin typeface="Times New Roman"/>
                <a:cs typeface="Times New Roman"/>
              </a:rPr>
              <a:t>введения</a:t>
            </a:r>
            <a:r>
              <a:rPr sz="1500" b="1" dirty="0">
                <a:latin typeface="Times New Roman"/>
                <a:cs typeface="Times New Roman"/>
              </a:rPr>
              <a:t> в</a:t>
            </a:r>
            <a:r>
              <a:rPr sz="1500" b="1" spc="5" dirty="0">
                <a:latin typeface="Times New Roman"/>
                <a:cs typeface="Times New Roman"/>
              </a:rPr>
              <a:t> </a:t>
            </a:r>
            <a:r>
              <a:rPr sz="1500" b="1" spc="-10" dirty="0">
                <a:latin typeface="Times New Roman"/>
                <a:cs typeface="Times New Roman"/>
              </a:rPr>
              <a:t>отношении</a:t>
            </a:r>
            <a:r>
              <a:rPr sz="1500" b="1" spc="-5" dirty="0">
                <a:latin typeface="Times New Roman"/>
                <a:cs typeface="Times New Roman"/>
              </a:rPr>
              <a:t> </a:t>
            </a:r>
            <a:r>
              <a:rPr sz="1500" b="1" spc="-10" dirty="0">
                <a:latin typeface="Times New Roman"/>
                <a:cs typeface="Times New Roman"/>
              </a:rPr>
              <a:t>заказчика</a:t>
            </a:r>
            <a:r>
              <a:rPr sz="1500" b="1" spc="-5" dirty="0">
                <a:latin typeface="Times New Roman"/>
                <a:cs typeface="Times New Roman"/>
              </a:rPr>
              <a:t> политических</a:t>
            </a:r>
            <a:r>
              <a:rPr sz="1500" b="1" dirty="0">
                <a:latin typeface="Times New Roman"/>
                <a:cs typeface="Times New Roman"/>
              </a:rPr>
              <a:t> </a:t>
            </a:r>
            <a:r>
              <a:rPr sz="1500" b="1" spc="-5" dirty="0">
                <a:latin typeface="Times New Roman"/>
                <a:cs typeface="Times New Roman"/>
              </a:rPr>
              <a:t>или</a:t>
            </a:r>
            <a:r>
              <a:rPr sz="1500" b="1" dirty="0">
                <a:latin typeface="Times New Roman"/>
                <a:cs typeface="Times New Roman"/>
              </a:rPr>
              <a:t> </a:t>
            </a:r>
            <a:r>
              <a:rPr sz="1500" b="1" spc="-10" dirty="0">
                <a:latin typeface="Times New Roman"/>
                <a:cs typeface="Times New Roman"/>
              </a:rPr>
              <a:t>экономических</a:t>
            </a:r>
            <a:r>
              <a:rPr sz="1500" b="1" spc="-5" dirty="0">
                <a:latin typeface="Times New Roman"/>
                <a:cs typeface="Times New Roman"/>
              </a:rPr>
              <a:t> санкций </a:t>
            </a:r>
            <a:r>
              <a:rPr sz="1500" b="1" dirty="0">
                <a:latin typeface="Times New Roman"/>
                <a:cs typeface="Times New Roman"/>
              </a:rPr>
              <a:t> </a:t>
            </a:r>
            <a:r>
              <a:rPr sz="1500" spc="-5" dirty="0">
                <a:latin typeface="Times New Roman"/>
                <a:cs typeface="Times New Roman"/>
              </a:rPr>
              <a:t>иностранными</a:t>
            </a:r>
            <a:r>
              <a:rPr sz="1500" spc="80" dirty="0">
                <a:latin typeface="Times New Roman"/>
                <a:cs typeface="Times New Roman"/>
              </a:rPr>
              <a:t> </a:t>
            </a:r>
            <a:r>
              <a:rPr sz="1500" spc="-15" dirty="0">
                <a:latin typeface="Times New Roman"/>
                <a:cs typeface="Times New Roman"/>
              </a:rPr>
              <a:t>государствами,</a:t>
            </a:r>
            <a:r>
              <a:rPr sz="1500" spc="80" dirty="0">
                <a:latin typeface="Times New Roman"/>
                <a:cs typeface="Times New Roman"/>
              </a:rPr>
              <a:t> </a:t>
            </a:r>
            <a:r>
              <a:rPr sz="1500" spc="-10" dirty="0">
                <a:latin typeface="Times New Roman"/>
                <a:cs typeface="Times New Roman"/>
              </a:rPr>
              <a:t>совершающими</a:t>
            </a:r>
            <a:r>
              <a:rPr sz="1500" spc="85" dirty="0">
                <a:latin typeface="Times New Roman"/>
                <a:cs typeface="Times New Roman"/>
              </a:rPr>
              <a:t> </a:t>
            </a:r>
            <a:r>
              <a:rPr sz="1500" spc="-10" dirty="0">
                <a:latin typeface="Times New Roman"/>
                <a:cs typeface="Times New Roman"/>
              </a:rPr>
              <a:t>недружественные</a:t>
            </a:r>
            <a:r>
              <a:rPr sz="1500" spc="80" dirty="0">
                <a:latin typeface="Times New Roman"/>
                <a:cs typeface="Times New Roman"/>
              </a:rPr>
              <a:t> </a:t>
            </a:r>
            <a:r>
              <a:rPr sz="1500" spc="-10" dirty="0">
                <a:latin typeface="Times New Roman"/>
                <a:cs typeface="Times New Roman"/>
              </a:rPr>
              <a:t>действия</a:t>
            </a:r>
            <a:r>
              <a:rPr sz="1500" spc="75" dirty="0">
                <a:latin typeface="Times New Roman"/>
                <a:cs typeface="Times New Roman"/>
              </a:rPr>
              <a:t> </a:t>
            </a:r>
            <a:r>
              <a:rPr sz="1500" dirty="0">
                <a:latin typeface="Times New Roman"/>
                <a:cs typeface="Times New Roman"/>
              </a:rPr>
              <a:t>в</a:t>
            </a:r>
            <a:r>
              <a:rPr sz="1500" spc="75" dirty="0">
                <a:latin typeface="Times New Roman"/>
                <a:cs typeface="Times New Roman"/>
              </a:rPr>
              <a:t> </a:t>
            </a:r>
            <a:r>
              <a:rPr sz="1500" spc="-5" dirty="0">
                <a:latin typeface="Times New Roman"/>
                <a:cs typeface="Times New Roman"/>
              </a:rPr>
              <a:t>отношении</a:t>
            </a:r>
            <a:r>
              <a:rPr sz="1500" spc="80" dirty="0">
                <a:latin typeface="Times New Roman"/>
                <a:cs typeface="Times New Roman"/>
              </a:rPr>
              <a:t> </a:t>
            </a:r>
            <a:r>
              <a:rPr sz="1500" spc="-10" dirty="0">
                <a:latin typeface="Times New Roman"/>
                <a:cs typeface="Times New Roman"/>
              </a:rPr>
              <a:t>РФ,</a:t>
            </a:r>
            <a:r>
              <a:rPr sz="1500" spc="65" dirty="0">
                <a:latin typeface="Times New Roman"/>
                <a:cs typeface="Times New Roman"/>
              </a:rPr>
              <a:t> </a:t>
            </a:r>
            <a:r>
              <a:rPr sz="1500" spc="-5" dirty="0">
                <a:latin typeface="Times New Roman"/>
                <a:cs typeface="Times New Roman"/>
              </a:rPr>
              <a:t>граждан</a:t>
            </a:r>
            <a:endParaRPr sz="1500" dirty="0">
              <a:latin typeface="Times New Roman"/>
              <a:cs typeface="Times New Roman"/>
            </a:endParaRPr>
          </a:p>
        </p:txBody>
      </p:sp>
      <p:sp>
        <p:nvSpPr>
          <p:cNvPr id="5" name="object 5"/>
          <p:cNvSpPr txBox="1"/>
          <p:nvPr/>
        </p:nvSpPr>
        <p:spPr>
          <a:xfrm>
            <a:off x="2071217" y="5738876"/>
            <a:ext cx="3177540" cy="243656"/>
          </a:xfrm>
          <a:prstGeom prst="rect">
            <a:avLst/>
          </a:prstGeom>
        </p:spPr>
        <p:txBody>
          <a:bodyPr vert="horz" wrap="square" lIns="0" tIns="12700" rIns="0" bIns="0" rtlCol="0">
            <a:spAutoFit/>
          </a:bodyPr>
          <a:lstStyle/>
          <a:p>
            <a:pPr marL="12700">
              <a:spcBef>
                <a:spcPts val="100"/>
              </a:spcBef>
              <a:tabLst>
                <a:tab pos="454025" algn="l"/>
                <a:tab pos="940435" algn="l"/>
                <a:tab pos="2070100" algn="l"/>
              </a:tabLst>
            </a:pPr>
            <a:r>
              <a:rPr sz="1500" spc="-10" dirty="0">
                <a:latin typeface="Times New Roman"/>
                <a:cs typeface="Times New Roman"/>
              </a:rPr>
              <a:t>РФ	</a:t>
            </a:r>
            <a:r>
              <a:rPr sz="1500" spc="-5" dirty="0">
                <a:latin typeface="Times New Roman"/>
                <a:cs typeface="Times New Roman"/>
              </a:rPr>
              <a:t>или	российских	юридических</a:t>
            </a:r>
            <a:endParaRPr sz="1500">
              <a:latin typeface="Times New Roman"/>
              <a:cs typeface="Times New Roman"/>
            </a:endParaRPr>
          </a:p>
        </p:txBody>
      </p:sp>
      <p:sp>
        <p:nvSpPr>
          <p:cNvPr id="6" name="object 6"/>
          <p:cNvSpPr txBox="1"/>
          <p:nvPr/>
        </p:nvSpPr>
        <p:spPr>
          <a:xfrm>
            <a:off x="2071218" y="5967476"/>
            <a:ext cx="3123565" cy="243656"/>
          </a:xfrm>
          <a:prstGeom prst="rect">
            <a:avLst/>
          </a:prstGeom>
        </p:spPr>
        <p:txBody>
          <a:bodyPr vert="horz" wrap="square" lIns="0" tIns="12700" rIns="0" bIns="0" rtlCol="0">
            <a:spAutoFit/>
          </a:bodyPr>
          <a:lstStyle/>
          <a:p>
            <a:pPr marL="12700">
              <a:spcBef>
                <a:spcPts val="100"/>
              </a:spcBef>
              <a:tabLst>
                <a:tab pos="1845945" algn="l"/>
              </a:tabLst>
            </a:pPr>
            <a:r>
              <a:rPr sz="1500" spc="-15" dirty="0">
                <a:latin typeface="Times New Roman"/>
                <a:cs typeface="Times New Roman"/>
              </a:rPr>
              <a:t>государственными	</a:t>
            </a:r>
            <a:r>
              <a:rPr sz="1500" spc="-10" dirty="0">
                <a:latin typeface="Times New Roman"/>
                <a:cs typeface="Times New Roman"/>
              </a:rPr>
              <a:t>объединениями</a:t>
            </a:r>
            <a:endParaRPr sz="1500">
              <a:latin typeface="Times New Roman"/>
              <a:cs typeface="Times New Roman"/>
            </a:endParaRPr>
          </a:p>
        </p:txBody>
      </p:sp>
      <p:sp>
        <p:nvSpPr>
          <p:cNvPr id="7" name="object 7"/>
          <p:cNvSpPr txBox="1"/>
          <p:nvPr/>
        </p:nvSpPr>
        <p:spPr>
          <a:xfrm>
            <a:off x="5412485" y="5738876"/>
            <a:ext cx="4998720" cy="482600"/>
          </a:xfrm>
          <a:prstGeom prst="rect">
            <a:avLst/>
          </a:prstGeom>
        </p:spPr>
        <p:txBody>
          <a:bodyPr vert="horz" wrap="square" lIns="0" tIns="12700" rIns="0" bIns="0" rtlCol="0">
            <a:spAutoFit/>
          </a:bodyPr>
          <a:lstStyle/>
          <a:p>
            <a:pPr marL="94615" marR="5080" indent="-82550">
              <a:spcBef>
                <a:spcPts val="100"/>
              </a:spcBef>
              <a:tabLst>
                <a:tab pos="521334" algn="l"/>
                <a:tab pos="545465" algn="l"/>
                <a:tab pos="835025" algn="l"/>
                <a:tab pos="1271270" algn="l"/>
                <a:tab pos="1447800" algn="l"/>
                <a:tab pos="2298700" algn="l"/>
                <a:tab pos="2367280" algn="l"/>
                <a:tab pos="2725420" algn="l"/>
                <a:tab pos="3476625" algn="l"/>
                <a:tab pos="3763010" algn="l"/>
              </a:tabLst>
            </a:pPr>
            <a:r>
              <a:rPr sz="1500" spc="-5" dirty="0">
                <a:latin typeface="Times New Roman"/>
                <a:cs typeface="Times New Roman"/>
              </a:rPr>
              <a:t>лиц</a:t>
            </a:r>
            <a:r>
              <a:rPr sz="1500" dirty="0">
                <a:latin typeface="Times New Roman"/>
                <a:cs typeface="Times New Roman"/>
              </a:rPr>
              <a:t>,		и	(и</a:t>
            </a:r>
            <a:r>
              <a:rPr sz="1500" spc="-20" dirty="0">
                <a:latin typeface="Times New Roman"/>
                <a:cs typeface="Times New Roman"/>
              </a:rPr>
              <a:t>л</a:t>
            </a:r>
            <a:r>
              <a:rPr sz="1500" spc="-5" dirty="0">
                <a:latin typeface="Times New Roman"/>
                <a:cs typeface="Times New Roman"/>
              </a:rPr>
              <a:t>и</a:t>
            </a:r>
            <a:r>
              <a:rPr sz="1500" dirty="0">
                <a:latin typeface="Times New Roman"/>
                <a:cs typeface="Times New Roman"/>
              </a:rPr>
              <a:t>)		</a:t>
            </a:r>
            <a:r>
              <a:rPr sz="1500" spc="-5" dirty="0">
                <a:latin typeface="Times New Roman"/>
                <a:cs typeface="Times New Roman"/>
              </a:rPr>
              <a:t>в</a:t>
            </a:r>
            <a:r>
              <a:rPr sz="1500" spc="-15" dirty="0">
                <a:latin typeface="Times New Roman"/>
                <a:cs typeface="Times New Roman"/>
              </a:rPr>
              <a:t>в</a:t>
            </a:r>
            <a:r>
              <a:rPr sz="1500" spc="-30" dirty="0">
                <a:latin typeface="Times New Roman"/>
                <a:cs typeface="Times New Roman"/>
              </a:rPr>
              <a:t>е</a:t>
            </a:r>
            <a:r>
              <a:rPr sz="1500" dirty="0">
                <a:latin typeface="Times New Roman"/>
                <a:cs typeface="Times New Roman"/>
              </a:rPr>
              <a:t>д</a:t>
            </a:r>
            <a:r>
              <a:rPr sz="1500" spc="-10" dirty="0">
                <a:latin typeface="Times New Roman"/>
                <a:cs typeface="Times New Roman"/>
              </a:rPr>
              <a:t>е</a:t>
            </a:r>
            <a:r>
              <a:rPr sz="1500" spc="-5" dirty="0">
                <a:latin typeface="Times New Roman"/>
                <a:cs typeface="Times New Roman"/>
              </a:rPr>
              <a:t>ни</a:t>
            </a:r>
            <a:r>
              <a:rPr sz="1500" dirty="0">
                <a:latin typeface="Times New Roman"/>
                <a:cs typeface="Times New Roman"/>
              </a:rPr>
              <a:t>я		</a:t>
            </a:r>
            <a:r>
              <a:rPr sz="1500" spc="-5" dirty="0">
                <a:latin typeface="Times New Roman"/>
                <a:cs typeface="Times New Roman"/>
              </a:rPr>
              <a:t>ин</a:t>
            </a:r>
            <a:r>
              <a:rPr sz="1500" spc="40" dirty="0">
                <a:latin typeface="Times New Roman"/>
                <a:cs typeface="Times New Roman"/>
              </a:rPr>
              <a:t>о</a:t>
            </a:r>
            <a:r>
              <a:rPr sz="1500" spc="-10" dirty="0">
                <a:latin typeface="Times New Roman"/>
                <a:cs typeface="Times New Roman"/>
              </a:rPr>
              <a:t>с</a:t>
            </a:r>
            <a:r>
              <a:rPr sz="1500" spc="15" dirty="0">
                <a:latin typeface="Times New Roman"/>
                <a:cs typeface="Times New Roman"/>
              </a:rPr>
              <a:t>т</a:t>
            </a:r>
            <a:r>
              <a:rPr sz="1500" dirty="0">
                <a:latin typeface="Times New Roman"/>
                <a:cs typeface="Times New Roman"/>
              </a:rPr>
              <a:t>р</a:t>
            </a:r>
            <a:r>
              <a:rPr sz="1500" spc="-10" dirty="0">
                <a:latin typeface="Times New Roman"/>
                <a:cs typeface="Times New Roman"/>
              </a:rPr>
              <a:t>а</a:t>
            </a:r>
            <a:r>
              <a:rPr sz="1500" spc="-5" dirty="0">
                <a:latin typeface="Times New Roman"/>
                <a:cs typeface="Times New Roman"/>
              </a:rPr>
              <a:t>нным</a:t>
            </a:r>
            <a:r>
              <a:rPr sz="1500" dirty="0">
                <a:latin typeface="Times New Roman"/>
                <a:cs typeface="Times New Roman"/>
              </a:rPr>
              <a:t>и	</a:t>
            </a:r>
            <a:r>
              <a:rPr sz="1500" spc="-40" dirty="0">
                <a:latin typeface="Times New Roman"/>
                <a:cs typeface="Times New Roman"/>
              </a:rPr>
              <a:t>г</a:t>
            </a:r>
            <a:r>
              <a:rPr sz="1500" spc="40" dirty="0">
                <a:latin typeface="Times New Roman"/>
                <a:cs typeface="Times New Roman"/>
              </a:rPr>
              <a:t>о</a:t>
            </a:r>
            <a:r>
              <a:rPr sz="1500" spc="-30" dirty="0">
                <a:latin typeface="Times New Roman"/>
                <a:cs typeface="Times New Roman"/>
              </a:rPr>
              <a:t>с</a:t>
            </a:r>
            <a:r>
              <a:rPr sz="1500" spc="-105" dirty="0">
                <a:latin typeface="Times New Roman"/>
                <a:cs typeface="Times New Roman"/>
              </a:rPr>
              <a:t>у</a:t>
            </a:r>
            <a:r>
              <a:rPr sz="1500" dirty="0">
                <a:latin typeface="Times New Roman"/>
                <a:cs typeface="Times New Roman"/>
              </a:rPr>
              <a:t>д</a:t>
            </a:r>
            <a:r>
              <a:rPr sz="1500" spc="-10" dirty="0">
                <a:latin typeface="Times New Roman"/>
                <a:cs typeface="Times New Roman"/>
              </a:rPr>
              <a:t>а</a:t>
            </a:r>
            <a:r>
              <a:rPr sz="1500" dirty="0">
                <a:latin typeface="Times New Roman"/>
                <a:cs typeface="Times New Roman"/>
              </a:rPr>
              <a:t>р</a:t>
            </a:r>
            <a:r>
              <a:rPr sz="1500" spc="-10" dirty="0">
                <a:latin typeface="Times New Roman"/>
                <a:cs typeface="Times New Roman"/>
              </a:rPr>
              <a:t>с</a:t>
            </a:r>
            <a:r>
              <a:rPr sz="1500" dirty="0">
                <a:latin typeface="Times New Roman"/>
                <a:cs typeface="Times New Roman"/>
              </a:rPr>
              <a:t>т</a:t>
            </a:r>
            <a:r>
              <a:rPr sz="1500" spc="-25" dirty="0">
                <a:latin typeface="Times New Roman"/>
                <a:cs typeface="Times New Roman"/>
              </a:rPr>
              <a:t>в</a:t>
            </a:r>
            <a:r>
              <a:rPr sz="1500" spc="-10" dirty="0">
                <a:latin typeface="Times New Roman"/>
                <a:cs typeface="Times New Roman"/>
              </a:rPr>
              <a:t>а</a:t>
            </a:r>
            <a:r>
              <a:rPr sz="1500" dirty="0">
                <a:latin typeface="Times New Roman"/>
                <a:cs typeface="Times New Roman"/>
              </a:rPr>
              <a:t>ми,  и	(и</a:t>
            </a:r>
            <a:r>
              <a:rPr sz="1500" spc="-5" dirty="0">
                <a:latin typeface="Times New Roman"/>
                <a:cs typeface="Times New Roman"/>
              </a:rPr>
              <a:t>ли</a:t>
            </a:r>
            <a:r>
              <a:rPr sz="1500" dirty="0">
                <a:latin typeface="Times New Roman"/>
                <a:cs typeface="Times New Roman"/>
              </a:rPr>
              <a:t>)	</a:t>
            </a:r>
            <a:r>
              <a:rPr sz="1500" spc="-10" dirty="0">
                <a:latin typeface="Times New Roman"/>
                <a:cs typeface="Times New Roman"/>
              </a:rPr>
              <a:t>с</a:t>
            </a:r>
            <a:r>
              <a:rPr sz="1500" dirty="0">
                <a:latin typeface="Times New Roman"/>
                <a:cs typeface="Times New Roman"/>
              </a:rPr>
              <a:t>о</a:t>
            </a:r>
            <a:r>
              <a:rPr sz="1500" spc="-5" dirty="0">
                <a:latin typeface="Times New Roman"/>
                <a:cs typeface="Times New Roman"/>
              </a:rPr>
              <a:t>ю</a:t>
            </a:r>
            <a:r>
              <a:rPr sz="1500" spc="-10" dirty="0">
                <a:latin typeface="Times New Roman"/>
                <a:cs typeface="Times New Roman"/>
              </a:rPr>
              <a:t>за</a:t>
            </a:r>
            <a:r>
              <a:rPr sz="1500" dirty="0">
                <a:latin typeface="Times New Roman"/>
                <a:cs typeface="Times New Roman"/>
              </a:rPr>
              <a:t>ми	и	(и</a:t>
            </a:r>
            <a:r>
              <a:rPr sz="1500" spc="-5" dirty="0">
                <a:latin typeface="Times New Roman"/>
                <a:cs typeface="Times New Roman"/>
              </a:rPr>
              <a:t>ли</a:t>
            </a:r>
            <a:r>
              <a:rPr sz="1500" dirty="0">
                <a:latin typeface="Times New Roman"/>
                <a:cs typeface="Times New Roman"/>
              </a:rPr>
              <a:t>)	</a:t>
            </a:r>
            <a:r>
              <a:rPr sz="1500" spc="-40" dirty="0">
                <a:latin typeface="Times New Roman"/>
                <a:cs typeface="Times New Roman"/>
              </a:rPr>
              <a:t>г</a:t>
            </a:r>
            <a:r>
              <a:rPr sz="1500" spc="40" dirty="0">
                <a:latin typeface="Times New Roman"/>
                <a:cs typeface="Times New Roman"/>
              </a:rPr>
              <a:t>о</a:t>
            </a:r>
            <a:r>
              <a:rPr sz="1500" spc="-30" dirty="0">
                <a:latin typeface="Times New Roman"/>
                <a:cs typeface="Times New Roman"/>
              </a:rPr>
              <a:t>с</a:t>
            </a:r>
            <a:r>
              <a:rPr sz="1500" spc="-105" dirty="0">
                <a:latin typeface="Times New Roman"/>
                <a:cs typeface="Times New Roman"/>
              </a:rPr>
              <a:t>у</a:t>
            </a:r>
            <a:r>
              <a:rPr sz="1500" dirty="0">
                <a:latin typeface="Times New Roman"/>
                <a:cs typeface="Times New Roman"/>
              </a:rPr>
              <a:t>д</a:t>
            </a:r>
            <a:r>
              <a:rPr sz="1500" spc="-10" dirty="0">
                <a:latin typeface="Times New Roman"/>
                <a:cs typeface="Times New Roman"/>
              </a:rPr>
              <a:t>а</a:t>
            </a:r>
            <a:r>
              <a:rPr sz="1500" dirty="0">
                <a:latin typeface="Times New Roman"/>
                <a:cs typeface="Times New Roman"/>
              </a:rPr>
              <a:t>р</a:t>
            </a:r>
            <a:r>
              <a:rPr sz="1500" spc="-10" dirty="0">
                <a:latin typeface="Times New Roman"/>
                <a:cs typeface="Times New Roman"/>
              </a:rPr>
              <a:t>с</a:t>
            </a:r>
            <a:r>
              <a:rPr sz="1500" dirty="0">
                <a:latin typeface="Times New Roman"/>
                <a:cs typeface="Times New Roman"/>
              </a:rPr>
              <a:t>т</a:t>
            </a:r>
            <a:r>
              <a:rPr sz="1500" spc="-15" dirty="0">
                <a:latin typeface="Times New Roman"/>
                <a:cs typeface="Times New Roman"/>
              </a:rPr>
              <a:t>в</a:t>
            </a:r>
            <a:r>
              <a:rPr sz="1500" spc="-10" dirty="0">
                <a:latin typeface="Times New Roman"/>
                <a:cs typeface="Times New Roman"/>
              </a:rPr>
              <a:t>е</a:t>
            </a:r>
            <a:r>
              <a:rPr sz="1500" spc="-5" dirty="0">
                <a:latin typeface="Times New Roman"/>
                <a:cs typeface="Times New Roman"/>
              </a:rPr>
              <a:t>нными</a:t>
            </a:r>
            <a:endParaRPr sz="1500">
              <a:latin typeface="Times New Roman"/>
              <a:cs typeface="Times New Roman"/>
            </a:endParaRPr>
          </a:p>
        </p:txBody>
      </p:sp>
      <p:sp>
        <p:nvSpPr>
          <p:cNvPr id="8" name="object 8"/>
          <p:cNvSpPr txBox="1"/>
          <p:nvPr/>
        </p:nvSpPr>
        <p:spPr>
          <a:xfrm>
            <a:off x="2071217" y="6196076"/>
            <a:ext cx="8340090" cy="482600"/>
          </a:xfrm>
          <a:prstGeom prst="rect">
            <a:avLst/>
          </a:prstGeom>
        </p:spPr>
        <p:txBody>
          <a:bodyPr vert="horz" wrap="square" lIns="0" tIns="12700" rIns="0" bIns="0" rtlCol="0">
            <a:spAutoFit/>
          </a:bodyPr>
          <a:lstStyle/>
          <a:p>
            <a:pPr marL="12700" marR="5080">
              <a:spcBef>
                <a:spcPts val="100"/>
              </a:spcBef>
            </a:pPr>
            <a:r>
              <a:rPr sz="1500" spc="-15" dirty="0">
                <a:latin typeface="Times New Roman"/>
                <a:cs typeface="Times New Roman"/>
              </a:rPr>
              <a:t>(межгосударственными)</a:t>
            </a:r>
            <a:r>
              <a:rPr sz="1500" spc="45" dirty="0">
                <a:latin typeface="Times New Roman"/>
                <a:cs typeface="Times New Roman"/>
              </a:rPr>
              <a:t> </a:t>
            </a:r>
            <a:r>
              <a:rPr sz="1500" spc="-5" dirty="0">
                <a:latin typeface="Times New Roman"/>
                <a:cs typeface="Times New Roman"/>
              </a:rPr>
              <a:t>учреждениями</a:t>
            </a:r>
            <a:r>
              <a:rPr sz="1500" spc="35" dirty="0">
                <a:latin typeface="Times New Roman"/>
                <a:cs typeface="Times New Roman"/>
              </a:rPr>
              <a:t> </a:t>
            </a:r>
            <a:r>
              <a:rPr sz="1500" dirty="0">
                <a:latin typeface="Times New Roman"/>
                <a:cs typeface="Times New Roman"/>
              </a:rPr>
              <a:t>иностранных</a:t>
            </a:r>
            <a:r>
              <a:rPr sz="1500" spc="45" dirty="0">
                <a:latin typeface="Times New Roman"/>
                <a:cs typeface="Times New Roman"/>
              </a:rPr>
              <a:t> </a:t>
            </a:r>
            <a:r>
              <a:rPr sz="1500" spc="-20" dirty="0">
                <a:latin typeface="Times New Roman"/>
                <a:cs typeface="Times New Roman"/>
              </a:rPr>
              <a:t>государств</a:t>
            </a:r>
            <a:r>
              <a:rPr sz="1500" spc="35" dirty="0">
                <a:latin typeface="Times New Roman"/>
                <a:cs typeface="Times New Roman"/>
              </a:rPr>
              <a:t> </a:t>
            </a:r>
            <a:r>
              <a:rPr sz="1500" spc="-5" dirty="0">
                <a:latin typeface="Times New Roman"/>
                <a:cs typeface="Times New Roman"/>
              </a:rPr>
              <a:t>или</a:t>
            </a:r>
            <a:r>
              <a:rPr sz="1500" spc="30" dirty="0">
                <a:latin typeface="Times New Roman"/>
                <a:cs typeface="Times New Roman"/>
              </a:rPr>
              <a:t> </a:t>
            </a:r>
            <a:r>
              <a:rPr sz="1500" spc="-15" dirty="0">
                <a:latin typeface="Times New Roman"/>
                <a:cs typeface="Times New Roman"/>
              </a:rPr>
              <a:t>государственных</a:t>
            </a:r>
            <a:r>
              <a:rPr sz="1500" spc="45" dirty="0">
                <a:latin typeface="Times New Roman"/>
                <a:cs typeface="Times New Roman"/>
              </a:rPr>
              <a:t> </a:t>
            </a:r>
            <a:r>
              <a:rPr sz="1500" spc="-10" dirty="0">
                <a:latin typeface="Times New Roman"/>
                <a:cs typeface="Times New Roman"/>
              </a:rPr>
              <a:t>объединений</a:t>
            </a:r>
            <a:r>
              <a:rPr sz="1500" spc="35" dirty="0">
                <a:latin typeface="Times New Roman"/>
                <a:cs typeface="Times New Roman"/>
              </a:rPr>
              <a:t> </a:t>
            </a:r>
            <a:r>
              <a:rPr sz="1500" dirty="0">
                <a:latin typeface="Times New Roman"/>
                <a:cs typeface="Times New Roman"/>
              </a:rPr>
              <a:t>и </a:t>
            </a:r>
            <a:r>
              <a:rPr sz="1500" spc="-360" dirty="0">
                <a:latin typeface="Times New Roman"/>
                <a:cs typeface="Times New Roman"/>
              </a:rPr>
              <a:t> </a:t>
            </a:r>
            <a:r>
              <a:rPr sz="1500" spc="-5" dirty="0">
                <a:latin typeface="Times New Roman"/>
                <a:cs typeface="Times New Roman"/>
              </a:rPr>
              <a:t>(или)</a:t>
            </a:r>
            <a:r>
              <a:rPr sz="1500" spc="-10" dirty="0">
                <a:latin typeface="Times New Roman"/>
                <a:cs typeface="Times New Roman"/>
              </a:rPr>
              <a:t> союзов</a:t>
            </a:r>
            <a:r>
              <a:rPr sz="1500" spc="10" dirty="0">
                <a:latin typeface="Times New Roman"/>
                <a:cs typeface="Times New Roman"/>
              </a:rPr>
              <a:t> </a:t>
            </a:r>
            <a:r>
              <a:rPr sz="1500" spc="-5" dirty="0">
                <a:latin typeface="Times New Roman"/>
                <a:cs typeface="Times New Roman"/>
              </a:rPr>
              <a:t>мер</a:t>
            </a:r>
            <a:r>
              <a:rPr sz="1500" dirty="0">
                <a:latin typeface="Times New Roman"/>
                <a:cs typeface="Times New Roman"/>
              </a:rPr>
              <a:t> </a:t>
            </a:r>
            <a:r>
              <a:rPr sz="1500" spc="-10" dirty="0">
                <a:latin typeface="Times New Roman"/>
                <a:cs typeface="Times New Roman"/>
              </a:rPr>
              <a:t>ограничительного</a:t>
            </a:r>
            <a:r>
              <a:rPr sz="1500" spc="-30" dirty="0">
                <a:latin typeface="Times New Roman"/>
                <a:cs typeface="Times New Roman"/>
              </a:rPr>
              <a:t> </a:t>
            </a:r>
            <a:r>
              <a:rPr sz="1500" spc="-10" dirty="0">
                <a:latin typeface="Times New Roman"/>
                <a:cs typeface="Times New Roman"/>
              </a:rPr>
              <a:t>характера</a:t>
            </a:r>
            <a:endParaRPr sz="1500">
              <a:latin typeface="Times New Roman"/>
              <a:cs typeface="Times New Roman"/>
            </a:endParaRPr>
          </a:p>
        </p:txBody>
      </p:sp>
      <p:sp>
        <p:nvSpPr>
          <p:cNvPr id="10" name="object 10"/>
          <p:cNvSpPr txBox="1"/>
          <p:nvPr/>
        </p:nvSpPr>
        <p:spPr>
          <a:xfrm>
            <a:off x="3810000" y="2133600"/>
            <a:ext cx="6534150" cy="1758950"/>
          </a:xfrm>
          <a:prstGeom prst="rect">
            <a:avLst/>
          </a:prstGeom>
          <a:ln w="25400">
            <a:solidFill>
              <a:srgbClr val="C0504D"/>
            </a:solidFill>
          </a:ln>
        </p:spPr>
        <p:txBody>
          <a:bodyPr vert="horz" wrap="square" lIns="0" tIns="158115" rIns="0" bIns="0" rtlCol="0">
            <a:spAutoFit/>
          </a:bodyPr>
          <a:lstStyle/>
          <a:p>
            <a:pPr marL="91440">
              <a:spcBef>
                <a:spcPts val="1245"/>
              </a:spcBef>
            </a:pPr>
            <a:r>
              <a:rPr sz="1400" b="1" i="1" spc="5" dirty="0">
                <a:latin typeface="Times New Roman"/>
                <a:cs typeface="Times New Roman"/>
              </a:rPr>
              <a:t>Часть</a:t>
            </a:r>
            <a:r>
              <a:rPr sz="1400" b="1" i="1" spc="-60" dirty="0">
                <a:latin typeface="Times New Roman"/>
                <a:cs typeface="Times New Roman"/>
              </a:rPr>
              <a:t> </a:t>
            </a:r>
            <a:r>
              <a:rPr sz="1400" b="1" i="1" dirty="0">
                <a:latin typeface="Times New Roman"/>
                <a:cs typeface="Times New Roman"/>
              </a:rPr>
              <a:t>1.1</a:t>
            </a:r>
            <a:r>
              <a:rPr sz="1400" b="1" i="1" spc="-30" dirty="0">
                <a:latin typeface="Times New Roman"/>
                <a:cs typeface="Times New Roman"/>
              </a:rPr>
              <a:t> </a:t>
            </a:r>
            <a:r>
              <a:rPr sz="1400" b="1" i="1" dirty="0">
                <a:latin typeface="Times New Roman"/>
                <a:cs typeface="Times New Roman"/>
              </a:rPr>
              <a:t>статьи</a:t>
            </a:r>
            <a:r>
              <a:rPr sz="1400" b="1" i="1" spc="-55" dirty="0">
                <a:latin typeface="Times New Roman"/>
                <a:cs typeface="Times New Roman"/>
              </a:rPr>
              <a:t> </a:t>
            </a:r>
            <a:r>
              <a:rPr sz="1400" b="1" i="1" dirty="0">
                <a:latin typeface="Times New Roman"/>
                <a:cs typeface="Times New Roman"/>
              </a:rPr>
              <a:t>31</a:t>
            </a:r>
            <a:endParaRPr sz="1400">
              <a:latin typeface="Times New Roman"/>
              <a:cs typeface="Times New Roman"/>
            </a:endParaRPr>
          </a:p>
          <a:p>
            <a:pPr marL="91440" marR="443230">
              <a:lnSpc>
                <a:spcPct val="77500"/>
              </a:lnSpc>
              <a:spcBef>
                <a:spcPts val="1290"/>
              </a:spcBef>
            </a:pPr>
            <a:r>
              <a:rPr sz="1400" i="1" spc="-10" dirty="0">
                <a:latin typeface="Times New Roman"/>
                <a:cs typeface="Times New Roman"/>
              </a:rPr>
              <a:t>Заказчик</a:t>
            </a:r>
            <a:r>
              <a:rPr sz="1400" i="1" spc="-50" dirty="0">
                <a:latin typeface="Times New Roman"/>
                <a:cs typeface="Times New Roman"/>
              </a:rPr>
              <a:t> </a:t>
            </a:r>
            <a:r>
              <a:rPr sz="1400" i="1" dirty="0">
                <a:latin typeface="Times New Roman"/>
                <a:cs typeface="Times New Roman"/>
              </a:rPr>
              <a:t>вправе</a:t>
            </a:r>
            <a:r>
              <a:rPr sz="1400" i="1" spc="-5" dirty="0">
                <a:latin typeface="Times New Roman"/>
                <a:cs typeface="Times New Roman"/>
              </a:rPr>
              <a:t> </a:t>
            </a:r>
            <a:r>
              <a:rPr sz="1400" i="1" dirty="0">
                <a:latin typeface="Times New Roman"/>
                <a:cs typeface="Times New Roman"/>
              </a:rPr>
              <a:t>установить</a:t>
            </a:r>
            <a:r>
              <a:rPr sz="1400" i="1" spc="5" dirty="0">
                <a:latin typeface="Times New Roman"/>
                <a:cs typeface="Times New Roman"/>
              </a:rPr>
              <a:t> </a:t>
            </a:r>
            <a:r>
              <a:rPr sz="1400" i="1" spc="-10" dirty="0">
                <a:latin typeface="Times New Roman"/>
                <a:cs typeface="Times New Roman"/>
              </a:rPr>
              <a:t>требование</a:t>
            </a:r>
            <a:r>
              <a:rPr sz="1400" i="1" spc="-5" dirty="0">
                <a:latin typeface="Times New Roman"/>
                <a:cs typeface="Times New Roman"/>
              </a:rPr>
              <a:t> </a:t>
            </a:r>
            <a:r>
              <a:rPr sz="1400" i="1" spc="-10" dirty="0">
                <a:latin typeface="Times New Roman"/>
                <a:cs typeface="Times New Roman"/>
              </a:rPr>
              <a:t>об</a:t>
            </a:r>
            <a:r>
              <a:rPr sz="1400" i="1" spc="-5" dirty="0">
                <a:latin typeface="Times New Roman"/>
                <a:cs typeface="Times New Roman"/>
              </a:rPr>
              <a:t> отсутствии</a:t>
            </a:r>
            <a:r>
              <a:rPr sz="1400" i="1" spc="15" dirty="0">
                <a:latin typeface="Times New Roman"/>
                <a:cs typeface="Times New Roman"/>
              </a:rPr>
              <a:t> </a:t>
            </a:r>
            <a:r>
              <a:rPr sz="1400" i="1" dirty="0">
                <a:latin typeface="Times New Roman"/>
                <a:cs typeface="Times New Roman"/>
              </a:rPr>
              <a:t>в</a:t>
            </a:r>
            <a:r>
              <a:rPr sz="1400" i="1" spc="10" dirty="0">
                <a:latin typeface="Times New Roman"/>
                <a:cs typeface="Times New Roman"/>
              </a:rPr>
              <a:t> </a:t>
            </a:r>
            <a:r>
              <a:rPr sz="1400" i="1" spc="-10" dirty="0">
                <a:latin typeface="Times New Roman"/>
                <a:cs typeface="Times New Roman"/>
              </a:rPr>
              <a:t>предусмотренном </a:t>
            </a:r>
            <a:r>
              <a:rPr sz="1400" i="1" spc="-5" dirty="0">
                <a:latin typeface="Times New Roman"/>
                <a:cs typeface="Times New Roman"/>
              </a:rPr>
              <a:t> настоящим Федеральным </a:t>
            </a:r>
            <a:r>
              <a:rPr sz="1400" i="1" spc="-15" dirty="0">
                <a:latin typeface="Times New Roman"/>
                <a:cs typeface="Times New Roman"/>
              </a:rPr>
              <a:t>законом </a:t>
            </a:r>
            <a:r>
              <a:rPr sz="1400" i="1" spc="-5" dirty="0">
                <a:latin typeface="Times New Roman"/>
                <a:cs typeface="Times New Roman"/>
              </a:rPr>
              <a:t>реестре </a:t>
            </a:r>
            <a:r>
              <a:rPr sz="1400" i="1" spc="-10" dirty="0">
                <a:latin typeface="Times New Roman"/>
                <a:cs typeface="Times New Roman"/>
              </a:rPr>
              <a:t>недобросовестных </a:t>
            </a:r>
            <a:r>
              <a:rPr sz="1400" i="1" spc="-5" dirty="0">
                <a:latin typeface="Times New Roman"/>
                <a:cs typeface="Times New Roman"/>
              </a:rPr>
              <a:t>поставщиков </a:t>
            </a:r>
            <a:r>
              <a:rPr sz="1400" i="1" dirty="0">
                <a:latin typeface="Times New Roman"/>
                <a:cs typeface="Times New Roman"/>
              </a:rPr>
              <a:t> </a:t>
            </a:r>
            <a:r>
              <a:rPr sz="1400" i="1" spc="-10" dirty="0">
                <a:latin typeface="Times New Roman"/>
                <a:cs typeface="Times New Roman"/>
              </a:rPr>
              <a:t>(подрядчиков, </a:t>
            </a:r>
            <a:r>
              <a:rPr sz="1400" i="1" spc="-5" dirty="0">
                <a:latin typeface="Times New Roman"/>
                <a:cs typeface="Times New Roman"/>
              </a:rPr>
              <a:t>исполнителей) </a:t>
            </a:r>
            <a:r>
              <a:rPr sz="1400" i="1" spc="-10" dirty="0">
                <a:latin typeface="Times New Roman"/>
                <a:cs typeface="Times New Roman"/>
              </a:rPr>
              <a:t>информации </a:t>
            </a:r>
            <a:r>
              <a:rPr sz="1400" i="1" spc="-15" dirty="0">
                <a:latin typeface="Times New Roman"/>
                <a:cs typeface="Times New Roman"/>
              </a:rPr>
              <a:t>об </a:t>
            </a:r>
            <a:r>
              <a:rPr sz="1400" i="1" spc="-5" dirty="0">
                <a:latin typeface="Times New Roman"/>
                <a:cs typeface="Times New Roman"/>
              </a:rPr>
              <a:t>участнике </a:t>
            </a:r>
            <a:r>
              <a:rPr sz="1400" i="1" dirty="0">
                <a:latin typeface="Times New Roman"/>
                <a:cs typeface="Times New Roman"/>
              </a:rPr>
              <a:t>закупки, в </a:t>
            </a:r>
            <a:r>
              <a:rPr sz="1400" i="1" spc="-20" dirty="0">
                <a:latin typeface="Times New Roman"/>
                <a:cs typeface="Times New Roman"/>
              </a:rPr>
              <a:t>том </a:t>
            </a:r>
            <a:r>
              <a:rPr sz="1400" i="1" spc="5" dirty="0">
                <a:latin typeface="Times New Roman"/>
                <a:cs typeface="Times New Roman"/>
              </a:rPr>
              <a:t>числе </a:t>
            </a:r>
            <a:r>
              <a:rPr sz="1400" i="1" dirty="0">
                <a:latin typeface="Times New Roman"/>
                <a:cs typeface="Times New Roman"/>
              </a:rPr>
              <a:t>о </a:t>
            </a:r>
            <a:r>
              <a:rPr sz="1400" i="1" spc="-335" dirty="0">
                <a:latin typeface="Times New Roman"/>
                <a:cs typeface="Times New Roman"/>
              </a:rPr>
              <a:t> </a:t>
            </a:r>
            <a:r>
              <a:rPr sz="1400" i="1" spc="5" dirty="0">
                <a:latin typeface="Times New Roman"/>
                <a:cs typeface="Times New Roman"/>
              </a:rPr>
              <a:t>лицах, </a:t>
            </a:r>
            <a:r>
              <a:rPr sz="1400" i="1" spc="-10" dirty="0">
                <a:latin typeface="Times New Roman"/>
                <a:cs typeface="Times New Roman"/>
              </a:rPr>
              <a:t>информация </a:t>
            </a:r>
            <a:r>
              <a:rPr sz="1400" i="1" dirty="0">
                <a:latin typeface="Times New Roman"/>
                <a:cs typeface="Times New Roman"/>
              </a:rPr>
              <a:t>о </a:t>
            </a:r>
            <a:r>
              <a:rPr sz="1400" i="1" spc="-10" dirty="0">
                <a:latin typeface="Times New Roman"/>
                <a:cs typeface="Times New Roman"/>
              </a:rPr>
              <a:t>которых содержится </a:t>
            </a:r>
            <a:r>
              <a:rPr sz="1400" i="1" dirty="0">
                <a:latin typeface="Times New Roman"/>
                <a:cs typeface="Times New Roman"/>
              </a:rPr>
              <a:t>в </a:t>
            </a:r>
            <a:r>
              <a:rPr sz="1400" i="1" spc="-10" dirty="0">
                <a:latin typeface="Times New Roman"/>
                <a:cs typeface="Times New Roman"/>
              </a:rPr>
              <a:t>заявке </a:t>
            </a:r>
            <a:r>
              <a:rPr sz="1400" i="1" dirty="0">
                <a:latin typeface="Times New Roman"/>
                <a:cs typeface="Times New Roman"/>
              </a:rPr>
              <a:t>на участие в </a:t>
            </a:r>
            <a:r>
              <a:rPr sz="1400" i="1" spc="-5" dirty="0">
                <a:latin typeface="Times New Roman"/>
                <a:cs typeface="Times New Roman"/>
              </a:rPr>
              <a:t>закупке </a:t>
            </a:r>
            <a:r>
              <a:rPr sz="1400" i="1" dirty="0">
                <a:latin typeface="Times New Roman"/>
                <a:cs typeface="Times New Roman"/>
              </a:rPr>
              <a:t>в </a:t>
            </a:r>
            <a:r>
              <a:rPr sz="1400" i="1" spc="5" dirty="0">
                <a:latin typeface="Times New Roman"/>
                <a:cs typeface="Times New Roman"/>
              </a:rPr>
              <a:t> </a:t>
            </a:r>
            <a:r>
              <a:rPr sz="1400" i="1" spc="-10" dirty="0">
                <a:latin typeface="Times New Roman"/>
                <a:cs typeface="Times New Roman"/>
              </a:rPr>
              <a:t>соответствии </a:t>
            </a:r>
            <a:r>
              <a:rPr sz="1400" i="1" dirty="0">
                <a:latin typeface="Times New Roman"/>
                <a:cs typeface="Times New Roman"/>
              </a:rPr>
              <a:t>с </a:t>
            </a:r>
            <a:r>
              <a:rPr sz="1400" i="1" spc="-10" dirty="0">
                <a:latin typeface="Times New Roman"/>
                <a:cs typeface="Times New Roman"/>
              </a:rPr>
              <a:t>подпунктом </a:t>
            </a:r>
            <a:r>
              <a:rPr sz="1400" i="1" dirty="0">
                <a:latin typeface="Times New Roman"/>
                <a:cs typeface="Times New Roman"/>
              </a:rPr>
              <a:t>"в" </a:t>
            </a:r>
            <a:r>
              <a:rPr sz="1400" i="1" spc="-5" dirty="0">
                <a:latin typeface="Times New Roman"/>
                <a:cs typeface="Times New Roman"/>
              </a:rPr>
              <a:t>пункта </a:t>
            </a:r>
            <a:r>
              <a:rPr sz="1400" i="1" dirty="0">
                <a:latin typeface="Times New Roman"/>
                <a:cs typeface="Times New Roman"/>
              </a:rPr>
              <a:t>1 части 1 статьи 43 настоящего </a:t>
            </a:r>
            <a:r>
              <a:rPr sz="1400" i="1" spc="5" dirty="0">
                <a:latin typeface="Times New Roman"/>
                <a:cs typeface="Times New Roman"/>
              </a:rPr>
              <a:t> </a:t>
            </a:r>
            <a:r>
              <a:rPr sz="1400" i="1" spc="-5" dirty="0">
                <a:latin typeface="Times New Roman"/>
                <a:cs typeface="Times New Roman"/>
              </a:rPr>
              <a:t>Федерального</a:t>
            </a:r>
            <a:r>
              <a:rPr sz="1400" i="1" spc="-15" dirty="0">
                <a:latin typeface="Times New Roman"/>
                <a:cs typeface="Times New Roman"/>
              </a:rPr>
              <a:t> </a:t>
            </a:r>
            <a:r>
              <a:rPr sz="1400" i="1" spc="-10" dirty="0">
                <a:latin typeface="Times New Roman"/>
                <a:cs typeface="Times New Roman"/>
              </a:rPr>
              <a:t>закона,</a:t>
            </a:r>
            <a:r>
              <a:rPr sz="1400" i="1" spc="-40" dirty="0">
                <a:latin typeface="Times New Roman"/>
                <a:cs typeface="Times New Roman"/>
              </a:rPr>
              <a:t> </a:t>
            </a:r>
            <a:r>
              <a:rPr sz="1400" i="1" spc="-5" dirty="0">
                <a:latin typeface="Times New Roman"/>
                <a:cs typeface="Times New Roman"/>
              </a:rPr>
              <a:t>если</a:t>
            </a:r>
            <a:r>
              <a:rPr sz="1400" i="1" spc="5" dirty="0">
                <a:latin typeface="Times New Roman"/>
                <a:cs typeface="Times New Roman"/>
              </a:rPr>
              <a:t> </a:t>
            </a:r>
            <a:r>
              <a:rPr sz="1400" i="1" spc="-10" dirty="0">
                <a:latin typeface="Times New Roman"/>
                <a:cs typeface="Times New Roman"/>
              </a:rPr>
              <a:t>Правительством</a:t>
            </a:r>
            <a:r>
              <a:rPr sz="1400" i="1" spc="-20" dirty="0">
                <a:latin typeface="Times New Roman"/>
                <a:cs typeface="Times New Roman"/>
              </a:rPr>
              <a:t> </a:t>
            </a:r>
            <a:r>
              <a:rPr sz="1400" i="1" spc="-10" dirty="0">
                <a:latin typeface="Times New Roman"/>
                <a:cs typeface="Times New Roman"/>
              </a:rPr>
              <a:t>Российской</a:t>
            </a:r>
            <a:r>
              <a:rPr sz="1400" i="1" spc="-5" dirty="0">
                <a:latin typeface="Times New Roman"/>
                <a:cs typeface="Times New Roman"/>
              </a:rPr>
              <a:t> Федерации</a:t>
            </a:r>
            <a:r>
              <a:rPr sz="1400" i="1" spc="-40" dirty="0">
                <a:latin typeface="Times New Roman"/>
                <a:cs typeface="Times New Roman"/>
              </a:rPr>
              <a:t> </a:t>
            </a:r>
            <a:r>
              <a:rPr sz="1400" i="1" spc="-5" dirty="0">
                <a:latin typeface="Times New Roman"/>
                <a:cs typeface="Times New Roman"/>
              </a:rPr>
              <a:t>не</a:t>
            </a:r>
            <a:endParaRPr sz="1400">
              <a:latin typeface="Times New Roman"/>
              <a:cs typeface="Times New Roman"/>
            </a:endParaRPr>
          </a:p>
          <a:p>
            <a:pPr marL="91440">
              <a:lnSpc>
                <a:spcPts val="1295"/>
              </a:lnSpc>
            </a:pPr>
            <a:r>
              <a:rPr sz="1400" i="1" dirty="0">
                <a:latin typeface="Times New Roman"/>
                <a:cs typeface="Times New Roman"/>
              </a:rPr>
              <a:t>установлено</a:t>
            </a:r>
            <a:r>
              <a:rPr sz="1400" i="1" spc="-10" dirty="0">
                <a:latin typeface="Times New Roman"/>
                <a:cs typeface="Times New Roman"/>
              </a:rPr>
              <a:t> </a:t>
            </a:r>
            <a:r>
              <a:rPr sz="1400" i="1" dirty="0">
                <a:latin typeface="Times New Roman"/>
                <a:cs typeface="Times New Roman"/>
              </a:rPr>
              <a:t>иное.</a:t>
            </a:r>
            <a:endParaRPr sz="1400">
              <a:latin typeface="Times New Roman"/>
              <a:cs typeface="Times New Roman"/>
            </a:endParaRPr>
          </a:p>
        </p:txBody>
      </p:sp>
    </p:spTree>
    <p:extLst>
      <p:ext uri="{BB962C8B-B14F-4D97-AF65-F5344CB8AC3E}">
        <p14:creationId xmlns:p14="http://schemas.microsoft.com/office/powerpoint/2010/main" val="3360139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87824" y="1116405"/>
            <a:ext cx="10591800" cy="5479063"/>
          </a:xfrm>
          <a:prstGeom prst="rect">
            <a:avLst/>
          </a:prstGeom>
        </p:spPr>
        <p:txBody>
          <a:bodyPr vert="horz" wrap="square" lIns="0" tIns="61594" rIns="0" bIns="0" rtlCol="0">
            <a:spAutoFit/>
          </a:bodyPr>
          <a:lstStyle/>
          <a:p>
            <a:pPr marL="12700">
              <a:spcBef>
                <a:spcPts val="484"/>
              </a:spcBef>
            </a:pPr>
            <a:r>
              <a:rPr spc="-5" dirty="0">
                <a:cs typeface="Times New Roman"/>
              </a:rPr>
              <a:t>…</a:t>
            </a:r>
            <a:r>
              <a:rPr spc="-15" dirty="0">
                <a:cs typeface="Times New Roman"/>
              </a:rPr>
              <a:t> </a:t>
            </a:r>
            <a:r>
              <a:rPr spc="-5" dirty="0">
                <a:cs typeface="Times New Roman"/>
              </a:rPr>
              <a:t>устанавливается</a:t>
            </a:r>
            <a:r>
              <a:rPr spc="30" dirty="0">
                <a:cs typeface="Times New Roman"/>
              </a:rPr>
              <a:t> </a:t>
            </a:r>
            <a:r>
              <a:rPr spc="-20" dirty="0">
                <a:cs typeface="Times New Roman"/>
              </a:rPr>
              <a:t>заказчиком:</a:t>
            </a:r>
            <a:endParaRPr dirty="0">
              <a:cs typeface="Times New Roman"/>
            </a:endParaRPr>
          </a:p>
          <a:p>
            <a:pPr marL="194945" marR="139700" indent="-182880">
              <a:spcBef>
                <a:spcPts val="385"/>
              </a:spcBef>
              <a:buClr>
                <a:srgbClr val="4F81BC"/>
              </a:buClr>
              <a:buSzPct val="84375"/>
              <a:buFont typeface="Wingdings"/>
              <a:buChar char=""/>
              <a:tabLst>
                <a:tab pos="195580" algn="l"/>
              </a:tabLst>
            </a:pPr>
            <a:r>
              <a:rPr spc="-5" dirty="0">
                <a:cs typeface="Times New Roman"/>
              </a:rPr>
              <a:t>при</a:t>
            </a:r>
            <a:r>
              <a:rPr spc="20" dirty="0">
                <a:cs typeface="Times New Roman"/>
              </a:rPr>
              <a:t> </a:t>
            </a:r>
            <a:r>
              <a:rPr spc="-5" dirty="0">
                <a:cs typeface="Times New Roman"/>
              </a:rPr>
              <a:t>осуществлении</a:t>
            </a:r>
            <a:r>
              <a:rPr spc="65" dirty="0">
                <a:cs typeface="Times New Roman"/>
              </a:rPr>
              <a:t> </a:t>
            </a:r>
            <a:r>
              <a:rPr b="1" spc="-10" dirty="0">
                <a:solidFill>
                  <a:srgbClr val="C0504D"/>
                </a:solidFill>
                <a:cs typeface="Times New Roman"/>
              </a:rPr>
              <a:t>ЛЮБЫХ</a:t>
            </a:r>
            <a:r>
              <a:rPr b="1" spc="5" dirty="0">
                <a:solidFill>
                  <a:srgbClr val="C0504D"/>
                </a:solidFill>
                <a:cs typeface="Times New Roman"/>
              </a:rPr>
              <a:t> </a:t>
            </a:r>
            <a:r>
              <a:rPr b="1" spc="-15" dirty="0">
                <a:solidFill>
                  <a:srgbClr val="C0504D"/>
                </a:solidFill>
                <a:cs typeface="Times New Roman"/>
              </a:rPr>
              <a:t>ЗАКУПОК</a:t>
            </a:r>
            <a:r>
              <a:rPr b="1" spc="75" dirty="0">
                <a:solidFill>
                  <a:srgbClr val="C0504D"/>
                </a:solidFill>
                <a:cs typeface="Times New Roman"/>
              </a:rPr>
              <a:t> </a:t>
            </a:r>
            <a:r>
              <a:rPr spc="-5" dirty="0">
                <a:cs typeface="Times New Roman"/>
              </a:rPr>
              <a:t>любых</a:t>
            </a:r>
            <a:r>
              <a:rPr spc="20" dirty="0">
                <a:cs typeface="Times New Roman"/>
              </a:rPr>
              <a:t> </a:t>
            </a:r>
            <a:r>
              <a:rPr spc="-10" dirty="0">
                <a:cs typeface="Times New Roman"/>
              </a:rPr>
              <a:t>товаров,</a:t>
            </a:r>
            <a:r>
              <a:rPr spc="-15" dirty="0">
                <a:cs typeface="Times New Roman"/>
              </a:rPr>
              <a:t> </a:t>
            </a:r>
            <a:r>
              <a:rPr spc="-25" dirty="0">
                <a:cs typeface="Times New Roman"/>
              </a:rPr>
              <a:t>работ,</a:t>
            </a:r>
            <a:r>
              <a:rPr spc="5" dirty="0">
                <a:cs typeface="Times New Roman"/>
              </a:rPr>
              <a:t> </a:t>
            </a:r>
            <a:r>
              <a:rPr spc="-10" dirty="0">
                <a:cs typeface="Times New Roman"/>
              </a:rPr>
              <a:t>услуг</a:t>
            </a:r>
            <a:r>
              <a:rPr spc="40" dirty="0">
                <a:cs typeface="Times New Roman"/>
              </a:rPr>
              <a:t> </a:t>
            </a:r>
            <a:r>
              <a:rPr spc="-15" dirty="0">
                <a:cs typeface="Times New Roman"/>
              </a:rPr>
              <a:t>(то</a:t>
            </a:r>
            <a:r>
              <a:rPr spc="10" dirty="0">
                <a:cs typeface="Times New Roman"/>
              </a:rPr>
              <a:t> </a:t>
            </a:r>
            <a:r>
              <a:rPr spc="5" dirty="0">
                <a:cs typeface="Times New Roman"/>
              </a:rPr>
              <a:t>есть,</a:t>
            </a:r>
            <a:r>
              <a:rPr spc="40" dirty="0">
                <a:cs typeface="Times New Roman"/>
              </a:rPr>
              <a:t> </a:t>
            </a:r>
            <a:r>
              <a:rPr b="1" spc="-5" dirty="0">
                <a:cs typeface="Times New Roman"/>
              </a:rPr>
              <a:t>не</a:t>
            </a:r>
            <a:r>
              <a:rPr b="1" spc="10" dirty="0">
                <a:cs typeface="Times New Roman"/>
              </a:rPr>
              <a:t> </a:t>
            </a:r>
            <a:r>
              <a:rPr b="1" spc="-20" dirty="0">
                <a:cs typeface="Times New Roman"/>
              </a:rPr>
              <a:t>только </a:t>
            </a:r>
            <a:r>
              <a:rPr b="1" spc="-385" dirty="0">
                <a:cs typeface="Times New Roman"/>
              </a:rPr>
              <a:t> </a:t>
            </a:r>
            <a:r>
              <a:rPr b="1" spc="-5" dirty="0">
                <a:cs typeface="Times New Roman"/>
              </a:rPr>
              <a:t>при</a:t>
            </a:r>
            <a:r>
              <a:rPr b="1" dirty="0">
                <a:cs typeface="Times New Roman"/>
              </a:rPr>
              <a:t> </a:t>
            </a:r>
            <a:r>
              <a:rPr b="1" spc="-10" dirty="0">
                <a:cs typeface="Times New Roman"/>
              </a:rPr>
              <a:t>осуществлении</a:t>
            </a:r>
            <a:r>
              <a:rPr b="1" spc="55" dirty="0">
                <a:cs typeface="Times New Roman"/>
              </a:rPr>
              <a:t> </a:t>
            </a:r>
            <a:r>
              <a:rPr b="1" spc="-10" dirty="0">
                <a:cs typeface="Times New Roman"/>
              </a:rPr>
              <a:t>закупок</a:t>
            </a:r>
            <a:r>
              <a:rPr b="1" spc="5" dirty="0">
                <a:cs typeface="Times New Roman"/>
              </a:rPr>
              <a:t> </a:t>
            </a:r>
            <a:r>
              <a:rPr b="1" spc="-10" dirty="0">
                <a:cs typeface="Times New Roman"/>
              </a:rPr>
              <a:t>отдельных</a:t>
            </a:r>
            <a:r>
              <a:rPr b="1" spc="40" dirty="0">
                <a:cs typeface="Times New Roman"/>
              </a:rPr>
              <a:t> </a:t>
            </a:r>
            <a:r>
              <a:rPr b="1" spc="-15" dirty="0">
                <a:cs typeface="Times New Roman"/>
              </a:rPr>
              <a:t>видов</a:t>
            </a:r>
            <a:r>
              <a:rPr b="1" spc="5" dirty="0">
                <a:cs typeface="Times New Roman"/>
              </a:rPr>
              <a:t> </a:t>
            </a:r>
            <a:r>
              <a:rPr b="1" spc="-20" dirty="0">
                <a:cs typeface="Times New Roman"/>
              </a:rPr>
              <a:t>товаров,</a:t>
            </a:r>
            <a:r>
              <a:rPr b="1" spc="15" dirty="0">
                <a:cs typeface="Times New Roman"/>
              </a:rPr>
              <a:t> </a:t>
            </a:r>
            <a:r>
              <a:rPr b="1" spc="-35" dirty="0">
                <a:cs typeface="Times New Roman"/>
              </a:rPr>
              <a:t>работ,</a:t>
            </a:r>
            <a:r>
              <a:rPr b="1" spc="5" dirty="0">
                <a:cs typeface="Times New Roman"/>
              </a:rPr>
              <a:t> </a:t>
            </a:r>
            <a:r>
              <a:rPr b="1" spc="-45" dirty="0">
                <a:cs typeface="Times New Roman"/>
              </a:rPr>
              <a:t>услуг,</a:t>
            </a:r>
            <a:r>
              <a:rPr b="1" spc="10" dirty="0">
                <a:cs typeface="Times New Roman"/>
              </a:rPr>
              <a:t> </a:t>
            </a:r>
            <a:r>
              <a:rPr b="1" spc="-15" dirty="0">
                <a:cs typeface="Times New Roman"/>
              </a:rPr>
              <a:t>содержащихся</a:t>
            </a:r>
            <a:r>
              <a:rPr b="1" spc="40" dirty="0">
                <a:cs typeface="Times New Roman"/>
              </a:rPr>
              <a:t> </a:t>
            </a:r>
            <a:r>
              <a:rPr b="1" spc="-5" dirty="0">
                <a:cs typeface="Times New Roman"/>
              </a:rPr>
              <a:t>в </a:t>
            </a:r>
            <a:r>
              <a:rPr b="1" dirty="0">
                <a:cs typeface="Times New Roman"/>
              </a:rPr>
              <a:t> </a:t>
            </a:r>
            <a:r>
              <a:rPr b="1" spc="-10" dirty="0">
                <a:cs typeface="Times New Roman"/>
              </a:rPr>
              <a:t>приложении</a:t>
            </a:r>
            <a:r>
              <a:rPr b="1" spc="15" dirty="0">
                <a:cs typeface="Times New Roman"/>
              </a:rPr>
              <a:t> </a:t>
            </a:r>
            <a:r>
              <a:rPr b="1" spc="-5" dirty="0">
                <a:cs typeface="Times New Roman"/>
              </a:rPr>
              <a:t>к </a:t>
            </a:r>
            <a:r>
              <a:rPr b="1" spc="-10" dirty="0">
                <a:cs typeface="Times New Roman"/>
              </a:rPr>
              <a:t>Постановлению</a:t>
            </a:r>
            <a:r>
              <a:rPr b="1" spc="35" dirty="0">
                <a:cs typeface="Times New Roman"/>
              </a:rPr>
              <a:t> </a:t>
            </a:r>
            <a:r>
              <a:rPr b="1" spc="-5" dirty="0">
                <a:cs typeface="Times New Roman"/>
              </a:rPr>
              <a:t>№ </a:t>
            </a:r>
            <a:r>
              <a:rPr b="1" dirty="0">
                <a:cs typeface="Times New Roman"/>
              </a:rPr>
              <a:t>2571</a:t>
            </a:r>
            <a:r>
              <a:rPr dirty="0">
                <a:cs typeface="Times New Roman"/>
              </a:rPr>
              <a:t>).</a:t>
            </a:r>
          </a:p>
          <a:p>
            <a:pPr marL="906780">
              <a:spcBef>
                <a:spcPts val="385"/>
              </a:spcBef>
            </a:pPr>
            <a:r>
              <a:rPr i="1" spc="-15" dirty="0">
                <a:cs typeface="Times New Roman"/>
              </a:rPr>
              <a:t>Указанное</a:t>
            </a:r>
            <a:r>
              <a:rPr i="1" spc="15" dirty="0">
                <a:cs typeface="Times New Roman"/>
              </a:rPr>
              <a:t> </a:t>
            </a:r>
            <a:r>
              <a:rPr i="1" spc="-10" dirty="0">
                <a:cs typeface="Times New Roman"/>
              </a:rPr>
              <a:t>требование</a:t>
            </a:r>
            <a:r>
              <a:rPr i="1" dirty="0">
                <a:cs typeface="Times New Roman"/>
              </a:rPr>
              <a:t> </a:t>
            </a:r>
            <a:r>
              <a:rPr i="1" spc="-5" dirty="0">
                <a:cs typeface="Times New Roman"/>
              </a:rPr>
              <a:t>устанавливается</a:t>
            </a:r>
            <a:r>
              <a:rPr i="1" spc="35" dirty="0">
                <a:cs typeface="Times New Roman"/>
              </a:rPr>
              <a:t> </a:t>
            </a:r>
            <a:r>
              <a:rPr i="1" spc="-25" dirty="0">
                <a:cs typeface="Times New Roman"/>
              </a:rPr>
              <a:t>заказчиком</a:t>
            </a:r>
            <a:r>
              <a:rPr i="1" spc="10" dirty="0">
                <a:cs typeface="Times New Roman"/>
              </a:rPr>
              <a:t> </a:t>
            </a:r>
            <a:r>
              <a:rPr i="1" spc="-5" dirty="0">
                <a:cs typeface="Times New Roman"/>
              </a:rPr>
              <a:t>в отношении</a:t>
            </a:r>
            <a:r>
              <a:rPr i="1" spc="25" dirty="0">
                <a:cs typeface="Times New Roman"/>
              </a:rPr>
              <a:t> </a:t>
            </a:r>
            <a:r>
              <a:rPr i="1" spc="-5" dirty="0">
                <a:cs typeface="Times New Roman"/>
              </a:rPr>
              <a:t>закупок,</a:t>
            </a:r>
            <a:endParaRPr dirty="0">
              <a:cs typeface="Times New Roman"/>
            </a:endParaRPr>
          </a:p>
          <a:p>
            <a:pPr marL="906780"/>
            <a:r>
              <a:rPr b="1" i="1" spc="-10" dirty="0">
                <a:cs typeface="Times New Roman"/>
              </a:rPr>
              <a:t>извещения</a:t>
            </a:r>
            <a:r>
              <a:rPr b="1" i="1" spc="30" dirty="0">
                <a:cs typeface="Times New Roman"/>
              </a:rPr>
              <a:t> </a:t>
            </a:r>
            <a:r>
              <a:rPr b="1" i="1" spc="-5" dirty="0">
                <a:cs typeface="Times New Roman"/>
              </a:rPr>
              <a:t>об</a:t>
            </a:r>
            <a:r>
              <a:rPr b="1" i="1" spc="5" dirty="0">
                <a:cs typeface="Times New Roman"/>
              </a:rPr>
              <a:t> </a:t>
            </a:r>
            <a:r>
              <a:rPr b="1" i="1" spc="-10" dirty="0">
                <a:cs typeface="Times New Roman"/>
              </a:rPr>
              <a:t>осуществлении</a:t>
            </a:r>
            <a:r>
              <a:rPr b="1" i="1" spc="55" dirty="0">
                <a:cs typeface="Times New Roman"/>
              </a:rPr>
              <a:t> </a:t>
            </a:r>
            <a:r>
              <a:rPr b="1" i="1" spc="-20" dirty="0">
                <a:cs typeface="Times New Roman"/>
              </a:rPr>
              <a:t>которых</a:t>
            </a:r>
            <a:r>
              <a:rPr b="1" i="1" spc="15" dirty="0">
                <a:cs typeface="Times New Roman"/>
              </a:rPr>
              <a:t> </a:t>
            </a:r>
            <a:r>
              <a:rPr b="1" i="1" spc="-10" dirty="0">
                <a:cs typeface="Times New Roman"/>
              </a:rPr>
              <a:t>размещены</a:t>
            </a:r>
            <a:r>
              <a:rPr b="1" i="1" spc="45" dirty="0">
                <a:cs typeface="Times New Roman"/>
              </a:rPr>
              <a:t> </a:t>
            </a:r>
            <a:r>
              <a:rPr i="1" spc="-5" dirty="0">
                <a:cs typeface="Times New Roman"/>
              </a:rPr>
              <a:t>в</a:t>
            </a:r>
            <a:r>
              <a:rPr i="1" spc="15" dirty="0">
                <a:cs typeface="Times New Roman"/>
              </a:rPr>
              <a:t> </a:t>
            </a:r>
            <a:r>
              <a:rPr i="1" spc="-10" dirty="0">
                <a:cs typeface="Times New Roman"/>
              </a:rPr>
              <a:t>единой</a:t>
            </a:r>
            <a:r>
              <a:rPr i="1" spc="20" dirty="0">
                <a:cs typeface="Times New Roman"/>
              </a:rPr>
              <a:t> </a:t>
            </a:r>
            <a:r>
              <a:rPr i="1" spc="-15" dirty="0">
                <a:cs typeface="Times New Roman"/>
              </a:rPr>
              <a:t>информационной</a:t>
            </a:r>
            <a:endParaRPr dirty="0">
              <a:cs typeface="Times New Roman"/>
            </a:endParaRPr>
          </a:p>
          <a:p>
            <a:pPr marL="906780"/>
            <a:r>
              <a:rPr i="1" spc="-10" dirty="0">
                <a:cs typeface="Times New Roman"/>
              </a:rPr>
              <a:t>системе</a:t>
            </a:r>
            <a:r>
              <a:rPr i="1" spc="5" dirty="0">
                <a:cs typeface="Times New Roman"/>
              </a:rPr>
              <a:t> </a:t>
            </a:r>
            <a:r>
              <a:rPr i="1" spc="-5" dirty="0">
                <a:cs typeface="Times New Roman"/>
              </a:rPr>
              <a:t>в</a:t>
            </a:r>
            <a:r>
              <a:rPr i="1" spc="10" dirty="0">
                <a:cs typeface="Times New Roman"/>
              </a:rPr>
              <a:t> </a:t>
            </a:r>
            <a:r>
              <a:rPr i="1" spc="-15" dirty="0">
                <a:cs typeface="Times New Roman"/>
              </a:rPr>
              <a:t>сфере</a:t>
            </a:r>
            <a:r>
              <a:rPr i="1" spc="30" dirty="0">
                <a:cs typeface="Times New Roman"/>
              </a:rPr>
              <a:t> </a:t>
            </a:r>
            <a:r>
              <a:rPr i="1" spc="-5" dirty="0">
                <a:cs typeface="Times New Roman"/>
              </a:rPr>
              <a:t>закупок </a:t>
            </a:r>
            <a:r>
              <a:rPr i="1" spc="-10" dirty="0">
                <a:cs typeface="Times New Roman"/>
              </a:rPr>
              <a:t>либо</a:t>
            </a:r>
            <a:r>
              <a:rPr i="1" spc="5" dirty="0">
                <a:cs typeface="Times New Roman"/>
              </a:rPr>
              <a:t> </a:t>
            </a:r>
            <a:r>
              <a:rPr i="1" spc="-5" dirty="0">
                <a:cs typeface="Times New Roman"/>
              </a:rPr>
              <a:t>приглашения</a:t>
            </a:r>
            <a:r>
              <a:rPr i="1" spc="30" dirty="0">
                <a:cs typeface="Times New Roman"/>
              </a:rPr>
              <a:t> </a:t>
            </a:r>
            <a:r>
              <a:rPr i="1" spc="-5" dirty="0">
                <a:cs typeface="Times New Roman"/>
              </a:rPr>
              <a:t>принять</a:t>
            </a:r>
            <a:r>
              <a:rPr i="1" dirty="0">
                <a:cs typeface="Times New Roman"/>
              </a:rPr>
              <a:t> </a:t>
            </a:r>
            <a:r>
              <a:rPr i="1" spc="-5" dirty="0">
                <a:cs typeface="Times New Roman"/>
              </a:rPr>
              <a:t>участие</a:t>
            </a:r>
            <a:r>
              <a:rPr i="1" spc="10" dirty="0">
                <a:cs typeface="Times New Roman"/>
              </a:rPr>
              <a:t> </a:t>
            </a:r>
            <a:r>
              <a:rPr i="1" spc="-5" dirty="0">
                <a:cs typeface="Times New Roman"/>
              </a:rPr>
              <a:t>в</a:t>
            </a:r>
            <a:r>
              <a:rPr i="1" spc="15" dirty="0">
                <a:cs typeface="Times New Roman"/>
              </a:rPr>
              <a:t> </a:t>
            </a:r>
            <a:r>
              <a:rPr i="1" spc="-15" dirty="0">
                <a:cs typeface="Times New Roman"/>
              </a:rPr>
              <a:t>которых</a:t>
            </a:r>
            <a:r>
              <a:rPr i="1" spc="-5" dirty="0">
                <a:cs typeface="Times New Roman"/>
              </a:rPr>
              <a:t> </a:t>
            </a:r>
            <a:r>
              <a:rPr i="1" dirty="0">
                <a:cs typeface="Times New Roman"/>
              </a:rPr>
              <a:t>направлены</a:t>
            </a:r>
            <a:endParaRPr dirty="0">
              <a:cs typeface="Times New Roman"/>
            </a:endParaRPr>
          </a:p>
          <a:p>
            <a:pPr marL="906780" marR="1016000"/>
            <a:r>
              <a:rPr b="1" i="1" spc="-5" dirty="0">
                <a:cs typeface="Times New Roman"/>
              </a:rPr>
              <a:t>с</a:t>
            </a:r>
            <a:r>
              <a:rPr b="1" i="1" spc="5" dirty="0">
                <a:cs typeface="Times New Roman"/>
              </a:rPr>
              <a:t> </a:t>
            </a:r>
            <a:r>
              <a:rPr b="1" i="1" spc="-5" dirty="0">
                <a:cs typeface="Times New Roman"/>
              </a:rPr>
              <a:t>1</a:t>
            </a:r>
            <a:r>
              <a:rPr b="1" i="1" spc="5" dirty="0">
                <a:cs typeface="Times New Roman"/>
              </a:rPr>
              <a:t> </a:t>
            </a:r>
            <a:r>
              <a:rPr b="1" i="1" spc="-20" dirty="0">
                <a:cs typeface="Times New Roman"/>
              </a:rPr>
              <a:t>июля</a:t>
            </a:r>
            <a:r>
              <a:rPr b="1" i="1" spc="-5" dirty="0">
                <a:cs typeface="Times New Roman"/>
              </a:rPr>
              <a:t> 2022</a:t>
            </a:r>
            <a:r>
              <a:rPr b="1" i="1" spc="-10" dirty="0">
                <a:cs typeface="Times New Roman"/>
              </a:rPr>
              <a:t> </a:t>
            </a:r>
            <a:r>
              <a:rPr b="1" i="1" spc="-15" dirty="0">
                <a:cs typeface="Times New Roman"/>
              </a:rPr>
              <a:t>г.,</a:t>
            </a:r>
            <a:r>
              <a:rPr b="1" i="1" spc="10" dirty="0">
                <a:cs typeface="Times New Roman"/>
              </a:rPr>
              <a:t> </a:t>
            </a:r>
            <a:r>
              <a:rPr i="1" spc="-5" dirty="0">
                <a:cs typeface="Times New Roman"/>
              </a:rPr>
              <a:t>а</a:t>
            </a:r>
            <a:r>
              <a:rPr i="1" spc="5" dirty="0">
                <a:cs typeface="Times New Roman"/>
              </a:rPr>
              <a:t> </a:t>
            </a:r>
            <a:r>
              <a:rPr i="1" spc="-5" dirty="0">
                <a:cs typeface="Times New Roman"/>
              </a:rPr>
              <a:t>также</a:t>
            </a:r>
            <a:r>
              <a:rPr i="1" spc="10" dirty="0">
                <a:cs typeface="Times New Roman"/>
              </a:rPr>
              <a:t> </a:t>
            </a:r>
            <a:r>
              <a:rPr i="1" spc="-5" dirty="0">
                <a:cs typeface="Times New Roman"/>
              </a:rPr>
              <a:t>при</a:t>
            </a:r>
            <a:r>
              <a:rPr i="1" spc="-15" dirty="0">
                <a:cs typeface="Times New Roman"/>
              </a:rPr>
              <a:t> </a:t>
            </a:r>
            <a:r>
              <a:rPr i="1" spc="-5" dirty="0">
                <a:cs typeface="Times New Roman"/>
              </a:rPr>
              <a:t>заключении</a:t>
            </a:r>
            <a:r>
              <a:rPr i="1" spc="25" dirty="0">
                <a:cs typeface="Times New Roman"/>
              </a:rPr>
              <a:t> </a:t>
            </a:r>
            <a:r>
              <a:rPr i="1" spc="-5" dirty="0">
                <a:cs typeface="Times New Roman"/>
              </a:rPr>
              <a:t>с 1</a:t>
            </a:r>
            <a:r>
              <a:rPr i="1" dirty="0">
                <a:cs typeface="Times New Roman"/>
              </a:rPr>
              <a:t> </a:t>
            </a:r>
            <a:r>
              <a:rPr i="1" spc="-15" dirty="0">
                <a:cs typeface="Times New Roman"/>
              </a:rPr>
              <a:t>июля</a:t>
            </a:r>
            <a:r>
              <a:rPr i="1" spc="5" dirty="0">
                <a:cs typeface="Times New Roman"/>
              </a:rPr>
              <a:t> </a:t>
            </a:r>
            <a:r>
              <a:rPr i="1" spc="-5" dirty="0">
                <a:cs typeface="Times New Roman"/>
              </a:rPr>
              <a:t>2022</a:t>
            </a:r>
            <a:r>
              <a:rPr i="1" spc="-10" dirty="0">
                <a:cs typeface="Times New Roman"/>
              </a:rPr>
              <a:t> </a:t>
            </a:r>
            <a:r>
              <a:rPr i="1" spc="-15" dirty="0">
                <a:cs typeface="Times New Roman"/>
              </a:rPr>
              <a:t>г.</a:t>
            </a:r>
            <a:r>
              <a:rPr i="1" spc="5" dirty="0">
                <a:cs typeface="Times New Roman"/>
              </a:rPr>
              <a:t> </a:t>
            </a:r>
            <a:r>
              <a:rPr i="1" spc="-15" dirty="0">
                <a:cs typeface="Times New Roman"/>
              </a:rPr>
              <a:t>контрактов</a:t>
            </a:r>
            <a:r>
              <a:rPr i="1" spc="-5" dirty="0">
                <a:cs typeface="Times New Roman"/>
              </a:rPr>
              <a:t> с </a:t>
            </a:r>
            <a:r>
              <a:rPr i="1" spc="-385" dirty="0">
                <a:cs typeface="Times New Roman"/>
              </a:rPr>
              <a:t> </a:t>
            </a:r>
            <a:r>
              <a:rPr i="1" spc="-10" dirty="0">
                <a:cs typeface="Times New Roman"/>
              </a:rPr>
              <a:t>единственным</a:t>
            </a:r>
            <a:r>
              <a:rPr i="1" spc="55" dirty="0">
                <a:cs typeface="Times New Roman"/>
              </a:rPr>
              <a:t> </a:t>
            </a:r>
            <a:r>
              <a:rPr i="1" spc="-15" dirty="0">
                <a:cs typeface="Times New Roman"/>
              </a:rPr>
              <a:t>поставщиком</a:t>
            </a:r>
            <a:r>
              <a:rPr i="1" spc="-5" dirty="0">
                <a:cs typeface="Times New Roman"/>
              </a:rPr>
              <a:t> </a:t>
            </a:r>
            <a:r>
              <a:rPr i="1" spc="-20" dirty="0">
                <a:cs typeface="Times New Roman"/>
              </a:rPr>
              <a:t>(подрядчиком,</a:t>
            </a:r>
            <a:r>
              <a:rPr i="1" spc="50" dirty="0">
                <a:cs typeface="Times New Roman"/>
              </a:rPr>
              <a:t> </a:t>
            </a:r>
            <a:r>
              <a:rPr i="1" spc="-10" dirty="0">
                <a:cs typeface="Times New Roman"/>
              </a:rPr>
              <a:t>исполнителем);</a:t>
            </a:r>
            <a:endParaRPr dirty="0">
              <a:cs typeface="Times New Roman"/>
            </a:endParaRPr>
          </a:p>
          <a:p>
            <a:pPr>
              <a:spcBef>
                <a:spcPts val="45"/>
              </a:spcBef>
            </a:pPr>
            <a:endParaRPr dirty="0">
              <a:cs typeface="Times New Roman"/>
            </a:endParaRPr>
          </a:p>
          <a:p>
            <a:pPr marL="194945" marR="174625" indent="-182880">
              <a:buClr>
                <a:srgbClr val="4F81BC"/>
              </a:buClr>
              <a:buSzPct val="84375"/>
              <a:buFont typeface="Wingdings"/>
              <a:buChar char=""/>
              <a:tabLst>
                <a:tab pos="195580" algn="l"/>
              </a:tabLst>
            </a:pPr>
            <a:r>
              <a:rPr b="1" spc="-5" dirty="0">
                <a:solidFill>
                  <a:srgbClr val="C0504D"/>
                </a:solidFill>
                <a:cs typeface="Times New Roman"/>
              </a:rPr>
              <a:t>В </a:t>
            </a:r>
            <a:r>
              <a:rPr b="1" spc="-25" dirty="0">
                <a:solidFill>
                  <a:srgbClr val="C0504D"/>
                </a:solidFill>
                <a:cs typeface="Times New Roman"/>
              </a:rPr>
              <a:t>ОБЯЗАТЕЛЬНОМ</a:t>
            </a:r>
            <a:r>
              <a:rPr b="1" spc="60" dirty="0">
                <a:solidFill>
                  <a:srgbClr val="C0504D"/>
                </a:solidFill>
                <a:cs typeface="Times New Roman"/>
              </a:rPr>
              <a:t> </a:t>
            </a:r>
            <a:r>
              <a:rPr b="1" spc="-20" dirty="0">
                <a:solidFill>
                  <a:srgbClr val="C0504D"/>
                </a:solidFill>
                <a:cs typeface="Times New Roman"/>
              </a:rPr>
              <a:t>ПОРЯДКЕ,</a:t>
            </a:r>
            <a:r>
              <a:rPr b="1" spc="40" dirty="0">
                <a:solidFill>
                  <a:srgbClr val="C0504D"/>
                </a:solidFill>
                <a:cs typeface="Times New Roman"/>
              </a:rPr>
              <a:t> </a:t>
            </a:r>
            <a:r>
              <a:rPr b="1" dirty="0">
                <a:cs typeface="Times New Roman"/>
              </a:rPr>
              <a:t>если</a:t>
            </a:r>
            <a:r>
              <a:rPr b="1" spc="15" dirty="0">
                <a:cs typeface="Times New Roman"/>
              </a:rPr>
              <a:t> </a:t>
            </a:r>
            <a:r>
              <a:rPr b="1" spc="-15" dirty="0">
                <a:cs typeface="Times New Roman"/>
              </a:rPr>
              <a:t>заказчиком</a:t>
            </a:r>
            <a:r>
              <a:rPr b="1" dirty="0">
                <a:cs typeface="Times New Roman"/>
              </a:rPr>
              <a:t> </a:t>
            </a:r>
            <a:r>
              <a:rPr b="1" spc="-5" dirty="0">
                <a:cs typeface="Times New Roman"/>
              </a:rPr>
              <a:t>не</a:t>
            </a:r>
            <a:r>
              <a:rPr b="1" spc="10" dirty="0">
                <a:cs typeface="Times New Roman"/>
              </a:rPr>
              <a:t> </a:t>
            </a:r>
            <a:r>
              <a:rPr b="1" spc="-10" dirty="0">
                <a:cs typeface="Times New Roman"/>
              </a:rPr>
              <a:t>реализовано</a:t>
            </a:r>
            <a:r>
              <a:rPr b="1" spc="10" dirty="0">
                <a:cs typeface="Times New Roman"/>
              </a:rPr>
              <a:t> </a:t>
            </a:r>
            <a:r>
              <a:rPr b="1" spc="-10" dirty="0">
                <a:cs typeface="Times New Roman"/>
              </a:rPr>
              <a:t>право</a:t>
            </a:r>
            <a:r>
              <a:rPr b="1" spc="-15" dirty="0">
                <a:cs typeface="Times New Roman"/>
              </a:rPr>
              <a:t> установить</a:t>
            </a:r>
            <a:r>
              <a:rPr b="1" spc="25" dirty="0">
                <a:cs typeface="Times New Roman"/>
              </a:rPr>
              <a:t> </a:t>
            </a:r>
            <a:r>
              <a:rPr b="1" spc="-5" dirty="0">
                <a:cs typeface="Times New Roman"/>
              </a:rPr>
              <a:t>в </a:t>
            </a:r>
            <a:r>
              <a:rPr b="1" spc="-385" dirty="0">
                <a:cs typeface="Times New Roman"/>
              </a:rPr>
              <a:t> </a:t>
            </a:r>
            <a:r>
              <a:rPr b="1" spc="-10" dirty="0">
                <a:cs typeface="Times New Roman"/>
              </a:rPr>
              <a:t>соответствии</a:t>
            </a:r>
            <a:r>
              <a:rPr b="1" spc="60" dirty="0">
                <a:cs typeface="Times New Roman"/>
              </a:rPr>
              <a:t> </a:t>
            </a:r>
            <a:r>
              <a:rPr b="1" spc="-5" dirty="0">
                <a:cs typeface="Times New Roman"/>
              </a:rPr>
              <a:t>с</a:t>
            </a:r>
            <a:r>
              <a:rPr b="1" spc="5" dirty="0">
                <a:cs typeface="Times New Roman"/>
              </a:rPr>
              <a:t> </a:t>
            </a:r>
            <a:r>
              <a:rPr b="1" spc="-5" dirty="0">
                <a:cs typeface="Times New Roman"/>
              </a:rPr>
              <a:t>частью</a:t>
            </a:r>
            <a:r>
              <a:rPr b="1" spc="25" dirty="0">
                <a:cs typeface="Times New Roman"/>
              </a:rPr>
              <a:t> </a:t>
            </a:r>
            <a:r>
              <a:rPr b="1" spc="-5" dirty="0">
                <a:cs typeface="Times New Roman"/>
              </a:rPr>
              <a:t>1.1</a:t>
            </a:r>
            <a:r>
              <a:rPr b="1" dirty="0">
                <a:cs typeface="Times New Roman"/>
              </a:rPr>
              <a:t> </a:t>
            </a:r>
            <a:r>
              <a:rPr b="1" spc="-10" dirty="0">
                <a:cs typeface="Times New Roman"/>
              </a:rPr>
              <a:t>статьи</a:t>
            </a:r>
            <a:r>
              <a:rPr b="1" spc="30" dirty="0">
                <a:cs typeface="Times New Roman"/>
              </a:rPr>
              <a:t> </a:t>
            </a:r>
            <a:r>
              <a:rPr b="1" spc="-5" dirty="0">
                <a:cs typeface="Times New Roman"/>
              </a:rPr>
              <a:t>31</a:t>
            </a:r>
            <a:r>
              <a:rPr b="1" spc="-10" dirty="0">
                <a:cs typeface="Times New Roman"/>
              </a:rPr>
              <a:t> </a:t>
            </a:r>
            <a:r>
              <a:rPr b="1" spc="-5" dirty="0">
                <a:cs typeface="Times New Roman"/>
              </a:rPr>
              <a:t>Закона</a:t>
            </a:r>
            <a:r>
              <a:rPr b="1" spc="15" dirty="0">
                <a:cs typeface="Times New Roman"/>
              </a:rPr>
              <a:t> </a:t>
            </a:r>
            <a:r>
              <a:rPr b="1" spc="-5" dirty="0">
                <a:cs typeface="Times New Roman"/>
              </a:rPr>
              <a:t>№</a:t>
            </a:r>
            <a:r>
              <a:rPr b="1" spc="5" dirty="0">
                <a:cs typeface="Times New Roman"/>
              </a:rPr>
              <a:t> </a:t>
            </a:r>
            <a:r>
              <a:rPr b="1" dirty="0">
                <a:cs typeface="Times New Roman"/>
              </a:rPr>
              <a:t>44-ФЗ</a:t>
            </a:r>
            <a:r>
              <a:rPr b="1" spc="15" dirty="0">
                <a:cs typeface="Times New Roman"/>
              </a:rPr>
              <a:t> </a:t>
            </a:r>
            <a:r>
              <a:rPr b="1" spc="-15" dirty="0">
                <a:cs typeface="Times New Roman"/>
              </a:rPr>
              <a:t>более</a:t>
            </a:r>
            <a:r>
              <a:rPr b="1" spc="10" dirty="0">
                <a:cs typeface="Times New Roman"/>
              </a:rPr>
              <a:t> </a:t>
            </a:r>
            <a:r>
              <a:rPr b="1" spc="-10" dirty="0">
                <a:cs typeface="Times New Roman"/>
              </a:rPr>
              <a:t>широкое</a:t>
            </a:r>
            <a:r>
              <a:rPr b="1" dirty="0">
                <a:cs typeface="Times New Roman"/>
              </a:rPr>
              <a:t> </a:t>
            </a:r>
            <a:r>
              <a:rPr b="1" spc="-10" dirty="0">
                <a:cs typeface="Times New Roman"/>
              </a:rPr>
              <a:t>требование</a:t>
            </a:r>
            <a:r>
              <a:rPr b="1" spc="35" dirty="0">
                <a:cs typeface="Times New Roman"/>
              </a:rPr>
              <a:t> </a:t>
            </a:r>
            <a:r>
              <a:rPr spc="-5" dirty="0">
                <a:cs typeface="Times New Roman"/>
              </a:rPr>
              <a:t>об </a:t>
            </a:r>
            <a:r>
              <a:rPr dirty="0">
                <a:cs typeface="Times New Roman"/>
              </a:rPr>
              <a:t> </a:t>
            </a:r>
            <a:r>
              <a:rPr spc="-5" dirty="0">
                <a:cs typeface="Times New Roman"/>
              </a:rPr>
              <a:t>отсутствии</a:t>
            </a:r>
            <a:r>
              <a:rPr spc="25" dirty="0">
                <a:cs typeface="Times New Roman"/>
              </a:rPr>
              <a:t> </a:t>
            </a:r>
            <a:r>
              <a:rPr spc="-10" dirty="0">
                <a:cs typeface="Times New Roman"/>
              </a:rPr>
              <a:t>информации</a:t>
            </a:r>
            <a:r>
              <a:rPr spc="60" dirty="0">
                <a:cs typeface="Times New Roman"/>
              </a:rPr>
              <a:t> </a:t>
            </a:r>
            <a:r>
              <a:rPr spc="-5" dirty="0">
                <a:cs typeface="Times New Roman"/>
              </a:rPr>
              <a:t>об</a:t>
            </a:r>
            <a:r>
              <a:rPr spc="-10" dirty="0">
                <a:cs typeface="Times New Roman"/>
              </a:rPr>
              <a:t> участниках</a:t>
            </a:r>
            <a:r>
              <a:rPr spc="45" dirty="0">
                <a:cs typeface="Times New Roman"/>
              </a:rPr>
              <a:t> </a:t>
            </a:r>
            <a:r>
              <a:rPr spc="-10" dirty="0">
                <a:cs typeface="Times New Roman"/>
              </a:rPr>
              <a:t>закупки</a:t>
            </a:r>
            <a:r>
              <a:rPr spc="20" dirty="0">
                <a:cs typeface="Times New Roman"/>
              </a:rPr>
              <a:t> </a:t>
            </a:r>
            <a:r>
              <a:rPr spc="-5" dirty="0">
                <a:cs typeface="Times New Roman"/>
              </a:rPr>
              <a:t>в</a:t>
            </a:r>
            <a:r>
              <a:rPr dirty="0">
                <a:cs typeface="Times New Roman"/>
              </a:rPr>
              <a:t> Реестре,</a:t>
            </a:r>
            <a:r>
              <a:rPr spc="15" dirty="0">
                <a:cs typeface="Times New Roman"/>
              </a:rPr>
              <a:t> </a:t>
            </a:r>
            <a:r>
              <a:rPr spc="-10" dirty="0">
                <a:cs typeface="Times New Roman"/>
              </a:rPr>
              <a:t>включенной</a:t>
            </a:r>
            <a:r>
              <a:rPr spc="45" dirty="0">
                <a:cs typeface="Times New Roman"/>
              </a:rPr>
              <a:t> </a:t>
            </a:r>
            <a:r>
              <a:rPr spc="-5" dirty="0">
                <a:cs typeface="Times New Roman"/>
              </a:rPr>
              <a:t>в</a:t>
            </a:r>
            <a:r>
              <a:rPr spc="-10" dirty="0">
                <a:cs typeface="Times New Roman"/>
              </a:rPr>
              <a:t> </a:t>
            </a:r>
            <a:r>
              <a:rPr dirty="0">
                <a:cs typeface="Times New Roman"/>
              </a:rPr>
              <a:t>Реестр</a:t>
            </a:r>
            <a:r>
              <a:rPr spc="25" dirty="0">
                <a:cs typeface="Times New Roman"/>
              </a:rPr>
              <a:t> </a:t>
            </a:r>
            <a:r>
              <a:rPr spc="-5" dirty="0">
                <a:cs typeface="Times New Roman"/>
              </a:rPr>
              <a:t>по</a:t>
            </a:r>
            <a:r>
              <a:rPr spc="5" dirty="0">
                <a:cs typeface="Times New Roman"/>
              </a:rPr>
              <a:t> </a:t>
            </a:r>
            <a:r>
              <a:rPr spc="-5" dirty="0">
                <a:cs typeface="Times New Roman"/>
              </a:rPr>
              <a:t>любым </a:t>
            </a:r>
            <a:r>
              <a:rPr spc="-385" dirty="0">
                <a:cs typeface="Times New Roman"/>
              </a:rPr>
              <a:t> </a:t>
            </a:r>
            <a:r>
              <a:rPr spc="-5" dirty="0">
                <a:cs typeface="Times New Roman"/>
              </a:rPr>
              <a:t>основаниям</a:t>
            </a:r>
            <a:r>
              <a:rPr spc="40" dirty="0">
                <a:cs typeface="Times New Roman"/>
              </a:rPr>
              <a:t> </a:t>
            </a:r>
            <a:r>
              <a:rPr spc="-5" dirty="0">
                <a:cs typeface="Times New Roman"/>
              </a:rPr>
              <a:t>(а</a:t>
            </a:r>
            <a:r>
              <a:rPr spc="5" dirty="0">
                <a:cs typeface="Times New Roman"/>
              </a:rPr>
              <a:t> </a:t>
            </a:r>
            <a:r>
              <a:rPr spc="-5" dirty="0">
                <a:cs typeface="Times New Roman"/>
              </a:rPr>
              <a:t>не</a:t>
            </a:r>
            <a:r>
              <a:rPr spc="15" dirty="0">
                <a:cs typeface="Times New Roman"/>
              </a:rPr>
              <a:t> </a:t>
            </a:r>
            <a:r>
              <a:rPr spc="-25" dirty="0">
                <a:cs typeface="Times New Roman"/>
              </a:rPr>
              <a:t>только</a:t>
            </a:r>
            <a:r>
              <a:rPr spc="5" dirty="0">
                <a:cs typeface="Times New Roman"/>
              </a:rPr>
              <a:t> </a:t>
            </a:r>
            <a:r>
              <a:rPr spc="-5" dirty="0">
                <a:cs typeface="Times New Roman"/>
              </a:rPr>
              <a:t>в </a:t>
            </a:r>
            <a:r>
              <a:rPr spc="-10" dirty="0">
                <a:cs typeface="Times New Roman"/>
              </a:rPr>
              <a:t>связи</a:t>
            </a:r>
            <a:r>
              <a:rPr spc="20" dirty="0">
                <a:cs typeface="Times New Roman"/>
              </a:rPr>
              <a:t> </a:t>
            </a:r>
            <a:r>
              <a:rPr spc="-5" dirty="0">
                <a:cs typeface="Times New Roman"/>
              </a:rPr>
              <a:t>с</a:t>
            </a:r>
            <a:r>
              <a:rPr spc="5" dirty="0">
                <a:cs typeface="Times New Roman"/>
              </a:rPr>
              <a:t> </a:t>
            </a:r>
            <a:r>
              <a:rPr spc="-15" dirty="0">
                <a:cs typeface="Times New Roman"/>
              </a:rPr>
              <a:t>отказом</a:t>
            </a:r>
            <a:r>
              <a:rPr spc="5" dirty="0">
                <a:cs typeface="Times New Roman"/>
              </a:rPr>
              <a:t> </a:t>
            </a:r>
            <a:r>
              <a:rPr dirty="0">
                <a:cs typeface="Times New Roman"/>
              </a:rPr>
              <a:t>поставщика</a:t>
            </a:r>
            <a:r>
              <a:rPr spc="40" dirty="0">
                <a:cs typeface="Times New Roman"/>
              </a:rPr>
              <a:t> </a:t>
            </a:r>
            <a:r>
              <a:rPr spc="-10" dirty="0">
                <a:cs typeface="Times New Roman"/>
              </a:rPr>
              <a:t>(подрядчика,</a:t>
            </a:r>
            <a:r>
              <a:rPr spc="20" dirty="0">
                <a:cs typeface="Times New Roman"/>
              </a:rPr>
              <a:t> </a:t>
            </a:r>
            <a:r>
              <a:rPr spc="-10" dirty="0">
                <a:cs typeface="Times New Roman"/>
              </a:rPr>
              <a:t>исполнителя)</a:t>
            </a:r>
            <a:r>
              <a:rPr spc="50" dirty="0">
                <a:cs typeface="Times New Roman"/>
              </a:rPr>
              <a:t> </a:t>
            </a:r>
            <a:r>
              <a:rPr spc="-15" dirty="0">
                <a:cs typeface="Times New Roman"/>
              </a:rPr>
              <a:t>от </a:t>
            </a:r>
            <a:r>
              <a:rPr spc="-10" dirty="0">
                <a:cs typeface="Times New Roman"/>
              </a:rPr>
              <a:t> исполнения</a:t>
            </a:r>
            <a:r>
              <a:rPr spc="50" dirty="0">
                <a:cs typeface="Times New Roman"/>
              </a:rPr>
              <a:t> </a:t>
            </a:r>
            <a:r>
              <a:rPr spc="-15" dirty="0">
                <a:cs typeface="Times New Roman"/>
              </a:rPr>
              <a:t>контракта</a:t>
            </a:r>
            <a:r>
              <a:rPr spc="15" dirty="0">
                <a:cs typeface="Times New Roman"/>
              </a:rPr>
              <a:t> </a:t>
            </a:r>
            <a:r>
              <a:rPr spc="-5" dirty="0">
                <a:cs typeface="Times New Roman"/>
              </a:rPr>
              <a:t>по</a:t>
            </a:r>
            <a:r>
              <a:rPr spc="10" dirty="0">
                <a:cs typeface="Times New Roman"/>
              </a:rPr>
              <a:t> </a:t>
            </a:r>
            <a:r>
              <a:rPr spc="-10" dirty="0">
                <a:cs typeface="Times New Roman"/>
              </a:rPr>
              <a:t>причине</a:t>
            </a:r>
            <a:r>
              <a:rPr spc="50" dirty="0">
                <a:cs typeface="Times New Roman"/>
              </a:rPr>
              <a:t> </a:t>
            </a:r>
            <a:r>
              <a:rPr spc="-10" dirty="0">
                <a:cs typeface="Times New Roman"/>
              </a:rPr>
              <a:t>введения</a:t>
            </a:r>
            <a:r>
              <a:rPr spc="20" dirty="0">
                <a:cs typeface="Times New Roman"/>
              </a:rPr>
              <a:t> </a:t>
            </a:r>
            <a:r>
              <a:rPr spc="-5" dirty="0">
                <a:cs typeface="Times New Roman"/>
              </a:rPr>
              <a:t>в</a:t>
            </a:r>
            <a:r>
              <a:rPr spc="5" dirty="0">
                <a:cs typeface="Times New Roman"/>
              </a:rPr>
              <a:t> </a:t>
            </a:r>
            <a:r>
              <a:rPr spc="-10" dirty="0">
                <a:cs typeface="Times New Roman"/>
              </a:rPr>
              <a:t>отношении</a:t>
            </a:r>
            <a:r>
              <a:rPr spc="55" dirty="0">
                <a:cs typeface="Times New Roman"/>
              </a:rPr>
              <a:t> </a:t>
            </a:r>
            <a:r>
              <a:rPr spc="-15" dirty="0">
                <a:cs typeface="Times New Roman"/>
              </a:rPr>
              <a:t>заказчика</a:t>
            </a:r>
            <a:r>
              <a:rPr spc="25" dirty="0">
                <a:cs typeface="Times New Roman"/>
              </a:rPr>
              <a:t> </a:t>
            </a:r>
            <a:r>
              <a:rPr dirty="0">
                <a:cs typeface="Times New Roman"/>
              </a:rPr>
              <a:t>санкций</a:t>
            </a:r>
            <a:r>
              <a:rPr spc="45" dirty="0">
                <a:cs typeface="Times New Roman"/>
              </a:rPr>
              <a:t> </a:t>
            </a:r>
            <a:r>
              <a:rPr spc="-5" dirty="0">
                <a:cs typeface="Times New Roman"/>
              </a:rPr>
              <a:t>и</a:t>
            </a:r>
            <a:r>
              <a:rPr spc="5" dirty="0">
                <a:cs typeface="Times New Roman"/>
              </a:rPr>
              <a:t> </a:t>
            </a:r>
            <a:r>
              <a:rPr spc="-5" dirty="0">
                <a:cs typeface="Times New Roman"/>
              </a:rPr>
              <a:t>(или)</a:t>
            </a:r>
            <a:r>
              <a:rPr spc="45" dirty="0">
                <a:cs typeface="Times New Roman"/>
              </a:rPr>
              <a:t> </a:t>
            </a:r>
            <a:r>
              <a:rPr spc="-5" dirty="0">
                <a:cs typeface="Times New Roman"/>
              </a:rPr>
              <a:t>мер </a:t>
            </a:r>
            <a:r>
              <a:rPr dirty="0">
                <a:cs typeface="Times New Roman"/>
              </a:rPr>
              <a:t> </a:t>
            </a:r>
            <a:r>
              <a:rPr spc="-10" dirty="0">
                <a:cs typeface="Times New Roman"/>
              </a:rPr>
              <a:t>ограничительного</a:t>
            </a:r>
            <a:r>
              <a:rPr spc="35" dirty="0">
                <a:cs typeface="Times New Roman"/>
              </a:rPr>
              <a:t> </a:t>
            </a:r>
            <a:r>
              <a:rPr spc="-10" dirty="0">
                <a:cs typeface="Times New Roman"/>
              </a:rPr>
              <a:t>характера).</a:t>
            </a:r>
            <a:endParaRPr dirty="0">
              <a:cs typeface="Times New Roman"/>
            </a:endParaRPr>
          </a:p>
          <a:p>
            <a:pPr marL="906780">
              <a:spcBef>
                <a:spcPts val="385"/>
              </a:spcBef>
            </a:pPr>
            <a:r>
              <a:rPr i="1" spc="-5" dirty="0">
                <a:cs typeface="Times New Roman"/>
              </a:rPr>
              <a:t>Если</a:t>
            </a:r>
            <a:r>
              <a:rPr i="1" spc="15" dirty="0">
                <a:cs typeface="Times New Roman"/>
              </a:rPr>
              <a:t> </a:t>
            </a:r>
            <a:r>
              <a:rPr i="1" spc="-25" dirty="0">
                <a:cs typeface="Times New Roman"/>
              </a:rPr>
              <a:t>заказчиком</a:t>
            </a:r>
            <a:r>
              <a:rPr i="1" spc="15" dirty="0">
                <a:cs typeface="Times New Roman"/>
              </a:rPr>
              <a:t> </a:t>
            </a:r>
            <a:r>
              <a:rPr i="1" spc="-15" dirty="0">
                <a:cs typeface="Times New Roman"/>
              </a:rPr>
              <a:t>такое</a:t>
            </a:r>
            <a:r>
              <a:rPr i="1" spc="5" dirty="0">
                <a:cs typeface="Times New Roman"/>
              </a:rPr>
              <a:t> </a:t>
            </a:r>
            <a:r>
              <a:rPr i="1" spc="-10" dirty="0">
                <a:cs typeface="Times New Roman"/>
              </a:rPr>
              <a:t>право</a:t>
            </a:r>
            <a:r>
              <a:rPr i="1" spc="-5" dirty="0">
                <a:cs typeface="Times New Roman"/>
              </a:rPr>
              <a:t> </a:t>
            </a:r>
            <a:r>
              <a:rPr i="1" spc="-10" dirty="0">
                <a:cs typeface="Times New Roman"/>
              </a:rPr>
              <a:t>реализовано,</a:t>
            </a:r>
            <a:r>
              <a:rPr i="1" spc="10" dirty="0">
                <a:cs typeface="Times New Roman"/>
              </a:rPr>
              <a:t> </a:t>
            </a:r>
            <a:r>
              <a:rPr i="1" spc="-5" dirty="0">
                <a:cs typeface="Times New Roman"/>
              </a:rPr>
              <a:t>то</a:t>
            </a:r>
            <a:r>
              <a:rPr i="1" spc="10" dirty="0">
                <a:cs typeface="Times New Roman"/>
              </a:rPr>
              <a:t> </a:t>
            </a:r>
            <a:r>
              <a:rPr i="1" spc="-10" dirty="0">
                <a:cs typeface="Times New Roman"/>
              </a:rPr>
              <a:t>требование,</a:t>
            </a:r>
            <a:r>
              <a:rPr i="1" spc="10" dirty="0">
                <a:cs typeface="Times New Roman"/>
              </a:rPr>
              <a:t> </a:t>
            </a:r>
            <a:r>
              <a:rPr i="1" spc="-10" dirty="0">
                <a:cs typeface="Times New Roman"/>
              </a:rPr>
              <a:t>предусмотренное</a:t>
            </a:r>
            <a:endParaRPr dirty="0">
              <a:cs typeface="Times New Roman"/>
            </a:endParaRPr>
          </a:p>
          <a:p>
            <a:pPr marL="906780">
              <a:spcBef>
                <a:spcPts val="5"/>
              </a:spcBef>
            </a:pPr>
            <a:r>
              <a:rPr i="1" spc="-15" dirty="0">
                <a:cs typeface="Times New Roman"/>
              </a:rPr>
              <a:t>подпунктом</a:t>
            </a:r>
            <a:r>
              <a:rPr i="1" spc="15" dirty="0">
                <a:cs typeface="Times New Roman"/>
              </a:rPr>
              <a:t> </a:t>
            </a:r>
            <a:r>
              <a:rPr i="1" dirty="0">
                <a:cs typeface="Times New Roman"/>
              </a:rPr>
              <a:t>"б"</a:t>
            </a:r>
            <a:r>
              <a:rPr i="1" spc="-20" dirty="0">
                <a:cs typeface="Times New Roman"/>
              </a:rPr>
              <a:t> </a:t>
            </a:r>
            <a:r>
              <a:rPr i="1" spc="-5" dirty="0">
                <a:cs typeface="Times New Roman"/>
              </a:rPr>
              <a:t>пункта</a:t>
            </a:r>
            <a:r>
              <a:rPr i="1" spc="10" dirty="0">
                <a:cs typeface="Times New Roman"/>
              </a:rPr>
              <a:t> </a:t>
            </a:r>
            <a:r>
              <a:rPr i="1" spc="-5" dirty="0">
                <a:cs typeface="Times New Roman"/>
              </a:rPr>
              <a:t>1</a:t>
            </a:r>
            <a:r>
              <a:rPr i="1" dirty="0">
                <a:cs typeface="Times New Roman"/>
              </a:rPr>
              <a:t> Постановления</a:t>
            </a:r>
            <a:r>
              <a:rPr i="1" spc="20" dirty="0">
                <a:cs typeface="Times New Roman"/>
              </a:rPr>
              <a:t> </a:t>
            </a:r>
            <a:r>
              <a:rPr i="1" spc="-5" dirty="0">
                <a:cs typeface="Times New Roman"/>
              </a:rPr>
              <a:t>№</a:t>
            </a:r>
            <a:r>
              <a:rPr i="1" spc="10" dirty="0">
                <a:cs typeface="Times New Roman"/>
              </a:rPr>
              <a:t> </a:t>
            </a:r>
            <a:r>
              <a:rPr i="1" spc="-5" dirty="0">
                <a:cs typeface="Times New Roman"/>
              </a:rPr>
              <a:t>2571,</a:t>
            </a:r>
            <a:r>
              <a:rPr i="1" spc="-20" dirty="0">
                <a:cs typeface="Times New Roman"/>
              </a:rPr>
              <a:t> </a:t>
            </a:r>
            <a:r>
              <a:rPr i="1" spc="-25" dirty="0">
                <a:cs typeface="Times New Roman"/>
              </a:rPr>
              <a:t>заказчиком</a:t>
            </a:r>
            <a:r>
              <a:rPr i="1" spc="5" dirty="0">
                <a:cs typeface="Times New Roman"/>
              </a:rPr>
              <a:t> </a:t>
            </a:r>
            <a:r>
              <a:rPr i="1" spc="-5" dirty="0">
                <a:cs typeface="Times New Roman"/>
              </a:rPr>
              <a:t>не</a:t>
            </a:r>
            <a:r>
              <a:rPr i="1" spc="5" dirty="0">
                <a:cs typeface="Times New Roman"/>
              </a:rPr>
              <a:t> </a:t>
            </a:r>
            <a:r>
              <a:rPr i="1" spc="-5" dirty="0">
                <a:cs typeface="Times New Roman"/>
              </a:rPr>
              <a:t>устанавливается.</a:t>
            </a:r>
            <a:endParaRPr dirty="0">
              <a:cs typeface="Times New Roman"/>
            </a:endParaRPr>
          </a:p>
          <a:p>
            <a:pPr>
              <a:spcBef>
                <a:spcPts val="35"/>
              </a:spcBef>
            </a:pPr>
            <a:endParaRPr dirty="0">
              <a:cs typeface="Times New Roman"/>
            </a:endParaRPr>
          </a:p>
          <a:p>
            <a:pPr marL="2964180">
              <a:spcBef>
                <a:spcPts val="5"/>
              </a:spcBef>
            </a:pPr>
            <a:r>
              <a:rPr i="1" spc="-5" dirty="0">
                <a:cs typeface="Times New Roman"/>
              </a:rPr>
              <a:t>Письмо</a:t>
            </a:r>
            <a:r>
              <a:rPr i="1" spc="5" dirty="0">
                <a:cs typeface="Times New Roman"/>
              </a:rPr>
              <a:t> </a:t>
            </a:r>
            <a:r>
              <a:rPr i="1" spc="-10" dirty="0">
                <a:cs typeface="Times New Roman"/>
              </a:rPr>
              <a:t>Минфина</a:t>
            </a:r>
            <a:r>
              <a:rPr i="1" spc="20" dirty="0">
                <a:cs typeface="Times New Roman"/>
              </a:rPr>
              <a:t> </a:t>
            </a:r>
            <a:r>
              <a:rPr i="1" spc="-15" dirty="0">
                <a:cs typeface="Times New Roman"/>
              </a:rPr>
              <a:t>России</a:t>
            </a:r>
            <a:r>
              <a:rPr i="1" spc="5" dirty="0">
                <a:cs typeface="Times New Roman"/>
              </a:rPr>
              <a:t> </a:t>
            </a:r>
            <a:r>
              <a:rPr i="1" spc="-5" dirty="0">
                <a:cs typeface="Times New Roman"/>
              </a:rPr>
              <a:t>от 27.06.2022</a:t>
            </a:r>
            <a:r>
              <a:rPr i="1" spc="-25" dirty="0">
                <a:cs typeface="Times New Roman"/>
              </a:rPr>
              <a:t> </a:t>
            </a:r>
            <a:r>
              <a:rPr i="1" spc="-5" dirty="0">
                <a:cs typeface="Times New Roman"/>
              </a:rPr>
              <a:t>№</a:t>
            </a:r>
            <a:r>
              <a:rPr i="1" spc="15" dirty="0">
                <a:cs typeface="Times New Roman"/>
              </a:rPr>
              <a:t> </a:t>
            </a:r>
            <a:r>
              <a:rPr i="1" dirty="0">
                <a:cs typeface="Times New Roman"/>
              </a:rPr>
              <a:t>24-01-09/61077</a:t>
            </a:r>
            <a:endParaRPr dirty="0">
              <a:cs typeface="Times New Roman"/>
            </a:endParaRPr>
          </a:p>
        </p:txBody>
      </p:sp>
      <p:sp>
        <p:nvSpPr>
          <p:cNvPr id="4" name="object 4"/>
          <p:cNvSpPr txBox="1">
            <a:spLocks noGrp="1"/>
          </p:cNvSpPr>
          <p:nvPr>
            <p:ph type="title"/>
          </p:nvPr>
        </p:nvSpPr>
        <p:spPr>
          <a:xfrm>
            <a:off x="1219200" y="228600"/>
            <a:ext cx="7321550" cy="878840"/>
          </a:xfrm>
          <a:prstGeom prst="rect">
            <a:avLst/>
          </a:prstGeom>
        </p:spPr>
        <p:txBody>
          <a:bodyPr vert="horz" wrap="square" lIns="0" tIns="12065" rIns="0" bIns="0" rtlCol="0" anchor="t">
            <a:spAutoFit/>
          </a:bodyPr>
          <a:lstStyle/>
          <a:p>
            <a:pPr marL="12700" marR="5080">
              <a:lnSpc>
                <a:spcPct val="100000"/>
              </a:lnSpc>
              <a:spcBef>
                <a:spcPts val="95"/>
              </a:spcBef>
            </a:pPr>
            <a:r>
              <a:rPr lang="ru-RU" sz="2800" spc="-170" dirty="0" smtClean="0">
                <a:solidFill>
                  <a:srgbClr val="1F487C"/>
                </a:solidFill>
              </a:rPr>
              <a:t>О</a:t>
            </a:r>
            <a:r>
              <a:rPr sz="2800" spc="-170" dirty="0" err="1" smtClean="0">
                <a:solidFill>
                  <a:srgbClr val="1F487C"/>
                </a:solidFill>
              </a:rPr>
              <a:t>б</a:t>
            </a:r>
            <a:r>
              <a:rPr sz="2800" spc="-105" dirty="0" err="1" smtClean="0">
                <a:solidFill>
                  <a:srgbClr val="1F487C"/>
                </a:solidFill>
              </a:rPr>
              <a:t>я</a:t>
            </a:r>
            <a:r>
              <a:rPr sz="2800" spc="-100" dirty="0" err="1" smtClean="0">
                <a:solidFill>
                  <a:srgbClr val="1F487C"/>
                </a:solidFill>
              </a:rPr>
              <a:t>з</a:t>
            </a:r>
            <a:r>
              <a:rPr sz="2800" spc="-170" dirty="0" err="1" smtClean="0">
                <a:solidFill>
                  <a:srgbClr val="1F487C"/>
                </a:solidFill>
              </a:rPr>
              <a:t>а</a:t>
            </a:r>
            <a:r>
              <a:rPr sz="2800" spc="-110" dirty="0" err="1" smtClean="0">
                <a:solidFill>
                  <a:srgbClr val="1F487C"/>
                </a:solidFill>
              </a:rPr>
              <a:t>те</a:t>
            </a:r>
            <a:r>
              <a:rPr sz="2800" spc="-100" dirty="0" err="1" smtClean="0">
                <a:solidFill>
                  <a:srgbClr val="1F487C"/>
                </a:solidFill>
              </a:rPr>
              <a:t>л</a:t>
            </a:r>
            <a:r>
              <a:rPr sz="2800" spc="-105" dirty="0" err="1" smtClean="0">
                <a:solidFill>
                  <a:srgbClr val="1F487C"/>
                </a:solidFill>
              </a:rPr>
              <a:t>ьн</a:t>
            </a:r>
            <a:r>
              <a:rPr sz="2800" spc="-110" dirty="0" err="1" smtClean="0">
                <a:solidFill>
                  <a:srgbClr val="1F487C"/>
                </a:solidFill>
              </a:rPr>
              <a:t>о</a:t>
            </a:r>
            <a:r>
              <a:rPr sz="2800" spc="-5" dirty="0" err="1" smtClean="0">
                <a:solidFill>
                  <a:srgbClr val="1F487C"/>
                </a:solidFill>
              </a:rPr>
              <a:t>е</a:t>
            </a:r>
            <a:r>
              <a:rPr sz="2800" spc="-240" dirty="0" smtClean="0">
                <a:solidFill>
                  <a:srgbClr val="1F487C"/>
                </a:solidFill>
              </a:rPr>
              <a:t> </a:t>
            </a:r>
            <a:r>
              <a:rPr sz="2800" spc="-180" dirty="0">
                <a:solidFill>
                  <a:srgbClr val="1F487C"/>
                </a:solidFill>
              </a:rPr>
              <a:t>у</a:t>
            </a:r>
            <a:r>
              <a:rPr sz="2800" spc="-110" dirty="0">
                <a:solidFill>
                  <a:srgbClr val="1F487C"/>
                </a:solidFill>
              </a:rPr>
              <a:t>с</a:t>
            </a:r>
            <a:r>
              <a:rPr sz="2800" spc="-100" dirty="0">
                <a:solidFill>
                  <a:srgbClr val="1F487C"/>
                </a:solidFill>
              </a:rPr>
              <a:t>л</a:t>
            </a:r>
            <a:r>
              <a:rPr sz="2800" spc="-170" dirty="0">
                <a:solidFill>
                  <a:srgbClr val="1F487C"/>
                </a:solidFill>
              </a:rPr>
              <a:t>о</a:t>
            </a:r>
            <a:r>
              <a:rPr sz="2800" spc="-105" dirty="0">
                <a:solidFill>
                  <a:srgbClr val="1F487C"/>
                </a:solidFill>
              </a:rPr>
              <a:t>ви</a:t>
            </a:r>
            <a:r>
              <a:rPr sz="2800" spc="-5" dirty="0">
                <a:solidFill>
                  <a:srgbClr val="1F487C"/>
                </a:solidFill>
              </a:rPr>
              <a:t>е</a:t>
            </a:r>
            <a:r>
              <a:rPr sz="2800" spc="-225" dirty="0">
                <a:solidFill>
                  <a:srgbClr val="1F487C"/>
                </a:solidFill>
              </a:rPr>
              <a:t> </a:t>
            </a:r>
            <a:r>
              <a:rPr sz="2800" spc="-5" dirty="0">
                <a:solidFill>
                  <a:srgbClr val="1F487C"/>
                </a:solidFill>
              </a:rPr>
              <a:t>к</a:t>
            </a:r>
            <a:r>
              <a:rPr sz="2800" spc="-200" dirty="0">
                <a:solidFill>
                  <a:srgbClr val="1F487C"/>
                </a:solidFill>
              </a:rPr>
              <a:t> </a:t>
            </a:r>
            <a:r>
              <a:rPr sz="2800" spc="-140" dirty="0">
                <a:solidFill>
                  <a:srgbClr val="1F487C"/>
                </a:solidFill>
              </a:rPr>
              <a:t>У</a:t>
            </a:r>
            <a:r>
              <a:rPr sz="2800" spc="-5" dirty="0">
                <a:solidFill>
                  <a:srgbClr val="1F487C"/>
                </a:solidFill>
              </a:rPr>
              <a:t>З</a:t>
            </a:r>
            <a:r>
              <a:rPr sz="2800" spc="-215" dirty="0">
                <a:solidFill>
                  <a:srgbClr val="1F487C"/>
                </a:solidFill>
              </a:rPr>
              <a:t> </a:t>
            </a:r>
            <a:r>
              <a:rPr sz="2800" spc="-5" dirty="0">
                <a:solidFill>
                  <a:srgbClr val="C0504D"/>
                </a:solidFill>
              </a:rPr>
              <a:t>с</a:t>
            </a:r>
            <a:r>
              <a:rPr sz="2800" spc="-200" dirty="0">
                <a:solidFill>
                  <a:srgbClr val="C0504D"/>
                </a:solidFill>
              </a:rPr>
              <a:t> </a:t>
            </a:r>
            <a:r>
              <a:rPr sz="2800" spc="-5" dirty="0">
                <a:solidFill>
                  <a:srgbClr val="C0504D"/>
                </a:solidFill>
              </a:rPr>
              <a:t>1</a:t>
            </a:r>
            <a:r>
              <a:rPr sz="2800" spc="-204" dirty="0">
                <a:solidFill>
                  <a:srgbClr val="C0504D"/>
                </a:solidFill>
              </a:rPr>
              <a:t> </a:t>
            </a:r>
            <a:r>
              <a:rPr sz="2800" spc="-105" dirty="0">
                <a:solidFill>
                  <a:srgbClr val="C0504D"/>
                </a:solidFill>
              </a:rPr>
              <a:t>и</a:t>
            </a:r>
            <a:r>
              <a:rPr sz="2800" spc="-175" dirty="0">
                <a:solidFill>
                  <a:srgbClr val="C0504D"/>
                </a:solidFill>
              </a:rPr>
              <a:t>ю</a:t>
            </a:r>
            <a:r>
              <a:rPr sz="2800" spc="-100" dirty="0">
                <a:solidFill>
                  <a:srgbClr val="C0504D"/>
                </a:solidFill>
              </a:rPr>
              <a:t>л</a:t>
            </a:r>
            <a:r>
              <a:rPr sz="2800" spc="-5" dirty="0">
                <a:solidFill>
                  <a:srgbClr val="C0504D"/>
                </a:solidFill>
              </a:rPr>
              <a:t>я</a:t>
            </a:r>
            <a:r>
              <a:rPr sz="2800" spc="-200" dirty="0">
                <a:solidFill>
                  <a:srgbClr val="C0504D"/>
                </a:solidFill>
              </a:rPr>
              <a:t> </a:t>
            </a:r>
            <a:r>
              <a:rPr sz="2800" spc="-95" dirty="0">
                <a:solidFill>
                  <a:srgbClr val="C0504D"/>
                </a:solidFill>
              </a:rPr>
              <a:t>202</a:t>
            </a:r>
            <a:r>
              <a:rPr sz="2800" spc="-5" dirty="0">
                <a:solidFill>
                  <a:srgbClr val="C0504D"/>
                </a:solidFill>
              </a:rPr>
              <a:t>2</a:t>
            </a:r>
            <a:r>
              <a:rPr sz="2800" spc="-225" dirty="0">
                <a:solidFill>
                  <a:srgbClr val="C0504D"/>
                </a:solidFill>
              </a:rPr>
              <a:t> </a:t>
            </a:r>
            <a:r>
              <a:rPr sz="2800" spc="-415" dirty="0">
                <a:solidFill>
                  <a:srgbClr val="C0504D"/>
                </a:solidFill>
              </a:rPr>
              <a:t>г</a:t>
            </a:r>
            <a:r>
              <a:rPr sz="2800" spc="-5" dirty="0">
                <a:solidFill>
                  <a:srgbClr val="C0504D"/>
                </a:solidFill>
              </a:rPr>
              <a:t>.  </a:t>
            </a:r>
            <a:r>
              <a:rPr lang="ru-RU" sz="2800" spc="-5" dirty="0" smtClean="0">
                <a:solidFill>
                  <a:srgbClr val="C0504D"/>
                </a:solidFill>
              </a:rPr>
              <a:t/>
            </a:r>
            <a:br>
              <a:rPr lang="ru-RU" sz="2800" spc="-5" dirty="0" smtClean="0">
                <a:solidFill>
                  <a:srgbClr val="C0504D"/>
                </a:solidFill>
              </a:rPr>
            </a:br>
            <a:r>
              <a:rPr sz="2800" spc="-110" dirty="0" smtClean="0">
                <a:solidFill>
                  <a:srgbClr val="C0504D"/>
                </a:solidFill>
              </a:rPr>
              <a:t>П</a:t>
            </a:r>
            <a:r>
              <a:rPr sz="2800" spc="-5" dirty="0" smtClean="0">
                <a:solidFill>
                  <a:srgbClr val="C0504D"/>
                </a:solidFill>
              </a:rPr>
              <a:t>П</a:t>
            </a:r>
            <a:r>
              <a:rPr sz="2800" spc="-204" dirty="0" smtClean="0">
                <a:solidFill>
                  <a:srgbClr val="C0504D"/>
                </a:solidFill>
              </a:rPr>
              <a:t> </a:t>
            </a:r>
            <a:r>
              <a:rPr sz="2800" spc="-160" dirty="0">
                <a:solidFill>
                  <a:srgbClr val="C0504D"/>
                </a:solidFill>
              </a:rPr>
              <a:t>Р</a:t>
            </a:r>
            <a:r>
              <a:rPr sz="2800" spc="-5" dirty="0">
                <a:solidFill>
                  <a:srgbClr val="C0504D"/>
                </a:solidFill>
              </a:rPr>
              <a:t>Ф</a:t>
            </a:r>
            <a:r>
              <a:rPr sz="2800" spc="-204" dirty="0">
                <a:solidFill>
                  <a:srgbClr val="C0504D"/>
                </a:solidFill>
              </a:rPr>
              <a:t> </a:t>
            </a:r>
            <a:r>
              <a:rPr sz="2800" spc="-135" dirty="0">
                <a:solidFill>
                  <a:srgbClr val="C0504D"/>
                </a:solidFill>
              </a:rPr>
              <a:t>о</a:t>
            </a:r>
            <a:r>
              <a:rPr sz="2800" spc="-5" dirty="0">
                <a:solidFill>
                  <a:srgbClr val="C0504D"/>
                </a:solidFill>
              </a:rPr>
              <a:t>т</a:t>
            </a:r>
            <a:r>
              <a:rPr sz="2800" spc="-215" dirty="0">
                <a:solidFill>
                  <a:srgbClr val="C0504D"/>
                </a:solidFill>
              </a:rPr>
              <a:t> </a:t>
            </a:r>
            <a:r>
              <a:rPr sz="2800" spc="-100" dirty="0">
                <a:solidFill>
                  <a:srgbClr val="C0504D"/>
                </a:solidFill>
              </a:rPr>
              <a:t>2</a:t>
            </a:r>
            <a:r>
              <a:rPr sz="2800" spc="-5" dirty="0">
                <a:solidFill>
                  <a:srgbClr val="C0504D"/>
                </a:solidFill>
              </a:rPr>
              <a:t>3</a:t>
            </a:r>
            <a:r>
              <a:rPr sz="2800" spc="-204" dirty="0">
                <a:solidFill>
                  <a:srgbClr val="C0504D"/>
                </a:solidFill>
              </a:rPr>
              <a:t> </a:t>
            </a:r>
            <a:r>
              <a:rPr sz="2800" spc="-125" dirty="0">
                <a:solidFill>
                  <a:srgbClr val="C0504D"/>
                </a:solidFill>
              </a:rPr>
              <a:t>м</a:t>
            </a:r>
            <a:r>
              <a:rPr sz="2800" spc="-100" dirty="0">
                <a:solidFill>
                  <a:srgbClr val="C0504D"/>
                </a:solidFill>
              </a:rPr>
              <a:t>а</a:t>
            </a:r>
            <a:r>
              <a:rPr sz="2800" spc="-5" dirty="0">
                <a:solidFill>
                  <a:srgbClr val="C0504D"/>
                </a:solidFill>
              </a:rPr>
              <a:t>я</a:t>
            </a:r>
            <a:r>
              <a:rPr sz="2800" spc="-200" dirty="0">
                <a:solidFill>
                  <a:srgbClr val="C0504D"/>
                </a:solidFill>
              </a:rPr>
              <a:t> </a:t>
            </a:r>
            <a:r>
              <a:rPr sz="2800" spc="-100" dirty="0">
                <a:solidFill>
                  <a:srgbClr val="C0504D"/>
                </a:solidFill>
              </a:rPr>
              <a:t>202</a:t>
            </a:r>
            <a:r>
              <a:rPr sz="2800" spc="-5" dirty="0">
                <a:solidFill>
                  <a:srgbClr val="C0504D"/>
                </a:solidFill>
              </a:rPr>
              <a:t>2</a:t>
            </a:r>
            <a:r>
              <a:rPr sz="2800" spc="-229" dirty="0">
                <a:solidFill>
                  <a:srgbClr val="C0504D"/>
                </a:solidFill>
              </a:rPr>
              <a:t> </a:t>
            </a:r>
            <a:r>
              <a:rPr sz="2800" spc="-415" dirty="0">
                <a:solidFill>
                  <a:srgbClr val="C0504D"/>
                </a:solidFill>
              </a:rPr>
              <a:t>г</a:t>
            </a:r>
            <a:r>
              <a:rPr sz="2800" spc="-5" dirty="0">
                <a:solidFill>
                  <a:srgbClr val="C0504D"/>
                </a:solidFill>
              </a:rPr>
              <a:t>.</a:t>
            </a:r>
            <a:r>
              <a:rPr sz="2800" spc="-215" dirty="0">
                <a:solidFill>
                  <a:srgbClr val="C0504D"/>
                </a:solidFill>
              </a:rPr>
              <a:t> </a:t>
            </a:r>
            <a:r>
              <a:rPr sz="2800" spc="-5" dirty="0">
                <a:solidFill>
                  <a:srgbClr val="C0504D"/>
                </a:solidFill>
              </a:rPr>
              <a:t>N</a:t>
            </a:r>
            <a:r>
              <a:rPr sz="2800" spc="-190" dirty="0">
                <a:solidFill>
                  <a:srgbClr val="C0504D"/>
                </a:solidFill>
              </a:rPr>
              <a:t> </a:t>
            </a:r>
            <a:r>
              <a:rPr sz="2800" spc="-100" dirty="0">
                <a:solidFill>
                  <a:srgbClr val="C0504D"/>
                </a:solidFill>
              </a:rPr>
              <a:t>93</a:t>
            </a:r>
            <a:r>
              <a:rPr sz="2800" spc="-5" dirty="0">
                <a:solidFill>
                  <a:srgbClr val="C0504D"/>
                </a:solidFill>
              </a:rPr>
              <a:t>7</a:t>
            </a:r>
            <a:endParaRPr sz="2800" dirty="0"/>
          </a:p>
        </p:txBody>
      </p:sp>
    </p:spTree>
    <p:extLst>
      <p:ext uri="{BB962C8B-B14F-4D97-AF65-F5344CB8AC3E}">
        <p14:creationId xmlns:p14="http://schemas.microsoft.com/office/powerpoint/2010/main" val="22623702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1258" y="280220"/>
            <a:ext cx="10820400" cy="936795"/>
          </a:xfrm>
          <a:prstGeom prst="rect">
            <a:avLst/>
          </a:prstGeom>
        </p:spPr>
        <p:txBody>
          <a:bodyPr vert="horz" wrap="square" lIns="0" tIns="13335" rIns="0" bIns="0" rtlCol="0">
            <a:spAutoFit/>
          </a:bodyPr>
          <a:lstStyle/>
          <a:p>
            <a:pPr marL="12700">
              <a:spcBef>
                <a:spcPts val="105"/>
              </a:spcBef>
            </a:pPr>
            <a:r>
              <a:rPr sz="2000" b="1" spc="-260" dirty="0">
                <a:solidFill>
                  <a:srgbClr val="00B050"/>
                </a:solidFill>
                <a:cs typeface="Times New Roman"/>
              </a:rPr>
              <a:t>У</a:t>
            </a:r>
            <a:r>
              <a:rPr sz="2000" b="1" spc="-135" dirty="0">
                <a:solidFill>
                  <a:srgbClr val="00B050"/>
                </a:solidFill>
                <a:cs typeface="Times New Roman"/>
              </a:rPr>
              <a:t>к</a:t>
            </a:r>
            <a:r>
              <a:rPr sz="2000" b="1" spc="-95" dirty="0">
                <a:solidFill>
                  <a:srgbClr val="00B050"/>
                </a:solidFill>
                <a:cs typeface="Times New Roman"/>
              </a:rPr>
              <a:t>а</a:t>
            </a:r>
            <a:r>
              <a:rPr sz="2000" b="1" dirty="0">
                <a:solidFill>
                  <a:srgbClr val="00B050"/>
                </a:solidFill>
                <a:cs typeface="Times New Roman"/>
              </a:rPr>
              <a:t>з</a:t>
            </a:r>
            <a:r>
              <a:rPr sz="2000" b="1" spc="-240" dirty="0">
                <a:solidFill>
                  <a:srgbClr val="00B050"/>
                </a:solidFill>
                <a:cs typeface="Times New Roman"/>
              </a:rPr>
              <a:t> </a:t>
            </a:r>
            <a:r>
              <a:rPr sz="2000" b="1" spc="-95" dirty="0">
                <a:solidFill>
                  <a:srgbClr val="00B050"/>
                </a:solidFill>
                <a:cs typeface="Times New Roman"/>
              </a:rPr>
              <a:t>Пр</a:t>
            </a:r>
            <a:r>
              <a:rPr sz="2000" b="1" spc="-100" dirty="0">
                <a:solidFill>
                  <a:srgbClr val="00B050"/>
                </a:solidFill>
                <a:cs typeface="Times New Roman"/>
              </a:rPr>
              <a:t>ези</a:t>
            </a:r>
            <a:r>
              <a:rPr sz="2000" b="1" spc="-105" dirty="0">
                <a:solidFill>
                  <a:srgbClr val="00B050"/>
                </a:solidFill>
                <a:cs typeface="Times New Roman"/>
              </a:rPr>
              <a:t>д</a:t>
            </a:r>
            <a:r>
              <a:rPr sz="2000" b="1" spc="-100" dirty="0">
                <a:solidFill>
                  <a:srgbClr val="00B050"/>
                </a:solidFill>
                <a:cs typeface="Times New Roman"/>
              </a:rPr>
              <a:t>е</a:t>
            </a:r>
            <a:r>
              <a:rPr sz="2000" b="1" spc="-114" dirty="0">
                <a:solidFill>
                  <a:srgbClr val="00B050"/>
                </a:solidFill>
                <a:cs typeface="Times New Roman"/>
              </a:rPr>
              <a:t>н</a:t>
            </a:r>
            <a:r>
              <a:rPr sz="2000" b="1" spc="-85" dirty="0">
                <a:solidFill>
                  <a:srgbClr val="00B050"/>
                </a:solidFill>
                <a:cs typeface="Times New Roman"/>
              </a:rPr>
              <a:t>т</a:t>
            </a:r>
            <a:r>
              <a:rPr sz="2000" b="1" dirty="0">
                <a:solidFill>
                  <a:srgbClr val="00B050"/>
                </a:solidFill>
                <a:cs typeface="Times New Roman"/>
              </a:rPr>
              <a:t>а</a:t>
            </a:r>
            <a:r>
              <a:rPr sz="2000" b="1" spc="-220" dirty="0">
                <a:solidFill>
                  <a:srgbClr val="00B050"/>
                </a:solidFill>
                <a:cs typeface="Times New Roman"/>
              </a:rPr>
              <a:t> </a:t>
            </a:r>
            <a:r>
              <a:rPr sz="2000" b="1" spc="-135" dirty="0">
                <a:solidFill>
                  <a:srgbClr val="00B050"/>
                </a:solidFill>
                <a:cs typeface="Times New Roman"/>
              </a:rPr>
              <a:t>Р</a:t>
            </a:r>
            <a:r>
              <a:rPr sz="2000" b="1" dirty="0">
                <a:solidFill>
                  <a:srgbClr val="00B050"/>
                </a:solidFill>
                <a:cs typeface="Times New Roman"/>
              </a:rPr>
              <a:t>Ф</a:t>
            </a:r>
            <a:r>
              <a:rPr sz="2000" b="1" spc="-220" dirty="0">
                <a:solidFill>
                  <a:srgbClr val="00B050"/>
                </a:solidFill>
                <a:cs typeface="Times New Roman"/>
              </a:rPr>
              <a:t> </a:t>
            </a:r>
            <a:r>
              <a:rPr sz="2000" b="1" spc="-114" dirty="0">
                <a:solidFill>
                  <a:srgbClr val="00B050"/>
                </a:solidFill>
                <a:cs typeface="Times New Roman"/>
              </a:rPr>
              <a:t>о</a:t>
            </a:r>
            <a:r>
              <a:rPr sz="2000" b="1" dirty="0">
                <a:solidFill>
                  <a:srgbClr val="00B050"/>
                </a:solidFill>
                <a:cs typeface="Times New Roman"/>
              </a:rPr>
              <a:t>т</a:t>
            </a:r>
            <a:r>
              <a:rPr sz="2000" b="1" spc="-215" dirty="0">
                <a:solidFill>
                  <a:srgbClr val="00B050"/>
                </a:solidFill>
                <a:cs typeface="Times New Roman"/>
              </a:rPr>
              <a:t> </a:t>
            </a:r>
            <a:r>
              <a:rPr sz="2000" b="1" dirty="0">
                <a:solidFill>
                  <a:srgbClr val="00B050"/>
                </a:solidFill>
                <a:cs typeface="Times New Roman"/>
              </a:rPr>
              <a:t>3</a:t>
            </a:r>
            <a:r>
              <a:rPr sz="2000" b="1" spc="-195" dirty="0">
                <a:solidFill>
                  <a:srgbClr val="00B050"/>
                </a:solidFill>
                <a:cs typeface="Times New Roman"/>
              </a:rPr>
              <a:t> </a:t>
            </a:r>
            <a:r>
              <a:rPr sz="2000" b="1" spc="-105" dirty="0">
                <a:solidFill>
                  <a:srgbClr val="00B050"/>
                </a:solidFill>
                <a:cs typeface="Times New Roman"/>
              </a:rPr>
              <a:t>м</a:t>
            </a:r>
            <a:r>
              <a:rPr sz="2000" b="1" spc="-95" dirty="0">
                <a:solidFill>
                  <a:srgbClr val="00B050"/>
                </a:solidFill>
                <a:cs typeface="Times New Roman"/>
              </a:rPr>
              <a:t>а</a:t>
            </a:r>
            <a:r>
              <a:rPr sz="2000" b="1" dirty="0">
                <a:solidFill>
                  <a:srgbClr val="00B050"/>
                </a:solidFill>
                <a:cs typeface="Times New Roman"/>
              </a:rPr>
              <a:t>я</a:t>
            </a:r>
            <a:r>
              <a:rPr sz="2000" b="1" spc="-229" dirty="0">
                <a:solidFill>
                  <a:srgbClr val="00B050"/>
                </a:solidFill>
                <a:cs typeface="Times New Roman"/>
              </a:rPr>
              <a:t> </a:t>
            </a:r>
            <a:r>
              <a:rPr sz="2000" b="1" spc="-95" dirty="0">
                <a:solidFill>
                  <a:srgbClr val="00B050"/>
                </a:solidFill>
                <a:cs typeface="Times New Roman"/>
              </a:rPr>
              <a:t>202</a:t>
            </a:r>
            <a:r>
              <a:rPr sz="2000" b="1" dirty="0">
                <a:solidFill>
                  <a:srgbClr val="00B050"/>
                </a:solidFill>
                <a:cs typeface="Times New Roman"/>
              </a:rPr>
              <a:t>2</a:t>
            </a:r>
            <a:r>
              <a:rPr sz="2000" b="1" spc="-229" dirty="0">
                <a:solidFill>
                  <a:srgbClr val="00B050"/>
                </a:solidFill>
                <a:cs typeface="Times New Roman"/>
              </a:rPr>
              <a:t> </a:t>
            </a:r>
            <a:r>
              <a:rPr sz="2000" b="1" spc="-325" dirty="0">
                <a:solidFill>
                  <a:srgbClr val="00B050"/>
                </a:solidFill>
                <a:cs typeface="Times New Roman"/>
              </a:rPr>
              <a:t>г</a:t>
            </a:r>
            <a:r>
              <a:rPr sz="2000" b="1" dirty="0">
                <a:solidFill>
                  <a:srgbClr val="00B050"/>
                </a:solidFill>
                <a:cs typeface="Times New Roman"/>
              </a:rPr>
              <a:t>.</a:t>
            </a:r>
            <a:r>
              <a:rPr sz="2000" b="1" spc="-210" dirty="0">
                <a:solidFill>
                  <a:srgbClr val="00B050"/>
                </a:solidFill>
                <a:cs typeface="Times New Roman"/>
              </a:rPr>
              <a:t> </a:t>
            </a:r>
            <a:r>
              <a:rPr sz="2000" b="1" dirty="0">
                <a:solidFill>
                  <a:srgbClr val="00B050"/>
                </a:solidFill>
                <a:cs typeface="Times New Roman"/>
              </a:rPr>
              <a:t>N</a:t>
            </a:r>
            <a:r>
              <a:rPr sz="2000" b="1" spc="-195" dirty="0">
                <a:solidFill>
                  <a:srgbClr val="00B050"/>
                </a:solidFill>
                <a:cs typeface="Times New Roman"/>
              </a:rPr>
              <a:t> </a:t>
            </a:r>
            <a:r>
              <a:rPr sz="2000" b="1" spc="-95" dirty="0" smtClean="0">
                <a:solidFill>
                  <a:srgbClr val="00B050"/>
                </a:solidFill>
                <a:cs typeface="Times New Roman"/>
              </a:rPr>
              <a:t>25</a:t>
            </a:r>
            <a:r>
              <a:rPr sz="2000" b="1" dirty="0" smtClean="0">
                <a:solidFill>
                  <a:srgbClr val="00B050"/>
                </a:solidFill>
                <a:cs typeface="Times New Roman"/>
              </a:rPr>
              <a:t>2</a:t>
            </a:r>
            <a:r>
              <a:rPr lang="ru-RU" sz="2000" b="1" dirty="0" smtClean="0">
                <a:solidFill>
                  <a:srgbClr val="00B050"/>
                </a:solidFill>
                <a:cs typeface="Times New Roman"/>
              </a:rPr>
              <a:t> </a:t>
            </a:r>
            <a:r>
              <a:rPr sz="2000" dirty="0" smtClean="0">
                <a:solidFill>
                  <a:srgbClr val="00B050"/>
                </a:solidFill>
                <a:cs typeface="Times New Roman"/>
              </a:rPr>
              <a:t> </a:t>
            </a:r>
            <a:r>
              <a:rPr sz="2000" b="1" spc="-45" dirty="0" smtClean="0">
                <a:cs typeface="Times New Roman"/>
              </a:rPr>
              <a:t>«</a:t>
            </a:r>
            <a:r>
              <a:rPr sz="2000" b="1" spc="-45" dirty="0">
                <a:cs typeface="Times New Roman"/>
              </a:rPr>
              <a:t>О </a:t>
            </a:r>
            <a:r>
              <a:rPr sz="2000" b="1" spc="-95" dirty="0">
                <a:cs typeface="Times New Roman"/>
              </a:rPr>
              <a:t>применении ответных </a:t>
            </a:r>
            <a:r>
              <a:rPr sz="2000" b="1" spc="-90" dirty="0">
                <a:cs typeface="Times New Roman"/>
              </a:rPr>
              <a:t>специальных </a:t>
            </a:r>
            <a:r>
              <a:rPr sz="2000" b="1" spc="-100" dirty="0">
                <a:cs typeface="Times New Roman"/>
              </a:rPr>
              <a:t>экономических </a:t>
            </a:r>
            <a:r>
              <a:rPr sz="2000" b="1" spc="-65" dirty="0">
                <a:cs typeface="Times New Roman"/>
              </a:rPr>
              <a:t>мер </a:t>
            </a:r>
            <a:r>
              <a:rPr sz="2000" b="1" dirty="0">
                <a:cs typeface="Times New Roman"/>
              </a:rPr>
              <a:t>в </a:t>
            </a:r>
            <a:r>
              <a:rPr sz="2000" b="1" spc="-85" dirty="0">
                <a:cs typeface="Times New Roman"/>
              </a:rPr>
              <a:t>связи </a:t>
            </a:r>
            <a:r>
              <a:rPr sz="2000" b="1" dirty="0">
                <a:cs typeface="Times New Roman"/>
              </a:rPr>
              <a:t>с </a:t>
            </a:r>
            <a:r>
              <a:rPr sz="2000" b="1" spc="-484" dirty="0">
                <a:cs typeface="Times New Roman"/>
              </a:rPr>
              <a:t> </a:t>
            </a:r>
            <a:r>
              <a:rPr sz="2000" b="1" spc="-100" dirty="0">
                <a:cs typeface="Times New Roman"/>
              </a:rPr>
              <a:t>н</a:t>
            </a:r>
            <a:r>
              <a:rPr sz="2000" b="1" spc="-125" dirty="0">
                <a:cs typeface="Times New Roman"/>
              </a:rPr>
              <a:t>е</a:t>
            </a:r>
            <a:r>
              <a:rPr sz="2000" b="1" spc="-105" dirty="0">
                <a:cs typeface="Times New Roman"/>
              </a:rPr>
              <a:t>д</a:t>
            </a:r>
            <a:r>
              <a:rPr sz="2000" b="1" spc="-135" dirty="0">
                <a:cs typeface="Times New Roman"/>
              </a:rPr>
              <a:t>р</a:t>
            </a:r>
            <a:r>
              <a:rPr sz="2000" b="1" spc="-105" dirty="0">
                <a:cs typeface="Times New Roman"/>
              </a:rPr>
              <a:t>у</a:t>
            </a:r>
            <a:r>
              <a:rPr sz="2000" b="1" spc="-135" dirty="0">
                <a:cs typeface="Times New Roman"/>
              </a:rPr>
              <a:t>ж</a:t>
            </a:r>
            <a:r>
              <a:rPr sz="2000" b="1" spc="-75" dirty="0">
                <a:cs typeface="Times New Roman"/>
              </a:rPr>
              <a:t>е</a:t>
            </a:r>
            <a:r>
              <a:rPr sz="2000" b="1" spc="-110" dirty="0">
                <a:cs typeface="Times New Roman"/>
              </a:rPr>
              <a:t>ст</a:t>
            </a:r>
            <a:r>
              <a:rPr sz="2000" b="1" spc="-100" dirty="0">
                <a:cs typeface="Times New Roman"/>
              </a:rPr>
              <a:t>вен</a:t>
            </a:r>
            <a:r>
              <a:rPr sz="2000" b="1" spc="-114" dirty="0">
                <a:cs typeface="Times New Roman"/>
              </a:rPr>
              <a:t>н</a:t>
            </a:r>
            <a:r>
              <a:rPr sz="2000" b="1" spc="-100" dirty="0">
                <a:cs typeface="Times New Roman"/>
              </a:rPr>
              <a:t>ы</a:t>
            </a:r>
            <a:r>
              <a:rPr sz="2000" b="1" spc="-105" dirty="0">
                <a:cs typeface="Times New Roman"/>
              </a:rPr>
              <a:t>м</a:t>
            </a:r>
            <a:r>
              <a:rPr sz="2000" b="1" dirty="0">
                <a:cs typeface="Times New Roman"/>
              </a:rPr>
              <a:t>и</a:t>
            </a:r>
            <a:r>
              <a:rPr sz="2000" b="1" spc="-240" dirty="0">
                <a:cs typeface="Times New Roman"/>
              </a:rPr>
              <a:t> </a:t>
            </a:r>
            <a:r>
              <a:rPr sz="2000" b="1" spc="-105" dirty="0">
                <a:cs typeface="Times New Roman"/>
              </a:rPr>
              <a:t>д</a:t>
            </a:r>
            <a:r>
              <a:rPr sz="2000" b="1" spc="-100" dirty="0">
                <a:cs typeface="Times New Roman"/>
              </a:rPr>
              <a:t>ейс</a:t>
            </a:r>
            <a:r>
              <a:rPr sz="2000" b="1" spc="-110" dirty="0">
                <a:cs typeface="Times New Roman"/>
              </a:rPr>
              <a:t>т</a:t>
            </a:r>
            <a:r>
              <a:rPr sz="2000" b="1" spc="-100" dirty="0">
                <a:cs typeface="Times New Roman"/>
              </a:rPr>
              <a:t>ви</a:t>
            </a:r>
            <a:r>
              <a:rPr sz="2000" b="1" spc="-105" dirty="0">
                <a:cs typeface="Times New Roman"/>
              </a:rPr>
              <a:t>я</a:t>
            </a:r>
            <a:r>
              <a:rPr sz="2000" b="1" spc="-95" dirty="0">
                <a:cs typeface="Times New Roman"/>
              </a:rPr>
              <a:t>м</a:t>
            </a:r>
            <a:r>
              <a:rPr sz="2000" b="1" dirty="0">
                <a:cs typeface="Times New Roman"/>
              </a:rPr>
              <a:t>и</a:t>
            </a:r>
            <a:r>
              <a:rPr sz="2000" b="1" spc="-229" dirty="0">
                <a:cs typeface="Times New Roman"/>
              </a:rPr>
              <a:t> </a:t>
            </a:r>
            <a:r>
              <a:rPr sz="2000" b="1" spc="-100" dirty="0">
                <a:cs typeface="Times New Roman"/>
              </a:rPr>
              <a:t>не</a:t>
            </a:r>
            <a:r>
              <a:rPr sz="2000" b="1" spc="-125" dirty="0">
                <a:cs typeface="Times New Roman"/>
              </a:rPr>
              <a:t>к</a:t>
            </a:r>
            <a:r>
              <a:rPr sz="2000" b="1" spc="-114" dirty="0">
                <a:cs typeface="Times New Roman"/>
              </a:rPr>
              <a:t>о</a:t>
            </a:r>
            <a:r>
              <a:rPr sz="2000" b="1" spc="-135" dirty="0">
                <a:cs typeface="Times New Roman"/>
              </a:rPr>
              <a:t>т</a:t>
            </a:r>
            <a:r>
              <a:rPr sz="2000" b="1" spc="-95" dirty="0">
                <a:cs typeface="Times New Roman"/>
              </a:rPr>
              <a:t>о</a:t>
            </a:r>
            <a:r>
              <a:rPr sz="2000" b="1" spc="-110" dirty="0">
                <a:cs typeface="Times New Roman"/>
              </a:rPr>
              <a:t>р</a:t>
            </a:r>
            <a:r>
              <a:rPr sz="2000" b="1" spc="-100" dirty="0">
                <a:cs typeface="Times New Roman"/>
              </a:rPr>
              <a:t>ы</a:t>
            </a:r>
            <a:r>
              <a:rPr sz="2000" b="1" dirty="0">
                <a:cs typeface="Times New Roman"/>
              </a:rPr>
              <a:t>х</a:t>
            </a:r>
            <a:r>
              <a:rPr sz="2000" b="1" spc="-229" dirty="0">
                <a:cs typeface="Times New Roman"/>
              </a:rPr>
              <a:t> </a:t>
            </a:r>
            <a:r>
              <a:rPr sz="2000" b="1" spc="-100" dirty="0">
                <a:cs typeface="Times New Roman"/>
              </a:rPr>
              <a:t>ин</a:t>
            </a:r>
            <a:r>
              <a:rPr sz="2000" b="1" spc="-95" dirty="0">
                <a:cs typeface="Times New Roman"/>
              </a:rPr>
              <a:t>о</a:t>
            </a:r>
            <a:r>
              <a:rPr sz="2000" b="1" spc="-100" dirty="0">
                <a:cs typeface="Times New Roman"/>
              </a:rPr>
              <a:t>с</a:t>
            </a:r>
            <a:r>
              <a:rPr sz="2000" b="1" spc="-85" dirty="0">
                <a:cs typeface="Times New Roman"/>
              </a:rPr>
              <a:t>т</a:t>
            </a:r>
            <a:r>
              <a:rPr sz="2000" b="1" spc="-95" dirty="0">
                <a:cs typeface="Times New Roman"/>
              </a:rPr>
              <a:t>ра</a:t>
            </a:r>
            <a:r>
              <a:rPr sz="2000" b="1" spc="-114" dirty="0">
                <a:cs typeface="Times New Roman"/>
              </a:rPr>
              <a:t>н</a:t>
            </a:r>
            <a:r>
              <a:rPr sz="2000" b="1" spc="-100" dirty="0">
                <a:cs typeface="Times New Roman"/>
              </a:rPr>
              <a:t>ны</a:t>
            </a:r>
            <a:r>
              <a:rPr sz="2000" b="1" dirty="0">
                <a:cs typeface="Times New Roman"/>
              </a:rPr>
              <a:t>х</a:t>
            </a:r>
            <a:r>
              <a:rPr sz="2000" b="1" spc="-245" dirty="0">
                <a:cs typeface="Times New Roman"/>
              </a:rPr>
              <a:t> </a:t>
            </a:r>
            <a:r>
              <a:rPr sz="2000" b="1" spc="-145" dirty="0">
                <a:cs typeface="Times New Roman"/>
              </a:rPr>
              <a:t>г</a:t>
            </a:r>
            <a:r>
              <a:rPr sz="2000" b="1" spc="-95" dirty="0">
                <a:cs typeface="Times New Roman"/>
              </a:rPr>
              <a:t>о</a:t>
            </a:r>
            <a:r>
              <a:rPr sz="2000" b="1" spc="-135" dirty="0">
                <a:cs typeface="Times New Roman"/>
              </a:rPr>
              <a:t>с</a:t>
            </a:r>
            <a:r>
              <a:rPr sz="2000" b="1" spc="-215" dirty="0">
                <a:cs typeface="Times New Roman"/>
              </a:rPr>
              <a:t>у</a:t>
            </a:r>
            <a:r>
              <a:rPr sz="2000" b="1" spc="-105" dirty="0">
                <a:cs typeface="Times New Roman"/>
              </a:rPr>
              <a:t>да</a:t>
            </a:r>
            <a:r>
              <a:rPr sz="2000" b="1" spc="-95" dirty="0">
                <a:cs typeface="Times New Roman"/>
              </a:rPr>
              <a:t>р</a:t>
            </a:r>
            <a:r>
              <a:rPr sz="2000" b="1" spc="-110" dirty="0">
                <a:cs typeface="Times New Roman"/>
              </a:rPr>
              <a:t>ст</a:t>
            </a:r>
            <a:r>
              <a:rPr sz="2000" b="1" dirty="0">
                <a:cs typeface="Times New Roman"/>
              </a:rPr>
              <a:t>в</a:t>
            </a:r>
            <a:r>
              <a:rPr sz="2000" b="1" spc="-229" dirty="0">
                <a:cs typeface="Times New Roman"/>
              </a:rPr>
              <a:t> </a:t>
            </a:r>
            <a:r>
              <a:rPr sz="2000" b="1" dirty="0">
                <a:cs typeface="Times New Roman"/>
              </a:rPr>
              <a:t>и  </a:t>
            </a:r>
            <a:r>
              <a:rPr sz="2000" b="1" spc="-100" dirty="0">
                <a:cs typeface="Times New Roman"/>
              </a:rPr>
              <a:t>международных</a:t>
            </a:r>
            <a:r>
              <a:rPr sz="2000" b="1" spc="-245" dirty="0">
                <a:cs typeface="Times New Roman"/>
              </a:rPr>
              <a:t> </a:t>
            </a:r>
            <a:r>
              <a:rPr sz="2000" b="1" spc="-95" dirty="0">
                <a:cs typeface="Times New Roman"/>
              </a:rPr>
              <a:t>организаций».</a:t>
            </a:r>
            <a:r>
              <a:rPr sz="2000" b="1" spc="-235" dirty="0">
                <a:cs typeface="Times New Roman"/>
              </a:rPr>
              <a:t> </a:t>
            </a:r>
            <a:r>
              <a:rPr sz="2000" b="1" spc="-100" dirty="0">
                <a:solidFill>
                  <a:srgbClr val="00B050"/>
                </a:solidFill>
                <a:cs typeface="Times New Roman"/>
              </a:rPr>
              <a:t>Действует</a:t>
            </a:r>
            <a:r>
              <a:rPr sz="2000" b="1" spc="-240" dirty="0">
                <a:solidFill>
                  <a:srgbClr val="00B050"/>
                </a:solidFill>
                <a:cs typeface="Times New Roman"/>
              </a:rPr>
              <a:t> </a:t>
            </a:r>
            <a:r>
              <a:rPr sz="2000" b="1" dirty="0">
                <a:solidFill>
                  <a:srgbClr val="00B050"/>
                </a:solidFill>
                <a:cs typeface="Times New Roman"/>
              </a:rPr>
              <a:t>с</a:t>
            </a:r>
            <a:r>
              <a:rPr sz="2000" b="1" spc="-204" dirty="0">
                <a:solidFill>
                  <a:srgbClr val="00B050"/>
                </a:solidFill>
                <a:cs typeface="Times New Roman"/>
              </a:rPr>
              <a:t> </a:t>
            </a:r>
            <a:r>
              <a:rPr sz="2000" b="1" dirty="0">
                <a:solidFill>
                  <a:srgbClr val="00B050"/>
                </a:solidFill>
                <a:cs typeface="Times New Roman"/>
              </a:rPr>
              <a:t>3</a:t>
            </a:r>
            <a:r>
              <a:rPr sz="2000" b="1" spc="-210" dirty="0">
                <a:solidFill>
                  <a:srgbClr val="00B050"/>
                </a:solidFill>
                <a:cs typeface="Times New Roman"/>
              </a:rPr>
              <a:t> </a:t>
            </a:r>
            <a:r>
              <a:rPr sz="2000" b="1" spc="-65" dirty="0">
                <a:solidFill>
                  <a:srgbClr val="00B050"/>
                </a:solidFill>
                <a:cs typeface="Times New Roman"/>
              </a:rPr>
              <a:t>мая</a:t>
            </a:r>
            <a:r>
              <a:rPr sz="2000" b="1" spc="-220" dirty="0">
                <a:solidFill>
                  <a:srgbClr val="00B050"/>
                </a:solidFill>
                <a:cs typeface="Times New Roman"/>
              </a:rPr>
              <a:t> </a:t>
            </a:r>
            <a:r>
              <a:rPr sz="2000" b="1" spc="-70" dirty="0">
                <a:solidFill>
                  <a:srgbClr val="00B050"/>
                </a:solidFill>
                <a:cs typeface="Times New Roman"/>
              </a:rPr>
              <a:t>2022</a:t>
            </a:r>
            <a:r>
              <a:rPr sz="2000" b="1" spc="-245" dirty="0">
                <a:solidFill>
                  <a:srgbClr val="00B050"/>
                </a:solidFill>
                <a:cs typeface="Times New Roman"/>
              </a:rPr>
              <a:t> </a:t>
            </a:r>
            <a:r>
              <a:rPr sz="2000" b="1" spc="-165" dirty="0">
                <a:solidFill>
                  <a:srgbClr val="00B050"/>
                </a:solidFill>
                <a:cs typeface="Times New Roman"/>
              </a:rPr>
              <a:t>г.</a:t>
            </a:r>
            <a:endParaRPr sz="2000" dirty="0">
              <a:solidFill>
                <a:srgbClr val="00B050"/>
              </a:solidFill>
              <a:cs typeface="Times New Roman"/>
            </a:endParaRPr>
          </a:p>
        </p:txBody>
      </p:sp>
      <p:sp>
        <p:nvSpPr>
          <p:cNvPr id="3" name="object 3"/>
          <p:cNvSpPr txBox="1"/>
          <p:nvPr/>
        </p:nvSpPr>
        <p:spPr>
          <a:xfrm>
            <a:off x="308989" y="1898397"/>
            <a:ext cx="5846736" cy="3613169"/>
          </a:xfrm>
          <a:prstGeom prst="rect">
            <a:avLst/>
          </a:prstGeom>
          <a:solidFill>
            <a:schemeClr val="bg1">
              <a:lumMod val="95000"/>
            </a:schemeClr>
          </a:solidFill>
        </p:spPr>
        <p:txBody>
          <a:bodyPr vert="horz" wrap="square" lIns="0" tIns="12065" rIns="0" bIns="0" rtlCol="0">
            <a:spAutoFit/>
          </a:bodyPr>
          <a:lstStyle/>
          <a:p>
            <a:pPr marL="12700" marR="5715">
              <a:spcBef>
                <a:spcPts val="95"/>
              </a:spcBef>
            </a:pPr>
            <a:r>
              <a:rPr b="1" spc="-5" dirty="0">
                <a:solidFill>
                  <a:srgbClr val="C0504D"/>
                </a:solidFill>
                <a:cs typeface="Times New Roman"/>
              </a:rPr>
              <a:t>Запрет</a:t>
            </a:r>
            <a:r>
              <a:rPr b="1" dirty="0">
                <a:solidFill>
                  <a:srgbClr val="C0504D"/>
                </a:solidFill>
                <a:cs typeface="Times New Roman"/>
              </a:rPr>
              <a:t> </a:t>
            </a:r>
            <a:r>
              <a:rPr spc="-5" dirty="0">
                <a:cs typeface="Times New Roman"/>
              </a:rPr>
              <a:t>федеральным</a:t>
            </a:r>
            <a:r>
              <a:rPr dirty="0">
                <a:cs typeface="Times New Roman"/>
              </a:rPr>
              <a:t> </a:t>
            </a:r>
            <a:r>
              <a:rPr spc="-5" dirty="0">
                <a:cs typeface="Times New Roman"/>
              </a:rPr>
              <a:t>органам</a:t>
            </a:r>
            <a:r>
              <a:rPr dirty="0">
                <a:cs typeface="Times New Roman"/>
              </a:rPr>
              <a:t> </a:t>
            </a:r>
            <a:r>
              <a:rPr spc="-10" dirty="0">
                <a:cs typeface="Times New Roman"/>
              </a:rPr>
              <a:t>государственной </a:t>
            </a:r>
            <a:r>
              <a:rPr spc="-385" dirty="0">
                <a:cs typeface="Times New Roman"/>
              </a:rPr>
              <a:t> </a:t>
            </a:r>
            <a:r>
              <a:rPr spc="-5" dirty="0">
                <a:cs typeface="Times New Roman"/>
              </a:rPr>
              <a:t>власти, органам </a:t>
            </a:r>
            <a:r>
              <a:rPr spc="-10" dirty="0">
                <a:cs typeface="Times New Roman"/>
              </a:rPr>
              <a:t>государственной </a:t>
            </a:r>
            <a:r>
              <a:rPr spc="-5" dirty="0">
                <a:cs typeface="Times New Roman"/>
              </a:rPr>
              <a:t>власти </a:t>
            </a:r>
            <a:r>
              <a:rPr spc="-20" dirty="0">
                <a:cs typeface="Times New Roman"/>
              </a:rPr>
              <a:t>субъектов </a:t>
            </a:r>
            <a:r>
              <a:rPr spc="-385" dirty="0">
                <a:cs typeface="Times New Roman"/>
              </a:rPr>
              <a:t> </a:t>
            </a:r>
            <a:r>
              <a:rPr spc="-10" dirty="0">
                <a:cs typeface="Times New Roman"/>
              </a:rPr>
              <a:t>Российской</a:t>
            </a:r>
            <a:r>
              <a:rPr spc="-5" dirty="0">
                <a:cs typeface="Times New Roman"/>
              </a:rPr>
              <a:t> Федерации,</a:t>
            </a:r>
            <a:r>
              <a:rPr dirty="0">
                <a:cs typeface="Times New Roman"/>
              </a:rPr>
              <a:t> </a:t>
            </a:r>
            <a:r>
              <a:rPr spc="-5" dirty="0">
                <a:cs typeface="Times New Roman"/>
              </a:rPr>
              <a:t>иным</a:t>
            </a:r>
            <a:r>
              <a:rPr dirty="0">
                <a:cs typeface="Times New Roman"/>
              </a:rPr>
              <a:t> </a:t>
            </a:r>
            <a:r>
              <a:rPr spc="-10" dirty="0">
                <a:cs typeface="Times New Roman"/>
              </a:rPr>
              <a:t>государственным </a:t>
            </a:r>
            <a:r>
              <a:rPr spc="-5" dirty="0">
                <a:cs typeface="Times New Roman"/>
              </a:rPr>
              <a:t> органам,</a:t>
            </a:r>
            <a:r>
              <a:rPr dirty="0">
                <a:cs typeface="Times New Roman"/>
              </a:rPr>
              <a:t> </a:t>
            </a:r>
            <a:r>
              <a:rPr spc="-5" dirty="0">
                <a:cs typeface="Times New Roman"/>
              </a:rPr>
              <a:t>органам</a:t>
            </a:r>
            <a:r>
              <a:rPr dirty="0">
                <a:cs typeface="Times New Roman"/>
              </a:rPr>
              <a:t> </a:t>
            </a:r>
            <a:r>
              <a:rPr spc="-5" dirty="0">
                <a:cs typeface="Times New Roman"/>
              </a:rPr>
              <a:t>местного</a:t>
            </a:r>
            <a:r>
              <a:rPr dirty="0">
                <a:cs typeface="Times New Roman"/>
              </a:rPr>
              <a:t> </a:t>
            </a:r>
            <a:r>
              <a:rPr spc="-10" dirty="0">
                <a:cs typeface="Times New Roman"/>
              </a:rPr>
              <a:t>самоуправления, </a:t>
            </a:r>
            <a:r>
              <a:rPr spc="-5" dirty="0">
                <a:cs typeface="Times New Roman"/>
              </a:rPr>
              <a:t> организациям и </a:t>
            </a:r>
            <a:r>
              <a:rPr dirty="0">
                <a:cs typeface="Times New Roman"/>
              </a:rPr>
              <a:t>физическим лицам, </a:t>
            </a:r>
            <a:r>
              <a:rPr spc="-10" dirty="0">
                <a:cs typeface="Times New Roman"/>
              </a:rPr>
              <a:t>находящимся </a:t>
            </a:r>
            <a:r>
              <a:rPr spc="-5" dirty="0">
                <a:cs typeface="Times New Roman"/>
              </a:rPr>
              <a:t> </a:t>
            </a:r>
            <a:r>
              <a:rPr spc="-20" dirty="0">
                <a:cs typeface="Times New Roman"/>
              </a:rPr>
              <a:t>под</a:t>
            </a:r>
            <a:r>
              <a:rPr spc="10" dirty="0">
                <a:cs typeface="Times New Roman"/>
              </a:rPr>
              <a:t> </a:t>
            </a:r>
            <a:r>
              <a:rPr spc="-5" dirty="0">
                <a:cs typeface="Times New Roman"/>
              </a:rPr>
              <a:t>юрисдикцией</a:t>
            </a:r>
            <a:r>
              <a:rPr spc="50" dirty="0">
                <a:cs typeface="Times New Roman"/>
              </a:rPr>
              <a:t> </a:t>
            </a:r>
            <a:r>
              <a:rPr spc="-15" dirty="0">
                <a:cs typeface="Times New Roman"/>
              </a:rPr>
              <a:t>Российской</a:t>
            </a:r>
            <a:r>
              <a:rPr spc="30" dirty="0">
                <a:cs typeface="Times New Roman"/>
              </a:rPr>
              <a:t> </a:t>
            </a:r>
            <a:r>
              <a:rPr spc="-10" dirty="0">
                <a:cs typeface="Times New Roman"/>
              </a:rPr>
              <a:t>Федерации:</a:t>
            </a:r>
            <a:endParaRPr dirty="0">
              <a:cs typeface="Times New Roman"/>
            </a:endParaRPr>
          </a:p>
          <a:p>
            <a:pPr>
              <a:spcBef>
                <a:spcPts val="45"/>
              </a:spcBef>
            </a:pPr>
            <a:endParaRPr dirty="0">
              <a:cs typeface="Times New Roman"/>
            </a:endParaRPr>
          </a:p>
          <a:p>
            <a:pPr marL="12700" marR="5080">
              <a:tabLst>
                <a:tab pos="1379855" algn="l"/>
                <a:tab pos="3222625" algn="l"/>
              </a:tabLst>
            </a:pPr>
            <a:r>
              <a:rPr b="1" spc="-15" dirty="0">
                <a:solidFill>
                  <a:srgbClr val="C0504D"/>
                </a:solidFill>
                <a:cs typeface="Times New Roman"/>
              </a:rPr>
              <a:t>совершать</a:t>
            </a:r>
            <a:r>
              <a:rPr b="1" spc="-10" dirty="0">
                <a:solidFill>
                  <a:srgbClr val="C0504D"/>
                </a:solidFill>
                <a:cs typeface="Times New Roman"/>
              </a:rPr>
              <a:t> </a:t>
            </a:r>
            <a:r>
              <a:rPr b="1" spc="-5" dirty="0">
                <a:solidFill>
                  <a:srgbClr val="C0504D"/>
                </a:solidFill>
                <a:cs typeface="Times New Roman"/>
              </a:rPr>
              <a:t>сделки</a:t>
            </a:r>
            <a:r>
              <a:rPr b="1" dirty="0">
                <a:solidFill>
                  <a:srgbClr val="C0504D"/>
                </a:solidFill>
                <a:cs typeface="Times New Roman"/>
              </a:rPr>
              <a:t> </a:t>
            </a:r>
            <a:r>
              <a:rPr spc="-5" dirty="0">
                <a:cs typeface="Times New Roman"/>
              </a:rPr>
              <a:t>(в</a:t>
            </a:r>
            <a:r>
              <a:rPr dirty="0">
                <a:cs typeface="Times New Roman"/>
              </a:rPr>
              <a:t> </a:t>
            </a:r>
            <a:r>
              <a:rPr spc="-20" dirty="0">
                <a:cs typeface="Times New Roman"/>
              </a:rPr>
              <a:t>том</a:t>
            </a:r>
            <a:r>
              <a:rPr spc="-15" dirty="0">
                <a:cs typeface="Times New Roman"/>
              </a:rPr>
              <a:t> </a:t>
            </a:r>
            <a:r>
              <a:rPr spc="-5" dirty="0">
                <a:cs typeface="Times New Roman"/>
              </a:rPr>
              <a:t>числе</a:t>
            </a:r>
            <a:r>
              <a:rPr dirty="0">
                <a:cs typeface="Times New Roman"/>
              </a:rPr>
              <a:t> </a:t>
            </a:r>
            <a:r>
              <a:rPr spc="-15" dirty="0">
                <a:cs typeface="Times New Roman"/>
              </a:rPr>
              <a:t>заключать </a:t>
            </a:r>
            <a:r>
              <a:rPr spc="-10" dirty="0">
                <a:cs typeface="Times New Roman"/>
              </a:rPr>
              <a:t> внешнеторговые</a:t>
            </a:r>
            <a:r>
              <a:rPr spc="-5" dirty="0">
                <a:cs typeface="Times New Roman"/>
              </a:rPr>
              <a:t> </a:t>
            </a:r>
            <a:r>
              <a:rPr spc="-15" dirty="0">
                <a:cs typeface="Times New Roman"/>
              </a:rPr>
              <a:t>контракты)</a:t>
            </a:r>
            <a:r>
              <a:rPr spc="-10" dirty="0">
                <a:cs typeface="Times New Roman"/>
              </a:rPr>
              <a:t> </a:t>
            </a:r>
            <a:r>
              <a:rPr b="1" spc="-5" dirty="0">
                <a:solidFill>
                  <a:srgbClr val="C0504D"/>
                </a:solidFill>
                <a:cs typeface="Times New Roman"/>
              </a:rPr>
              <a:t>с</a:t>
            </a:r>
            <a:r>
              <a:rPr b="1" dirty="0">
                <a:solidFill>
                  <a:srgbClr val="C0504D"/>
                </a:solidFill>
                <a:cs typeface="Times New Roman"/>
              </a:rPr>
              <a:t> юридическими </a:t>
            </a:r>
            <a:r>
              <a:rPr b="1" spc="5" dirty="0">
                <a:solidFill>
                  <a:srgbClr val="C0504D"/>
                </a:solidFill>
                <a:cs typeface="Times New Roman"/>
              </a:rPr>
              <a:t> </a:t>
            </a:r>
            <a:r>
              <a:rPr b="1" spc="-5" dirty="0">
                <a:solidFill>
                  <a:srgbClr val="C0504D"/>
                </a:solidFill>
                <a:cs typeface="Times New Roman"/>
              </a:rPr>
              <a:t>лицами, </a:t>
            </a:r>
            <a:r>
              <a:rPr b="1" dirty="0">
                <a:solidFill>
                  <a:srgbClr val="C0504D"/>
                </a:solidFill>
                <a:cs typeface="Times New Roman"/>
              </a:rPr>
              <a:t>физическими </a:t>
            </a:r>
            <a:r>
              <a:rPr b="1" spc="-5" dirty="0">
                <a:solidFill>
                  <a:srgbClr val="C0504D"/>
                </a:solidFill>
                <a:cs typeface="Times New Roman"/>
              </a:rPr>
              <a:t>лицами и </a:t>
            </a:r>
            <a:r>
              <a:rPr b="1" spc="-15" dirty="0">
                <a:solidFill>
                  <a:srgbClr val="C0504D"/>
                </a:solidFill>
                <a:cs typeface="Times New Roman"/>
              </a:rPr>
              <a:t>находящимися </a:t>
            </a:r>
            <a:r>
              <a:rPr b="1" spc="-10" dirty="0">
                <a:solidFill>
                  <a:srgbClr val="C0504D"/>
                </a:solidFill>
                <a:cs typeface="Times New Roman"/>
              </a:rPr>
              <a:t> </a:t>
            </a:r>
            <a:r>
              <a:rPr b="1" spc="-20" dirty="0">
                <a:solidFill>
                  <a:srgbClr val="C0504D"/>
                </a:solidFill>
                <a:cs typeface="Times New Roman"/>
              </a:rPr>
              <a:t>под </a:t>
            </a:r>
            <a:r>
              <a:rPr b="1" spc="-5" dirty="0">
                <a:solidFill>
                  <a:srgbClr val="C0504D"/>
                </a:solidFill>
                <a:cs typeface="Times New Roman"/>
              </a:rPr>
              <a:t>их контролем организациями, в </a:t>
            </a:r>
            <a:r>
              <a:rPr b="1" spc="-5" dirty="0" err="1">
                <a:solidFill>
                  <a:srgbClr val="C0504D"/>
                </a:solidFill>
                <a:cs typeface="Times New Roman"/>
              </a:rPr>
              <a:t>отношении</a:t>
            </a:r>
            <a:r>
              <a:rPr b="1" spc="-5" dirty="0">
                <a:solidFill>
                  <a:srgbClr val="C0504D"/>
                </a:solidFill>
                <a:cs typeface="Times New Roman"/>
              </a:rPr>
              <a:t> </a:t>
            </a:r>
            <a:r>
              <a:rPr b="1" dirty="0">
                <a:solidFill>
                  <a:srgbClr val="C0504D"/>
                </a:solidFill>
                <a:cs typeface="Times New Roman"/>
              </a:rPr>
              <a:t> </a:t>
            </a:r>
            <a:r>
              <a:rPr b="1" spc="-25" dirty="0" err="1" smtClean="0">
                <a:solidFill>
                  <a:srgbClr val="C0504D"/>
                </a:solidFill>
                <a:cs typeface="Times New Roman"/>
              </a:rPr>
              <a:t>к</a:t>
            </a:r>
            <a:r>
              <a:rPr b="1" spc="-15" dirty="0" err="1" smtClean="0">
                <a:solidFill>
                  <a:srgbClr val="C0504D"/>
                </a:solidFill>
                <a:cs typeface="Times New Roman"/>
              </a:rPr>
              <a:t>о</a:t>
            </a:r>
            <a:r>
              <a:rPr b="1" spc="-50" dirty="0" err="1" smtClean="0">
                <a:solidFill>
                  <a:srgbClr val="C0504D"/>
                </a:solidFill>
                <a:cs typeface="Times New Roman"/>
              </a:rPr>
              <a:t>т</a:t>
            </a:r>
            <a:r>
              <a:rPr b="1" spc="-5" dirty="0" err="1" smtClean="0">
                <a:solidFill>
                  <a:srgbClr val="C0504D"/>
                </a:solidFill>
                <a:cs typeface="Times New Roman"/>
              </a:rPr>
              <a:t>о</a:t>
            </a:r>
            <a:r>
              <a:rPr b="1" spc="-10" dirty="0" err="1" smtClean="0">
                <a:solidFill>
                  <a:srgbClr val="C0504D"/>
                </a:solidFill>
                <a:cs typeface="Times New Roman"/>
              </a:rPr>
              <a:t>ры</a:t>
            </a:r>
            <a:r>
              <a:rPr b="1" spc="-5" dirty="0" err="1" smtClean="0">
                <a:solidFill>
                  <a:srgbClr val="C0504D"/>
                </a:solidFill>
                <a:cs typeface="Times New Roman"/>
              </a:rPr>
              <a:t>х</a:t>
            </a:r>
            <a:r>
              <a:rPr lang="ru-RU" b="1" dirty="0">
                <a:solidFill>
                  <a:srgbClr val="C0504D"/>
                </a:solidFill>
                <a:cs typeface="Times New Roman"/>
              </a:rPr>
              <a:t> </a:t>
            </a:r>
            <a:r>
              <a:rPr b="1" spc="5" dirty="0" err="1" smtClean="0">
                <a:solidFill>
                  <a:srgbClr val="C0504D"/>
                </a:solidFill>
                <a:cs typeface="Times New Roman"/>
              </a:rPr>
              <a:t>п</a:t>
            </a:r>
            <a:r>
              <a:rPr b="1" spc="-10" dirty="0" err="1" smtClean="0">
                <a:solidFill>
                  <a:srgbClr val="C0504D"/>
                </a:solidFill>
                <a:cs typeface="Times New Roman"/>
              </a:rPr>
              <a:t>р</a:t>
            </a:r>
            <a:r>
              <a:rPr b="1" spc="-5" dirty="0" err="1" smtClean="0">
                <a:solidFill>
                  <a:srgbClr val="C0504D"/>
                </a:solidFill>
                <a:cs typeface="Times New Roman"/>
              </a:rPr>
              <a:t>именяю</a:t>
            </a:r>
            <a:r>
              <a:rPr b="1" dirty="0" err="1" smtClean="0">
                <a:solidFill>
                  <a:srgbClr val="C0504D"/>
                </a:solidFill>
                <a:cs typeface="Times New Roman"/>
              </a:rPr>
              <a:t>т</a:t>
            </a:r>
            <a:r>
              <a:rPr b="1" spc="-5" dirty="0" err="1" smtClean="0">
                <a:solidFill>
                  <a:srgbClr val="C0504D"/>
                </a:solidFill>
                <a:cs typeface="Times New Roman"/>
              </a:rPr>
              <a:t>ся</a:t>
            </a:r>
            <a:r>
              <a:rPr lang="ru-RU" b="1" dirty="0">
                <a:solidFill>
                  <a:srgbClr val="C0504D"/>
                </a:solidFill>
                <a:cs typeface="Times New Roman"/>
              </a:rPr>
              <a:t> </a:t>
            </a:r>
            <a:r>
              <a:rPr b="1" spc="-5" dirty="0" err="1" smtClean="0">
                <a:solidFill>
                  <a:srgbClr val="C0504D"/>
                </a:solidFill>
                <a:cs typeface="Times New Roman"/>
              </a:rPr>
              <a:t>спе</a:t>
            </a:r>
            <a:r>
              <a:rPr b="1" dirty="0" err="1" smtClean="0">
                <a:solidFill>
                  <a:srgbClr val="C0504D"/>
                </a:solidFill>
                <a:cs typeface="Times New Roman"/>
              </a:rPr>
              <a:t>ц</a:t>
            </a:r>
            <a:r>
              <a:rPr b="1" spc="-10" dirty="0" err="1" smtClean="0">
                <a:solidFill>
                  <a:srgbClr val="C0504D"/>
                </a:solidFill>
                <a:cs typeface="Times New Roman"/>
              </a:rPr>
              <a:t>и</a:t>
            </a:r>
            <a:r>
              <a:rPr b="1" spc="15" dirty="0" err="1" smtClean="0">
                <a:solidFill>
                  <a:srgbClr val="C0504D"/>
                </a:solidFill>
                <a:cs typeface="Times New Roman"/>
              </a:rPr>
              <a:t>а</a:t>
            </a:r>
            <a:r>
              <a:rPr b="1" spc="-10" dirty="0" err="1" smtClean="0">
                <a:solidFill>
                  <a:srgbClr val="C0504D"/>
                </a:solidFill>
                <a:cs typeface="Times New Roman"/>
              </a:rPr>
              <a:t>л</a:t>
            </a:r>
            <a:r>
              <a:rPr b="1" spc="5" dirty="0" err="1" smtClean="0">
                <a:solidFill>
                  <a:srgbClr val="C0504D"/>
                </a:solidFill>
                <a:cs typeface="Times New Roman"/>
              </a:rPr>
              <a:t>ьн</a:t>
            </a:r>
            <a:r>
              <a:rPr b="1" spc="-5" dirty="0" err="1" smtClean="0">
                <a:solidFill>
                  <a:srgbClr val="C0504D"/>
                </a:solidFill>
                <a:cs typeface="Times New Roman"/>
              </a:rPr>
              <a:t>ые</a:t>
            </a:r>
            <a:r>
              <a:rPr b="1" spc="-5" dirty="0" smtClean="0">
                <a:solidFill>
                  <a:srgbClr val="C0504D"/>
                </a:solidFill>
                <a:cs typeface="Times New Roman"/>
              </a:rPr>
              <a:t>  </a:t>
            </a:r>
            <a:r>
              <a:rPr b="1" spc="-10" dirty="0">
                <a:solidFill>
                  <a:srgbClr val="C0504D"/>
                </a:solidFill>
                <a:cs typeface="Times New Roman"/>
              </a:rPr>
              <a:t>экономические </a:t>
            </a:r>
            <a:r>
              <a:rPr b="1" spc="-5" dirty="0">
                <a:solidFill>
                  <a:srgbClr val="C0504D"/>
                </a:solidFill>
                <a:cs typeface="Times New Roman"/>
              </a:rPr>
              <a:t>меры </a:t>
            </a:r>
            <a:r>
              <a:rPr dirty="0">
                <a:cs typeface="Times New Roman"/>
              </a:rPr>
              <a:t>(далее </a:t>
            </a:r>
            <a:r>
              <a:rPr spc="-5" dirty="0">
                <a:cs typeface="Times New Roman"/>
              </a:rPr>
              <a:t>- </a:t>
            </a:r>
            <a:r>
              <a:rPr dirty="0">
                <a:cs typeface="Times New Roman"/>
              </a:rPr>
              <a:t>лица, </a:t>
            </a:r>
            <a:r>
              <a:rPr spc="-10" dirty="0">
                <a:cs typeface="Times New Roman"/>
              </a:rPr>
              <a:t>находящиеся </a:t>
            </a:r>
            <a:r>
              <a:rPr spc="-5" dirty="0">
                <a:cs typeface="Times New Roman"/>
              </a:rPr>
              <a:t> </a:t>
            </a:r>
            <a:r>
              <a:rPr spc="-20" dirty="0">
                <a:cs typeface="Times New Roman"/>
              </a:rPr>
              <a:t>под</a:t>
            </a:r>
            <a:r>
              <a:rPr spc="5" dirty="0">
                <a:cs typeface="Times New Roman"/>
              </a:rPr>
              <a:t> </a:t>
            </a:r>
            <a:r>
              <a:rPr spc="-5" dirty="0">
                <a:cs typeface="Times New Roman"/>
              </a:rPr>
              <a:t>санкциями).</a:t>
            </a:r>
            <a:endParaRPr dirty="0">
              <a:cs typeface="Times New Roman"/>
            </a:endParaRPr>
          </a:p>
        </p:txBody>
      </p:sp>
      <p:sp>
        <p:nvSpPr>
          <p:cNvPr id="6" name="object 6"/>
          <p:cNvSpPr txBox="1"/>
          <p:nvPr/>
        </p:nvSpPr>
        <p:spPr>
          <a:xfrm>
            <a:off x="196785" y="5833121"/>
            <a:ext cx="11044809" cy="319959"/>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2000" b="1" i="1" spc="-10" dirty="0">
                <a:cs typeface="Times New Roman"/>
              </a:rPr>
              <a:t>Перечень</a:t>
            </a:r>
            <a:r>
              <a:rPr sz="2000" b="1" i="1" spc="35" dirty="0">
                <a:cs typeface="Times New Roman"/>
              </a:rPr>
              <a:t> </a:t>
            </a:r>
            <a:r>
              <a:rPr sz="2000" b="1" i="1" spc="-10" dirty="0">
                <a:cs typeface="Times New Roman"/>
              </a:rPr>
              <a:t>лиц</a:t>
            </a:r>
            <a:r>
              <a:rPr sz="2000" b="1" i="1" spc="5" dirty="0">
                <a:cs typeface="Times New Roman"/>
              </a:rPr>
              <a:t> </a:t>
            </a:r>
            <a:r>
              <a:rPr sz="2000" b="1" i="1" spc="-15" dirty="0">
                <a:cs typeface="Times New Roman"/>
              </a:rPr>
              <a:t>под</a:t>
            </a:r>
            <a:r>
              <a:rPr sz="2000" b="1" i="1" spc="10" dirty="0">
                <a:cs typeface="Times New Roman"/>
              </a:rPr>
              <a:t> </a:t>
            </a:r>
            <a:r>
              <a:rPr sz="2000" b="1" i="1" spc="-10" dirty="0">
                <a:cs typeface="Times New Roman"/>
              </a:rPr>
              <a:t>санкциями</a:t>
            </a:r>
            <a:r>
              <a:rPr sz="2000" b="1" i="1" spc="30" dirty="0">
                <a:cs typeface="Times New Roman"/>
              </a:rPr>
              <a:t> </a:t>
            </a:r>
            <a:r>
              <a:rPr sz="2000" b="1" i="1" spc="-5" dirty="0">
                <a:cs typeface="Times New Roman"/>
              </a:rPr>
              <a:t>–</a:t>
            </a:r>
            <a:r>
              <a:rPr sz="2000" b="1" i="1" spc="5" dirty="0">
                <a:cs typeface="Times New Roman"/>
              </a:rPr>
              <a:t> </a:t>
            </a:r>
            <a:r>
              <a:rPr sz="2000" b="1" i="1" spc="-10" dirty="0">
                <a:cs typeface="Times New Roman"/>
              </a:rPr>
              <a:t>ПП</a:t>
            </a:r>
            <a:r>
              <a:rPr sz="2000" b="1" i="1" spc="15" dirty="0">
                <a:cs typeface="Times New Roman"/>
              </a:rPr>
              <a:t> </a:t>
            </a:r>
            <a:r>
              <a:rPr sz="2000" b="1" i="1" spc="-35" dirty="0">
                <a:cs typeface="Times New Roman"/>
              </a:rPr>
              <a:t>РФ</a:t>
            </a:r>
            <a:r>
              <a:rPr sz="2000" b="1" i="1" spc="20" dirty="0">
                <a:cs typeface="Times New Roman"/>
              </a:rPr>
              <a:t> </a:t>
            </a:r>
            <a:r>
              <a:rPr sz="2000" b="1" i="1" spc="-5" dirty="0">
                <a:cs typeface="Times New Roman"/>
              </a:rPr>
              <a:t>от</a:t>
            </a:r>
            <a:r>
              <a:rPr sz="2000" b="1" i="1" spc="5" dirty="0">
                <a:cs typeface="Times New Roman"/>
              </a:rPr>
              <a:t> </a:t>
            </a:r>
            <a:r>
              <a:rPr sz="2000" b="1" i="1" spc="-45" dirty="0">
                <a:cs typeface="Times New Roman"/>
              </a:rPr>
              <a:t>11</a:t>
            </a:r>
            <a:r>
              <a:rPr sz="2000" b="1" i="1" spc="-10" dirty="0">
                <a:cs typeface="Times New Roman"/>
              </a:rPr>
              <a:t> мая</a:t>
            </a:r>
            <a:r>
              <a:rPr sz="2000" b="1" i="1" spc="15" dirty="0">
                <a:cs typeface="Times New Roman"/>
              </a:rPr>
              <a:t> </a:t>
            </a:r>
            <a:r>
              <a:rPr sz="2000" b="1" i="1" spc="-5" dirty="0">
                <a:cs typeface="Times New Roman"/>
              </a:rPr>
              <a:t>2022</a:t>
            </a:r>
            <a:r>
              <a:rPr sz="2000" b="1" i="1" spc="-10" dirty="0">
                <a:cs typeface="Times New Roman"/>
              </a:rPr>
              <a:t> </a:t>
            </a:r>
            <a:r>
              <a:rPr sz="2000" b="1" i="1" spc="-20" dirty="0">
                <a:cs typeface="Times New Roman"/>
              </a:rPr>
              <a:t>г.</a:t>
            </a:r>
            <a:r>
              <a:rPr sz="2000" b="1" i="1" spc="-5" dirty="0">
                <a:cs typeface="Times New Roman"/>
              </a:rPr>
              <a:t> N</a:t>
            </a:r>
            <a:r>
              <a:rPr sz="2000" b="1" i="1" spc="5" dirty="0">
                <a:cs typeface="Times New Roman"/>
              </a:rPr>
              <a:t> </a:t>
            </a:r>
            <a:r>
              <a:rPr sz="2000" b="1" i="1" spc="-5" dirty="0">
                <a:cs typeface="Times New Roman"/>
              </a:rPr>
              <a:t>851,</a:t>
            </a:r>
            <a:r>
              <a:rPr sz="2000" b="1" i="1" spc="-15" dirty="0">
                <a:cs typeface="Times New Roman"/>
              </a:rPr>
              <a:t> вступило</a:t>
            </a:r>
            <a:r>
              <a:rPr sz="2000" b="1" i="1" spc="35" dirty="0">
                <a:cs typeface="Times New Roman"/>
              </a:rPr>
              <a:t> </a:t>
            </a:r>
            <a:r>
              <a:rPr sz="2000" b="1" i="1" spc="-5" dirty="0">
                <a:cs typeface="Times New Roman"/>
              </a:rPr>
              <a:t>в</a:t>
            </a:r>
            <a:r>
              <a:rPr sz="2000" b="1" i="1" spc="5" dirty="0">
                <a:cs typeface="Times New Roman"/>
              </a:rPr>
              <a:t> </a:t>
            </a:r>
            <a:r>
              <a:rPr sz="2000" b="1" i="1" spc="-10" dirty="0">
                <a:cs typeface="Times New Roman"/>
              </a:rPr>
              <a:t>силу</a:t>
            </a:r>
            <a:r>
              <a:rPr sz="2000" b="1" i="1" spc="20" dirty="0">
                <a:cs typeface="Times New Roman"/>
              </a:rPr>
              <a:t> </a:t>
            </a:r>
            <a:r>
              <a:rPr sz="2000" b="1" i="1" spc="-5" dirty="0">
                <a:cs typeface="Times New Roman"/>
              </a:rPr>
              <a:t>с</a:t>
            </a:r>
            <a:r>
              <a:rPr sz="2000" b="1" i="1" spc="5" dirty="0">
                <a:cs typeface="Times New Roman"/>
              </a:rPr>
              <a:t> </a:t>
            </a:r>
            <a:r>
              <a:rPr sz="2000" b="1" i="1" spc="-10" dirty="0">
                <a:cs typeface="Times New Roman"/>
              </a:rPr>
              <a:t>11.05.2022</a:t>
            </a:r>
            <a:r>
              <a:rPr sz="2000" b="1" i="1" spc="-20" dirty="0">
                <a:cs typeface="Times New Roman"/>
              </a:rPr>
              <a:t> г.</a:t>
            </a:r>
            <a:endParaRPr sz="2000" dirty="0">
              <a:cs typeface="Times New Roman"/>
            </a:endParaRPr>
          </a:p>
        </p:txBody>
      </p:sp>
      <p:sp>
        <p:nvSpPr>
          <p:cNvPr id="8" name="object 8"/>
          <p:cNvSpPr txBox="1"/>
          <p:nvPr/>
        </p:nvSpPr>
        <p:spPr>
          <a:xfrm>
            <a:off x="7399783" y="1753165"/>
            <a:ext cx="4245901" cy="290464"/>
          </a:xfrm>
          <a:prstGeom prst="rect">
            <a:avLst/>
          </a:prstGeom>
        </p:spPr>
        <p:txBody>
          <a:bodyPr vert="horz" wrap="square" lIns="0" tIns="13335" rIns="0" bIns="0" rtlCol="0">
            <a:spAutoFit/>
          </a:bodyPr>
          <a:lstStyle/>
          <a:p>
            <a:pPr marL="12700">
              <a:spcBef>
                <a:spcPts val="105"/>
              </a:spcBef>
            </a:pPr>
            <a:r>
              <a:rPr b="1" u="heavy" dirty="0">
                <a:solidFill>
                  <a:srgbClr val="C0504D"/>
                </a:solidFill>
                <a:uFill>
                  <a:solidFill>
                    <a:srgbClr val="C0504D"/>
                  </a:solidFill>
                </a:uFill>
                <a:cs typeface="Times New Roman"/>
              </a:rPr>
              <a:t>???</a:t>
            </a:r>
            <a:r>
              <a:rPr b="1" u="heavy" spc="-30" dirty="0">
                <a:solidFill>
                  <a:srgbClr val="C0504D"/>
                </a:solidFill>
                <a:uFill>
                  <a:solidFill>
                    <a:srgbClr val="C0504D"/>
                  </a:solidFill>
                </a:uFill>
                <a:cs typeface="Times New Roman"/>
              </a:rPr>
              <a:t> </a:t>
            </a:r>
            <a:r>
              <a:rPr b="1" u="heavy" spc="-15" dirty="0">
                <a:solidFill>
                  <a:srgbClr val="C0504D"/>
                </a:solidFill>
                <a:uFill>
                  <a:solidFill>
                    <a:srgbClr val="C0504D"/>
                  </a:solidFill>
                </a:uFill>
                <a:cs typeface="Times New Roman"/>
              </a:rPr>
              <a:t>Требование</a:t>
            </a:r>
            <a:r>
              <a:rPr b="1" u="heavy" spc="-20" dirty="0">
                <a:solidFill>
                  <a:srgbClr val="C0504D"/>
                </a:solidFill>
                <a:uFill>
                  <a:solidFill>
                    <a:srgbClr val="C0504D"/>
                  </a:solidFill>
                </a:uFill>
                <a:cs typeface="Times New Roman"/>
              </a:rPr>
              <a:t> </a:t>
            </a:r>
            <a:r>
              <a:rPr b="1" u="heavy" spc="-5" dirty="0">
                <a:solidFill>
                  <a:srgbClr val="C0504D"/>
                </a:solidFill>
                <a:uFill>
                  <a:solidFill>
                    <a:srgbClr val="C0504D"/>
                  </a:solidFill>
                </a:uFill>
                <a:cs typeface="Times New Roman"/>
              </a:rPr>
              <a:t>по</a:t>
            </a:r>
            <a:r>
              <a:rPr b="1" u="heavy" dirty="0">
                <a:solidFill>
                  <a:srgbClr val="C0504D"/>
                </a:solidFill>
                <a:uFill>
                  <a:solidFill>
                    <a:srgbClr val="C0504D"/>
                  </a:solidFill>
                </a:uFill>
                <a:cs typeface="Times New Roman"/>
              </a:rPr>
              <a:t> </a:t>
            </a:r>
            <a:r>
              <a:rPr b="1" u="heavy" spc="-20" dirty="0">
                <a:solidFill>
                  <a:srgbClr val="C0504D"/>
                </a:solidFill>
                <a:uFill>
                  <a:solidFill>
                    <a:srgbClr val="C0504D"/>
                  </a:solidFill>
                </a:uFill>
                <a:cs typeface="Times New Roman"/>
              </a:rPr>
              <a:t>п.11</a:t>
            </a:r>
            <a:r>
              <a:rPr b="1" u="heavy" dirty="0">
                <a:solidFill>
                  <a:srgbClr val="C0504D"/>
                </a:solidFill>
                <a:uFill>
                  <a:solidFill>
                    <a:srgbClr val="C0504D"/>
                  </a:solidFill>
                </a:uFill>
                <a:cs typeface="Times New Roman"/>
              </a:rPr>
              <a:t> ч.</a:t>
            </a:r>
            <a:r>
              <a:rPr b="1" u="heavy" spc="-10" dirty="0">
                <a:solidFill>
                  <a:srgbClr val="C0504D"/>
                </a:solidFill>
                <a:uFill>
                  <a:solidFill>
                    <a:srgbClr val="C0504D"/>
                  </a:solidFill>
                </a:uFill>
                <a:cs typeface="Times New Roman"/>
              </a:rPr>
              <a:t> </a:t>
            </a:r>
            <a:r>
              <a:rPr b="1" u="heavy" dirty="0">
                <a:solidFill>
                  <a:srgbClr val="C0504D"/>
                </a:solidFill>
                <a:uFill>
                  <a:solidFill>
                    <a:srgbClr val="C0504D"/>
                  </a:solidFill>
                </a:uFill>
                <a:cs typeface="Times New Roman"/>
              </a:rPr>
              <a:t>1</a:t>
            </a:r>
            <a:r>
              <a:rPr b="1" u="heavy" spc="-20" dirty="0">
                <a:solidFill>
                  <a:srgbClr val="C0504D"/>
                </a:solidFill>
                <a:uFill>
                  <a:solidFill>
                    <a:srgbClr val="C0504D"/>
                  </a:solidFill>
                </a:uFill>
                <a:cs typeface="Times New Roman"/>
              </a:rPr>
              <a:t> </a:t>
            </a:r>
            <a:r>
              <a:rPr b="1" u="heavy" spc="-20" dirty="0" smtClean="0">
                <a:solidFill>
                  <a:srgbClr val="C0504D"/>
                </a:solidFill>
                <a:uFill>
                  <a:solidFill>
                    <a:srgbClr val="C0504D"/>
                  </a:solidFill>
                </a:uFill>
                <a:cs typeface="Times New Roman"/>
              </a:rPr>
              <a:t>ст.31</a:t>
            </a:r>
            <a:r>
              <a:rPr lang="ru-RU" b="1" u="heavy" spc="-20" dirty="0" smtClean="0">
                <a:solidFill>
                  <a:srgbClr val="C0504D"/>
                </a:solidFill>
                <a:uFill>
                  <a:solidFill>
                    <a:srgbClr val="C0504D"/>
                  </a:solidFill>
                </a:uFill>
                <a:cs typeface="Times New Roman"/>
              </a:rPr>
              <a:t> </a:t>
            </a:r>
            <a:r>
              <a:rPr b="1" u="heavy" spc="-5" dirty="0" err="1" smtClean="0">
                <a:solidFill>
                  <a:srgbClr val="C0504D"/>
                </a:solidFill>
                <a:uFill>
                  <a:solidFill>
                    <a:srgbClr val="C0504D"/>
                  </a:solidFill>
                </a:uFill>
                <a:cs typeface="Times New Roman"/>
              </a:rPr>
              <a:t>Закона</a:t>
            </a:r>
            <a:r>
              <a:rPr b="1" u="heavy" spc="-5" dirty="0">
                <a:solidFill>
                  <a:srgbClr val="C0504D"/>
                </a:solidFill>
                <a:uFill>
                  <a:solidFill>
                    <a:srgbClr val="C0504D"/>
                  </a:solidFill>
                </a:uFill>
                <a:cs typeface="Times New Roman"/>
              </a:rPr>
              <a:t>:</a:t>
            </a:r>
            <a:endParaRPr dirty="0">
              <a:cs typeface="Times New Roman"/>
            </a:endParaRPr>
          </a:p>
        </p:txBody>
      </p:sp>
      <p:sp>
        <p:nvSpPr>
          <p:cNvPr id="9" name="object 9"/>
          <p:cNvSpPr txBox="1"/>
          <p:nvPr/>
        </p:nvSpPr>
        <p:spPr>
          <a:xfrm>
            <a:off x="7284514" y="2165202"/>
            <a:ext cx="4487417" cy="2506455"/>
          </a:xfrm>
          <a:prstGeom prst="rect">
            <a:avLst/>
          </a:prstGeom>
          <a:ln>
            <a:solidFill>
              <a:schemeClr val="accent1"/>
            </a:solidFill>
          </a:ln>
        </p:spPr>
        <p:txBody>
          <a:bodyPr vert="horz" wrap="square" lIns="0" tIns="13335" rIns="0" bIns="0" rtlCol="0">
            <a:spAutoFit/>
          </a:bodyPr>
          <a:lstStyle/>
          <a:p>
            <a:pPr marL="12700">
              <a:spcBef>
                <a:spcPts val="105"/>
              </a:spcBef>
            </a:pPr>
            <a:r>
              <a:rPr spc="-5" dirty="0">
                <a:cs typeface="Times New Roman"/>
              </a:rPr>
              <a:t>При</a:t>
            </a:r>
            <a:r>
              <a:rPr spc="-25" dirty="0">
                <a:cs typeface="Times New Roman"/>
              </a:rPr>
              <a:t> </a:t>
            </a:r>
            <a:r>
              <a:rPr dirty="0">
                <a:cs typeface="Times New Roman"/>
              </a:rPr>
              <a:t>применении</a:t>
            </a:r>
            <a:r>
              <a:rPr spc="-50" dirty="0">
                <a:cs typeface="Times New Roman"/>
              </a:rPr>
              <a:t> </a:t>
            </a:r>
            <a:r>
              <a:rPr spc="-10" dirty="0">
                <a:cs typeface="Times New Roman"/>
              </a:rPr>
              <a:t>конкурентных</a:t>
            </a:r>
            <a:endParaRPr dirty="0">
              <a:cs typeface="Times New Roman"/>
            </a:endParaRPr>
          </a:p>
          <a:p>
            <a:pPr marL="12700" marR="108585"/>
            <a:r>
              <a:rPr spc="5" dirty="0">
                <a:cs typeface="Times New Roman"/>
              </a:rPr>
              <a:t>способов,</a:t>
            </a:r>
            <a:r>
              <a:rPr spc="-65" dirty="0">
                <a:cs typeface="Times New Roman"/>
              </a:rPr>
              <a:t> </a:t>
            </a:r>
            <a:r>
              <a:rPr dirty="0">
                <a:cs typeface="Times New Roman"/>
              </a:rPr>
              <a:t>при</a:t>
            </a:r>
            <a:r>
              <a:rPr spc="-35" dirty="0">
                <a:cs typeface="Times New Roman"/>
              </a:rPr>
              <a:t> </a:t>
            </a:r>
            <a:r>
              <a:rPr dirty="0">
                <a:cs typeface="Times New Roman"/>
              </a:rPr>
              <a:t>осуществлении</a:t>
            </a:r>
            <a:r>
              <a:rPr spc="-10" dirty="0">
                <a:cs typeface="Times New Roman"/>
              </a:rPr>
              <a:t> </a:t>
            </a:r>
            <a:r>
              <a:rPr spc="-5" dirty="0">
                <a:cs typeface="Times New Roman"/>
              </a:rPr>
              <a:t>закупки </a:t>
            </a:r>
            <a:r>
              <a:rPr spc="-335" dirty="0">
                <a:cs typeface="Times New Roman"/>
              </a:rPr>
              <a:t> </a:t>
            </a:r>
            <a:r>
              <a:rPr dirty="0">
                <a:cs typeface="Times New Roman"/>
              </a:rPr>
              <a:t>у</a:t>
            </a:r>
            <a:r>
              <a:rPr spc="-20" dirty="0">
                <a:cs typeface="Times New Roman"/>
              </a:rPr>
              <a:t> </a:t>
            </a:r>
            <a:r>
              <a:rPr spc="-5" dirty="0">
                <a:cs typeface="Times New Roman"/>
              </a:rPr>
              <a:t>единственного</a:t>
            </a:r>
            <a:r>
              <a:rPr spc="-25" dirty="0">
                <a:cs typeface="Times New Roman"/>
              </a:rPr>
              <a:t> </a:t>
            </a:r>
            <a:r>
              <a:rPr dirty="0">
                <a:cs typeface="Times New Roman"/>
              </a:rPr>
              <a:t>поставщика</a:t>
            </a:r>
          </a:p>
          <a:p>
            <a:pPr marL="12700"/>
            <a:r>
              <a:rPr spc="-5" dirty="0">
                <a:cs typeface="Times New Roman"/>
              </a:rPr>
              <a:t>(подрядчика,</a:t>
            </a:r>
            <a:r>
              <a:rPr spc="-45" dirty="0">
                <a:cs typeface="Times New Roman"/>
              </a:rPr>
              <a:t> </a:t>
            </a:r>
            <a:r>
              <a:rPr spc="-5" dirty="0">
                <a:cs typeface="Times New Roman"/>
              </a:rPr>
              <a:t>исполнителя)</a:t>
            </a:r>
            <a:r>
              <a:rPr spc="-15" dirty="0">
                <a:cs typeface="Times New Roman"/>
              </a:rPr>
              <a:t> </a:t>
            </a:r>
            <a:r>
              <a:rPr dirty="0">
                <a:cs typeface="Times New Roman"/>
              </a:rPr>
              <a:t>в</a:t>
            </a:r>
            <a:r>
              <a:rPr spc="-15" dirty="0">
                <a:cs typeface="Times New Roman"/>
              </a:rPr>
              <a:t> </a:t>
            </a:r>
            <a:r>
              <a:rPr spc="-5" dirty="0">
                <a:cs typeface="Times New Roman"/>
              </a:rPr>
              <a:t>случаях,</a:t>
            </a:r>
            <a:endParaRPr dirty="0">
              <a:cs typeface="Times New Roman"/>
            </a:endParaRPr>
          </a:p>
          <a:p>
            <a:pPr marL="12700"/>
            <a:r>
              <a:rPr spc="-5" dirty="0">
                <a:cs typeface="Times New Roman"/>
              </a:rPr>
              <a:t>предусмотренных</a:t>
            </a:r>
            <a:r>
              <a:rPr spc="-35" dirty="0">
                <a:cs typeface="Times New Roman"/>
              </a:rPr>
              <a:t> </a:t>
            </a:r>
            <a:r>
              <a:rPr spc="-5" dirty="0">
                <a:cs typeface="Times New Roman"/>
              </a:rPr>
              <a:t>пунктами</a:t>
            </a:r>
            <a:r>
              <a:rPr spc="10" dirty="0">
                <a:cs typeface="Times New Roman"/>
              </a:rPr>
              <a:t> </a:t>
            </a:r>
            <a:r>
              <a:rPr dirty="0">
                <a:cs typeface="Times New Roman"/>
              </a:rPr>
              <a:t>4,</a:t>
            </a:r>
            <a:r>
              <a:rPr spc="-15" dirty="0">
                <a:cs typeface="Times New Roman"/>
              </a:rPr>
              <a:t> </a:t>
            </a:r>
            <a:r>
              <a:rPr dirty="0">
                <a:cs typeface="Times New Roman"/>
              </a:rPr>
              <a:t>5,</a:t>
            </a:r>
            <a:r>
              <a:rPr spc="-10" dirty="0">
                <a:cs typeface="Times New Roman"/>
              </a:rPr>
              <a:t> </a:t>
            </a:r>
            <a:r>
              <a:rPr dirty="0">
                <a:cs typeface="Times New Roman"/>
              </a:rPr>
              <a:t>18,</a:t>
            </a:r>
            <a:r>
              <a:rPr spc="-15" dirty="0">
                <a:cs typeface="Times New Roman"/>
              </a:rPr>
              <a:t> </a:t>
            </a:r>
            <a:r>
              <a:rPr dirty="0">
                <a:cs typeface="Times New Roman"/>
              </a:rPr>
              <a:t>30,</a:t>
            </a:r>
          </a:p>
          <a:p>
            <a:pPr marL="12700" marR="345440"/>
            <a:r>
              <a:rPr dirty="0">
                <a:cs typeface="Times New Roman"/>
              </a:rPr>
              <a:t>42, 49, 54 и 59 части 1 </a:t>
            </a:r>
            <a:r>
              <a:rPr spc="-5" dirty="0">
                <a:cs typeface="Times New Roman"/>
              </a:rPr>
              <a:t>статьи </a:t>
            </a:r>
            <a:r>
              <a:rPr dirty="0">
                <a:cs typeface="Times New Roman"/>
              </a:rPr>
              <a:t>93 … </a:t>
            </a:r>
            <a:r>
              <a:rPr spc="-335" dirty="0">
                <a:cs typeface="Times New Roman"/>
              </a:rPr>
              <a:t> </a:t>
            </a:r>
            <a:r>
              <a:rPr spc="-5" dirty="0">
                <a:cs typeface="Times New Roman"/>
              </a:rPr>
              <a:t>заказчик</a:t>
            </a:r>
            <a:r>
              <a:rPr spc="-70" dirty="0">
                <a:cs typeface="Times New Roman"/>
              </a:rPr>
              <a:t> </a:t>
            </a:r>
            <a:r>
              <a:rPr spc="-5" dirty="0">
                <a:cs typeface="Times New Roman"/>
              </a:rPr>
              <a:t>устанавливает</a:t>
            </a:r>
            <a:r>
              <a:rPr spc="-10" dirty="0">
                <a:cs typeface="Times New Roman"/>
              </a:rPr>
              <a:t> </a:t>
            </a:r>
            <a:r>
              <a:rPr spc="-5" dirty="0">
                <a:cs typeface="Times New Roman"/>
              </a:rPr>
              <a:t>следующие </a:t>
            </a:r>
            <a:r>
              <a:rPr spc="-335" dirty="0">
                <a:cs typeface="Times New Roman"/>
              </a:rPr>
              <a:t> </a:t>
            </a:r>
            <a:r>
              <a:rPr spc="-5" dirty="0">
                <a:cs typeface="Times New Roman"/>
              </a:rPr>
              <a:t>единые требования </a:t>
            </a:r>
            <a:r>
              <a:rPr dirty="0">
                <a:cs typeface="Times New Roman"/>
              </a:rPr>
              <a:t>к </a:t>
            </a:r>
            <a:r>
              <a:rPr spc="-5" dirty="0">
                <a:cs typeface="Times New Roman"/>
              </a:rPr>
              <a:t>участникам </a:t>
            </a:r>
            <a:r>
              <a:rPr dirty="0">
                <a:cs typeface="Times New Roman"/>
              </a:rPr>
              <a:t> </a:t>
            </a:r>
            <a:r>
              <a:rPr spc="-5" dirty="0">
                <a:cs typeface="Times New Roman"/>
              </a:rPr>
              <a:t>закупки:</a:t>
            </a:r>
            <a:endParaRPr dirty="0">
              <a:cs typeface="Times New Roman"/>
            </a:endParaRPr>
          </a:p>
        </p:txBody>
      </p:sp>
      <p:sp>
        <p:nvSpPr>
          <p:cNvPr id="10" name="object 10"/>
          <p:cNvSpPr txBox="1"/>
          <p:nvPr/>
        </p:nvSpPr>
        <p:spPr>
          <a:xfrm>
            <a:off x="7469524" y="4727918"/>
            <a:ext cx="4417676" cy="1010533"/>
          </a:xfrm>
          <a:prstGeom prst="rect">
            <a:avLst/>
          </a:prstGeom>
          <a:ln>
            <a:solidFill>
              <a:schemeClr val="tx2">
                <a:lumMod val="75000"/>
                <a:lumOff val="25000"/>
              </a:schemeClr>
            </a:solidFill>
          </a:ln>
        </p:spPr>
        <p:txBody>
          <a:bodyPr vert="horz" wrap="square" lIns="0" tIns="12700" rIns="0" bIns="0" rtlCol="0">
            <a:spAutoFit/>
          </a:bodyPr>
          <a:lstStyle/>
          <a:p>
            <a:pPr marL="12700" marR="5080">
              <a:spcBef>
                <a:spcPts val="100"/>
              </a:spcBef>
            </a:pPr>
            <a:r>
              <a:rPr sz="1600" spc="-15" dirty="0">
                <a:latin typeface="Times New Roman"/>
                <a:cs typeface="Times New Roman"/>
              </a:rPr>
              <a:t>11) </a:t>
            </a:r>
            <a:r>
              <a:rPr sz="1600" b="1" spc="-5" dirty="0">
                <a:solidFill>
                  <a:srgbClr val="C0504D"/>
                </a:solidFill>
                <a:latin typeface="Times New Roman"/>
                <a:cs typeface="Times New Roman"/>
              </a:rPr>
              <a:t>отсутствие </a:t>
            </a:r>
            <a:r>
              <a:rPr sz="1600" b="1" dirty="0">
                <a:solidFill>
                  <a:srgbClr val="C0504D"/>
                </a:solidFill>
                <a:latin typeface="Times New Roman"/>
                <a:cs typeface="Times New Roman"/>
              </a:rPr>
              <a:t>у </a:t>
            </a:r>
            <a:r>
              <a:rPr sz="1600" b="1" spc="-5" dirty="0">
                <a:solidFill>
                  <a:srgbClr val="C0504D"/>
                </a:solidFill>
                <a:latin typeface="Times New Roman"/>
                <a:cs typeface="Times New Roman"/>
              </a:rPr>
              <a:t>участника закупки </a:t>
            </a:r>
            <a:r>
              <a:rPr sz="1600" b="1" dirty="0">
                <a:solidFill>
                  <a:srgbClr val="C0504D"/>
                </a:solidFill>
                <a:latin typeface="Times New Roman"/>
                <a:cs typeface="Times New Roman"/>
              </a:rPr>
              <a:t> </a:t>
            </a:r>
            <a:r>
              <a:rPr sz="1600" b="1" spc="-5" dirty="0">
                <a:solidFill>
                  <a:srgbClr val="C0504D"/>
                </a:solidFill>
                <a:latin typeface="Times New Roman"/>
                <a:cs typeface="Times New Roman"/>
              </a:rPr>
              <a:t>ограничений </a:t>
            </a:r>
            <a:r>
              <a:rPr sz="1600" dirty="0">
                <a:latin typeface="Times New Roman"/>
                <a:cs typeface="Times New Roman"/>
              </a:rPr>
              <a:t>для </a:t>
            </a:r>
            <a:r>
              <a:rPr sz="1600" spc="-5" dirty="0">
                <a:latin typeface="Times New Roman"/>
                <a:cs typeface="Times New Roman"/>
              </a:rPr>
              <a:t>участия </a:t>
            </a:r>
            <a:r>
              <a:rPr sz="1600" dirty="0">
                <a:latin typeface="Times New Roman"/>
                <a:cs typeface="Times New Roman"/>
              </a:rPr>
              <a:t>в </a:t>
            </a:r>
            <a:r>
              <a:rPr sz="1600" spc="-10" dirty="0">
                <a:latin typeface="Times New Roman"/>
                <a:cs typeface="Times New Roman"/>
              </a:rPr>
              <a:t>закупках, </a:t>
            </a:r>
            <a:r>
              <a:rPr sz="1600" spc="-5" dirty="0">
                <a:latin typeface="Times New Roman"/>
                <a:cs typeface="Times New Roman"/>
              </a:rPr>
              <a:t> установленных</a:t>
            </a:r>
            <a:r>
              <a:rPr sz="1600" spc="-35" dirty="0">
                <a:latin typeface="Times New Roman"/>
                <a:cs typeface="Times New Roman"/>
              </a:rPr>
              <a:t> </a:t>
            </a:r>
            <a:r>
              <a:rPr sz="1600" spc="-10" dirty="0">
                <a:latin typeface="Times New Roman"/>
                <a:cs typeface="Times New Roman"/>
              </a:rPr>
              <a:t>законодательством</a:t>
            </a:r>
            <a:r>
              <a:rPr sz="1600" spc="-55" dirty="0">
                <a:latin typeface="Times New Roman"/>
                <a:cs typeface="Times New Roman"/>
              </a:rPr>
              <a:t> </a:t>
            </a:r>
            <a:r>
              <a:rPr sz="1600" spc="-15" dirty="0">
                <a:latin typeface="Times New Roman"/>
                <a:cs typeface="Times New Roman"/>
              </a:rPr>
              <a:t>РФ</a:t>
            </a:r>
            <a:r>
              <a:rPr sz="1600" spc="-15" dirty="0" smtClean="0">
                <a:latin typeface="Times New Roman"/>
                <a:cs typeface="Times New Roman"/>
              </a:rPr>
              <a:t>.</a:t>
            </a:r>
            <a:endParaRPr lang="ru-RU" sz="1600" spc="-15" dirty="0" smtClean="0">
              <a:latin typeface="Times New Roman"/>
              <a:cs typeface="Times New Roman"/>
            </a:endParaRPr>
          </a:p>
          <a:p>
            <a:pPr marL="12700" marR="5080">
              <a:spcBef>
                <a:spcPts val="100"/>
              </a:spcBef>
            </a:pPr>
            <a:r>
              <a:rPr lang="ru-RU" sz="1600" spc="-15" dirty="0" smtClean="0">
                <a:latin typeface="Times New Roman"/>
                <a:cs typeface="Times New Roman"/>
              </a:rPr>
              <a:t>Логичнее было бы это, но!!!!</a:t>
            </a:r>
            <a:endParaRPr sz="1600" dirty="0">
              <a:latin typeface="Times New Roman"/>
              <a:cs typeface="Times New Roman"/>
            </a:endParaRPr>
          </a:p>
        </p:txBody>
      </p:sp>
      <p:sp>
        <p:nvSpPr>
          <p:cNvPr id="11" name="object 11"/>
          <p:cNvSpPr/>
          <p:nvPr/>
        </p:nvSpPr>
        <p:spPr>
          <a:xfrm>
            <a:off x="6385882" y="1870688"/>
            <a:ext cx="719455" cy="3888104"/>
          </a:xfrm>
          <a:custGeom>
            <a:avLst/>
            <a:gdLst/>
            <a:ahLst/>
            <a:cxnLst/>
            <a:rect l="l" t="t" r="r" b="b"/>
            <a:pathLst>
              <a:path w="719454" h="3888104">
                <a:moveTo>
                  <a:pt x="719074" y="0"/>
                </a:moveTo>
                <a:lnTo>
                  <a:pt x="0" y="1943862"/>
                </a:lnTo>
                <a:lnTo>
                  <a:pt x="719074" y="3887787"/>
                </a:lnTo>
                <a:lnTo>
                  <a:pt x="719074" y="0"/>
                </a:lnTo>
                <a:close/>
              </a:path>
            </a:pathLst>
          </a:custGeom>
          <a:solidFill>
            <a:srgbClr val="0070C0"/>
          </a:solidFill>
        </p:spPr>
        <p:txBody>
          <a:bodyPr wrap="square" lIns="0" tIns="0" rIns="0" bIns="0" rtlCol="0"/>
          <a:lstStyle/>
          <a:p>
            <a:endParaRPr/>
          </a:p>
        </p:txBody>
      </p:sp>
    </p:spTree>
    <p:extLst>
      <p:ext uri="{BB962C8B-B14F-4D97-AF65-F5344CB8AC3E}">
        <p14:creationId xmlns:p14="http://schemas.microsoft.com/office/powerpoint/2010/main" val="25376705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6101602" y="80973"/>
            <a:ext cx="5638800" cy="381000"/>
          </a:xfrm>
          <a:prstGeom prst="rect">
            <a:avLst/>
          </a:prstGeom>
        </p:spPr>
        <p:txBody>
          <a:bodyPr vert="horz" wrap="square" lIns="0" tIns="12700" rIns="0" bIns="0" rtlCol="0" anchor="t">
            <a:spAutoFit/>
          </a:bodyPr>
          <a:lstStyle/>
          <a:p>
            <a:pPr marL="12700">
              <a:lnSpc>
                <a:spcPct val="100000"/>
              </a:lnSpc>
              <a:spcBef>
                <a:spcPts val="100"/>
              </a:spcBef>
            </a:pPr>
            <a:r>
              <a:rPr sz="2400" spc="0" dirty="0" err="1" smtClean="0">
                <a:solidFill>
                  <a:srgbClr val="1F487C"/>
                </a:solidFill>
                <a:latin typeface="+mn-lt"/>
              </a:rPr>
              <a:t>Ограничение</a:t>
            </a:r>
            <a:r>
              <a:rPr lang="ru-RU" sz="2400" spc="0" dirty="0" smtClean="0">
                <a:solidFill>
                  <a:srgbClr val="1F487C"/>
                </a:solidFill>
                <a:latin typeface="+mn-lt"/>
              </a:rPr>
              <a:t> </a:t>
            </a:r>
            <a:r>
              <a:rPr sz="2400" spc="0" dirty="0" err="1" smtClean="0">
                <a:solidFill>
                  <a:srgbClr val="1F487C"/>
                </a:solidFill>
                <a:latin typeface="+mn-lt"/>
              </a:rPr>
              <a:t>по</a:t>
            </a:r>
            <a:r>
              <a:rPr sz="2400" spc="0" dirty="0" smtClean="0">
                <a:solidFill>
                  <a:srgbClr val="1F487C"/>
                </a:solidFill>
                <a:latin typeface="+mn-lt"/>
              </a:rPr>
              <a:t> </a:t>
            </a:r>
            <a:r>
              <a:rPr sz="2400" spc="0" dirty="0">
                <a:solidFill>
                  <a:srgbClr val="1F487C"/>
                </a:solidFill>
                <a:latin typeface="+mn-lt"/>
              </a:rPr>
              <a:t>Указу Президента РФ 252</a:t>
            </a:r>
            <a:endParaRPr sz="2400" spc="0" dirty="0">
              <a:latin typeface="+mn-lt"/>
            </a:endParaRPr>
          </a:p>
        </p:txBody>
      </p:sp>
      <p:sp>
        <p:nvSpPr>
          <p:cNvPr id="3" name="object 3"/>
          <p:cNvSpPr txBox="1"/>
          <p:nvPr/>
        </p:nvSpPr>
        <p:spPr>
          <a:xfrm>
            <a:off x="6238221" y="514960"/>
            <a:ext cx="5732928" cy="751488"/>
          </a:xfrm>
          <a:prstGeom prst="rect">
            <a:avLst/>
          </a:prstGeom>
          <a:ln>
            <a:solidFill>
              <a:schemeClr val="accent1"/>
            </a:solidFill>
          </a:ln>
        </p:spPr>
        <p:txBody>
          <a:bodyPr vert="horz" wrap="square" lIns="0" tIns="12700" rIns="0" bIns="0" rtlCol="0">
            <a:spAutoFit/>
          </a:bodyPr>
          <a:lstStyle/>
          <a:p>
            <a:pPr marL="12700">
              <a:spcBef>
                <a:spcPts val="100"/>
              </a:spcBef>
            </a:pPr>
            <a:r>
              <a:rPr sz="2400" b="1" dirty="0">
                <a:solidFill>
                  <a:srgbClr val="1F487C"/>
                </a:solidFill>
                <a:latin typeface="Times New Roman"/>
                <a:cs typeface="Times New Roman"/>
              </a:rPr>
              <a:t>–</a:t>
            </a:r>
            <a:r>
              <a:rPr sz="2400" b="1" spc="-210" dirty="0">
                <a:solidFill>
                  <a:srgbClr val="1F487C"/>
                </a:solidFill>
                <a:latin typeface="Times New Roman"/>
                <a:cs typeface="Times New Roman"/>
              </a:rPr>
              <a:t> </a:t>
            </a:r>
            <a:r>
              <a:rPr sz="2400" b="1" spc="-105" dirty="0">
                <a:solidFill>
                  <a:srgbClr val="C0504D"/>
                </a:solidFill>
                <a:latin typeface="Times New Roman"/>
                <a:cs typeface="Times New Roman"/>
              </a:rPr>
              <a:t>э</a:t>
            </a:r>
            <a:r>
              <a:rPr sz="2400" b="1" spc="-135" dirty="0">
                <a:solidFill>
                  <a:srgbClr val="C0504D"/>
                </a:solidFill>
                <a:latin typeface="Times New Roman"/>
                <a:cs typeface="Times New Roman"/>
              </a:rPr>
              <a:t>т</a:t>
            </a:r>
            <a:r>
              <a:rPr sz="2400" b="1" dirty="0">
                <a:solidFill>
                  <a:srgbClr val="C0504D"/>
                </a:solidFill>
                <a:latin typeface="Times New Roman"/>
                <a:cs typeface="Times New Roman"/>
              </a:rPr>
              <a:t>о</a:t>
            </a:r>
            <a:r>
              <a:rPr sz="2400" b="1" spc="-195" dirty="0">
                <a:solidFill>
                  <a:srgbClr val="C0504D"/>
                </a:solidFill>
                <a:latin typeface="Times New Roman"/>
                <a:cs typeface="Times New Roman"/>
              </a:rPr>
              <a:t> </a:t>
            </a:r>
            <a:r>
              <a:rPr sz="2400" b="1" spc="-75" dirty="0">
                <a:solidFill>
                  <a:srgbClr val="C0504D"/>
                </a:solidFill>
                <a:latin typeface="Times New Roman"/>
                <a:cs typeface="Times New Roman"/>
              </a:rPr>
              <a:t>т</a:t>
            </a:r>
            <a:r>
              <a:rPr sz="2400" b="1" spc="-105" dirty="0">
                <a:solidFill>
                  <a:srgbClr val="C0504D"/>
                </a:solidFill>
                <a:latin typeface="Times New Roman"/>
                <a:cs typeface="Times New Roman"/>
              </a:rPr>
              <a:t>р</a:t>
            </a:r>
            <a:r>
              <a:rPr sz="2400" b="1" spc="-95" dirty="0">
                <a:solidFill>
                  <a:srgbClr val="C0504D"/>
                </a:solidFill>
                <a:latin typeface="Times New Roman"/>
                <a:cs typeface="Times New Roman"/>
              </a:rPr>
              <a:t>е</a:t>
            </a:r>
            <a:r>
              <a:rPr sz="2400" b="1" spc="-135" dirty="0">
                <a:solidFill>
                  <a:srgbClr val="C0504D"/>
                </a:solidFill>
                <a:latin typeface="Times New Roman"/>
                <a:cs typeface="Times New Roman"/>
              </a:rPr>
              <a:t>б</a:t>
            </a:r>
            <a:r>
              <a:rPr sz="2400" b="1" spc="-160" dirty="0">
                <a:solidFill>
                  <a:srgbClr val="C0504D"/>
                </a:solidFill>
                <a:latin typeface="Times New Roman"/>
                <a:cs typeface="Times New Roman"/>
              </a:rPr>
              <a:t>о</a:t>
            </a:r>
            <a:r>
              <a:rPr sz="2400" b="1" spc="-100" dirty="0">
                <a:solidFill>
                  <a:srgbClr val="C0504D"/>
                </a:solidFill>
                <a:latin typeface="Times New Roman"/>
                <a:cs typeface="Times New Roman"/>
              </a:rPr>
              <a:t>ва</a:t>
            </a:r>
            <a:r>
              <a:rPr sz="2400" b="1" spc="-105" dirty="0">
                <a:solidFill>
                  <a:srgbClr val="C0504D"/>
                </a:solidFill>
                <a:latin typeface="Times New Roman"/>
                <a:cs typeface="Times New Roman"/>
              </a:rPr>
              <a:t>ни</a:t>
            </a:r>
            <a:r>
              <a:rPr sz="2400" b="1" dirty="0">
                <a:solidFill>
                  <a:srgbClr val="C0504D"/>
                </a:solidFill>
                <a:latin typeface="Times New Roman"/>
                <a:cs typeface="Times New Roman"/>
              </a:rPr>
              <a:t>е</a:t>
            </a:r>
            <a:r>
              <a:rPr sz="2400" b="1" spc="-215" dirty="0">
                <a:solidFill>
                  <a:srgbClr val="C0504D"/>
                </a:solidFill>
                <a:latin typeface="Times New Roman"/>
                <a:cs typeface="Times New Roman"/>
              </a:rPr>
              <a:t> </a:t>
            </a:r>
            <a:r>
              <a:rPr sz="2400" b="1" spc="-105" dirty="0">
                <a:solidFill>
                  <a:srgbClr val="C0504D"/>
                </a:solidFill>
                <a:latin typeface="Times New Roman"/>
                <a:cs typeface="Times New Roman"/>
              </a:rPr>
              <a:t>п</a:t>
            </a:r>
            <a:r>
              <a:rPr sz="2400" b="1" dirty="0">
                <a:solidFill>
                  <a:srgbClr val="C0504D"/>
                </a:solidFill>
                <a:latin typeface="Times New Roman"/>
                <a:cs typeface="Times New Roman"/>
              </a:rPr>
              <a:t>о</a:t>
            </a:r>
            <a:r>
              <a:rPr sz="2400" b="1" spc="-195" dirty="0">
                <a:solidFill>
                  <a:srgbClr val="C0504D"/>
                </a:solidFill>
                <a:latin typeface="Times New Roman"/>
                <a:cs typeface="Times New Roman"/>
              </a:rPr>
              <a:t> </a:t>
            </a:r>
            <a:r>
              <a:rPr sz="2400" b="1" spc="-105" dirty="0">
                <a:solidFill>
                  <a:srgbClr val="C0504D"/>
                </a:solidFill>
                <a:latin typeface="Times New Roman"/>
                <a:cs typeface="Times New Roman"/>
              </a:rPr>
              <a:t>п</a:t>
            </a:r>
            <a:r>
              <a:rPr sz="2400" b="1" spc="-100" dirty="0">
                <a:solidFill>
                  <a:srgbClr val="C0504D"/>
                </a:solidFill>
                <a:latin typeface="Times New Roman"/>
                <a:cs typeface="Times New Roman"/>
              </a:rPr>
              <a:t>.</a:t>
            </a:r>
            <a:r>
              <a:rPr sz="2400" b="1" dirty="0">
                <a:solidFill>
                  <a:srgbClr val="C0504D"/>
                </a:solidFill>
                <a:latin typeface="Times New Roman"/>
                <a:cs typeface="Times New Roman"/>
              </a:rPr>
              <a:t>1</a:t>
            </a:r>
            <a:r>
              <a:rPr sz="2400" b="1" spc="-204" dirty="0">
                <a:solidFill>
                  <a:srgbClr val="C0504D"/>
                </a:solidFill>
                <a:latin typeface="Times New Roman"/>
                <a:cs typeface="Times New Roman"/>
              </a:rPr>
              <a:t> </a:t>
            </a:r>
            <a:r>
              <a:rPr sz="2400" b="1" spc="-100" dirty="0" smtClean="0">
                <a:solidFill>
                  <a:srgbClr val="C0504D"/>
                </a:solidFill>
                <a:latin typeface="Times New Roman"/>
                <a:cs typeface="Times New Roman"/>
              </a:rPr>
              <a:t>ч.</a:t>
            </a:r>
            <a:r>
              <a:rPr sz="2400" b="1" dirty="0" smtClean="0">
                <a:solidFill>
                  <a:srgbClr val="C0504D"/>
                </a:solidFill>
                <a:latin typeface="Times New Roman"/>
                <a:cs typeface="Times New Roman"/>
              </a:rPr>
              <a:t>1</a:t>
            </a:r>
            <a:r>
              <a:rPr lang="ru-RU" sz="2400" b="1" dirty="0" smtClean="0">
                <a:solidFill>
                  <a:srgbClr val="C0504D"/>
                </a:solidFill>
                <a:latin typeface="Times New Roman"/>
                <a:cs typeface="Times New Roman"/>
              </a:rPr>
              <a:t> </a:t>
            </a:r>
            <a:r>
              <a:rPr sz="2400" b="1" spc="-95" dirty="0" smtClean="0">
                <a:solidFill>
                  <a:srgbClr val="C0504D"/>
                </a:solidFill>
                <a:latin typeface="Times New Roman"/>
                <a:cs typeface="Times New Roman"/>
              </a:rPr>
              <a:t>с</a:t>
            </a:r>
            <a:r>
              <a:rPr sz="2400" b="1" spc="-280" dirty="0" smtClean="0">
                <a:solidFill>
                  <a:srgbClr val="C0504D"/>
                </a:solidFill>
                <a:latin typeface="Times New Roman"/>
                <a:cs typeface="Times New Roman"/>
              </a:rPr>
              <a:t>т</a:t>
            </a:r>
            <a:r>
              <a:rPr sz="2400" b="1" spc="-100" dirty="0" smtClean="0">
                <a:solidFill>
                  <a:srgbClr val="C0504D"/>
                </a:solidFill>
                <a:latin typeface="Times New Roman"/>
                <a:cs typeface="Times New Roman"/>
              </a:rPr>
              <a:t>.31</a:t>
            </a:r>
            <a:r>
              <a:rPr lang="ru-RU" sz="2400" b="1" dirty="0" smtClean="0">
                <a:solidFill>
                  <a:srgbClr val="C0504D"/>
                </a:solidFill>
                <a:latin typeface="Times New Roman"/>
                <a:cs typeface="Times New Roman"/>
              </a:rPr>
              <a:t> закона</a:t>
            </a:r>
            <a:endParaRPr lang="ru-RU" sz="2400" b="1" spc="-229" dirty="0" smtClean="0">
              <a:solidFill>
                <a:srgbClr val="C0504D"/>
              </a:solidFill>
              <a:latin typeface="Times New Roman"/>
              <a:cs typeface="Times New Roman"/>
            </a:endParaRPr>
          </a:p>
          <a:p>
            <a:pPr marL="12700"/>
            <a:r>
              <a:rPr sz="2400" b="1" dirty="0" smtClean="0">
                <a:solidFill>
                  <a:srgbClr val="C0504D"/>
                </a:solidFill>
                <a:latin typeface="Times New Roman"/>
                <a:cs typeface="Times New Roman"/>
              </a:rPr>
              <a:t>а</a:t>
            </a:r>
            <a:r>
              <a:rPr sz="2400" b="1" spc="-204" dirty="0" smtClean="0">
                <a:solidFill>
                  <a:srgbClr val="C0504D"/>
                </a:solidFill>
                <a:latin typeface="Times New Roman"/>
                <a:cs typeface="Times New Roman"/>
              </a:rPr>
              <a:t> </a:t>
            </a:r>
            <a:r>
              <a:rPr sz="2400" b="1" spc="-100" dirty="0">
                <a:solidFill>
                  <a:srgbClr val="C0504D"/>
                </a:solidFill>
                <a:latin typeface="Times New Roman"/>
                <a:cs typeface="Times New Roman"/>
              </a:rPr>
              <a:t>н</a:t>
            </a:r>
            <a:r>
              <a:rPr sz="2400" b="1" dirty="0">
                <a:solidFill>
                  <a:srgbClr val="C0504D"/>
                </a:solidFill>
                <a:latin typeface="Times New Roman"/>
                <a:cs typeface="Times New Roman"/>
              </a:rPr>
              <a:t>е</a:t>
            </a:r>
            <a:r>
              <a:rPr sz="2400" b="1" spc="-190" dirty="0">
                <a:solidFill>
                  <a:srgbClr val="C0504D"/>
                </a:solidFill>
                <a:latin typeface="Times New Roman"/>
                <a:cs typeface="Times New Roman"/>
              </a:rPr>
              <a:t> </a:t>
            </a:r>
            <a:r>
              <a:rPr sz="2400" b="1" spc="-100" dirty="0">
                <a:solidFill>
                  <a:srgbClr val="C0504D"/>
                </a:solidFill>
                <a:latin typeface="Times New Roman"/>
                <a:cs typeface="Times New Roman"/>
              </a:rPr>
              <a:t>п</a:t>
            </a:r>
            <a:r>
              <a:rPr sz="2400" b="1" dirty="0">
                <a:solidFill>
                  <a:srgbClr val="C0504D"/>
                </a:solidFill>
                <a:latin typeface="Times New Roman"/>
                <a:cs typeface="Times New Roman"/>
              </a:rPr>
              <a:t>о</a:t>
            </a:r>
            <a:r>
              <a:rPr sz="2400" b="1" spc="-204" dirty="0">
                <a:solidFill>
                  <a:srgbClr val="C0504D"/>
                </a:solidFill>
                <a:latin typeface="Times New Roman"/>
                <a:cs typeface="Times New Roman"/>
              </a:rPr>
              <a:t> </a:t>
            </a:r>
            <a:r>
              <a:rPr sz="2400" b="1" spc="-100" dirty="0">
                <a:solidFill>
                  <a:srgbClr val="C0504D"/>
                </a:solidFill>
                <a:latin typeface="Times New Roman"/>
                <a:cs typeface="Times New Roman"/>
              </a:rPr>
              <a:t>п.</a:t>
            </a:r>
            <a:r>
              <a:rPr sz="2400" b="1" spc="-229" dirty="0">
                <a:solidFill>
                  <a:srgbClr val="C0504D"/>
                </a:solidFill>
                <a:latin typeface="Times New Roman"/>
                <a:cs typeface="Times New Roman"/>
              </a:rPr>
              <a:t>1</a:t>
            </a:r>
            <a:r>
              <a:rPr sz="2400" b="1" dirty="0">
                <a:solidFill>
                  <a:srgbClr val="C0504D"/>
                </a:solidFill>
                <a:latin typeface="Times New Roman"/>
                <a:cs typeface="Times New Roman"/>
              </a:rPr>
              <a:t>1</a:t>
            </a:r>
            <a:r>
              <a:rPr sz="2400" b="1" spc="-204" dirty="0">
                <a:solidFill>
                  <a:srgbClr val="C0504D"/>
                </a:solidFill>
                <a:latin typeface="Times New Roman"/>
                <a:cs typeface="Times New Roman"/>
              </a:rPr>
              <a:t> </a:t>
            </a:r>
            <a:r>
              <a:rPr sz="2400" b="1" spc="-95" dirty="0">
                <a:solidFill>
                  <a:srgbClr val="C0504D"/>
                </a:solidFill>
                <a:latin typeface="Times New Roman"/>
                <a:cs typeface="Times New Roman"/>
              </a:rPr>
              <a:t>ч</a:t>
            </a:r>
            <a:r>
              <a:rPr sz="2400" b="1" spc="-100" dirty="0">
                <a:solidFill>
                  <a:srgbClr val="C0504D"/>
                </a:solidFill>
                <a:latin typeface="Times New Roman"/>
                <a:cs typeface="Times New Roman"/>
              </a:rPr>
              <a:t>.</a:t>
            </a:r>
            <a:r>
              <a:rPr sz="2400" b="1" dirty="0">
                <a:solidFill>
                  <a:srgbClr val="C0504D"/>
                </a:solidFill>
                <a:latin typeface="Times New Roman"/>
                <a:cs typeface="Times New Roman"/>
              </a:rPr>
              <a:t>1</a:t>
            </a:r>
            <a:r>
              <a:rPr sz="2400" b="1" spc="-220" dirty="0">
                <a:solidFill>
                  <a:srgbClr val="C0504D"/>
                </a:solidFill>
                <a:latin typeface="Times New Roman"/>
                <a:cs typeface="Times New Roman"/>
              </a:rPr>
              <a:t> </a:t>
            </a:r>
            <a:r>
              <a:rPr sz="2400" b="1" spc="-95" dirty="0" smtClean="0">
                <a:solidFill>
                  <a:srgbClr val="C0504D"/>
                </a:solidFill>
                <a:latin typeface="Times New Roman"/>
                <a:cs typeface="Times New Roman"/>
              </a:rPr>
              <a:t>с</a:t>
            </a:r>
            <a:r>
              <a:rPr sz="2400" b="1" spc="-280" dirty="0" smtClean="0">
                <a:solidFill>
                  <a:srgbClr val="C0504D"/>
                </a:solidFill>
                <a:latin typeface="Times New Roman"/>
                <a:cs typeface="Times New Roman"/>
              </a:rPr>
              <a:t>т</a:t>
            </a:r>
            <a:r>
              <a:rPr sz="2400" b="1" spc="-100" dirty="0" smtClean="0">
                <a:solidFill>
                  <a:srgbClr val="C0504D"/>
                </a:solidFill>
                <a:latin typeface="Times New Roman"/>
                <a:cs typeface="Times New Roman"/>
              </a:rPr>
              <a:t>.3</a:t>
            </a:r>
            <a:r>
              <a:rPr sz="2400" b="1" dirty="0" smtClean="0">
                <a:solidFill>
                  <a:srgbClr val="C0504D"/>
                </a:solidFill>
                <a:latin typeface="Times New Roman"/>
                <a:cs typeface="Times New Roman"/>
              </a:rPr>
              <a:t>1</a:t>
            </a:r>
            <a:r>
              <a:rPr lang="ru-RU" sz="2400" b="1" dirty="0" smtClean="0">
                <a:solidFill>
                  <a:srgbClr val="C0504D"/>
                </a:solidFill>
                <a:latin typeface="Times New Roman"/>
                <a:cs typeface="Times New Roman"/>
              </a:rPr>
              <a:t> закона</a:t>
            </a:r>
            <a:endParaRPr sz="2400" dirty="0">
              <a:latin typeface="Times New Roman"/>
              <a:cs typeface="Times New Roman"/>
            </a:endParaRPr>
          </a:p>
        </p:txBody>
      </p:sp>
      <p:sp>
        <p:nvSpPr>
          <p:cNvPr id="5" name="object 5"/>
          <p:cNvSpPr txBox="1"/>
          <p:nvPr/>
        </p:nvSpPr>
        <p:spPr>
          <a:xfrm>
            <a:off x="6214600" y="1700435"/>
            <a:ext cx="5893166" cy="4242828"/>
          </a:xfrm>
          <a:prstGeom prst="rect">
            <a:avLst/>
          </a:prstGeom>
        </p:spPr>
        <p:txBody>
          <a:bodyPr vert="horz" wrap="square" lIns="0" tIns="13335" rIns="0" bIns="0" rtlCol="0">
            <a:spAutoFit/>
          </a:bodyPr>
          <a:lstStyle/>
          <a:p>
            <a:pPr marL="12700" marR="5080">
              <a:spcBef>
                <a:spcPts val="105"/>
              </a:spcBef>
              <a:tabLst>
                <a:tab pos="1705610" algn="l"/>
                <a:tab pos="2699385" algn="l"/>
              </a:tabLst>
            </a:pPr>
            <a:r>
              <a:rPr dirty="0">
                <a:cs typeface="Times New Roman"/>
              </a:rPr>
              <a:t>Минфин</a:t>
            </a:r>
            <a:r>
              <a:rPr spc="5" dirty="0">
                <a:cs typeface="Times New Roman"/>
              </a:rPr>
              <a:t> </a:t>
            </a:r>
            <a:r>
              <a:rPr spc="-5" dirty="0">
                <a:cs typeface="Times New Roman"/>
              </a:rPr>
              <a:t>России</a:t>
            </a:r>
            <a:r>
              <a:rPr dirty="0">
                <a:cs typeface="Times New Roman"/>
              </a:rPr>
              <a:t> </a:t>
            </a:r>
            <a:r>
              <a:rPr spc="-10" dirty="0">
                <a:cs typeface="Times New Roman"/>
              </a:rPr>
              <a:t>указывает</a:t>
            </a:r>
            <a:r>
              <a:rPr spc="-5" dirty="0">
                <a:cs typeface="Times New Roman"/>
              </a:rPr>
              <a:t> </a:t>
            </a:r>
            <a:r>
              <a:rPr dirty="0">
                <a:cs typeface="Times New Roman"/>
              </a:rPr>
              <a:t>на</a:t>
            </a:r>
            <a:r>
              <a:rPr spc="5" dirty="0">
                <a:cs typeface="Times New Roman"/>
              </a:rPr>
              <a:t> </a:t>
            </a:r>
            <a:r>
              <a:rPr b="1" spc="-15" dirty="0">
                <a:solidFill>
                  <a:srgbClr val="C0504D"/>
                </a:solidFill>
                <a:cs typeface="Times New Roman"/>
              </a:rPr>
              <a:t>необходимость </a:t>
            </a:r>
            <a:r>
              <a:rPr b="1" spc="-10" dirty="0">
                <a:solidFill>
                  <a:srgbClr val="C0504D"/>
                </a:solidFill>
                <a:cs typeface="Times New Roman"/>
              </a:rPr>
              <a:t> установления </a:t>
            </a:r>
            <a:r>
              <a:rPr b="1" dirty="0">
                <a:solidFill>
                  <a:srgbClr val="C0504D"/>
                </a:solidFill>
                <a:cs typeface="Times New Roman"/>
              </a:rPr>
              <a:t>в извещении об </a:t>
            </a:r>
            <a:r>
              <a:rPr b="1" spc="-5" dirty="0">
                <a:solidFill>
                  <a:srgbClr val="C0504D"/>
                </a:solidFill>
                <a:cs typeface="Times New Roman"/>
              </a:rPr>
              <a:t>осуществлении </a:t>
            </a:r>
            <a:r>
              <a:rPr b="1" dirty="0">
                <a:solidFill>
                  <a:srgbClr val="C0504D"/>
                </a:solidFill>
                <a:cs typeface="Times New Roman"/>
              </a:rPr>
              <a:t> </a:t>
            </a:r>
            <a:r>
              <a:rPr b="1" spc="-5" dirty="0">
                <a:solidFill>
                  <a:srgbClr val="C0504D"/>
                </a:solidFill>
                <a:cs typeface="Times New Roman"/>
              </a:rPr>
              <a:t>закупки </a:t>
            </a:r>
            <a:r>
              <a:rPr b="1" spc="-10" dirty="0">
                <a:solidFill>
                  <a:srgbClr val="C0504D"/>
                </a:solidFill>
                <a:cs typeface="Times New Roman"/>
              </a:rPr>
              <a:t>требований</a:t>
            </a:r>
            <a:r>
              <a:rPr b="1" spc="330" dirty="0">
                <a:solidFill>
                  <a:srgbClr val="C0504D"/>
                </a:solidFill>
                <a:cs typeface="Times New Roman"/>
              </a:rPr>
              <a:t> </a:t>
            </a:r>
            <a:r>
              <a:rPr b="1" dirty="0">
                <a:solidFill>
                  <a:srgbClr val="C0504D"/>
                </a:solidFill>
                <a:cs typeface="Times New Roman"/>
              </a:rPr>
              <a:t>к </a:t>
            </a:r>
            <a:r>
              <a:rPr b="1" spc="-5" dirty="0">
                <a:solidFill>
                  <a:srgbClr val="C0504D"/>
                </a:solidFill>
                <a:cs typeface="Times New Roman"/>
              </a:rPr>
              <a:t>участнику закупки</a:t>
            </a:r>
            <a:r>
              <a:rPr b="1" spc="340" dirty="0">
                <a:solidFill>
                  <a:srgbClr val="C0504D"/>
                </a:solidFill>
                <a:cs typeface="Times New Roman"/>
              </a:rPr>
              <a:t> </a:t>
            </a:r>
            <a:r>
              <a:rPr b="1" spc="-5" dirty="0">
                <a:solidFill>
                  <a:srgbClr val="C0504D"/>
                </a:solidFill>
                <a:cs typeface="Times New Roman"/>
              </a:rPr>
              <a:t>по </a:t>
            </a:r>
            <a:r>
              <a:rPr b="1" dirty="0">
                <a:solidFill>
                  <a:srgbClr val="C0504D"/>
                </a:solidFill>
                <a:cs typeface="Times New Roman"/>
              </a:rPr>
              <a:t> </a:t>
            </a:r>
            <a:r>
              <a:rPr b="1" spc="-5" dirty="0">
                <a:solidFill>
                  <a:srgbClr val="C0504D"/>
                </a:solidFill>
                <a:cs typeface="Times New Roman"/>
              </a:rPr>
              <a:t>п. </a:t>
            </a:r>
            <a:r>
              <a:rPr b="1" dirty="0">
                <a:solidFill>
                  <a:srgbClr val="C0504D"/>
                </a:solidFill>
                <a:cs typeface="Times New Roman"/>
              </a:rPr>
              <a:t>1 ч. 1 </a:t>
            </a:r>
            <a:r>
              <a:rPr b="1" spc="-35" dirty="0">
                <a:solidFill>
                  <a:srgbClr val="C0504D"/>
                </a:solidFill>
                <a:cs typeface="Times New Roman"/>
              </a:rPr>
              <a:t>ст. </a:t>
            </a:r>
            <a:r>
              <a:rPr b="1" dirty="0">
                <a:solidFill>
                  <a:srgbClr val="C0504D"/>
                </a:solidFill>
                <a:cs typeface="Times New Roman"/>
              </a:rPr>
              <a:t>31 </a:t>
            </a:r>
            <a:r>
              <a:rPr b="1" spc="-5" dirty="0">
                <a:solidFill>
                  <a:srgbClr val="C0504D"/>
                </a:solidFill>
                <a:cs typeface="Times New Roman"/>
              </a:rPr>
              <a:t>Закона </a:t>
            </a:r>
            <a:r>
              <a:rPr b="1" dirty="0">
                <a:solidFill>
                  <a:srgbClr val="C0504D"/>
                </a:solidFill>
                <a:cs typeface="Times New Roman"/>
              </a:rPr>
              <a:t>№ 44-ФЗ</a:t>
            </a:r>
            <a:r>
              <a:rPr dirty="0">
                <a:cs typeface="Times New Roman"/>
              </a:rPr>
              <a:t>, а именно </a:t>
            </a:r>
            <a:r>
              <a:rPr spc="-10" dirty="0">
                <a:cs typeface="Times New Roman"/>
              </a:rPr>
              <a:t>об </a:t>
            </a:r>
            <a:r>
              <a:rPr spc="-5" dirty="0">
                <a:cs typeface="Times New Roman"/>
              </a:rPr>
              <a:t> отсутствии</a:t>
            </a:r>
            <a:r>
              <a:rPr dirty="0">
                <a:cs typeface="Times New Roman"/>
              </a:rPr>
              <a:t> в</a:t>
            </a:r>
            <a:r>
              <a:rPr spc="5" dirty="0">
                <a:cs typeface="Times New Roman"/>
              </a:rPr>
              <a:t> </a:t>
            </a:r>
            <a:r>
              <a:rPr spc="-5" dirty="0">
                <a:cs typeface="Times New Roman"/>
              </a:rPr>
              <a:t>перечне</a:t>
            </a:r>
            <a:r>
              <a:rPr dirty="0">
                <a:cs typeface="Times New Roman"/>
              </a:rPr>
              <a:t> юридических</a:t>
            </a:r>
            <a:r>
              <a:rPr spc="5" dirty="0">
                <a:cs typeface="Times New Roman"/>
              </a:rPr>
              <a:t> </a:t>
            </a:r>
            <a:r>
              <a:rPr dirty="0">
                <a:cs typeface="Times New Roman"/>
              </a:rPr>
              <a:t>лиц,</a:t>
            </a:r>
            <a:r>
              <a:rPr spc="5" dirty="0">
                <a:cs typeface="Times New Roman"/>
              </a:rPr>
              <a:t> </a:t>
            </a:r>
            <a:r>
              <a:rPr dirty="0">
                <a:cs typeface="Times New Roman"/>
              </a:rPr>
              <a:t>в </a:t>
            </a:r>
            <a:r>
              <a:rPr spc="5" dirty="0">
                <a:cs typeface="Times New Roman"/>
              </a:rPr>
              <a:t> </a:t>
            </a:r>
            <a:r>
              <a:rPr spc="-5" dirty="0">
                <a:cs typeface="Times New Roman"/>
              </a:rPr>
              <a:t>отношении</a:t>
            </a:r>
            <a:r>
              <a:rPr dirty="0">
                <a:cs typeface="Times New Roman"/>
              </a:rPr>
              <a:t> </a:t>
            </a:r>
            <a:r>
              <a:rPr spc="-20" dirty="0">
                <a:cs typeface="Times New Roman"/>
              </a:rPr>
              <a:t>которых</a:t>
            </a:r>
            <a:r>
              <a:rPr spc="-15" dirty="0">
                <a:cs typeface="Times New Roman"/>
              </a:rPr>
              <a:t> </a:t>
            </a:r>
            <a:r>
              <a:rPr spc="-5" dirty="0">
                <a:cs typeface="Times New Roman"/>
              </a:rPr>
              <a:t>применяются</a:t>
            </a:r>
            <a:r>
              <a:rPr dirty="0">
                <a:cs typeface="Times New Roman"/>
              </a:rPr>
              <a:t> </a:t>
            </a:r>
            <a:r>
              <a:rPr dirty="0" err="1">
                <a:cs typeface="Times New Roman"/>
              </a:rPr>
              <a:t>специальные</a:t>
            </a:r>
            <a:r>
              <a:rPr dirty="0">
                <a:cs typeface="Times New Roman"/>
              </a:rPr>
              <a:t> </a:t>
            </a:r>
            <a:r>
              <a:rPr spc="5" dirty="0">
                <a:cs typeface="Times New Roman"/>
              </a:rPr>
              <a:t> </a:t>
            </a:r>
            <a:r>
              <a:rPr spc="-5" dirty="0" err="1" smtClean="0">
                <a:cs typeface="Times New Roman"/>
              </a:rPr>
              <a:t>э</a:t>
            </a:r>
            <a:r>
              <a:rPr spc="-75" dirty="0" err="1" smtClean="0">
                <a:cs typeface="Times New Roman"/>
              </a:rPr>
              <a:t>к</a:t>
            </a:r>
            <a:r>
              <a:rPr spc="-10" dirty="0" err="1" smtClean="0">
                <a:cs typeface="Times New Roman"/>
              </a:rPr>
              <a:t>он</a:t>
            </a:r>
            <a:r>
              <a:rPr spc="-20" dirty="0" err="1" smtClean="0">
                <a:cs typeface="Times New Roman"/>
              </a:rPr>
              <a:t>о</a:t>
            </a:r>
            <a:r>
              <a:rPr dirty="0" err="1" smtClean="0">
                <a:cs typeface="Times New Roman"/>
              </a:rPr>
              <a:t>м</a:t>
            </a:r>
            <a:r>
              <a:rPr spc="-15" dirty="0" err="1" smtClean="0">
                <a:cs typeface="Times New Roman"/>
              </a:rPr>
              <a:t>и</a:t>
            </a:r>
            <a:r>
              <a:rPr dirty="0" err="1" smtClean="0">
                <a:cs typeface="Times New Roman"/>
              </a:rPr>
              <a:t>ч</a:t>
            </a:r>
            <a:r>
              <a:rPr spc="35" dirty="0" err="1" smtClean="0">
                <a:cs typeface="Times New Roman"/>
              </a:rPr>
              <a:t>е</a:t>
            </a:r>
            <a:r>
              <a:rPr spc="-15" dirty="0" err="1" smtClean="0">
                <a:cs typeface="Times New Roman"/>
              </a:rPr>
              <a:t>с</a:t>
            </a:r>
            <a:r>
              <a:rPr dirty="0" err="1" smtClean="0">
                <a:cs typeface="Times New Roman"/>
              </a:rPr>
              <a:t>кие</a:t>
            </a:r>
            <a:r>
              <a:rPr lang="ru-RU" dirty="0" smtClean="0">
                <a:cs typeface="Times New Roman"/>
              </a:rPr>
              <a:t> </a:t>
            </a:r>
            <a:r>
              <a:rPr dirty="0" err="1" smtClean="0">
                <a:cs typeface="Times New Roman"/>
              </a:rPr>
              <a:t>ме</a:t>
            </a:r>
            <a:r>
              <a:rPr spc="-10" dirty="0" err="1" smtClean="0">
                <a:cs typeface="Times New Roman"/>
              </a:rPr>
              <a:t>р</a:t>
            </a:r>
            <a:r>
              <a:rPr dirty="0" err="1" smtClean="0">
                <a:cs typeface="Times New Roman"/>
              </a:rPr>
              <a:t>ы</a:t>
            </a:r>
            <a:r>
              <a:rPr dirty="0" smtClean="0">
                <a:cs typeface="Times New Roman"/>
              </a:rPr>
              <a:t>,</a:t>
            </a:r>
            <a:r>
              <a:rPr lang="ru-RU" dirty="0" smtClean="0">
                <a:cs typeface="Times New Roman"/>
              </a:rPr>
              <a:t> </a:t>
            </a:r>
            <a:r>
              <a:rPr spc="-20" dirty="0" err="1" smtClean="0">
                <a:cs typeface="Times New Roman"/>
              </a:rPr>
              <a:t>у</a:t>
            </a:r>
            <a:r>
              <a:rPr spc="5" dirty="0" err="1" smtClean="0">
                <a:cs typeface="Times New Roman"/>
              </a:rPr>
              <a:t>т</a:t>
            </a:r>
            <a:r>
              <a:rPr spc="-20" dirty="0" err="1" smtClean="0">
                <a:cs typeface="Times New Roman"/>
              </a:rPr>
              <a:t>в</a:t>
            </a:r>
            <a:r>
              <a:rPr dirty="0" err="1" smtClean="0">
                <a:cs typeface="Times New Roman"/>
              </a:rPr>
              <a:t>ержд</a:t>
            </a:r>
            <a:r>
              <a:rPr spc="-15" dirty="0" err="1" smtClean="0">
                <a:cs typeface="Times New Roman"/>
              </a:rPr>
              <a:t>е</a:t>
            </a:r>
            <a:r>
              <a:rPr spc="-5" dirty="0" err="1" smtClean="0">
                <a:cs typeface="Times New Roman"/>
              </a:rPr>
              <a:t>нн</a:t>
            </a:r>
            <a:r>
              <a:rPr spc="-20" dirty="0" err="1" smtClean="0">
                <a:cs typeface="Times New Roman"/>
              </a:rPr>
              <a:t>о</a:t>
            </a:r>
            <a:r>
              <a:rPr dirty="0" err="1" smtClean="0">
                <a:cs typeface="Times New Roman"/>
              </a:rPr>
              <a:t>м</a:t>
            </a:r>
            <a:r>
              <a:rPr lang="ru-RU" dirty="0">
                <a:cs typeface="Times New Roman"/>
              </a:rPr>
              <a:t> </a:t>
            </a:r>
            <a:r>
              <a:rPr dirty="0" err="1" smtClean="0">
                <a:cs typeface="Times New Roman"/>
              </a:rPr>
              <a:t>постановлением</a:t>
            </a:r>
            <a:r>
              <a:rPr spc="5" dirty="0" smtClean="0">
                <a:cs typeface="Times New Roman"/>
              </a:rPr>
              <a:t> </a:t>
            </a:r>
            <a:r>
              <a:rPr spc="-5" dirty="0">
                <a:cs typeface="Times New Roman"/>
              </a:rPr>
              <a:t>Правительства</a:t>
            </a:r>
            <a:r>
              <a:rPr dirty="0">
                <a:cs typeface="Times New Roman"/>
              </a:rPr>
              <a:t> </a:t>
            </a:r>
            <a:r>
              <a:rPr spc="-10" dirty="0">
                <a:cs typeface="Times New Roman"/>
              </a:rPr>
              <a:t>РФ</a:t>
            </a:r>
            <a:r>
              <a:rPr spc="-5" dirty="0">
                <a:cs typeface="Times New Roman"/>
              </a:rPr>
              <a:t> </a:t>
            </a:r>
            <a:r>
              <a:rPr spc="-15" dirty="0">
                <a:cs typeface="Times New Roman"/>
              </a:rPr>
              <a:t>от</a:t>
            </a:r>
            <a:r>
              <a:rPr spc="-10" dirty="0">
                <a:cs typeface="Times New Roman"/>
              </a:rPr>
              <a:t> </a:t>
            </a:r>
            <a:r>
              <a:rPr spc="-25" dirty="0">
                <a:cs typeface="Times New Roman"/>
              </a:rPr>
              <a:t>11</a:t>
            </a:r>
            <a:r>
              <a:rPr spc="300" dirty="0">
                <a:cs typeface="Times New Roman"/>
              </a:rPr>
              <a:t> </a:t>
            </a:r>
            <a:r>
              <a:rPr spc="-5" dirty="0">
                <a:cs typeface="Times New Roman"/>
              </a:rPr>
              <a:t>мая </a:t>
            </a:r>
            <a:r>
              <a:rPr dirty="0">
                <a:cs typeface="Times New Roman"/>
              </a:rPr>
              <a:t> </a:t>
            </a:r>
            <a:r>
              <a:rPr spc="-5" dirty="0">
                <a:cs typeface="Times New Roman"/>
              </a:rPr>
              <a:t>2022</a:t>
            </a:r>
            <a:r>
              <a:rPr dirty="0">
                <a:cs typeface="Times New Roman"/>
              </a:rPr>
              <a:t> </a:t>
            </a:r>
            <a:r>
              <a:rPr spc="-80" dirty="0">
                <a:cs typeface="Times New Roman"/>
              </a:rPr>
              <a:t>г.</a:t>
            </a:r>
            <a:r>
              <a:rPr spc="-75" dirty="0">
                <a:cs typeface="Times New Roman"/>
              </a:rPr>
              <a:t> </a:t>
            </a:r>
            <a:r>
              <a:rPr dirty="0">
                <a:cs typeface="Times New Roman"/>
              </a:rPr>
              <a:t>№</a:t>
            </a:r>
            <a:r>
              <a:rPr spc="5" dirty="0">
                <a:cs typeface="Times New Roman"/>
              </a:rPr>
              <a:t> </a:t>
            </a:r>
            <a:r>
              <a:rPr spc="-5" dirty="0">
                <a:cs typeface="Times New Roman"/>
              </a:rPr>
              <a:t>851</a:t>
            </a:r>
            <a:r>
              <a:rPr dirty="0">
                <a:cs typeface="Times New Roman"/>
              </a:rPr>
              <a:t> </a:t>
            </a:r>
            <a:r>
              <a:rPr spc="-5" dirty="0">
                <a:cs typeface="Times New Roman"/>
              </a:rPr>
              <a:t>«О</a:t>
            </a:r>
            <a:r>
              <a:rPr dirty="0">
                <a:cs typeface="Times New Roman"/>
              </a:rPr>
              <a:t> мерах</a:t>
            </a:r>
            <a:r>
              <a:rPr spc="5" dirty="0">
                <a:cs typeface="Times New Roman"/>
              </a:rPr>
              <a:t> </a:t>
            </a:r>
            <a:r>
              <a:rPr spc="-5" dirty="0">
                <a:cs typeface="Times New Roman"/>
              </a:rPr>
              <a:t>по</a:t>
            </a:r>
            <a:r>
              <a:rPr dirty="0">
                <a:cs typeface="Times New Roman"/>
              </a:rPr>
              <a:t> реализации</a:t>
            </a:r>
            <a:r>
              <a:rPr spc="5" dirty="0">
                <a:cs typeface="Times New Roman"/>
              </a:rPr>
              <a:t> </a:t>
            </a:r>
            <a:r>
              <a:rPr spc="-30" dirty="0">
                <a:cs typeface="Times New Roman"/>
              </a:rPr>
              <a:t>Указа </a:t>
            </a:r>
            <a:r>
              <a:rPr spc="-25" dirty="0">
                <a:cs typeface="Times New Roman"/>
              </a:rPr>
              <a:t> </a:t>
            </a:r>
            <a:r>
              <a:rPr dirty="0">
                <a:cs typeface="Times New Roman"/>
              </a:rPr>
              <a:t>Президента </a:t>
            </a:r>
            <a:r>
              <a:rPr spc="-10" dirty="0">
                <a:cs typeface="Times New Roman"/>
              </a:rPr>
              <a:t>Российской </a:t>
            </a:r>
            <a:r>
              <a:rPr spc="-5" dirty="0">
                <a:cs typeface="Times New Roman"/>
              </a:rPr>
              <a:t>Федерации </a:t>
            </a:r>
            <a:r>
              <a:rPr spc="-10" dirty="0">
                <a:cs typeface="Times New Roman"/>
              </a:rPr>
              <a:t>от </a:t>
            </a:r>
            <a:r>
              <a:rPr dirty="0">
                <a:cs typeface="Times New Roman"/>
              </a:rPr>
              <a:t>3 </a:t>
            </a:r>
            <a:r>
              <a:rPr spc="-5" dirty="0">
                <a:cs typeface="Times New Roman"/>
              </a:rPr>
              <a:t>мая 2022 </a:t>
            </a:r>
            <a:r>
              <a:rPr dirty="0">
                <a:cs typeface="Times New Roman"/>
              </a:rPr>
              <a:t> </a:t>
            </a:r>
            <a:r>
              <a:rPr spc="-80" dirty="0">
                <a:cs typeface="Times New Roman"/>
              </a:rPr>
              <a:t>г.</a:t>
            </a:r>
            <a:r>
              <a:rPr spc="-75" dirty="0">
                <a:cs typeface="Times New Roman"/>
              </a:rPr>
              <a:t> </a:t>
            </a:r>
            <a:r>
              <a:rPr dirty="0">
                <a:cs typeface="Times New Roman"/>
              </a:rPr>
              <a:t>№ </a:t>
            </a:r>
            <a:r>
              <a:rPr spc="-5" dirty="0">
                <a:cs typeface="Times New Roman"/>
              </a:rPr>
              <a:t>252». </a:t>
            </a:r>
            <a:r>
              <a:rPr dirty="0">
                <a:cs typeface="Times New Roman"/>
              </a:rPr>
              <a:t>В </a:t>
            </a:r>
            <a:r>
              <a:rPr spc="-5" dirty="0">
                <a:cs typeface="Times New Roman"/>
              </a:rPr>
              <a:t>случае,</a:t>
            </a:r>
            <a:r>
              <a:rPr dirty="0">
                <a:cs typeface="Times New Roman"/>
              </a:rPr>
              <a:t> </a:t>
            </a:r>
            <a:r>
              <a:rPr spc="10" dirty="0">
                <a:cs typeface="Times New Roman"/>
              </a:rPr>
              <a:t>если </a:t>
            </a:r>
            <a:r>
              <a:rPr dirty="0">
                <a:cs typeface="Times New Roman"/>
              </a:rPr>
              <a:t>участник </a:t>
            </a:r>
            <a:r>
              <a:rPr spc="-10" dirty="0">
                <a:cs typeface="Times New Roman"/>
              </a:rPr>
              <a:t>включен</a:t>
            </a:r>
            <a:r>
              <a:rPr spc="-5" dirty="0">
                <a:cs typeface="Times New Roman"/>
              </a:rPr>
              <a:t> </a:t>
            </a:r>
            <a:r>
              <a:rPr dirty="0">
                <a:cs typeface="Times New Roman"/>
              </a:rPr>
              <a:t>в </a:t>
            </a:r>
            <a:r>
              <a:rPr spc="5" dirty="0">
                <a:cs typeface="Times New Roman"/>
              </a:rPr>
              <a:t> </a:t>
            </a:r>
            <a:r>
              <a:rPr spc="-15" dirty="0">
                <a:cs typeface="Times New Roman"/>
              </a:rPr>
              <a:t>такой</a:t>
            </a:r>
            <a:r>
              <a:rPr spc="-10" dirty="0">
                <a:cs typeface="Times New Roman"/>
              </a:rPr>
              <a:t> перечень,</a:t>
            </a:r>
            <a:r>
              <a:rPr spc="-5" dirty="0">
                <a:cs typeface="Times New Roman"/>
              </a:rPr>
              <a:t> заявка</a:t>
            </a:r>
            <a:r>
              <a:rPr dirty="0">
                <a:cs typeface="Times New Roman"/>
              </a:rPr>
              <a:t> </a:t>
            </a:r>
            <a:r>
              <a:rPr spc="-5" dirty="0">
                <a:cs typeface="Times New Roman"/>
              </a:rPr>
              <a:t>участника</a:t>
            </a:r>
            <a:r>
              <a:rPr dirty="0">
                <a:cs typeface="Times New Roman"/>
              </a:rPr>
              <a:t> </a:t>
            </a:r>
            <a:r>
              <a:rPr spc="-5" dirty="0">
                <a:cs typeface="Times New Roman"/>
              </a:rPr>
              <a:t>подлежит </a:t>
            </a:r>
            <a:r>
              <a:rPr dirty="0">
                <a:cs typeface="Times New Roman"/>
              </a:rPr>
              <a:t> </a:t>
            </a:r>
            <a:r>
              <a:rPr spc="-5" dirty="0">
                <a:cs typeface="Times New Roman"/>
              </a:rPr>
              <a:t>отклонению.</a:t>
            </a:r>
            <a:endParaRPr dirty="0">
              <a:cs typeface="Times New Roman"/>
            </a:endParaRPr>
          </a:p>
          <a:p>
            <a:pPr>
              <a:spcBef>
                <a:spcPts val="55"/>
              </a:spcBef>
            </a:pPr>
            <a:endParaRPr dirty="0">
              <a:cs typeface="Times New Roman"/>
            </a:endParaRPr>
          </a:p>
          <a:p>
            <a:pPr marL="12700"/>
            <a:r>
              <a:rPr b="1" spc="-5" dirty="0">
                <a:solidFill>
                  <a:srgbClr val="C0504D"/>
                </a:solidFill>
                <a:cs typeface="Times New Roman"/>
              </a:rPr>
              <a:t>Подтверждение </a:t>
            </a:r>
            <a:r>
              <a:rPr b="1" dirty="0">
                <a:solidFill>
                  <a:srgbClr val="C0504D"/>
                </a:solidFill>
                <a:cs typeface="Times New Roman"/>
              </a:rPr>
              <a:t>–</a:t>
            </a:r>
            <a:r>
              <a:rPr b="1" spc="-15" dirty="0">
                <a:solidFill>
                  <a:srgbClr val="C0504D"/>
                </a:solidFill>
                <a:cs typeface="Times New Roman"/>
              </a:rPr>
              <a:t> </a:t>
            </a:r>
            <a:r>
              <a:rPr b="1" spc="-10" dirty="0">
                <a:solidFill>
                  <a:srgbClr val="C0504D"/>
                </a:solidFill>
                <a:cs typeface="Times New Roman"/>
              </a:rPr>
              <a:t>выписка</a:t>
            </a:r>
            <a:r>
              <a:rPr b="1" spc="25" dirty="0">
                <a:solidFill>
                  <a:srgbClr val="C0504D"/>
                </a:solidFill>
                <a:cs typeface="Times New Roman"/>
              </a:rPr>
              <a:t> </a:t>
            </a:r>
            <a:r>
              <a:rPr b="1" spc="-5" dirty="0">
                <a:solidFill>
                  <a:srgbClr val="C0504D"/>
                </a:solidFill>
                <a:cs typeface="Times New Roman"/>
              </a:rPr>
              <a:t>из</a:t>
            </a:r>
            <a:r>
              <a:rPr b="1" spc="-10" dirty="0">
                <a:solidFill>
                  <a:srgbClr val="C0504D"/>
                </a:solidFill>
                <a:cs typeface="Times New Roman"/>
              </a:rPr>
              <a:t> ЕГРЮЛ/ЕГРИП.</a:t>
            </a:r>
            <a:endParaRPr dirty="0">
              <a:cs typeface="Times New Roman"/>
            </a:endParaRPr>
          </a:p>
          <a:p>
            <a:pPr marL="408940" marR="654050" indent="825500"/>
            <a:endParaRPr lang="ru-RU" dirty="0">
              <a:cs typeface="Times New Roman"/>
            </a:endParaRPr>
          </a:p>
          <a:p>
            <a:pPr marR="654050"/>
            <a:r>
              <a:rPr sz="2000" b="1" i="1" dirty="0" err="1" smtClean="0">
                <a:cs typeface="Times New Roman"/>
              </a:rPr>
              <a:t>Письмо</a:t>
            </a:r>
            <a:r>
              <a:rPr sz="2000" b="1" i="1" spc="-45" dirty="0" smtClean="0">
                <a:cs typeface="Times New Roman"/>
              </a:rPr>
              <a:t> </a:t>
            </a:r>
            <a:r>
              <a:rPr sz="2000" b="1" i="1" spc="-5" dirty="0">
                <a:cs typeface="Times New Roman"/>
              </a:rPr>
              <a:t>Минфина</a:t>
            </a:r>
            <a:r>
              <a:rPr sz="2000" b="1" i="1" spc="-35" dirty="0">
                <a:cs typeface="Times New Roman"/>
              </a:rPr>
              <a:t> </a:t>
            </a:r>
            <a:r>
              <a:rPr sz="2000" b="1" i="1" spc="-10" dirty="0">
                <a:cs typeface="Times New Roman"/>
              </a:rPr>
              <a:t>России </a:t>
            </a:r>
            <a:r>
              <a:rPr sz="2000" b="1" i="1" spc="-335" dirty="0">
                <a:cs typeface="Times New Roman"/>
              </a:rPr>
              <a:t> </a:t>
            </a:r>
            <a:r>
              <a:rPr sz="2000" b="1" i="1" dirty="0">
                <a:cs typeface="Times New Roman"/>
              </a:rPr>
              <a:t>от</a:t>
            </a:r>
            <a:r>
              <a:rPr sz="2000" b="1" i="1" spc="-15" dirty="0">
                <a:cs typeface="Times New Roman"/>
              </a:rPr>
              <a:t> </a:t>
            </a:r>
            <a:r>
              <a:rPr sz="2000" b="1" i="1" dirty="0">
                <a:cs typeface="Times New Roman"/>
              </a:rPr>
              <a:t>9</a:t>
            </a:r>
            <a:r>
              <a:rPr sz="2000" b="1" i="1" spc="-25" dirty="0">
                <a:cs typeface="Times New Roman"/>
              </a:rPr>
              <a:t> </a:t>
            </a:r>
            <a:r>
              <a:rPr sz="2000" b="1" i="1" spc="-5" dirty="0">
                <a:cs typeface="Times New Roman"/>
              </a:rPr>
              <a:t>июня</a:t>
            </a:r>
            <a:r>
              <a:rPr sz="2000" b="1" i="1" spc="-10" dirty="0">
                <a:cs typeface="Times New Roman"/>
              </a:rPr>
              <a:t> </a:t>
            </a:r>
            <a:r>
              <a:rPr sz="2000" b="1" i="1" dirty="0">
                <a:cs typeface="Times New Roman"/>
              </a:rPr>
              <a:t>2022</a:t>
            </a:r>
            <a:r>
              <a:rPr sz="2000" b="1" i="1" spc="-45" dirty="0">
                <a:cs typeface="Times New Roman"/>
              </a:rPr>
              <a:t> </a:t>
            </a:r>
            <a:r>
              <a:rPr sz="2000" b="1" i="1" spc="-10" dirty="0">
                <a:cs typeface="Times New Roman"/>
              </a:rPr>
              <a:t>г.</a:t>
            </a:r>
            <a:r>
              <a:rPr sz="2000" b="1" i="1" spc="-5" dirty="0">
                <a:cs typeface="Times New Roman"/>
              </a:rPr>
              <a:t> </a:t>
            </a:r>
            <a:r>
              <a:rPr sz="2000" b="1" i="1" dirty="0">
                <a:cs typeface="Times New Roman"/>
              </a:rPr>
              <a:t>№</a:t>
            </a:r>
            <a:r>
              <a:rPr sz="2000" b="1" i="1" spc="-20" dirty="0">
                <a:cs typeface="Times New Roman"/>
              </a:rPr>
              <a:t> </a:t>
            </a:r>
            <a:r>
              <a:rPr sz="2000" b="1" i="1" dirty="0">
                <a:cs typeface="Times New Roman"/>
              </a:rPr>
              <a:t>24-06-06/54846</a:t>
            </a:r>
            <a:endParaRPr sz="2000" b="1" dirty="0">
              <a:cs typeface="Times New Roman"/>
            </a:endParaRPr>
          </a:p>
        </p:txBody>
      </p:sp>
      <p:grpSp>
        <p:nvGrpSpPr>
          <p:cNvPr id="6" name="object 6"/>
          <p:cNvGrpSpPr/>
          <p:nvPr/>
        </p:nvGrpSpPr>
        <p:grpSpPr>
          <a:xfrm>
            <a:off x="72510" y="0"/>
            <a:ext cx="5962117" cy="6713383"/>
            <a:chOff x="4302315" y="311020"/>
            <a:chExt cx="4787899" cy="6519797"/>
          </a:xfrm>
        </p:grpSpPr>
        <p:pic>
          <p:nvPicPr>
            <p:cNvPr id="7" name="object 7"/>
            <p:cNvPicPr/>
            <p:nvPr/>
          </p:nvPicPr>
          <p:blipFill>
            <a:blip r:embed="rId2" cstate="print"/>
            <a:stretch>
              <a:fillRect/>
            </a:stretch>
          </p:blipFill>
          <p:spPr>
            <a:xfrm>
              <a:off x="4302315" y="311020"/>
              <a:ext cx="4787899" cy="6519797"/>
            </a:xfrm>
            <a:prstGeom prst="rect">
              <a:avLst/>
            </a:prstGeom>
          </p:spPr>
        </p:pic>
        <p:sp>
          <p:nvSpPr>
            <p:cNvPr id="8" name="object 8"/>
            <p:cNvSpPr/>
            <p:nvPr/>
          </p:nvSpPr>
          <p:spPr>
            <a:xfrm>
              <a:off x="4500626" y="4508563"/>
              <a:ext cx="4535805" cy="865505"/>
            </a:xfrm>
            <a:custGeom>
              <a:avLst/>
              <a:gdLst/>
              <a:ahLst/>
              <a:cxnLst/>
              <a:rect l="l" t="t" r="r" b="b"/>
              <a:pathLst>
                <a:path w="4535805" h="865504">
                  <a:moveTo>
                    <a:pt x="0" y="865187"/>
                  </a:moveTo>
                  <a:lnTo>
                    <a:pt x="4535424" y="865187"/>
                  </a:lnTo>
                  <a:lnTo>
                    <a:pt x="4535424" y="0"/>
                  </a:lnTo>
                  <a:lnTo>
                    <a:pt x="0" y="0"/>
                  </a:lnTo>
                  <a:lnTo>
                    <a:pt x="0" y="865187"/>
                  </a:lnTo>
                  <a:close/>
                </a:path>
              </a:pathLst>
            </a:custGeom>
            <a:ln w="38100">
              <a:solidFill>
                <a:srgbClr val="C0504D"/>
              </a:solidFill>
            </a:ln>
          </p:spPr>
          <p:txBody>
            <a:bodyPr wrap="square" lIns="0" tIns="0" rIns="0" bIns="0" rtlCol="0"/>
            <a:lstStyle/>
            <a:p>
              <a:endParaRPr/>
            </a:p>
          </p:txBody>
        </p:sp>
      </p:grpSp>
    </p:spTree>
    <p:extLst>
      <p:ext uri="{BB962C8B-B14F-4D97-AF65-F5344CB8AC3E}">
        <p14:creationId xmlns:p14="http://schemas.microsoft.com/office/powerpoint/2010/main" val="25431789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709"/>
            <a:ext cx="5476009" cy="5904762"/>
          </a:xfrm>
          <a:prstGeom prst="rect">
            <a:avLst/>
          </a:prstGeom>
        </p:spPr>
      </p:pic>
      <p:sp>
        <p:nvSpPr>
          <p:cNvPr id="3" name="Прямоугольник 2"/>
          <p:cNvSpPr/>
          <p:nvPr/>
        </p:nvSpPr>
        <p:spPr>
          <a:xfrm>
            <a:off x="5257800" y="13855"/>
            <a:ext cx="6761018" cy="2970044"/>
          </a:xfrm>
          <a:prstGeom prst="rect">
            <a:avLst/>
          </a:prstGeom>
        </p:spPr>
        <p:txBody>
          <a:bodyPr wrap="square">
            <a:spAutoFit/>
          </a:bodyPr>
          <a:lstStyle/>
          <a:p>
            <a:r>
              <a:rPr lang="ru-RU" sz="1700" dirty="0"/>
              <a:t>Указанный запрет применяется вне зависимости от товаров, работ, услуг, являющихся объектом закупки, и не устанавливает требований непосредственно к лицам для осуществления поставки закупаемых товаров, выполнения закупаемых работ, оказания закупаемых услуг, </a:t>
            </a:r>
            <a:r>
              <a:rPr lang="ru-RU" sz="1700" dirty="0">
                <a:solidFill>
                  <a:srgbClr val="FF0000"/>
                </a:solidFill>
              </a:rPr>
              <a:t>в связи с чем не образует требования, указанного в пункте 1 части 1 статьи 31 Закона № 44-ФЗ. </a:t>
            </a:r>
            <a:endParaRPr lang="ru-RU" sz="1700" dirty="0" smtClean="0">
              <a:solidFill>
                <a:srgbClr val="FF0000"/>
              </a:solidFill>
            </a:endParaRPr>
          </a:p>
          <a:p>
            <a:r>
              <a:rPr lang="ru-RU" sz="1700" dirty="0" smtClean="0"/>
              <a:t>Частью </a:t>
            </a:r>
            <a:r>
              <a:rPr lang="ru-RU" sz="1700" dirty="0"/>
              <a:t>1 статьи 31 Закона № 44-ФЗ предусмотрено обязательное установление заказчиком в числе единых требований к участникам закупки указанного в пункте 11 данной части требования об отсутствии у участника закупки ограничений для участия в закупках, установленных законодательством Российской Федерации.</a:t>
            </a:r>
          </a:p>
        </p:txBody>
      </p:sp>
      <p:sp>
        <p:nvSpPr>
          <p:cNvPr id="4" name="Прямоугольник 3"/>
          <p:cNvSpPr/>
          <p:nvPr/>
        </p:nvSpPr>
        <p:spPr>
          <a:xfrm>
            <a:off x="5476009" y="2952381"/>
            <a:ext cx="6629400" cy="3754874"/>
          </a:xfrm>
          <a:prstGeom prst="rect">
            <a:avLst/>
          </a:prstGeom>
          <a:ln>
            <a:solidFill>
              <a:schemeClr val="accent1"/>
            </a:solidFill>
          </a:ln>
        </p:spPr>
        <p:txBody>
          <a:bodyPr wrap="square">
            <a:spAutoFit/>
          </a:bodyPr>
          <a:lstStyle/>
          <a:p>
            <a:r>
              <a:rPr lang="ru-RU" sz="1700" dirty="0"/>
              <a:t>При этом нормами Закона № 44-ФЗ </a:t>
            </a:r>
            <a:r>
              <a:rPr lang="ru-RU" sz="1700" dirty="0">
                <a:solidFill>
                  <a:srgbClr val="FF0000"/>
                </a:solidFill>
              </a:rPr>
              <a:t>не предусмотрена обязательность указания в составе извещения </a:t>
            </a:r>
            <a:r>
              <a:rPr lang="ru-RU" sz="1700" dirty="0"/>
              <a:t>об осуществлении закупки, приглашения принять участие в определении поставщика (подрядчика, исполнителя) конкретного нормативного правового акта, которым установлено ограничение для участия в закупках и (или) перечень лиц, в отношении которых установлены такие ограничения. </a:t>
            </a:r>
            <a:endParaRPr lang="ru-RU" sz="1700" dirty="0" smtClean="0"/>
          </a:p>
          <a:p>
            <a:r>
              <a:rPr lang="ru-RU" sz="1700" dirty="0" smtClean="0"/>
              <a:t>Выявление </a:t>
            </a:r>
            <a:r>
              <a:rPr lang="ru-RU" sz="1700" dirty="0"/>
              <a:t>несоответствия участника закупки требованию, установленному в </a:t>
            </a:r>
            <a:r>
              <a:rPr lang="ru-RU" sz="1700" u="sng" dirty="0"/>
              <a:t>соответствии с пунктом 11 части 1 статьи 31 Закон</a:t>
            </a:r>
            <a:r>
              <a:rPr lang="ru-RU" sz="1700" dirty="0"/>
              <a:t>а № 44-ФЗ, на этапе рассмотрения заявок на участие в закупке, заключения контракта или его исполнения влечет в силу положений Закона № 44-ФЗ соответственно отклонение заявки такого участника, отстранение такого участника от заключения контракта, отказ от заключения с ним контракта, расторжение контракта.</a:t>
            </a:r>
          </a:p>
        </p:txBody>
      </p:sp>
    </p:spTree>
    <p:extLst>
      <p:ext uri="{BB962C8B-B14F-4D97-AF65-F5344CB8AC3E}">
        <p14:creationId xmlns:p14="http://schemas.microsoft.com/office/powerpoint/2010/main" val="19563423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37846" y="117693"/>
            <a:ext cx="11069276" cy="6740307"/>
          </a:xfrm>
          <a:prstGeom prst="rect">
            <a:avLst/>
          </a:prstGeom>
        </p:spPr>
        <p:txBody>
          <a:bodyPr wrap="square">
            <a:spAutoFit/>
          </a:bodyPr>
          <a:lstStyle/>
          <a:p>
            <a:r>
              <a:rPr lang="ru-RU" b="1" dirty="0" smtClean="0">
                <a:solidFill>
                  <a:srgbClr val="7030A0"/>
                </a:solidFill>
              </a:rPr>
              <a:t>Мобилизация:</a:t>
            </a:r>
          </a:p>
          <a:p>
            <a:r>
              <a:rPr lang="ru-RU" dirty="0" smtClean="0"/>
              <a:t>Законопроект </a:t>
            </a:r>
            <a:r>
              <a:rPr lang="ru-RU" dirty="0"/>
              <a:t>ID проекта 01/01/10-22/00131887</a:t>
            </a:r>
            <a:br>
              <a:rPr lang="ru-RU" dirty="0"/>
            </a:br>
            <a:r>
              <a:rPr lang="ru-RU" dirty="0" smtClean="0"/>
              <a:t>Минфин </a:t>
            </a:r>
            <a:r>
              <a:rPr lang="ru-RU" dirty="0"/>
              <a:t>России разместил для обсуждения проект постановления Правительства РФ об изменении существенных условий контрактов, заключенных ‎для обеспечения федеральных нужд, в связи с мобилизацией ‎в РФ и об изменении некоторых актов Правительства РФ по вопросам осуществления закупок товаров, работ, услуг для обеспечения государственных ‎и муниципальных нужд и закупок товаров, работ, услуг ‎отдельными видами юридических лиц.</a:t>
            </a:r>
          </a:p>
          <a:p>
            <a:r>
              <a:rPr lang="ru-RU" dirty="0"/>
              <a:t>Вводятся дополнительные случаи внесения изменений в </a:t>
            </a:r>
            <a:r>
              <a:rPr lang="ru-RU" dirty="0" err="1"/>
              <a:t>госконтракты</a:t>
            </a:r>
            <a:r>
              <a:rPr lang="ru-RU" dirty="0"/>
              <a:t> в соответствии с ч.65.1 ст.112 – по соглашению сторон допускается изменение существенных условий контракта, заключенного для обеспечения федеральных нужд, если при исполнении такого контракта возникли независящие от сторон контракта обстоятельства, влекущие невозможность его исполнения в связи с мобилизацией в РФ.</a:t>
            </a:r>
          </a:p>
          <a:p>
            <a:endParaRPr lang="ru-RU" dirty="0"/>
          </a:p>
          <a:p>
            <a:r>
              <a:rPr lang="ru-RU" i="1" dirty="0"/>
              <a:t>Пока данное правило будет действовать только для контрактов с федеральным финансированием, но регионам и муниципалитетам рекомендовано на своем уровне принять аналогичные правила.</a:t>
            </a:r>
          </a:p>
          <a:p>
            <a:endParaRPr lang="ru-RU" dirty="0"/>
          </a:p>
          <a:p>
            <a:r>
              <a:rPr lang="ru-RU" dirty="0"/>
              <a:t>В Реестр недобросовестных поставщиков по 44-ФЗ и 223-ФЗ не будут включаться сведения об участниках закупок, которые не заключили или не исполнили контракты/договоры по обстоятельствам непреодолимой силы, то есть чрезвычайным и непредотвратимым при данных условиях обстоятельством, является в том числе мобилизация в РФ (изменения будут внесены в ПП РФ 1211 и ПП РФ 1078).</a:t>
            </a:r>
          </a:p>
          <a:p>
            <a:endParaRPr lang="ru-RU" dirty="0"/>
          </a:p>
          <a:p>
            <a:r>
              <a:rPr lang="ru-RU" dirty="0"/>
              <a:t>Если контракт по 44-ФЗ не исполнен в полном объеме в связи с мобилизацией в РФ, это будет являться основанием для полного списания неустойки по контрактам вне зависимости от ее суммы. Но поставщику придется предоставить заказчику подтверждающие документы, что именно из-за мобилизации контракт не удалось </a:t>
            </a:r>
            <a:r>
              <a:rPr lang="ru-RU" dirty="0" smtClean="0"/>
              <a:t>исполнить</a:t>
            </a:r>
            <a:endParaRPr lang="ru-RU" dirty="0"/>
          </a:p>
        </p:txBody>
      </p:sp>
    </p:spTree>
    <p:extLst>
      <p:ext uri="{BB962C8B-B14F-4D97-AF65-F5344CB8AC3E}">
        <p14:creationId xmlns:p14="http://schemas.microsoft.com/office/powerpoint/2010/main" val="4740797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11048" y="1143000"/>
            <a:ext cx="11090402" cy="5467350"/>
          </a:xfrm>
          <a:prstGeom prst="rect">
            <a:avLst/>
          </a:prstGeom>
          <a:blipFill>
            <a:blip r:embed="rId2" cstate="print"/>
            <a:stretch>
              <a:fillRect/>
            </a:stretch>
          </a:blipFill>
        </p:spPr>
        <p:txBody>
          <a:bodyPr wrap="square" lIns="0" tIns="0" rIns="0" bIns="0" rtlCol="0"/>
          <a:lstStyle/>
          <a:p>
            <a:endParaRPr sz="2400"/>
          </a:p>
        </p:txBody>
      </p:sp>
      <p:sp>
        <p:nvSpPr>
          <p:cNvPr id="4" name="Заголовок 3"/>
          <p:cNvSpPr>
            <a:spLocks noGrp="1"/>
          </p:cNvSpPr>
          <p:nvPr>
            <p:ph type="title" idx="4294967295"/>
          </p:nvPr>
        </p:nvSpPr>
        <p:spPr>
          <a:xfrm>
            <a:off x="1453662" y="0"/>
            <a:ext cx="9601200" cy="952500"/>
          </a:xfrm>
        </p:spPr>
        <p:txBody>
          <a:bodyPr/>
          <a:lstStyle/>
          <a:p>
            <a:r>
              <a:rPr lang="ru-RU" dirty="0" smtClean="0"/>
              <a:t>Права доступа пользователя</a:t>
            </a:r>
            <a:endParaRPr lang="ru-RU" dirty="0"/>
          </a:p>
        </p:txBody>
      </p:sp>
    </p:spTree>
    <p:extLst>
      <p:ext uri="{BB962C8B-B14F-4D97-AF65-F5344CB8AC3E}">
        <p14:creationId xmlns:p14="http://schemas.microsoft.com/office/powerpoint/2010/main" val="213002098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02676" y="188089"/>
            <a:ext cx="11041673" cy="2031325"/>
          </a:xfrm>
          <a:prstGeom prst="rect">
            <a:avLst/>
          </a:prstGeom>
        </p:spPr>
        <p:txBody>
          <a:bodyPr wrap="square">
            <a:spAutoFit/>
          </a:bodyPr>
          <a:lstStyle/>
          <a:p>
            <a:r>
              <a:rPr lang="ru-RU" dirty="0" smtClean="0"/>
              <a:t>Ситуация: </a:t>
            </a:r>
          </a:p>
          <a:p>
            <a:pPr marL="285750" indent="-285750">
              <a:buFont typeface="Wingdings" panose="05000000000000000000" pitchFamily="2" charset="2"/>
              <a:buChar char="Ø"/>
            </a:pPr>
            <a:r>
              <a:rPr lang="ru-RU" dirty="0" smtClean="0"/>
              <a:t>Правомерно </a:t>
            </a:r>
            <a:r>
              <a:rPr lang="ru-RU" dirty="0"/>
              <a:t>ли муниципальному заказчику заключить контракт в соответствии с п.2 ч.1 ст. 93 44-ФЗ, либо в соответствии с п.3 ч.1 ст. 93 44-ФЗ на: </a:t>
            </a:r>
            <a:endParaRPr lang="ru-RU" dirty="0" smtClean="0"/>
          </a:p>
          <a:p>
            <a:pPr marL="285750" indent="-285750">
              <a:buFontTx/>
              <a:buChar char="-"/>
            </a:pPr>
            <a:r>
              <a:rPr lang="ru-RU" dirty="0" smtClean="0"/>
              <a:t>обеспечение </a:t>
            </a:r>
            <a:r>
              <a:rPr lang="ru-RU" dirty="0"/>
              <a:t>материально-технического сопровождения центра поддержки семей военнослужащих оперативного штаба по организации и проведению мероприятий в области мобилизации на территории города; </a:t>
            </a:r>
            <a:endParaRPr lang="ru-RU" dirty="0" smtClean="0"/>
          </a:p>
          <a:p>
            <a:pPr marL="285750" indent="-285750">
              <a:buFontTx/>
              <a:buChar char="-"/>
            </a:pPr>
            <a:r>
              <a:rPr lang="ru-RU" dirty="0" smtClean="0"/>
              <a:t>обеспечение </a:t>
            </a:r>
            <a:r>
              <a:rPr lang="ru-RU" dirty="0"/>
              <a:t>приобретения продуктовых наборов для мобилизованных граждан. </a:t>
            </a:r>
          </a:p>
        </p:txBody>
      </p:sp>
      <p:sp>
        <p:nvSpPr>
          <p:cNvPr id="3" name="Прямоугольник 2"/>
          <p:cNvSpPr/>
          <p:nvPr/>
        </p:nvSpPr>
        <p:spPr>
          <a:xfrm>
            <a:off x="902676" y="2494959"/>
            <a:ext cx="10889273" cy="4185761"/>
          </a:xfrm>
          <a:prstGeom prst="rect">
            <a:avLst/>
          </a:prstGeom>
          <a:ln>
            <a:solidFill>
              <a:schemeClr val="accent1"/>
            </a:solidFill>
          </a:ln>
        </p:spPr>
        <p:txBody>
          <a:bodyPr wrap="square">
            <a:spAutoFit/>
          </a:bodyPr>
          <a:lstStyle/>
          <a:p>
            <a:r>
              <a:rPr lang="ru-RU" sz="1400" dirty="0"/>
              <a:t>Правомерно муниципальному заказчику заключить контракт по п.2 ч.1 ст. 93 закона на указанные услуги при наличии:</a:t>
            </a:r>
          </a:p>
          <a:p>
            <a:r>
              <a:rPr lang="ru-RU" sz="1400" dirty="0"/>
              <a:t>-  указа или распоряжения Президента РФ, либо в случаях, установленных поручениями Президента РФ, постановления или распоряжения Правительства РФ. Основное использование данного пункта. Таким разрешительных указов, распоряжений, постановлений нет.</a:t>
            </a:r>
          </a:p>
          <a:p>
            <a:r>
              <a:rPr lang="ru-RU" sz="1400" dirty="0"/>
              <a:t>- решения местной администрации по условиям решения органа исполнительной власти субъекта. Право на особые закупки у </a:t>
            </a:r>
            <a:r>
              <a:rPr lang="ru-RU" sz="1400" dirty="0" err="1"/>
              <a:t>едпоставщика</a:t>
            </a:r>
            <a:r>
              <a:rPr lang="ru-RU" sz="1400" dirty="0"/>
              <a:t> дано ст.15 Закона № 46-ФЗ, постановлением Правительства от 10.03.2022 № 339). Смотрите свои региональные документы по возможности такого контракта.</a:t>
            </a:r>
          </a:p>
          <a:p>
            <a:r>
              <a:rPr lang="ru-RU" sz="1400" dirty="0"/>
              <a:t>Полагаем, что можно муниципальному заказчику по п.3 ч.1 ст.93 закона заключить контракт на работы/услуги, связанные с мобилизационное подготовкой, на обеспечение приобретения продуктовых наборов для мобилизованных граждан. Данное учреждение должно быть законодательно уполномочено на организацию мобилизационных мероприятий. Решением органа исполнительной власти субъекта РФ, местной администрацией учреждение наделяют соответствующими полномочиями (назначают мобилизационными органами). Исполнительные органы местного самоуправления вправе через такие учреждения выполнять свои полномочия по заключению договоров (контрактов) с организациями о поставке продукции, проведении работ, выделении сил и средств, об оказании услуг в целях обеспечения мобилизационной подготовки и мобилизации субъектов РФ и муниципальных образований (п.8 ч.1 ст.8 Закона № 31-ФЗ). Непосредственно Закон № 44-ФЗ не ограничивает круг лиц, которые могут использовать п.3 ч.1 ст.93 закона для заключения контрактов.</a:t>
            </a:r>
            <a:br>
              <a:rPr lang="ru-RU" sz="1400" dirty="0"/>
            </a:br>
            <a:r>
              <a:rPr lang="ru-RU" sz="1400" dirty="0"/>
              <a:t>Есть сомнения, что поддержка семей мобилизованных и материально-технического сопровождение такого центра является полноценными мобилизационными мероприятиями. Наша позиция, что по п.3 ч.1 ст.93 закона оплачивать такие расходы неправомерно. Так как они являются сопутствующими услугами и непосредственно не отнесены к мобилизации.</a:t>
            </a:r>
          </a:p>
          <a:p>
            <a:r>
              <a:rPr lang="ru-RU" sz="1400" dirty="0"/>
              <a:t>Может быть оплачено материально-технического сопровождение непосредственно мобилизационного центра, а не центра для поддержки семей</a:t>
            </a:r>
            <a:r>
              <a:rPr lang="ru-RU" sz="1400" dirty="0" smtClean="0"/>
              <a:t>.</a:t>
            </a:r>
            <a:endParaRPr lang="ru-RU" sz="1400" dirty="0"/>
          </a:p>
        </p:txBody>
      </p:sp>
    </p:spTree>
    <p:extLst>
      <p:ext uri="{BB962C8B-B14F-4D97-AF65-F5344CB8AC3E}">
        <p14:creationId xmlns:p14="http://schemas.microsoft.com/office/powerpoint/2010/main" val="11200394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594315600"/>
              </p:ext>
            </p:extLst>
          </p:nvPr>
        </p:nvGraphicFramePr>
        <p:xfrm>
          <a:off x="1148862" y="1180007"/>
          <a:ext cx="10036208" cy="5047404"/>
        </p:xfrm>
        <a:graphic>
          <a:graphicData uri="http://schemas.openxmlformats.org/drawingml/2006/table">
            <a:tbl>
              <a:tblPr/>
              <a:tblGrid>
                <a:gridCol w="6348730"/>
                <a:gridCol w="3687478"/>
              </a:tblGrid>
              <a:tr h="255978">
                <a:tc>
                  <a:txBody>
                    <a:bodyPr/>
                    <a:lstStyle/>
                    <a:p>
                      <a:pPr algn="l" fontAlgn="t"/>
                      <a:r>
                        <a:rPr lang="ru-RU" sz="1800" dirty="0">
                          <a:effectLst/>
                        </a:rPr>
                        <a:t>Основание для закупки у </a:t>
                      </a:r>
                      <a:r>
                        <a:rPr lang="ru-RU" sz="1800" dirty="0" err="1">
                          <a:effectLst/>
                        </a:rPr>
                        <a:t>едпоставщика</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a:effectLst/>
                        </a:rPr>
                        <a:t>Норма из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r h="831929">
                <a:tc>
                  <a:txBody>
                    <a:bodyPr/>
                    <a:lstStyle/>
                    <a:p>
                      <a:pPr algn="l" fontAlgn="t"/>
                      <a:r>
                        <a:rPr lang="ru-RU" sz="1800" dirty="0">
                          <a:effectLst/>
                        </a:rPr>
                        <a:t>Закупка работ по мобилизационной подготовке. Заказчиками будут федеральные органы власти и учреждения, у которых есть мобилизационные заказы или задачи по мобилизационной </a:t>
                      </a:r>
                      <a:r>
                        <a:rPr lang="ru-RU" sz="1800" dirty="0" smtClean="0">
                          <a:effectLst/>
                        </a:rPr>
                        <a:t>работе</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u="none" strike="noStrike" dirty="0">
                          <a:solidFill>
                            <a:srgbClr val="01745C"/>
                          </a:solidFill>
                          <a:effectLst/>
                        </a:rPr>
                        <a:t>Пункт 3</a:t>
                      </a:r>
                      <a:r>
                        <a:rPr lang="ru-RU" sz="1800" dirty="0">
                          <a:effectLst/>
                        </a:rPr>
                        <a:t> части 1 статьи 93 Закона №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r h="639945">
                <a:tc>
                  <a:txBody>
                    <a:bodyPr/>
                    <a:lstStyle/>
                    <a:p>
                      <a:pPr algn="l" fontAlgn="t"/>
                      <a:r>
                        <a:rPr lang="ru-RU" sz="1800" dirty="0">
                          <a:effectLst/>
                        </a:rPr>
                        <a:t>Закупка российского вооружения. Заказчик может закупить у </a:t>
                      </a:r>
                      <a:r>
                        <a:rPr lang="ru-RU" sz="1800" dirty="0" err="1">
                          <a:effectLst/>
                        </a:rPr>
                        <a:t>едпоставщика</a:t>
                      </a:r>
                      <a:r>
                        <a:rPr lang="ru-RU" sz="1800" dirty="0">
                          <a:effectLst/>
                        </a:rPr>
                        <a:t> отечественное вооружение и военную технику, которую создает единственный </a:t>
                      </a:r>
                      <a:r>
                        <a:rPr lang="ru-RU" sz="1800" dirty="0" smtClean="0">
                          <a:effectLst/>
                        </a:rPr>
                        <a:t>производитель</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u="none" strike="noStrike" dirty="0">
                          <a:solidFill>
                            <a:srgbClr val="01745C"/>
                          </a:solidFill>
                          <a:effectLst/>
                        </a:rPr>
                        <a:t>Пункт 7</a:t>
                      </a:r>
                      <a:r>
                        <a:rPr lang="ru-RU" sz="1800" dirty="0">
                          <a:effectLst/>
                        </a:rPr>
                        <a:t> части 1 статьи 93 Закона №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r h="639945">
                <a:tc>
                  <a:txBody>
                    <a:bodyPr/>
                    <a:lstStyle/>
                    <a:p>
                      <a:pPr algn="l" fontAlgn="t"/>
                      <a:r>
                        <a:rPr lang="ru-RU" sz="1800" dirty="0">
                          <a:effectLst/>
                        </a:rPr>
                        <a:t>Закупка транспортных услуг при воинских  перевозках – железнодорожных, морских, речных, воздушных и </a:t>
                      </a:r>
                      <a:r>
                        <a:rPr lang="ru-RU" sz="1800" dirty="0" smtClean="0">
                          <a:effectLst/>
                        </a:rPr>
                        <a:t>автомобильных</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u="none" strike="noStrike" dirty="0">
                          <a:solidFill>
                            <a:srgbClr val="01745C"/>
                          </a:solidFill>
                          <a:effectLst/>
                        </a:rPr>
                        <a:t>Пункт 50</a:t>
                      </a:r>
                      <a:r>
                        <a:rPr lang="ru-RU" sz="1800" dirty="0">
                          <a:effectLst/>
                        </a:rPr>
                        <a:t> части 1 статьи 93 Закона №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r h="639945">
                <a:tc>
                  <a:txBody>
                    <a:bodyPr/>
                    <a:lstStyle/>
                    <a:p>
                      <a:pPr algn="l" fontAlgn="t"/>
                      <a:r>
                        <a:rPr lang="ru-RU" sz="1800" dirty="0">
                          <a:effectLst/>
                        </a:rPr>
                        <a:t>Закупки для обеспечения обороны и безопасности государства. Заказчики – федеральные органы исполнительной власти и подведомственные государственные учреждения и </a:t>
                      </a:r>
                      <a:r>
                        <a:rPr lang="ru-RU" sz="1800" dirty="0" smtClean="0">
                          <a:effectLst/>
                        </a:rPr>
                        <a:t>ГУП</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u="none" strike="noStrike" dirty="0">
                          <a:solidFill>
                            <a:srgbClr val="01745C"/>
                          </a:solidFill>
                          <a:effectLst/>
                        </a:rPr>
                        <a:t>Пункт 56</a:t>
                      </a:r>
                      <a:r>
                        <a:rPr lang="ru-RU" sz="1800" dirty="0">
                          <a:effectLst/>
                        </a:rPr>
                        <a:t> части 1 статьи 93 Закона №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r h="447962">
                <a:tc>
                  <a:txBody>
                    <a:bodyPr/>
                    <a:lstStyle/>
                    <a:p>
                      <a:pPr algn="l" fontAlgn="t"/>
                      <a:r>
                        <a:rPr lang="ru-RU" sz="1800" dirty="0">
                          <a:effectLst/>
                        </a:rPr>
                        <a:t>Закупки любых товаров, работ, услуг до 600 тысяч рублей и до 3 млн рублей</a:t>
                      </a:r>
                      <a:r>
                        <a:rPr lang="ru-RU" sz="1800" dirty="0" smtClean="0">
                          <a:effectLst/>
                        </a:rPr>
                        <a:t>.</a:t>
                      </a:r>
                      <a:endParaRPr lang="ru-RU" sz="1800" dirty="0">
                        <a:effectLst/>
                      </a:endParaRP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c>
                  <a:txBody>
                    <a:bodyPr/>
                    <a:lstStyle/>
                    <a:p>
                      <a:pPr algn="l" fontAlgn="t"/>
                      <a:r>
                        <a:rPr lang="ru-RU" sz="1800" u="none" strike="noStrike" dirty="0">
                          <a:solidFill>
                            <a:srgbClr val="01745C"/>
                          </a:solidFill>
                          <a:effectLst/>
                        </a:rPr>
                        <a:t>Пункт 4</a:t>
                      </a:r>
                      <a:r>
                        <a:rPr lang="ru-RU" sz="1800" dirty="0">
                          <a:effectLst/>
                        </a:rPr>
                        <a:t> части 1 статьи 93 Закона № 44-ФЗ</a:t>
                      </a:r>
                    </a:p>
                  </a:txBody>
                  <a:tcPr marL="63995" marR="63995" marT="31997" marB="31997">
                    <a:lnL>
                      <a:noFill/>
                    </a:lnL>
                    <a:lnR>
                      <a:noFill/>
                    </a:lnR>
                    <a:lnT w="9525" cap="flat" cmpd="sng" algn="ctr">
                      <a:solidFill>
                        <a:srgbClr val="222222"/>
                      </a:solidFill>
                      <a:prstDash val="solid"/>
                      <a:round/>
                      <a:headEnd type="none" w="med" len="med"/>
                      <a:tailEnd type="none" w="med" len="med"/>
                    </a:lnT>
                    <a:lnB w="9525" cap="flat" cmpd="sng" algn="ctr">
                      <a:solidFill>
                        <a:srgbClr val="222222"/>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387556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07477" y="1325198"/>
            <a:ext cx="10110096" cy="4493538"/>
          </a:xfrm>
          <a:prstGeom prst="rect">
            <a:avLst/>
          </a:prstGeom>
        </p:spPr>
        <p:txBody>
          <a:bodyPr wrap="square">
            <a:spAutoFit/>
          </a:bodyPr>
          <a:lstStyle/>
          <a:p>
            <a:pPr fontAlgn="base"/>
            <a:r>
              <a:rPr lang="ru-RU" sz="2200" b="1" dirty="0">
                <a:solidFill>
                  <a:srgbClr val="000099"/>
                </a:solidFill>
              </a:rPr>
              <a:t>постановление Правительства Российской Федерации от 03.10.2022 № 1745</a:t>
            </a:r>
            <a:r>
              <a:rPr lang="ru-RU" sz="2200" dirty="0">
                <a:solidFill>
                  <a:srgbClr val="000000"/>
                </a:solidFill>
              </a:rPr>
              <a:t>, которое в том числе вносит изменения в постановление </a:t>
            </a:r>
            <a:r>
              <a:rPr lang="ru-RU" sz="2200" b="1" dirty="0">
                <a:solidFill>
                  <a:srgbClr val="00B050"/>
                </a:solidFill>
              </a:rPr>
              <a:t>Правительства </a:t>
            </a:r>
            <a:r>
              <a:rPr lang="ru-RU" sz="2200" b="1" dirty="0" smtClean="0">
                <a:solidFill>
                  <a:srgbClr val="00B050"/>
                </a:solidFill>
              </a:rPr>
              <a:t>от</a:t>
            </a:r>
            <a:r>
              <a:rPr lang="ru-RU" sz="2200" b="1" dirty="0">
                <a:solidFill>
                  <a:srgbClr val="00B050"/>
                </a:solidFill>
              </a:rPr>
              <a:t> 30.04.2020 № </a:t>
            </a:r>
            <a:r>
              <a:rPr lang="ru-RU" sz="2200" b="1" dirty="0" smtClean="0">
                <a:solidFill>
                  <a:srgbClr val="00B050"/>
                </a:solidFill>
              </a:rPr>
              <a:t>616</a:t>
            </a:r>
          </a:p>
          <a:p>
            <a:pPr fontAlgn="base"/>
            <a:endParaRPr lang="ru-RU" sz="2200" b="1" dirty="0">
              <a:solidFill>
                <a:srgbClr val="00B050"/>
              </a:solidFill>
            </a:endParaRPr>
          </a:p>
          <a:p>
            <a:pPr fontAlgn="base"/>
            <a:endParaRPr lang="ru-RU" sz="2200" dirty="0">
              <a:solidFill>
                <a:srgbClr val="000000"/>
              </a:solidFill>
            </a:endParaRPr>
          </a:p>
          <a:p>
            <a:pPr fontAlgn="base"/>
            <a:r>
              <a:rPr lang="ru-RU" sz="2200" b="1" dirty="0">
                <a:solidFill>
                  <a:srgbClr val="000000"/>
                </a:solidFill>
              </a:rPr>
              <a:t>Согласно изменениям, заказчики </a:t>
            </a:r>
            <a:r>
              <a:rPr lang="ru-RU" sz="2200" b="1" u="sng" dirty="0" smtClean="0">
                <a:solidFill>
                  <a:srgbClr val="0070C0"/>
                </a:solidFill>
              </a:rPr>
              <a:t> </a:t>
            </a:r>
            <a:r>
              <a:rPr lang="ru-RU" sz="2200" b="1" u="sng" dirty="0">
                <a:solidFill>
                  <a:srgbClr val="0070C0"/>
                </a:solidFill>
              </a:rPr>
              <a:t>не </a:t>
            </a:r>
            <a:r>
              <a:rPr lang="ru-RU" sz="2200" b="1" u="sng" dirty="0" smtClean="0">
                <a:solidFill>
                  <a:srgbClr val="0070C0"/>
                </a:solidFill>
              </a:rPr>
              <a:t>устанавливает </a:t>
            </a:r>
            <a:r>
              <a:rPr lang="ru-RU" sz="2200" b="1" u="sng" dirty="0">
                <a:solidFill>
                  <a:srgbClr val="0070C0"/>
                </a:solidFill>
              </a:rPr>
              <a:t>запрет </a:t>
            </a:r>
            <a:r>
              <a:rPr lang="ru-RU" sz="2200" b="1" dirty="0">
                <a:solidFill>
                  <a:srgbClr val="000000"/>
                </a:solidFill>
              </a:rPr>
              <a:t>на допуск промышленных товаров, происходящих из иностранных государств, при осуществлении закупок товаров, связанных с проведением специальной военной операции, мобилизационной подготовки или мобилизации</a:t>
            </a:r>
            <a:r>
              <a:rPr lang="ru-RU" sz="2200" b="1" dirty="0" smtClean="0">
                <a:solidFill>
                  <a:srgbClr val="000000"/>
                </a:solidFill>
              </a:rPr>
              <a:t>.</a:t>
            </a:r>
          </a:p>
          <a:p>
            <a:pPr fontAlgn="base"/>
            <a:r>
              <a:rPr lang="ru-RU" sz="2200" i="1" dirty="0" smtClean="0">
                <a:solidFill>
                  <a:srgbClr val="000000"/>
                </a:solidFill>
              </a:rPr>
              <a:t>(изменения в подп. «ж» п.3 постановления № 616)</a:t>
            </a:r>
          </a:p>
          <a:p>
            <a:pPr fontAlgn="base"/>
            <a:endParaRPr lang="ru-RU" sz="2200" dirty="0">
              <a:solidFill>
                <a:srgbClr val="000000"/>
              </a:solidFill>
            </a:endParaRPr>
          </a:p>
          <a:p>
            <a:pPr fontAlgn="base"/>
            <a:r>
              <a:rPr lang="ru-RU" sz="2200" dirty="0">
                <a:solidFill>
                  <a:srgbClr val="000000"/>
                </a:solidFill>
              </a:rPr>
              <a:t>Постановление вступает в силу по истечении 7 дней с даты его официального опубликования.</a:t>
            </a:r>
            <a:endParaRPr lang="ru-RU" sz="2200" b="0" i="0" dirty="0">
              <a:solidFill>
                <a:srgbClr val="000000"/>
              </a:solidFill>
              <a:effectLst/>
            </a:endParaRPr>
          </a:p>
        </p:txBody>
      </p:sp>
      <p:sp>
        <p:nvSpPr>
          <p:cNvPr id="5" name="Прямоугольник 4"/>
          <p:cNvSpPr/>
          <p:nvPr/>
        </p:nvSpPr>
        <p:spPr>
          <a:xfrm>
            <a:off x="10101235" y="0"/>
            <a:ext cx="2090765" cy="400110"/>
          </a:xfrm>
          <a:prstGeom prst="rect">
            <a:avLst/>
          </a:prstGeom>
          <a:solidFill>
            <a:srgbClr val="0070C0"/>
          </a:solidFill>
        </p:spPr>
        <p:txBody>
          <a:bodyPr wrap="none">
            <a:spAutoFit/>
          </a:bodyPr>
          <a:lstStyle/>
          <a:p>
            <a:r>
              <a:rPr lang="ru-RU" sz="2000" spc="-10" dirty="0">
                <a:solidFill>
                  <a:schemeClr val="bg1"/>
                </a:solidFill>
                <a:cs typeface="Times New Roman"/>
              </a:rPr>
              <a:t>с</a:t>
            </a:r>
            <a:r>
              <a:rPr lang="ru-RU" sz="2000" spc="-10" dirty="0" smtClean="0">
                <a:solidFill>
                  <a:schemeClr val="bg1"/>
                </a:solidFill>
                <a:cs typeface="Times New Roman"/>
              </a:rPr>
              <a:t> 11 октября 2022</a:t>
            </a:r>
            <a:endParaRPr lang="ru-RU" sz="2000" dirty="0">
              <a:solidFill>
                <a:schemeClr val="bg1"/>
              </a:solidFill>
            </a:endParaRPr>
          </a:p>
        </p:txBody>
      </p:sp>
    </p:spTree>
    <p:extLst>
      <p:ext uri="{BB962C8B-B14F-4D97-AF65-F5344CB8AC3E}">
        <p14:creationId xmlns:p14="http://schemas.microsoft.com/office/powerpoint/2010/main" val="358513853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3015" y="616883"/>
            <a:ext cx="10916699" cy="5632311"/>
          </a:xfrm>
          <a:prstGeom prst="rect">
            <a:avLst/>
          </a:prstGeom>
        </p:spPr>
        <p:txBody>
          <a:bodyPr wrap="square">
            <a:spAutoFit/>
          </a:bodyPr>
          <a:lstStyle/>
          <a:p>
            <a:r>
              <a:rPr lang="ru-RU" sz="1500" dirty="0" smtClean="0"/>
              <a:t>С </a:t>
            </a:r>
            <a:r>
              <a:rPr lang="ru-RU" sz="1500" dirty="0"/>
              <a:t>11 октября 2022 года вы можете закупать товары для мобилизации за счет бюджета субъекта или муниципалитета и передавать их в федеральную собственность. Для таких закупок не нужно учитывать запрет на допуск из постановления № 616 (постановление Правительства от 03.10.2022 № 1745).</a:t>
            </a:r>
          </a:p>
          <a:p>
            <a:r>
              <a:rPr lang="ru-RU" sz="1500" b="1" dirty="0"/>
              <a:t>Какие заказчики проводят закупки</a:t>
            </a:r>
            <a:endParaRPr lang="ru-RU" sz="1500" dirty="0"/>
          </a:p>
          <a:p>
            <a:r>
              <a:rPr lang="ru-RU" sz="1500" dirty="0"/>
              <a:t>К заказчикам, которые будут проводить закупки для спецоперации и мобилизации, относятся:</a:t>
            </a:r>
          </a:p>
          <a:p>
            <a:pPr>
              <a:buFont typeface="Arial" panose="020B0604020202020204" pitchFamily="34" charset="0"/>
              <a:buChar char="•"/>
            </a:pPr>
            <a:r>
              <a:rPr lang="ru-RU" sz="1500" dirty="0"/>
              <a:t>исполнительные органы </a:t>
            </a:r>
            <a:r>
              <a:rPr lang="ru-RU" sz="1500" dirty="0" smtClean="0"/>
              <a:t>субъектов;     органы </a:t>
            </a:r>
            <a:r>
              <a:rPr lang="ru-RU" sz="1500" dirty="0"/>
              <a:t>местного </a:t>
            </a:r>
            <a:r>
              <a:rPr lang="ru-RU" sz="1500" dirty="0" smtClean="0"/>
              <a:t>самоуправления;   региональные </a:t>
            </a:r>
            <a:r>
              <a:rPr lang="ru-RU" sz="1500" dirty="0"/>
              <a:t>и муниципальные казенные учреждения;</a:t>
            </a:r>
          </a:p>
          <a:p>
            <a:pPr>
              <a:buFont typeface="Arial" panose="020B0604020202020204" pitchFamily="34" charset="0"/>
              <a:buChar char="•"/>
            </a:pPr>
            <a:r>
              <a:rPr lang="ru-RU" sz="1500" dirty="0"/>
              <a:t>бюджетные и автономные </a:t>
            </a:r>
            <a:r>
              <a:rPr lang="ru-RU" sz="1500" dirty="0" smtClean="0"/>
              <a:t>учреждения;  унитарные </a:t>
            </a:r>
            <a:r>
              <a:rPr lang="ru-RU" sz="1500" dirty="0"/>
              <a:t>предприятия.</a:t>
            </a:r>
          </a:p>
          <a:p>
            <a:r>
              <a:rPr lang="ru-RU" sz="1500" b="1" dirty="0"/>
              <a:t>Какие товары, работы и услуги будут закупать</a:t>
            </a:r>
            <a:endParaRPr lang="ru-RU" sz="1500" dirty="0"/>
          </a:p>
          <a:p>
            <a:r>
              <a:rPr lang="ru-RU" sz="1500" dirty="0"/>
              <a:t>Перечень товаров, работ или услуг, которые региональные и муниципальные заказчики смогут закупать, прописан в пункте 1 постановления Правительства от 03.10.2022 № 1745. Закупают имущество с целью передачи его для проведения специальной военной операции и мобилизационной подготовки. В перечень входит закупка:</a:t>
            </a:r>
          </a:p>
          <a:p>
            <a:pPr>
              <a:buFont typeface="Arial" panose="020B0604020202020204" pitchFamily="34" charset="0"/>
              <a:buChar char="•"/>
            </a:pPr>
            <a:r>
              <a:rPr lang="ru-RU" sz="1500" dirty="0"/>
              <a:t>двойного </a:t>
            </a:r>
            <a:r>
              <a:rPr lang="ru-RU" sz="1500" dirty="0" smtClean="0"/>
              <a:t>назначения;     беспилотных </a:t>
            </a:r>
            <a:r>
              <a:rPr lang="ru-RU" sz="1500" dirty="0"/>
              <a:t>летательных </a:t>
            </a:r>
            <a:r>
              <a:rPr lang="ru-RU" sz="1500" dirty="0" smtClean="0"/>
              <a:t>аппаратов;       средств радиосвязи; электроники</a:t>
            </a:r>
            <a:r>
              <a:rPr lang="ru-RU" sz="1500" dirty="0"/>
              <a:t>, приборов ночного </a:t>
            </a:r>
            <a:r>
              <a:rPr lang="ru-RU" sz="1500" dirty="0" smtClean="0"/>
              <a:t>видения;     </a:t>
            </a:r>
            <a:r>
              <a:rPr lang="ru-RU" sz="1500" dirty="0" err="1" smtClean="0"/>
              <a:t>тепловизионных</a:t>
            </a:r>
            <a:r>
              <a:rPr lang="ru-RU" sz="1500" dirty="0" smtClean="0"/>
              <a:t> </a:t>
            </a:r>
            <a:r>
              <a:rPr lang="ru-RU" sz="1500" dirty="0"/>
              <a:t>биноклей и </a:t>
            </a:r>
            <a:r>
              <a:rPr lang="ru-RU" sz="1500" dirty="0" smtClean="0"/>
              <a:t>прицелов;   средств </a:t>
            </a:r>
            <a:r>
              <a:rPr lang="ru-RU" sz="1500" dirty="0"/>
              <a:t>обнаружения беспилотных летательных </a:t>
            </a:r>
            <a:r>
              <a:rPr lang="ru-RU" sz="1500" dirty="0" smtClean="0"/>
              <a:t>аппаратов; приборов </a:t>
            </a:r>
            <a:r>
              <a:rPr lang="ru-RU" sz="1500" dirty="0"/>
              <a:t>обнаружения </a:t>
            </a:r>
            <a:r>
              <a:rPr lang="ru-RU" sz="1500" dirty="0" smtClean="0"/>
              <a:t>оптических;   лазерных </a:t>
            </a:r>
            <a:r>
              <a:rPr lang="ru-RU" sz="1500" dirty="0"/>
              <a:t>и иных систем </a:t>
            </a:r>
            <a:r>
              <a:rPr lang="ru-RU" sz="1500" dirty="0" smtClean="0"/>
              <a:t>наведения;    автотранспорта </a:t>
            </a:r>
            <a:r>
              <a:rPr lang="ru-RU" sz="1500" dirty="0"/>
              <a:t>и автозапчастей;</a:t>
            </a:r>
          </a:p>
          <a:p>
            <a:pPr>
              <a:buFont typeface="Arial" panose="020B0604020202020204" pitchFamily="34" charset="0"/>
              <a:buChar char="•"/>
            </a:pPr>
            <a:r>
              <a:rPr lang="ru-RU" sz="1500" dirty="0" smtClean="0"/>
              <a:t>обмундирования;  туристического снаряжения;  лекарственных </a:t>
            </a:r>
            <a:r>
              <a:rPr lang="ru-RU" sz="1500" dirty="0"/>
              <a:t>препаратов и медицинских </a:t>
            </a:r>
            <a:r>
              <a:rPr lang="ru-RU" sz="1500" dirty="0" smtClean="0"/>
              <a:t>изделий; средств </a:t>
            </a:r>
            <a:r>
              <a:rPr lang="ru-RU" sz="1500" dirty="0"/>
              <a:t>личной гигиены;</a:t>
            </a:r>
          </a:p>
          <a:p>
            <a:pPr>
              <a:buFont typeface="Arial" panose="020B0604020202020204" pitchFamily="34" charset="0"/>
              <a:buChar char="•"/>
            </a:pPr>
            <a:r>
              <a:rPr lang="ru-RU" sz="1500" dirty="0"/>
              <a:t>продовольствия</a:t>
            </a:r>
            <a:r>
              <a:rPr lang="ru-RU" sz="1500" dirty="0" smtClean="0"/>
              <a:t>;  стройматериалов </a:t>
            </a:r>
            <a:r>
              <a:rPr lang="ru-RU" sz="1500" dirty="0"/>
              <a:t>и инструментов, работ (услуг).</a:t>
            </a:r>
          </a:p>
          <a:p>
            <a:r>
              <a:rPr lang="ru-RU" sz="1500" b="1" dirty="0" smtClean="0"/>
              <a:t>Как </a:t>
            </a:r>
            <a:r>
              <a:rPr lang="ru-RU" sz="1500" b="1" dirty="0"/>
              <a:t>передать имущество в федеральную собственность</a:t>
            </a:r>
            <a:endParaRPr lang="ru-RU" sz="1500" dirty="0"/>
          </a:p>
          <a:p>
            <a:r>
              <a:rPr lang="ru-RU" sz="1500" dirty="0"/>
              <a:t>Закупка ТРУ и передача имущества в федеральную собственность будут проводиться на основании заявок. Заявки направляются уполномоченным органом Минобороны исполнительному органу субъекта или органу местного самоуправления.</a:t>
            </a:r>
          </a:p>
          <a:p>
            <a:r>
              <a:rPr lang="ru-RU" sz="1500" dirty="0"/>
              <a:t>К уполномоченным органам Минобороны относятся:</a:t>
            </a:r>
          </a:p>
          <a:p>
            <a:pPr>
              <a:buFont typeface="Arial" panose="020B0604020202020204" pitchFamily="34" charset="0"/>
              <a:buChar char="•"/>
            </a:pPr>
            <a:r>
              <a:rPr lang="ru-RU" sz="1500" dirty="0" smtClean="0"/>
              <a:t>Генштаб;     главные </a:t>
            </a:r>
            <a:r>
              <a:rPr lang="ru-RU" sz="1500" dirty="0"/>
              <a:t>командования видов и командования родов войск </a:t>
            </a:r>
            <a:r>
              <a:rPr lang="ru-RU" sz="1500" dirty="0" smtClean="0"/>
              <a:t>ВС;   главные </a:t>
            </a:r>
            <a:r>
              <a:rPr lang="ru-RU" sz="1500" dirty="0"/>
              <a:t>и центральные управления Минобороны;</a:t>
            </a:r>
          </a:p>
          <a:p>
            <a:pPr>
              <a:buFont typeface="Arial" panose="020B0604020202020204" pitchFamily="34" charset="0"/>
              <a:buChar char="•"/>
            </a:pPr>
            <a:r>
              <a:rPr lang="ru-RU" sz="1500" dirty="0"/>
              <a:t>органы управления военных </a:t>
            </a:r>
            <a:r>
              <a:rPr lang="ru-RU" sz="1500" dirty="0" smtClean="0"/>
              <a:t>округов;    военные комиссариаты;   подведомственные </a:t>
            </a:r>
            <a:r>
              <a:rPr lang="ru-RU" sz="1500" dirty="0"/>
              <a:t>учреждения Минобороны.</a:t>
            </a:r>
          </a:p>
          <a:p>
            <a:r>
              <a:rPr lang="ru-RU" sz="1500" dirty="0"/>
              <a:t>В заявке должно быть указано наименование, количество имущества или объем работ или услуг. Передача имущества в федеральную собственность для спецоперации и мобилизации будет проводиться безвозмездно через акты о приемке-передаче</a:t>
            </a:r>
            <a:r>
              <a:rPr lang="ru-RU" sz="1500" dirty="0" smtClean="0"/>
              <a:t>.</a:t>
            </a:r>
            <a:endParaRPr lang="ru-RU" sz="1500" dirty="0"/>
          </a:p>
        </p:txBody>
      </p:sp>
      <p:sp>
        <p:nvSpPr>
          <p:cNvPr id="3" name="Прямоугольник 2"/>
          <p:cNvSpPr/>
          <p:nvPr/>
        </p:nvSpPr>
        <p:spPr>
          <a:xfrm>
            <a:off x="10101235" y="0"/>
            <a:ext cx="2090765" cy="400110"/>
          </a:xfrm>
          <a:prstGeom prst="rect">
            <a:avLst/>
          </a:prstGeom>
          <a:solidFill>
            <a:srgbClr val="0070C0"/>
          </a:solidFill>
        </p:spPr>
        <p:txBody>
          <a:bodyPr wrap="none">
            <a:spAutoFit/>
          </a:bodyPr>
          <a:lstStyle/>
          <a:p>
            <a:r>
              <a:rPr lang="ru-RU" sz="2000" spc="-10" dirty="0">
                <a:solidFill>
                  <a:schemeClr val="bg1"/>
                </a:solidFill>
                <a:cs typeface="Times New Roman"/>
              </a:rPr>
              <a:t>с</a:t>
            </a:r>
            <a:r>
              <a:rPr lang="ru-RU" sz="2000" spc="-10" dirty="0" smtClean="0">
                <a:solidFill>
                  <a:schemeClr val="bg1"/>
                </a:solidFill>
                <a:cs typeface="Times New Roman"/>
              </a:rPr>
              <a:t> 11 октября 2022</a:t>
            </a:r>
            <a:endParaRPr lang="ru-RU" sz="2000" dirty="0">
              <a:solidFill>
                <a:schemeClr val="bg1"/>
              </a:solidFill>
            </a:endParaRPr>
          </a:p>
        </p:txBody>
      </p:sp>
    </p:spTree>
    <p:extLst>
      <p:ext uri="{BB962C8B-B14F-4D97-AF65-F5344CB8AC3E}">
        <p14:creationId xmlns:p14="http://schemas.microsoft.com/office/powerpoint/2010/main" val="4348676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96462" y="363915"/>
            <a:ext cx="10817586" cy="6217087"/>
          </a:xfrm>
          <a:prstGeom prst="rect">
            <a:avLst/>
          </a:prstGeom>
        </p:spPr>
        <p:txBody>
          <a:bodyPr wrap="square">
            <a:spAutoFit/>
          </a:bodyPr>
          <a:lstStyle/>
          <a:p>
            <a:r>
              <a:rPr lang="ru-RU" sz="2000" b="1" dirty="0" smtClean="0">
                <a:solidFill>
                  <a:srgbClr val="FF0000"/>
                </a:solidFill>
              </a:rPr>
              <a:t>Алгоритм работы с неустойкой</a:t>
            </a:r>
          </a:p>
          <a:p>
            <a:endParaRPr lang="ru-RU" dirty="0" smtClean="0"/>
          </a:p>
          <a:p>
            <a:pPr marL="342900" indent="-342900">
              <a:buFont typeface="Wingdings" panose="05000000000000000000" pitchFamily="2" charset="2"/>
              <a:buChar char="Ø"/>
            </a:pPr>
            <a:r>
              <a:rPr lang="ru-RU" dirty="0" smtClean="0"/>
              <a:t>добровольная оплата</a:t>
            </a:r>
          </a:p>
          <a:p>
            <a:pPr marL="342900" indent="-342900">
              <a:buFont typeface="Wingdings" panose="05000000000000000000" pitchFamily="2" charset="2"/>
              <a:buChar char="Ø"/>
            </a:pPr>
            <a:r>
              <a:rPr lang="ru-RU" b="1" dirty="0" smtClean="0">
                <a:solidFill>
                  <a:srgbClr val="FF0000"/>
                </a:solidFill>
              </a:rPr>
              <a:t>обязательное списание  </a:t>
            </a:r>
            <a:r>
              <a:rPr lang="ru-RU" dirty="0" smtClean="0"/>
              <a:t>по ч.9.1 ст.34 закона и  </a:t>
            </a:r>
            <a:r>
              <a:rPr lang="ru-RU" b="1" i="1" dirty="0" smtClean="0"/>
              <a:t>в </a:t>
            </a:r>
            <a:r>
              <a:rPr lang="ru-RU" b="1" i="1" dirty="0"/>
              <a:t>случаях и порядке, уст. </a:t>
            </a:r>
            <a:r>
              <a:rPr lang="ru-RU" b="1" i="1" dirty="0" smtClean="0"/>
              <a:t>постановлением </a:t>
            </a:r>
            <a:r>
              <a:rPr lang="ru-RU" b="1" i="1" dirty="0"/>
              <a:t>от </a:t>
            </a:r>
            <a:r>
              <a:rPr lang="ru-RU" b="1" i="1" dirty="0" smtClean="0"/>
              <a:t>04.07.2018 N </a:t>
            </a:r>
            <a:r>
              <a:rPr lang="ru-RU" b="1" i="1" dirty="0"/>
              <a:t>783</a:t>
            </a:r>
            <a:r>
              <a:rPr lang="ru-RU" b="1" i="1" dirty="0" smtClean="0"/>
              <a:t>.</a:t>
            </a:r>
          </a:p>
          <a:p>
            <a:pPr marL="342900" indent="-342900">
              <a:buFont typeface="Wingdings" panose="05000000000000000000" pitchFamily="2" charset="2"/>
              <a:buChar char="Ø"/>
            </a:pPr>
            <a:r>
              <a:rPr lang="ru-RU" i="1" dirty="0"/>
              <a:t>в</a:t>
            </a:r>
            <a:r>
              <a:rPr lang="ru-RU" i="1" dirty="0" smtClean="0"/>
              <a:t>зыскание из обеспечения исполнения контракта при его наличии, уменьшение суммы возврата обеспечения</a:t>
            </a:r>
            <a:endParaRPr lang="ru-RU" i="1" dirty="0"/>
          </a:p>
          <a:p>
            <a:pPr marL="342900" indent="-342900">
              <a:buFont typeface="Wingdings" panose="05000000000000000000" pitchFamily="2" charset="2"/>
              <a:buChar char="Ø"/>
            </a:pPr>
            <a:r>
              <a:rPr lang="ru-RU" dirty="0" smtClean="0"/>
              <a:t> </a:t>
            </a:r>
            <a:r>
              <a:rPr lang="ru-RU" b="1" dirty="0"/>
              <a:t>МОЖЕТ </a:t>
            </a:r>
            <a:r>
              <a:rPr lang="ru-RU" dirty="0"/>
              <a:t>быть </a:t>
            </a:r>
            <a:r>
              <a:rPr lang="ru-RU" dirty="0" smtClean="0"/>
              <a:t>взыскана из </a:t>
            </a:r>
            <a:r>
              <a:rPr lang="ru-RU" dirty="0"/>
              <a:t>оплаты. </a:t>
            </a:r>
            <a:endParaRPr lang="ru-RU" dirty="0" smtClean="0"/>
          </a:p>
          <a:p>
            <a:r>
              <a:rPr lang="ru-RU" dirty="0" smtClean="0">
                <a:solidFill>
                  <a:srgbClr val="000000"/>
                </a:solidFill>
              </a:rPr>
              <a:t>Заказчику </a:t>
            </a:r>
            <a:r>
              <a:rPr lang="ru-RU" dirty="0">
                <a:solidFill>
                  <a:srgbClr val="000000"/>
                </a:solidFill>
              </a:rPr>
              <a:t>дано </a:t>
            </a:r>
            <a:r>
              <a:rPr lang="ru-RU" b="1" dirty="0">
                <a:solidFill>
                  <a:srgbClr val="000000"/>
                </a:solidFill>
              </a:rPr>
              <a:t>ПРАВО </a:t>
            </a:r>
            <a:r>
              <a:rPr lang="ru-RU" dirty="0">
                <a:solidFill>
                  <a:srgbClr val="000000"/>
                </a:solidFill>
              </a:rPr>
              <a:t>включать такое условие в </a:t>
            </a:r>
            <a:r>
              <a:rPr lang="ru-RU" i="1" dirty="0">
                <a:solidFill>
                  <a:srgbClr val="000000"/>
                </a:solidFill>
              </a:rPr>
              <a:t>«об удержании суммы </a:t>
            </a:r>
            <a:r>
              <a:rPr lang="ru-RU" b="1" i="1" dirty="0">
                <a:solidFill>
                  <a:srgbClr val="C0504D"/>
                </a:solidFill>
              </a:rPr>
              <a:t>неисполненных </a:t>
            </a:r>
            <a:r>
              <a:rPr lang="ru-RU" i="1" dirty="0">
                <a:solidFill>
                  <a:srgbClr val="000000"/>
                </a:solidFill>
              </a:rPr>
              <a:t>поставщиком (подрядчиком, исполнителем) </a:t>
            </a:r>
            <a:r>
              <a:rPr lang="ru-RU" b="1" i="1" dirty="0">
                <a:solidFill>
                  <a:srgbClr val="C0504D"/>
                </a:solidFill>
              </a:rPr>
              <a:t>требований об уплате неустоек </a:t>
            </a:r>
            <a:r>
              <a:rPr lang="ru-RU" i="1" dirty="0">
                <a:solidFill>
                  <a:srgbClr val="000000"/>
                </a:solidFill>
              </a:rPr>
              <a:t>(штрафов, пеней), предъявленных заказчиком в соответствии с настоящим Федеральным законом, из суммы, подлежащей оплате поставщику (подрядчику, исполнителю)» </a:t>
            </a:r>
            <a:r>
              <a:rPr lang="ru-RU" i="1" dirty="0" smtClean="0">
                <a:solidFill>
                  <a:srgbClr val="000000"/>
                </a:solidFill>
              </a:rPr>
              <a:t> - п.2 ч.14 ст.34 закона.</a:t>
            </a:r>
          </a:p>
          <a:p>
            <a:r>
              <a:rPr lang="ru-RU" b="1" i="1" dirty="0" smtClean="0">
                <a:solidFill>
                  <a:srgbClr val="00B0F0"/>
                </a:solidFill>
              </a:rPr>
              <a:t>Фактически </a:t>
            </a:r>
            <a:r>
              <a:rPr lang="ru-RU" b="1" i="1" dirty="0">
                <a:solidFill>
                  <a:srgbClr val="00B0F0"/>
                </a:solidFill>
              </a:rPr>
              <a:t>удержать из оплаты можно только неустойку, которая не попадает под списание</a:t>
            </a:r>
            <a:r>
              <a:rPr lang="ru-RU" b="1" i="1" dirty="0" smtClean="0">
                <a:solidFill>
                  <a:srgbClr val="00B0F0"/>
                </a:solidFill>
              </a:rPr>
              <a:t>!</a:t>
            </a:r>
          </a:p>
          <a:p>
            <a:endParaRPr lang="ru-RU" dirty="0"/>
          </a:p>
          <a:p>
            <a:r>
              <a:rPr lang="ru-RU" b="1" dirty="0"/>
              <a:t>ЧТО СДЕЛАТЬ ЗАКАЗЧИКУ? </a:t>
            </a:r>
            <a:endParaRPr lang="ru-RU" dirty="0"/>
          </a:p>
          <a:p>
            <a:r>
              <a:rPr lang="ru-RU" dirty="0" smtClean="0"/>
              <a:t>- При </a:t>
            </a:r>
            <a:r>
              <a:rPr lang="ru-RU" dirty="0"/>
              <a:t>необходимости включить в свои проекты контракта данное условие. НО! Им можно и не воспользоваться. Можно удержать неустойку и из обеспечения исполнения контракта. </a:t>
            </a:r>
          </a:p>
          <a:p>
            <a:r>
              <a:rPr lang="ru-RU" dirty="0" smtClean="0"/>
              <a:t>- если </a:t>
            </a:r>
            <a:r>
              <a:rPr lang="ru-RU" dirty="0"/>
              <a:t>заказчик (ГЗ, МЗ) удержал сумму из оплаты, то «остаток» (неустойка) должна быть возвращена в бюджет. </a:t>
            </a:r>
          </a:p>
          <a:p>
            <a:pPr marL="285750" indent="-285750">
              <a:buFontTx/>
              <a:buChar char="-"/>
            </a:pPr>
            <a:r>
              <a:rPr lang="ru-RU" dirty="0" smtClean="0"/>
              <a:t>Для </a:t>
            </a:r>
            <a:r>
              <a:rPr lang="ru-RU" dirty="0"/>
              <a:t>БУ, АУ, УП – данная неустойка это доход заказчика. </a:t>
            </a:r>
            <a:endParaRPr lang="ru-RU" dirty="0" smtClean="0"/>
          </a:p>
          <a:p>
            <a:pPr marL="285750" indent="-285750">
              <a:buFont typeface="Wingdings" panose="05000000000000000000" pitchFamily="2" charset="2"/>
              <a:buChar char="Ø"/>
            </a:pPr>
            <a:endParaRPr lang="ru-RU" dirty="0"/>
          </a:p>
          <a:p>
            <a:pPr marL="285750" indent="-285750">
              <a:buFont typeface="Wingdings" panose="05000000000000000000" pitchFamily="2" charset="2"/>
              <a:buChar char="Ø"/>
            </a:pPr>
            <a:r>
              <a:rPr lang="ru-RU" dirty="0" smtClean="0"/>
              <a:t>Взыскать через суд, если все остальное не подходит.</a:t>
            </a:r>
            <a:endParaRPr lang="ru-RU" dirty="0">
              <a:solidFill>
                <a:srgbClr val="000000"/>
              </a:solidFill>
            </a:endParaRPr>
          </a:p>
        </p:txBody>
      </p:sp>
    </p:spTree>
    <p:extLst>
      <p:ext uri="{BB962C8B-B14F-4D97-AF65-F5344CB8AC3E}">
        <p14:creationId xmlns:p14="http://schemas.microsoft.com/office/powerpoint/2010/main" val="31493557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96461" y="142971"/>
            <a:ext cx="10811225" cy="6166688"/>
          </a:xfrm>
          <a:prstGeom prst="rect">
            <a:avLst/>
          </a:prstGeom>
        </p:spPr>
        <p:txBody>
          <a:bodyPr wrap="square">
            <a:spAutoFit/>
          </a:bodyPr>
          <a:lstStyle/>
          <a:p>
            <a:pPr indent="343792"/>
            <a:r>
              <a:rPr lang="ru-RU" sz="2206" b="1" dirty="0">
                <a:solidFill>
                  <a:srgbClr val="FF0000"/>
                </a:solidFill>
              </a:rPr>
              <a:t>Списание неустоек</a:t>
            </a:r>
          </a:p>
          <a:p>
            <a:pPr indent="343792"/>
            <a:endParaRPr lang="ru-RU" sz="1805" dirty="0">
              <a:solidFill>
                <a:srgbClr val="7030A0"/>
              </a:solidFill>
            </a:endParaRPr>
          </a:p>
          <a:p>
            <a:pPr indent="343792"/>
            <a:r>
              <a:rPr lang="ru-RU" sz="2206" dirty="0">
                <a:solidFill>
                  <a:srgbClr val="7030A0"/>
                </a:solidFill>
              </a:rPr>
              <a:t>Ч.9.1 ст.34 закона.</a:t>
            </a:r>
          </a:p>
          <a:p>
            <a:pPr indent="343792"/>
            <a:r>
              <a:rPr lang="ru-RU" sz="2206" dirty="0"/>
              <a:t> Правительство РФ вправе установить случаи и </a:t>
            </a:r>
            <a:r>
              <a:rPr lang="ru-RU" sz="2206" u="sng" dirty="0"/>
              <a:t>порядок</a:t>
            </a:r>
            <a:r>
              <a:rPr lang="ru-RU" sz="2206" dirty="0"/>
              <a:t> списания начисленных поставщику (подрядчику, исполнителю), но не списанных заказчиком сумм неустоек  (штрафов, пеней) в связи с неисполнением или ненадлежащим исполнением обязательств, предусмотренных контрактом.</a:t>
            </a:r>
          </a:p>
          <a:p>
            <a:pPr indent="343792"/>
            <a:endParaRPr lang="ru-RU" sz="2206" dirty="0">
              <a:solidFill>
                <a:srgbClr val="000000"/>
              </a:solidFill>
            </a:endParaRPr>
          </a:p>
          <a:p>
            <a:pPr indent="343792"/>
            <a:r>
              <a:rPr lang="ru-RU" sz="2206" b="1" dirty="0"/>
              <a:t>Постановление Правительства РФ от 04.07.2018 № 783:</a:t>
            </a:r>
          </a:p>
          <a:p>
            <a:pPr indent="343792"/>
            <a:endParaRPr lang="ru-RU" sz="2206" b="1" dirty="0"/>
          </a:p>
          <a:p>
            <a:pPr indent="343792"/>
            <a:r>
              <a:rPr lang="ru-RU" sz="2005" dirty="0"/>
              <a:t>Одновременно применяются:</a:t>
            </a:r>
          </a:p>
          <a:p>
            <a:pPr marL="343792" indent="-343792">
              <a:buFontTx/>
              <a:buChar char="-"/>
            </a:pPr>
            <a:r>
              <a:rPr lang="ru-RU" sz="2005" dirty="0"/>
              <a:t>подп. «а» п.2, подп. «а, б» п.3, п.4, </a:t>
            </a:r>
            <a:r>
              <a:rPr lang="ru-RU" sz="2005" dirty="0" err="1"/>
              <a:t>подп</a:t>
            </a:r>
            <a:r>
              <a:rPr lang="ru-RU" sz="2005" dirty="0"/>
              <a:t>.«а, б » п.5, п.6 -14 - неустойки за </a:t>
            </a:r>
            <a:r>
              <a:rPr lang="ru-RU" sz="2005" dirty="0" smtClean="0"/>
              <a:t>2015,2016,2020 (</a:t>
            </a:r>
            <a:r>
              <a:rPr lang="ru-RU" sz="2400" dirty="0"/>
              <a:t> изменены по соглашению сторон условия о сроке исполнения контракта, и (или) цене контракта, и (или) цене единицы товара, работы, услуги, и (или) количестве товаров, объеме работ, услуг, предусмотренных </a:t>
            </a:r>
            <a:r>
              <a:rPr lang="ru-RU" sz="2400" dirty="0" smtClean="0"/>
              <a:t>контрактами)</a:t>
            </a:r>
            <a:endParaRPr lang="ru-RU" sz="2005" dirty="0"/>
          </a:p>
          <a:p>
            <a:pPr marL="343792" indent="-343792">
              <a:buFontTx/>
              <a:buChar char="-"/>
            </a:pPr>
            <a:r>
              <a:rPr lang="ru-RU" sz="2005" dirty="0"/>
              <a:t>подп. «б» п.2 , подп. «в» п.3, п.4, </a:t>
            </a:r>
            <a:r>
              <a:rPr lang="ru-RU" sz="2005" dirty="0" err="1"/>
              <a:t>подп</a:t>
            </a:r>
            <a:r>
              <a:rPr lang="ru-RU" sz="2005" dirty="0"/>
              <a:t>.«в» п.5, п.6 -14 - </a:t>
            </a:r>
            <a:r>
              <a:rPr lang="ru-RU" sz="2005" dirty="0" err="1"/>
              <a:t>коронавирус</a:t>
            </a:r>
            <a:r>
              <a:rPr lang="ru-RU" sz="2005" dirty="0"/>
              <a:t> в 2020 </a:t>
            </a:r>
            <a:r>
              <a:rPr lang="ru-RU" sz="2005" dirty="0" smtClean="0"/>
              <a:t>(о</a:t>
            </a:r>
            <a:r>
              <a:rPr lang="ru-RU" sz="2400" dirty="0" smtClean="0"/>
              <a:t>бязательства </a:t>
            </a:r>
            <a:r>
              <a:rPr lang="ru-RU" sz="2400" u="sng" dirty="0">
                <a:solidFill>
                  <a:srgbClr val="00B050"/>
                </a:solidFill>
              </a:rPr>
              <a:t>не были исполнены в полном </a:t>
            </a:r>
            <a:r>
              <a:rPr lang="ru-RU" sz="2400" u="sng" dirty="0" smtClean="0">
                <a:solidFill>
                  <a:srgbClr val="00B050"/>
                </a:solidFill>
              </a:rPr>
              <a:t>объеме</a:t>
            </a:r>
            <a:r>
              <a:rPr lang="ru-RU" sz="2400" dirty="0" smtClean="0"/>
              <a:t>)</a:t>
            </a:r>
            <a:r>
              <a:rPr lang="ru-RU" sz="2400" dirty="0"/>
              <a:t> </a:t>
            </a:r>
            <a:endParaRPr lang="ru-RU" sz="2005" dirty="0"/>
          </a:p>
          <a:p>
            <a:pPr indent="343792"/>
            <a:endParaRPr lang="ru-RU" sz="1805" dirty="0">
              <a:solidFill>
                <a:srgbClr val="000000"/>
              </a:solidFill>
            </a:endParaRPr>
          </a:p>
        </p:txBody>
      </p:sp>
    </p:spTree>
    <p:extLst>
      <p:ext uri="{BB962C8B-B14F-4D97-AF65-F5344CB8AC3E}">
        <p14:creationId xmlns:p14="http://schemas.microsoft.com/office/powerpoint/2010/main" val="170660047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73015" y="252560"/>
            <a:ext cx="10928040" cy="6098208"/>
          </a:xfrm>
          <a:prstGeom prst="rect">
            <a:avLst/>
          </a:prstGeom>
        </p:spPr>
        <p:txBody>
          <a:bodyPr wrap="square">
            <a:spAutoFit/>
          </a:bodyPr>
          <a:lstStyle/>
          <a:p>
            <a:pPr indent="343792"/>
            <a:r>
              <a:rPr lang="ru-RU" sz="2206" b="1" dirty="0">
                <a:solidFill>
                  <a:srgbClr val="FF0000"/>
                </a:solidFill>
              </a:rPr>
              <a:t>Списание неустоек</a:t>
            </a:r>
          </a:p>
          <a:p>
            <a:pPr indent="343792"/>
            <a:r>
              <a:rPr lang="ru-RU" sz="2206" b="1" dirty="0" smtClean="0"/>
              <a:t>Постановление </a:t>
            </a:r>
            <a:r>
              <a:rPr lang="ru-RU" sz="2206" b="1" dirty="0"/>
              <a:t>Правительства РФ от 04.07.2018 № 783</a:t>
            </a:r>
            <a:r>
              <a:rPr lang="ru-RU" sz="2206" b="1" dirty="0" smtClean="0"/>
              <a:t>:</a:t>
            </a:r>
          </a:p>
          <a:p>
            <a:pPr indent="343792"/>
            <a:endParaRPr lang="ru-RU" sz="2206" b="1" dirty="0" smtClean="0"/>
          </a:p>
          <a:p>
            <a:pPr marL="343792" indent="-343792">
              <a:buFontTx/>
              <a:buChar char="-"/>
            </a:pPr>
            <a:r>
              <a:rPr lang="ru-RU" sz="2005" dirty="0" smtClean="0"/>
              <a:t>подп</a:t>
            </a:r>
            <a:r>
              <a:rPr lang="ru-RU" sz="2005" dirty="0"/>
              <a:t>. «в» п.2, подп. «г» п.3, п.4. </a:t>
            </a:r>
            <a:r>
              <a:rPr lang="ru-RU" sz="2005" dirty="0" err="1"/>
              <a:t>подп</a:t>
            </a:r>
            <a:r>
              <a:rPr lang="ru-RU" sz="2005" dirty="0"/>
              <a:t>.«г» п.5, п.6 -14 -  увеличение цен материалов по стройке в 2021</a:t>
            </a:r>
            <a:r>
              <a:rPr lang="ru-RU" sz="2005" dirty="0" smtClean="0"/>
              <a:t>, 2022 (</a:t>
            </a:r>
            <a:r>
              <a:rPr lang="ru-RU" sz="2400" dirty="0"/>
              <a:t>обязательства </a:t>
            </a:r>
            <a:r>
              <a:rPr lang="ru-RU" sz="2400" u="sng" dirty="0">
                <a:solidFill>
                  <a:srgbClr val="00B050"/>
                </a:solidFill>
              </a:rPr>
              <a:t>не были исполнены в полном </a:t>
            </a:r>
            <a:r>
              <a:rPr lang="ru-RU" sz="2400" u="sng" dirty="0" smtClean="0">
                <a:solidFill>
                  <a:srgbClr val="00B050"/>
                </a:solidFill>
              </a:rPr>
              <a:t>объеме</a:t>
            </a:r>
            <a:r>
              <a:rPr lang="ru-RU" sz="2400" dirty="0" smtClean="0"/>
              <a:t>)</a:t>
            </a:r>
            <a:endParaRPr lang="ru-RU" sz="2005" dirty="0"/>
          </a:p>
          <a:p>
            <a:pPr marL="343792" indent="-343792">
              <a:buFontTx/>
              <a:buChar char="-"/>
            </a:pPr>
            <a:r>
              <a:rPr lang="ru-RU" sz="2005" dirty="0"/>
              <a:t> подп. «г» п.2, подп. «д» п.3, </a:t>
            </a:r>
            <a:r>
              <a:rPr lang="ru-RU" sz="2005" dirty="0" err="1"/>
              <a:t>подп</a:t>
            </a:r>
            <a:r>
              <a:rPr lang="ru-RU" sz="2005" dirty="0"/>
              <a:t>.«д» п.5, п.6 -14 правил - </a:t>
            </a:r>
            <a:r>
              <a:rPr lang="ru-RU" sz="2005" b="1" dirty="0">
                <a:solidFill>
                  <a:srgbClr val="FF0000"/>
                </a:solidFill>
              </a:rPr>
              <a:t>введение санкций  в </a:t>
            </a:r>
            <a:r>
              <a:rPr lang="ru-RU" sz="2005" b="1" dirty="0" smtClean="0">
                <a:solidFill>
                  <a:srgbClr val="FF0000"/>
                </a:solidFill>
              </a:rPr>
              <a:t>2022 </a:t>
            </a:r>
            <a:r>
              <a:rPr lang="ru-RU" sz="2005" b="1" dirty="0" smtClean="0"/>
              <a:t>(</a:t>
            </a:r>
            <a:r>
              <a:rPr lang="ru-RU" sz="2400" dirty="0"/>
              <a:t>обязательства </a:t>
            </a:r>
            <a:r>
              <a:rPr lang="ru-RU" sz="2400" u="sng" dirty="0">
                <a:solidFill>
                  <a:srgbClr val="00B050"/>
                </a:solidFill>
              </a:rPr>
              <a:t>не были исполнены в полном объеме</a:t>
            </a:r>
            <a:r>
              <a:rPr lang="ru-RU" sz="2400" dirty="0"/>
              <a:t> </a:t>
            </a:r>
            <a:r>
              <a:rPr lang="ru-RU" sz="2400" dirty="0" smtClean="0"/>
              <a:t>)</a:t>
            </a:r>
          </a:p>
          <a:p>
            <a:pPr marL="343792" indent="-343792">
              <a:buFontTx/>
              <a:buChar char="-"/>
            </a:pPr>
            <a:endParaRPr lang="ru-RU" sz="2400" b="1" dirty="0">
              <a:solidFill>
                <a:srgbClr val="FF0000"/>
              </a:solidFill>
            </a:endParaRPr>
          </a:p>
          <a:p>
            <a:r>
              <a:rPr lang="ru-RU" sz="2400" dirty="0" smtClean="0"/>
              <a:t>За </a:t>
            </a:r>
            <a:r>
              <a:rPr lang="ru-RU" sz="2400" b="1" u="sng" dirty="0" smtClean="0">
                <a:solidFill>
                  <a:srgbClr val="7030A0"/>
                </a:solidFill>
              </a:rPr>
              <a:t>2020,2021,2022 год и далее </a:t>
            </a:r>
            <a:r>
              <a:rPr lang="ru-RU" sz="2400" dirty="0" smtClean="0"/>
              <a:t>списание неустойки по контрактам</a:t>
            </a:r>
            <a:r>
              <a:rPr lang="ru-RU" sz="2400" dirty="0"/>
              <a:t>, </a:t>
            </a:r>
            <a:r>
              <a:rPr lang="ru-RU" sz="2400" b="1" u="sng" dirty="0">
                <a:solidFill>
                  <a:srgbClr val="002060"/>
                </a:solidFill>
              </a:rPr>
              <a:t>обязательства по которым исполнены </a:t>
            </a:r>
            <a:r>
              <a:rPr lang="ru-RU" sz="2400" b="1" u="sng" dirty="0">
                <a:solidFill>
                  <a:srgbClr val="FF0000"/>
                </a:solidFill>
              </a:rPr>
              <a:t>в полном </a:t>
            </a:r>
            <a:r>
              <a:rPr lang="ru-RU" sz="2400" b="1" u="sng" dirty="0" smtClean="0">
                <a:solidFill>
                  <a:srgbClr val="FF0000"/>
                </a:solidFill>
              </a:rPr>
              <a:t>объеме</a:t>
            </a:r>
          </a:p>
          <a:p>
            <a:endParaRPr lang="ru-RU" sz="2400" b="1" u="sng" dirty="0" smtClean="0">
              <a:solidFill>
                <a:srgbClr val="002060"/>
              </a:solidFill>
            </a:endParaRPr>
          </a:p>
          <a:p>
            <a:pPr marL="342900" indent="-342900">
              <a:buFontTx/>
              <a:buChar char="-"/>
            </a:pPr>
            <a:r>
              <a:rPr lang="ru-RU" sz="2000" u="sng" dirty="0" err="1" smtClean="0"/>
              <a:t>под.п</a:t>
            </a:r>
            <a:r>
              <a:rPr lang="ru-RU" sz="2000" u="sng" dirty="0" smtClean="0"/>
              <a:t> «а» п.3 </a:t>
            </a:r>
            <a:r>
              <a:rPr lang="ru-RU" sz="2000" dirty="0" err="1"/>
              <a:t>подп</a:t>
            </a:r>
            <a:r>
              <a:rPr lang="ru-RU" sz="2000" dirty="0"/>
              <a:t>.«г» п.5, п.6 -14 </a:t>
            </a:r>
            <a:r>
              <a:rPr lang="ru-RU" sz="2000" dirty="0" smtClean="0"/>
              <a:t>– вся неустойка, если </a:t>
            </a:r>
            <a:r>
              <a:rPr lang="ru-RU" sz="2000" dirty="0"/>
              <a:t>общая сумма начисленных и неуплаченных неустоек (штрафов, пеней) не превышает 5 процентов цены контракта</a:t>
            </a:r>
            <a:r>
              <a:rPr lang="ru-RU" sz="2000" dirty="0" smtClean="0"/>
              <a:t>,</a:t>
            </a:r>
          </a:p>
          <a:p>
            <a:pPr marL="342900" indent="-342900">
              <a:buFontTx/>
              <a:buChar char="-"/>
            </a:pPr>
            <a:r>
              <a:rPr lang="ru-RU" sz="2000" u="sng" dirty="0" err="1"/>
              <a:t>под.п</a:t>
            </a:r>
            <a:r>
              <a:rPr lang="ru-RU" sz="2000" u="sng" dirty="0"/>
              <a:t> </a:t>
            </a:r>
            <a:r>
              <a:rPr lang="ru-RU" sz="2000" u="sng" dirty="0" smtClean="0"/>
              <a:t>«б» </a:t>
            </a:r>
            <a:r>
              <a:rPr lang="ru-RU" sz="2000" u="sng" dirty="0"/>
              <a:t>п.3 </a:t>
            </a:r>
            <a:r>
              <a:rPr lang="ru-RU" sz="2000" dirty="0" err="1"/>
              <a:t>подп</a:t>
            </a:r>
            <a:r>
              <a:rPr lang="ru-RU" sz="2000" dirty="0"/>
              <a:t>.«г» п.5, п.6 -14</a:t>
            </a:r>
            <a:r>
              <a:rPr lang="ru-RU" sz="2000" dirty="0" smtClean="0">
                <a:solidFill>
                  <a:srgbClr val="000000"/>
                </a:solidFill>
              </a:rPr>
              <a:t> </a:t>
            </a:r>
            <a:r>
              <a:rPr lang="ru-RU" sz="2000" dirty="0">
                <a:solidFill>
                  <a:srgbClr val="000000"/>
                </a:solidFill>
              </a:rPr>
              <a:t>если общая сумма начисленных и неуплаченных неустоек (штрафов, пеней) превышает 5 %</a:t>
            </a:r>
            <a:r>
              <a:rPr lang="ru-RU" sz="2000" dirty="0" smtClean="0">
                <a:solidFill>
                  <a:srgbClr val="000000"/>
                </a:solidFill>
              </a:rPr>
              <a:t> </a:t>
            </a:r>
            <a:r>
              <a:rPr lang="ru-RU" sz="2000" dirty="0">
                <a:solidFill>
                  <a:srgbClr val="000000"/>
                </a:solidFill>
              </a:rPr>
              <a:t>цены контракта, но составляет не более 20 %</a:t>
            </a:r>
            <a:r>
              <a:rPr lang="ru-RU" sz="2000" dirty="0" smtClean="0">
                <a:solidFill>
                  <a:srgbClr val="000000"/>
                </a:solidFill>
              </a:rPr>
              <a:t> </a:t>
            </a:r>
            <a:r>
              <a:rPr lang="ru-RU" sz="2000" dirty="0">
                <a:solidFill>
                  <a:srgbClr val="000000"/>
                </a:solidFill>
              </a:rPr>
              <a:t>цены контракта, заказчик осуществляет списание 50 %</a:t>
            </a:r>
            <a:r>
              <a:rPr lang="ru-RU" sz="2000" dirty="0" smtClean="0">
                <a:solidFill>
                  <a:srgbClr val="000000"/>
                </a:solidFill>
              </a:rPr>
              <a:t> </a:t>
            </a:r>
            <a:r>
              <a:rPr lang="ru-RU" sz="2000" dirty="0">
                <a:solidFill>
                  <a:srgbClr val="000000"/>
                </a:solidFill>
              </a:rPr>
              <a:t>начисленных и неуплаченных сумм неустоек (штрафов, пеней) при условии уплаты 50 %</a:t>
            </a:r>
            <a:r>
              <a:rPr lang="ru-RU" sz="2000" dirty="0" smtClean="0">
                <a:solidFill>
                  <a:srgbClr val="000000"/>
                </a:solidFill>
              </a:rPr>
              <a:t> </a:t>
            </a:r>
            <a:r>
              <a:rPr lang="ru-RU" sz="2000" dirty="0">
                <a:solidFill>
                  <a:srgbClr val="000000"/>
                </a:solidFill>
              </a:rPr>
              <a:t>начисленных и неуплаченных сумм неустоек (штрафов, пеней),</a:t>
            </a:r>
            <a:r>
              <a:rPr lang="ru-RU" sz="2000" u="sng" dirty="0" smtClean="0"/>
              <a:t> </a:t>
            </a:r>
            <a:endParaRPr lang="ru-RU" sz="1805" dirty="0">
              <a:solidFill>
                <a:srgbClr val="000000"/>
              </a:solidFill>
            </a:endParaRPr>
          </a:p>
        </p:txBody>
      </p:sp>
    </p:spTree>
    <p:extLst>
      <p:ext uri="{BB962C8B-B14F-4D97-AF65-F5344CB8AC3E}">
        <p14:creationId xmlns:p14="http://schemas.microsoft.com/office/powerpoint/2010/main" val="117589078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0380" y="125062"/>
            <a:ext cx="10684390" cy="1203393"/>
          </a:xfrm>
          <a:prstGeom prst="rect">
            <a:avLst/>
          </a:prstGeom>
        </p:spPr>
        <p:txBody>
          <a:bodyPr wrap="square">
            <a:spAutoFit/>
          </a:bodyPr>
          <a:lstStyle/>
          <a:p>
            <a:r>
              <a:rPr lang="ru-RU" sz="1805" dirty="0">
                <a:solidFill>
                  <a:srgbClr val="000000"/>
                </a:solidFill>
              </a:rPr>
              <a:t>Списание начисленных и неуплаченных сумм неустоек (штрафов, пеней) осуществляется по контрактам, по которым в </a:t>
            </a:r>
            <a:r>
              <a:rPr lang="ru-RU" sz="1805" dirty="0" smtClean="0">
                <a:solidFill>
                  <a:srgbClr val="000000"/>
                </a:solidFill>
              </a:rPr>
              <a:t>2021,2022 </a:t>
            </a:r>
            <a:r>
              <a:rPr lang="ru-RU" sz="1805" dirty="0">
                <a:solidFill>
                  <a:srgbClr val="000000"/>
                </a:solidFill>
              </a:rPr>
              <a:t>году обязательства не были исполнены в полном объеме в связи с существенным увеличением в </a:t>
            </a:r>
            <a:r>
              <a:rPr lang="ru-RU" sz="1805" dirty="0" smtClean="0">
                <a:solidFill>
                  <a:srgbClr val="000000"/>
                </a:solidFill>
              </a:rPr>
              <a:t>2021,2022 </a:t>
            </a:r>
            <a:r>
              <a:rPr lang="ru-RU" sz="1805" dirty="0">
                <a:solidFill>
                  <a:srgbClr val="000000"/>
                </a:solidFill>
              </a:rPr>
              <a:t>году цен на строительные ресурсы, повлекшем невозможность исполнения контракта поставщиком (подрядчиком, исполнителем);</a:t>
            </a:r>
            <a:endParaRPr lang="ru-RU" sz="1805" dirty="0"/>
          </a:p>
        </p:txBody>
      </p:sp>
      <p:sp>
        <p:nvSpPr>
          <p:cNvPr id="3" name="Прямоугольник 2"/>
          <p:cNvSpPr/>
          <p:nvPr/>
        </p:nvSpPr>
        <p:spPr>
          <a:xfrm>
            <a:off x="681613" y="1468649"/>
            <a:ext cx="11261924" cy="2591923"/>
          </a:xfrm>
          <a:prstGeom prst="rect">
            <a:avLst/>
          </a:prstGeom>
          <a:ln>
            <a:solidFill>
              <a:schemeClr val="accent1"/>
            </a:solidFill>
          </a:ln>
        </p:spPr>
        <p:txBody>
          <a:bodyPr wrap="square">
            <a:spAutoFit/>
          </a:bodyPr>
          <a:lstStyle/>
          <a:p>
            <a:r>
              <a:rPr lang="ru-RU" sz="1805" dirty="0"/>
              <a:t>Списание осуществляется, если неуплаченные неустойки (штрафы, пени) начислены вследствие неисполнения поставщиком (подрядчиком, исполнителем) обязательств по контракту в связи с существенным увеличением в </a:t>
            </a:r>
            <a:r>
              <a:rPr lang="ru-RU" sz="1805" dirty="0" smtClean="0"/>
              <a:t>2021,2022 </a:t>
            </a:r>
            <a:r>
              <a:rPr lang="ru-RU" sz="1805" dirty="0"/>
              <a:t>году цен на строительные ресурсы, повлекшем невозможность исполнения контракта поставщиком (подрядчиком, исполнителем), заказчик осуществляет списание начисленных и неуплаченных сумм неустоек (штрафов, пеней) в период с даты заключения контракта до даты представления предусмотренного абзацем пятым подпункта "а" пункта 2 постановления Правительства РФ от 9 августа 2021 г. N 1315 предложения поставщика (подрядчика, исполнителя) об изменении существенных условий контракта в связи с существенным увеличением цен на строительные ресурсы, подлежащие поставке и (или) использованию при исполнении такого контракта, с приложением информации и документов, обосновывающих такое предложение;</a:t>
            </a:r>
          </a:p>
        </p:txBody>
      </p:sp>
      <p:sp>
        <p:nvSpPr>
          <p:cNvPr id="4" name="Прямоугольник 3"/>
          <p:cNvSpPr/>
          <p:nvPr/>
        </p:nvSpPr>
        <p:spPr>
          <a:xfrm>
            <a:off x="970380" y="4656262"/>
            <a:ext cx="10828773" cy="1203393"/>
          </a:xfrm>
          <a:prstGeom prst="rect">
            <a:avLst/>
          </a:prstGeom>
          <a:ln>
            <a:solidFill>
              <a:schemeClr val="accent1"/>
            </a:solidFill>
          </a:ln>
        </p:spPr>
        <p:txBody>
          <a:bodyPr wrap="square">
            <a:spAutoFit/>
          </a:bodyPr>
          <a:lstStyle/>
          <a:p>
            <a:r>
              <a:rPr lang="ru-RU" sz="1805" dirty="0"/>
              <a:t>основанием для принятия решения о списании начисленной и неуплаченной суммы неустоек - </a:t>
            </a:r>
            <a:r>
              <a:rPr lang="ru-RU" sz="1805" b="1" dirty="0">
                <a:solidFill>
                  <a:srgbClr val="7030A0"/>
                </a:solidFill>
              </a:rPr>
              <a:t>заключение сторонами контракта соглашения об увеличении цены контракта </a:t>
            </a:r>
            <a:r>
              <a:rPr lang="ru-RU" sz="1805" dirty="0"/>
              <a:t>в соответствии с положениями постановления Правительства РФ от 9 августа 2021 г. N 1315 "О внесении изменений в некоторые акты Правительства Российской Федерации";</a:t>
            </a:r>
          </a:p>
        </p:txBody>
      </p:sp>
    </p:spTree>
    <p:extLst>
      <p:ext uri="{BB962C8B-B14F-4D97-AF65-F5344CB8AC3E}">
        <p14:creationId xmlns:p14="http://schemas.microsoft.com/office/powerpoint/2010/main" val="35839888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14400" y="180369"/>
            <a:ext cx="10956946" cy="6386364"/>
          </a:xfrm>
          <a:prstGeom prst="rect">
            <a:avLst/>
          </a:prstGeom>
        </p:spPr>
        <p:txBody>
          <a:bodyPr wrap="square">
            <a:spAutoFit/>
          </a:bodyPr>
          <a:lstStyle/>
          <a:p>
            <a:r>
              <a:rPr lang="ru-RU" sz="1704" dirty="0"/>
              <a:t>Списывают </a:t>
            </a:r>
            <a:r>
              <a:rPr lang="ru-RU" sz="1704" b="1" dirty="0">
                <a:solidFill>
                  <a:srgbClr val="FF0000"/>
                </a:solidFill>
              </a:rPr>
              <a:t>всю неустойку по любым контрактам за любые года</a:t>
            </a:r>
            <a:r>
              <a:rPr lang="ru-RU" sz="1704" dirty="0"/>
              <a:t>, если они </a:t>
            </a:r>
            <a:r>
              <a:rPr lang="ru-RU" sz="1704" b="1" dirty="0">
                <a:solidFill>
                  <a:srgbClr val="7030A0"/>
                </a:solidFill>
              </a:rPr>
              <a:t>не исполнены в связи </a:t>
            </a:r>
            <a:r>
              <a:rPr lang="ru-RU" sz="1704" dirty="0"/>
              <a:t>с введением политических или экономических санкций иностранными государствами. </a:t>
            </a:r>
            <a:endParaRPr lang="ru-RU" sz="1704" dirty="0" smtClean="0"/>
          </a:p>
          <a:p>
            <a:endParaRPr lang="ru-RU" sz="1704" dirty="0"/>
          </a:p>
          <a:p>
            <a:r>
              <a:rPr lang="ru-RU" sz="1704" b="1" dirty="0"/>
              <a:t>Одновременно применяются подп. «г» п.2, подп. «д» п.3, </a:t>
            </a:r>
            <a:r>
              <a:rPr lang="ru-RU" sz="1704" b="1" dirty="0" err="1"/>
              <a:t>подп</a:t>
            </a:r>
            <a:r>
              <a:rPr lang="ru-RU" sz="1704" b="1" dirty="0"/>
              <a:t>.«д» п.5, п.6 -14 правил постановления № 783. </a:t>
            </a:r>
          </a:p>
          <a:p>
            <a:endParaRPr lang="ru-RU" sz="1704" dirty="0"/>
          </a:p>
          <a:p>
            <a:r>
              <a:rPr lang="ru-RU" sz="1704" dirty="0"/>
              <a:t>Списание начисленных и неуплаченных сумм неустоек (штрафов, пеней) осуществляется по контрактам, по которым </a:t>
            </a:r>
            <a:r>
              <a:rPr lang="ru-RU" sz="1704" b="1" i="1" u="sng" dirty="0"/>
              <a:t>обязательства не были исполнены в полном объеме </a:t>
            </a:r>
            <a:r>
              <a:rPr lang="ru-RU" sz="1704" dirty="0"/>
              <a:t>по причине возникновения при исполнении контракта не зависящих от сторон контракта обстоятельств, влекущих невозможность его исполнения без изменения условий, в связи с введением политических или экономических санкций иностранными государствами, совершающими недружественные действия в отношении РФ, граждан РФ или российских юридических лиц, и (или) с введением иностранными государствами, государственными объединениями и (или) союзами и (или) государственными (межгосударственными) учреждениями иностранных государств или государственных объединений и (или) союзов мер ограничительного характера.</a:t>
            </a:r>
          </a:p>
          <a:p>
            <a:r>
              <a:rPr lang="ru-RU" sz="1704" dirty="0"/>
              <a:t>Списание начисленных и неуплаченных сумм неустоек (штрафов, пеней) осуществляется заказчиком в случае, если </a:t>
            </a:r>
            <a:r>
              <a:rPr lang="ru-RU" sz="1704" b="1" u="sng" dirty="0">
                <a:solidFill>
                  <a:srgbClr val="FF0000"/>
                </a:solidFill>
              </a:rPr>
              <a:t>неуплаченные неустойки (штрафы, пени)</a:t>
            </a:r>
            <a:r>
              <a:rPr lang="ru-RU" sz="1704" dirty="0"/>
              <a:t> начислены вследствие неисполнения поставщиком (подрядчиком, исполнителем) обязательств по контракту в связи с возникновением не зависящих от него обстоятельств, повлекших невозможность исполнения контракта в связи с введением санкций и (или) мер ограничительного характера, заказчик осуществляет списание начисленных и неуплаченных сумм неустоек (штрафов, пеней). </a:t>
            </a:r>
          </a:p>
          <a:p>
            <a:r>
              <a:rPr lang="ru-RU" sz="1704" b="1" u="sng" dirty="0"/>
              <a:t>При наличии документа о подтвержденных сторонами контракта расчетах по начисленной и неуплаченной сумме </a:t>
            </a:r>
            <a:r>
              <a:rPr lang="ru-RU" sz="1704" dirty="0"/>
              <a:t>неустоек (штрафов, пеней) основанием для принятия решения является исполнение (при наличии) поставщиком (подрядчиком, исполнителем) обязательств по контракту, подтвержденное </a:t>
            </a:r>
            <a:r>
              <a:rPr lang="ru-RU" sz="1704" b="1" u="sng" dirty="0">
                <a:solidFill>
                  <a:srgbClr val="7030A0"/>
                </a:solidFill>
              </a:rPr>
              <a:t>актом приемки или иным документом</a:t>
            </a:r>
            <a:r>
              <a:rPr lang="ru-RU" sz="1704" dirty="0"/>
              <a:t>, и обоснование обстоятельств, повлекших невозможность исполнения контракта в связи с введением санкций и (или) мер ограничительного характера, представленное поставщиком (подрядчиком, исполнителем) заказчику в письменной форме с приложением подтверждающих документов (при их наличии).</a:t>
            </a:r>
          </a:p>
        </p:txBody>
      </p:sp>
    </p:spTree>
    <p:extLst>
      <p:ext uri="{BB962C8B-B14F-4D97-AF65-F5344CB8AC3E}">
        <p14:creationId xmlns:p14="http://schemas.microsoft.com/office/powerpoint/2010/main" val="3415596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800" y="457200"/>
            <a:ext cx="10510604" cy="5816977"/>
          </a:xfrm>
          <a:prstGeom prst="rect">
            <a:avLst/>
          </a:prstGeom>
        </p:spPr>
        <p:txBody>
          <a:bodyPr wrap="square">
            <a:spAutoFit/>
          </a:bodyPr>
          <a:lstStyle/>
          <a:p>
            <a:pPr lvl="0"/>
            <a:r>
              <a:rPr lang="ru-RU" sz="2400" dirty="0" smtClean="0">
                <a:solidFill>
                  <a:prstClr val="black"/>
                </a:solidFill>
              </a:rPr>
              <a:t>За </a:t>
            </a:r>
            <a:r>
              <a:rPr lang="ru-RU" sz="2400" dirty="0">
                <a:solidFill>
                  <a:prstClr val="black"/>
                </a:solidFill>
              </a:rPr>
              <a:t>2020,2021,2022 </a:t>
            </a:r>
            <a:r>
              <a:rPr lang="ru-RU" sz="2400" dirty="0" smtClean="0">
                <a:solidFill>
                  <a:prstClr val="black"/>
                </a:solidFill>
              </a:rPr>
              <a:t> и далее списание </a:t>
            </a:r>
            <a:r>
              <a:rPr lang="ru-RU" sz="2400" dirty="0">
                <a:solidFill>
                  <a:prstClr val="black"/>
                </a:solidFill>
              </a:rPr>
              <a:t>неустойки по контрактам, </a:t>
            </a:r>
            <a:r>
              <a:rPr lang="ru-RU" sz="2400" b="1" u="sng" dirty="0">
                <a:solidFill>
                  <a:srgbClr val="002060"/>
                </a:solidFill>
              </a:rPr>
              <a:t>обязательства по которым исполнены </a:t>
            </a:r>
            <a:r>
              <a:rPr lang="ru-RU" sz="2400" b="1" u="sng" dirty="0">
                <a:solidFill>
                  <a:srgbClr val="FF0000"/>
                </a:solidFill>
              </a:rPr>
              <a:t>в полном объеме</a:t>
            </a:r>
          </a:p>
          <a:p>
            <a:pPr indent="342900"/>
            <a:endParaRPr lang="ru-RU" dirty="0" smtClean="0">
              <a:solidFill>
                <a:srgbClr val="000000"/>
              </a:solidFill>
            </a:endParaRPr>
          </a:p>
          <a:p>
            <a:pPr indent="342900"/>
            <a:r>
              <a:rPr lang="ru-RU" dirty="0" smtClean="0">
                <a:solidFill>
                  <a:srgbClr val="000000"/>
                </a:solidFill>
              </a:rPr>
              <a:t>5</a:t>
            </a:r>
            <a:r>
              <a:rPr lang="ru-RU" dirty="0">
                <a:solidFill>
                  <a:srgbClr val="000000"/>
                </a:solidFill>
              </a:rPr>
              <a:t>. При наличии документа о подтвержденных сторонами контракта расчетах по начисленной и неуплаченной сумме неустоек (штрафов, пеней) основанием для принятия решения о списании начисленной и неуплаченной суммы неустоек (штрафов, пеней) является:</a:t>
            </a:r>
          </a:p>
          <a:p>
            <a:r>
              <a:rPr lang="ru-RU" dirty="0"/>
              <a:t>а) в случае, предусмотренном </a:t>
            </a:r>
            <a:r>
              <a:rPr lang="ru-RU" u="sng" dirty="0">
                <a:solidFill>
                  <a:srgbClr val="1A0DAB"/>
                </a:solidFill>
              </a:rPr>
              <a:t>подпунктом "а" пункта 3</a:t>
            </a:r>
            <a:r>
              <a:rPr lang="ru-RU" dirty="0"/>
              <a:t> </a:t>
            </a:r>
            <a:r>
              <a:rPr lang="ru-RU" dirty="0" smtClean="0"/>
              <a:t> </a:t>
            </a:r>
            <a:r>
              <a:rPr lang="ru-RU" dirty="0"/>
              <a:t>Правил, - исполнение поставщиком (подрядчиком, исполнителем) обязательств (за исключением гарантийных обязательств) по контракту в полном объеме, </a:t>
            </a:r>
            <a:r>
              <a:rPr lang="ru-RU" dirty="0">
                <a:solidFill>
                  <a:srgbClr val="FF0000"/>
                </a:solidFill>
              </a:rPr>
              <a:t>подтвержденное актом приемки или иным </a:t>
            </a:r>
            <a:r>
              <a:rPr lang="ru-RU" dirty="0" smtClean="0">
                <a:solidFill>
                  <a:srgbClr val="FF0000"/>
                </a:solidFill>
              </a:rPr>
              <a:t>документом;</a:t>
            </a:r>
            <a:endParaRPr lang="ru-RU" dirty="0">
              <a:solidFill>
                <a:srgbClr val="FF0000"/>
              </a:solidFill>
            </a:endParaRPr>
          </a:p>
          <a:p>
            <a:r>
              <a:rPr lang="ru-RU" dirty="0" smtClean="0"/>
              <a:t>б</a:t>
            </a:r>
            <a:r>
              <a:rPr lang="ru-RU" dirty="0"/>
              <a:t>) в случае, предусмотренном </a:t>
            </a:r>
            <a:r>
              <a:rPr lang="ru-RU" u="sng" dirty="0">
                <a:solidFill>
                  <a:srgbClr val="1A0DAB"/>
                </a:solidFill>
              </a:rPr>
              <a:t>подпунктом "б" пункта 3</a:t>
            </a:r>
            <a:r>
              <a:rPr lang="ru-RU" dirty="0"/>
              <a:t> </a:t>
            </a:r>
            <a:r>
              <a:rPr lang="ru-RU" dirty="0" smtClean="0"/>
              <a:t>Правил</a:t>
            </a:r>
            <a:r>
              <a:rPr lang="ru-RU" dirty="0"/>
              <a:t>, в дополнение к документам, указанным в </a:t>
            </a:r>
            <a:r>
              <a:rPr lang="ru-RU" u="sng" dirty="0">
                <a:solidFill>
                  <a:srgbClr val="1A0DAB"/>
                </a:solidFill>
              </a:rPr>
              <a:t>подпункте </a:t>
            </a:r>
            <a:r>
              <a:rPr lang="ru-RU" u="sng" dirty="0" smtClean="0">
                <a:solidFill>
                  <a:srgbClr val="1A0DAB"/>
                </a:solidFill>
              </a:rPr>
              <a:t>«а»</a:t>
            </a:r>
            <a:r>
              <a:rPr lang="ru-RU" dirty="0" smtClean="0"/>
              <a:t> </a:t>
            </a:r>
            <a:r>
              <a:rPr lang="ru-RU" dirty="0"/>
              <a:t>пункта, - информация администратора доходов бюджета (бюджета государственного внебюджетного фонда </a:t>
            </a:r>
            <a:r>
              <a:rPr lang="ru-RU" dirty="0" smtClean="0"/>
              <a:t>РФ) </a:t>
            </a:r>
            <a:r>
              <a:rPr lang="ru-RU" dirty="0">
                <a:solidFill>
                  <a:srgbClr val="0070C0"/>
                </a:solidFill>
              </a:rPr>
              <a:t>о зачислении уплаченных поставщиком (подрядчиком, исполнителем) сумм неустоек (штрафов, пеней) в бюджет</a:t>
            </a:r>
            <a:r>
              <a:rPr lang="ru-RU" dirty="0"/>
              <a:t> (бюджет государственного внебюджетного фонда </a:t>
            </a:r>
            <a:r>
              <a:rPr lang="ru-RU" dirty="0" smtClean="0"/>
              <a:t>РФ) </a:t>
            </a:r>
            <a:r>
              <a:rPr lang="ru-RU" dirty="0"/>
              <a:t>(если начисленная и неуплаченная сумма неустоек (штрафов, пеней) возникла перед государственным (муниципальным) заказчиком) или </a:t>
            </a:r>
            <a:r>
              <a:rPr lang="ru-RU" dirty="0">
                <a:solidFill>
                  <a:srgbClr val="0070C0"/>
                </a:solidFill>
              </a:rPr>
              <a:t>информация о зачислении средств, уплаченных поставщиком (подрядчиком, исполнителем) на счет заказчика, автономного учреждения или юридического лица (если начисленная и неуплаченная сумма неустоек (штрафов, пеней) возникла перед бюджетным учреждением</a:t>
            </a:r>
            <a:r>
              <a:rPr lang="ru-RU" dirty="0"/>
              <a:t>, государственным, муниципальным унитарным предприятием, а также автономным учреждением в случаях осуществления им закупок в соответствии с </a:t>
            </a:r>
            <a:r>
              <a:rPr lang="ru-RU" u="sng" dirty="0">
                <a:solidFill>
                  <a:srgbClr val="1A0DAB"/>
                </a:solidFill>
              </a:rPr>
              <a:t>частью 4</a:t>
            </a:r>
            <a:r>
              <a:rPr lang="ru-RU" dirty="0"/>
              <a:t> или юридического лица в случаях осуществления им закупок в соответствии с </a:t>
            </a:r>
            <a:r>
              <a:rPr lang="ru-RU" u="sng" dirty="0">
                <a:solidFill>
                  <a:srgbClr val="1A0DAB"/>
                </a:solidFill>
              </a:rPr>
              <a:t>частями 4(1)</a:t>
            </a:r>
            <a:r>
              <a:rPr lang="ru-RU" dirty="0"/>
              <a:t> и </a:t>
            </a:r>
            <a:r>
              <a:rPr lang="ru-RU" u="sng" dirty="0">
                <a:solidFill>
                  <a:srgbClr val="1A0DAB"/>
                </a:solidFill>
              </a:rPr>
              <a:t>5 статьи </a:t>
            </a:r>
            <a:r>
              <a:rPr lang="ru-RU" u="sng" dirty="0" smtClean="0">
                <a:solidFill>
                  <a:srgbClr val="1A0DAB"/>
                </a:solidFill>
              </a:rPr>
              <a:t>15</a:t>
            </a:r>
            <a:r>
              <a:rPr lang="ru-RU" dirty="0" smtClean="0"/>
              <a:t> закона</a:t>
            </a:r>
            <a:endParaRPr lang="ru-RU" dirty="0"/>
          </a:p>
        </p:txBody>
      </p:sp>
    </p:spTree>
    <p:extLst>
      <p:ext uri="{BB962C8B-B14F-4D97-AF65-F5344CB8AC3E}">
        <p14:creationId xmlns:p14="http://schemas.microsoft.com/office/powerpoint/2010/main" val="2189180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4780" y="381000"/>
            <a:ext cx="12187220" cy="6172200"/>
          </a:xfrm>
          <a:prstGeom prst="rect">
            <a:avLst/>
          </a:prstGeom>
          <a:blipFill>
            <a:blip r:embed="rId2" cstate="print"/>
            <a:stretch>
              <a:fillRect/>
            </a:stretch>
          </a:blipFill>
        </p:spPr>
        <p:txBody>
          <a:bodyPr wrap="square" lIns="0" tIns="0" rIns="0" bIns="0" rtlCol="0"/>
          <a:lstStyle/>
          <a:p>
            <a:endParaRPr sz="2400"/>
          </a:p>
        </p:txBody>
      </p:sp>
    </p:spTree>
    <p:extLst>
      <p:ext uri="{BB962C8B-B14F-4D97-AF65-F5344CB8AC3E}">
        <p14:creationId xmlns:p14="http://schemas.microsoft.com/office/powerpoint/2010/main" val="6098817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315581" y="195986"/>
            <a:ext cx="8429054" cy="520912"/>
          </a:xfrm>
          <a:prstGeom prst="rect">
            <a:avLst/>
          </a:prstGeom>
        </p:spPr>
        <p:txBody>
          <a:bodyPr vert="horz" wrap="square" lIns="0" tIns="0" rIns="0" bIns="0" rtlCol="0">
            <a:spAutoFit/>
          </a:bodyPr>
          <a:lstStyle/>
          <a:p>
            <a:pPr>
              <a:lnSpc>
                <a:spcPts val="4448"/>
              </a:lnSpc>
            </a:pPr>
            <a:r>
              <a:rPr sz="3250" b="1" spc="-21" dirty="0">
                <a:solidFill>
                  <a:srgbClr val="7030A0"/>
                </a:solidFill>
                <a:latin typeface="Times New Roman" panose="02020603050405020304" pitchFamily="18" charset="0"/>
                <a:cs typeface="Times New Roman" panose="02020603050405020304" pitchFamily="18" charset="0"/>
              </a:rPr>
              <a:t>Новые</a:t>
            </a:r>
            <a:r>
              <a:rPr sz="3250" b="1" spc="-89" dirty="0">
                <a:solidFill>
                  <a:srgbClr val="7030A0"/>
                </a:solidFill>
                <a:latin typeface="Times New Roman" panose="02020603050405020304" pitchFamily="18" charset="0"/>
                <a:cs typeface="Times New Roman" panose="02020603050405020304" pitchFamily="18" charset="0"/>
              </a:rPr>
              <a:t> </a:t>
            </a:r>
            <a:r>
              <a:rPr sz="3250" b="1" spc="-22" dirty="0">
                <a:solidFill>
                  <a:srgbClr val="7030A0"/>
                </a:solidFill>
                <a:latin typeface="Times New Roman" panose="02020603050405020304" pitchFamily="18" charset="0"/>
                <a:cs typeface="Times New Roman" panose="02020603050405020304" pitchFamily="18" charset="0"/>
              </a:rPr>
              <a:t>условия</a:t>
            </a:r>
            <a:r>
              <a:rPr sz="3250" b="1" spc="-87" dirty="0">
                <a:solidFill>
                  <a:srgbClr val="7030A0"/>
                </a:solidFill>
                <a:latin typeface="Times New Roman" panose="02020603050405020304" pitchFamily="18" charset="0"/>
                <a:cs typeface="Times New Roman" panose="02020603050405020304" pitchFamily="18" charset="0"/>
              </a:rPr>
              <a:t> </a:t>
            </a:r>
            <a:r>
              <a:rPr sz="3250" b="1" spc="-22" dirty="0">
                <a:solidFill>
                  <a:srgbClr val="7030A0"/>
                </a:solidFill>
                <a:latin typeface="Times New Roman" panose="02020603050405020304" pitchFamily="18" charset="0"/>
                <a:cs typeface="Times New Roman" panose="02020603050405020304" pitchFamily="18" charset="0"/>
              </a:rPr>
              <a:t>применения</a:t>
            </a:r>
            <a:r>
              <a:rPr sz="3250" b="1" spc="-87" dirty="0">
                <a:solidFill>
                  <a:srgbClr val="7030A0"/>
                </a:solidFill>
                <a:latin typeface="Times New Roman" panose="02020603050405020304" pitchFamily="18" charset="0"/>
                <a:cs typeface="Times New Roman" panose="02020603050405020304" pitchFamily="18" charset="0"/>
              </a:rPr>
              <a:t> </a:t>
            </a:r>
            <a:r>
              <a:rPr sz="3250" b="1" spc="-21" dirty="0">
                <a:solidFill>
                  <a:srgbClr val="7030A0"/>
                </a:solidFill>
                <a:latin typeface="Times New Roman" panose="02020603050405020304" pitchFamily="18" charset="0"/>
                <a:cs typeface="Times New Roman" panose="02020603050405020304" pitchFamily="18" charset="0"/>
              </a:rPr>
              <a:t>ПП</a:t>
            </a:r>
            <a:r>
              <a:rPr sz="3250" b="1" spc="-87" dirty="0">
                <a:solidFill>
                  <a:srgbClr val="7030A0"/>
                </a:solidFill>
                <a:latin typeface="Times New Roman" panose="02020603050405020304" pitchFamily="18" charset="0"/>
                <a:cs typeface="Times New Roman" panose="02020603050405020304" pitchFamily="18" charset="0"/>
              </a:rPr>
              <a:t> </a:t>
            </a:r>
            <a:r>
              <a:rPr sz="3250" b="1" spc="-22" dirty="0">
                <a:solidFill>
                  <a:srgbClr val="7030A0"/>
                </a:solidFill>
                <a:latin typeface="Times New Roman" panose="02020603050405020304" pitchFamily="18" charset="0"/>
                <a:cs typeface="Times New Roman" panose="02020603050405020304" pitchFamily="18" charset="0"/>
              </a:rPr>
              <a:t>РФ</a:t>
            </a:r>
            <a:r>
              <a:rPr sz="3250" b="1" spc="-83" dirty="0">
                <a:solidFill>
                  <a:srgbClr val="7030A0"/>
                </a:solidFill>
                <a:latin typeface="Times New Roman" panose="02020603050405020304" pitchFamily="18" charset="0"/>
                <a:cs typeface="Times New Roman" panose="02020603050405020304" pitchFamily="18" charset="0"/>
              </a:rPr>
              <a:t> </a:t>
            </a:r>
            <a:r>
              <a:rPr lang="ru-RU" sz="3250" b="1" spc="-83" dirty="0">
                <a:solidFill>
                  <a:srgbClr val="7030A0"/>
                </a:solidFill>
                <a:latin typeface="Times New Roman" panose="02020603050405020304" pitchFamily="18" charset="0"/>
                <a:cs typeface="Times New Roman" panose="02020603050405020304" pitchFamily="18" charset="0"/>
              </a:rPr>
              <a:t>№ </a:t>
            </a:r>
            <a:r>
              <a:rPr sz="3250" b="1" spc="-22" dirty="0">
                <a:solidFill>
                  <a:srgbClr val="7030A0"/>
                </a:solidFill>
                <a:latin typeface="Times New Roman" panose="02020603050405020304" pitchFamily="18" charset="0"/>
                <a:cs typeface="Times New Roman" panose="02020603050405020304" pitchFamily="18" charset="0"/>
              </a:rPr>
              <a:t>783</a:t>
            </a:r>
          </a:p>
        </p:txBody>
      </p:sp>
      <p:sp>
        <p:nvSpPr>
          <p:cNvPr id="4" name="object 4"/>
          <p:cNvSpPr txBox="1"/>
          <p:nvPr/>
        </p:nvSpPr>
        <p:spPr>
          <a:xfrm>
            <a:off x="1130784" y="947011"/>
            <a:ext cx="10974642" cy="294953"/>
          </a:xfrm>
          <a:prstGeom prst="rect">
            <a:avLst/>
          </a:prstGeom>
        </p:spPr>
        <p:txBody>
          <a:bodyPr vert="horz" wrap="square" lIns="0" tIns="0" rIns="0" bIns="0" rtlCol="0">
            <a:spAutoFit/>
          </a:bodyPr>
          <a:lstStyle/>
          <a:p>
            <a:pPr marL="318975">
              <a:lnSpc>
                <a:spcPts val="2283"/>
              </a:lnSpc>
            </a:pPr>
            <a:endParaRPr sz="2042" dirty="0">
              <a:solidFill>
                <a:srgbClr val="F8FBFD"/>
              </a:solidFill>
              <a:latin typeface="GTHTRV+Arimo Regular"/>
              <a:cs typeface="GTHTRV+Arimo Regular"/>
            </a:endParaRPr>
          </a:p>
        </p:txBody>
      </p:sp>
      <p:sp>
        <p:nvSpPr>
          <p:cNvPr id="6" name="object 6"/>
          <p:cNvSpPr txBox="1"/>
          <p:nvPr/>
        </p:nvSpPr>
        <p:spPr>
          <a:xfrm>
            <a:off x="1265722" y="4437939"/>
            <a:ext cx="9398510" cy="294953"/>
          </a:xfrm>
          <a:prstGeom prst="rect">
            <a:avLst/>
          </a:prstGeom>
        </p:spPr>
        <p:txBody>
          <a:bodyPr vert="horz" wrap="square" lIns="0" tIns="0" rIns="0" bIns="0" rtlCol="0">
            <a:spAutoFit/>
          </a:bodyPr>
          <a:lstStyle/>
          <a:p>
            <a:pPr marL="51889">
              <a:lnSpc>
                <a:spcPts val="2283"/>
              </a:lnSpc>
            </a:pPr>
            <a:endParaRPr sz="2042" b="1" dirty="0">
              <a:solidFill>
                <a:srgbClr val="F4F20A"/>
              </a:solidFill>
              <a:latin typeface="UFGERW+Arimo Bold"/>
              <a:cs typeface="UFGERW+Arimo Bold"/>
            </a:endParaRPr>
          </a:p>
        </p:txBody>
      </p:sp>
      <p:graphicFrame>
        <p:nvGraphicFramePr>
          <p:cNvPr id="19" name="Схема 18"/>
          <p:cNvGraphicFramePr/>
          <p:nvPr>
            <p:extLst>
              <p:ext uri="{D42A27DB-BD31-4B8C-83A1-F6EECF244321}">
                <p14:modId xmlns:p14="http://schemas.microsoft.com/office/powerpoint/2010/main" val="913500415"/>
              </p:ext>
            </p:extLst>
          </p:nvPr>
        </p:nvGraphicFramePr>
        <p:xfrm>
          <a:off x="155340" y="334108"/>
          <a:ext cx="11701300" cy="6348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TextBox 22"/>
          <p:cNvSpPr txBox="1"/>
          <p:nvPr/>
        </p:nvSpPr>
        <p:spPr>
          <a:xfrm>
            <a:off x="965430" y="881967"/>
            <a:ext cx="10081120" cy="502766"/>
          </a:xfrm>
          <a:prstGeom prst="rect">
            <a:avLst/>
          </a:prstGeom>
          <a:noFill/>
        </p:spPr>
        <p:txBody>
          <a:bodyPr wrap="square" rtlCol="0">
            <a:spAutoFit/>
          </a:bodyPr>
          <a:lstStyle/>
          <a:p>
            <a:pPr algn="ctr"/>
            <a:r>
              <a:rPr lang="ru-RU" sz="2667" b="1" dirty="0">
                <a:solidFill>
                  <a:srgbClr val="7030A0"/>
                </a:solidFill>
                <a:latin typeface="Times New Roman" panose="02020603050405020304" pitchFamily="18" charset="0"/>
                <a:cs typeface="Times New Roman" panose="02020603050405020304" pitchFamily="18" charset="0"/>
              </a:rPr>
              <a:t>Как списать?</a:t>
            </a:r>
          </a:p>
        </p:txBody>
      </p:sp>
      <p:sp>
        <p:nvSpPr>
          <p:cNvPr id="24" name="TextBox 23"/>
          <p:cNvSpPr txBox="1"/>
          <p:nvPr/>
        </p:nvSpPr>
        <p:spPr>
          <a:xfrm>
            <a:off x="155340" y="5825621"/>
            <a:ext cx="11950086" cy="707886"/>
          </a:xfrm>
          <a:prstGeom prst="rect">
            <a:avLst/>
          </a:prstGeom>
          <a:noFill/>
        </p:spPr>
        <p:txBody>
          <a:bodyPr wrap="square" rtlCol="0">
            <a:spAutoFit/>
          </a:bodyPr>
          <a:lstStyle/>
          <a:p>
            <a:pPr algn="ctr">
              <a:lnSpc>
                <a:spcPts val="2283"/>
              </a:lnSpc>
              <a:spcBef>
                <a:spcPts val="166"/>
              </a:spcBef>
            </a:pPr>
            <a:r>
              <a:rPr lang="ru-RU" sz="2333" b="1" dirty="0">
                <a:latin typeface="Times New Roman" panose="02020603050405020304" pitchFamily="18" charset="0"/>
                <a:cs typeface="Times New Roman" panose="02020603050405020304" pitchFamily="18" charset="0"/>
              </a:rPr>
              <a:t>Обязательно наличие причинно–следственной связи </a:t>
            </a:r>
          </a:p>
          <a:p>
            <a:pPr algn="ctr">
              <a:lnSpc>
                <a:spcPts val="2283"/>
              </a:lnSpc>
              <a:spcBef>
                <a:spcPts val="166"/>
              </a:spcBef>
            </a:pPr>
            <a:r>
              <a:rPr lang="ru-RU" sz="2333" b="1" dirty="0">
                <a:latin typeface="Times New Roman" panose="02020603050405020304" pitchFamily="18" charset="0"/>
                <a:cs typeface="Times New Roman" panose="02020603050405020304" pitchFamily="18" charset="0"/>
              </a:rPr>
              <a:t>между обстоятельствами и неисполнением </a:t>
            </a:r>
            <a:r>
              <a:rPr lang="ru-RU" sz="2333" b="1" dirty="0" smtClean="0">
                <a:latin typeface="Times New Roman" panose="02020603050405020304" pitchFamily="18" charset="0"/>
                <a:cs typeface="Times New Roman" panose="02020603050405020304" pitchFamily="18" charset="0"/>
              </a:rPr>
              <a:t>обязательств по </a:t>
            </a:r>
            <a:r>
              <a:rPr lang="ru-RU" sz="2333" b="1" dirty="0">
                <a:latin typeface="Times New Roman" panose="02020603050405020304" pitchFamily="18" charset="0"/>
                <a:cs typeface="Times New Roman" panose="02020603050405020304" pitchFamily="18" charset="0"/>
              </a:rPr>
              <a:t>контракту  </a:t>
            </a:r>
          </a:p>
        </p:txBody>
      </p:sp>
      <p:sp>
        <p:nvSpPr>
          <p:cNvPr id="5" name="TextBox 4"/>
          <p:cNvSpPr txBox="1"/>
          <p:nvPr/>
        </p:nvSpPr>
        <p:spPr>
          <a:xfrm>
            <a:off x="9086658" y="1809627"/>
            <a:ext cx="2512371" cy="3139321"/>
          </a:xfrm>
          <a:prstGeom prst="rect">
            <a:avLst/>
          </a:prstGeom>
          <a:noFill/>
        </p:spPr>
        <p:txBody>
          <a:bodyPr wrap="square" rtlCol="0">
            <a:spAutoFit/>
          </a:bodyPr>
          <a:lstStyle/>
          <a:p>
            <a:r>
              <a:rPr lang="ru-RU" b="1" dirty="0">
                <a:solidFill>
                  <a:srgbClr val="FFFF00"/>
                </a:solidFill>
                <a:cs typeface="GTHTRV+Arimo Regular"/>
              </a:rPr>
              <a:t>Результат</a:t>
            </a:r>
          </a:p>
          <a:p>
            <a:r>
              <a:rPr lang="ru-RU" b="1" dirty="0" smtClean="0">
                <a:solidFill>
                  <a:srgbClr val="FFFF00"/>
                </a:solidFill>
                <a:cs typeface="GTHTRV+Arimo Regular"/>
              </a:rPr>
              <a:t>Списание </a:t>
            </a:r>
            <a:r>
              <a:rPr lang="ru-RU" b="1" dirty="0">
                <a:solidFill>
                  <a:srgbClr val="FFFF00"/>
                </a:solidFill>
                <a:cs typeface="GTHTRV+Arimo Regular"/>
              </a:rPr>
              <a:t>начисленных и неуплаченных сумм неустоек (штрафов, пеней) в течение 5  </a:t>
            </a:r>
            <a:r>
              <a:rPr lang="ru-RU" b="1" dirty="0" err="1">
                <a:solidFill>
                  <a:srgbClr val="FFFF00"/>
                </a:solidFill>
                <a:cs typeface="GTHTRV+Arimo Regular"/>
              </a:rPr>
              <a:t>раб.дн</a:t>
            </a:r>
            <a:r>
              <a:rPr lang="ru-RU" b="1" dirty="0">
                <a:solidFill>
                  <a:srgbClr val="FFFF00"/>
                </a:solidFill>
                <a:cs typeface="GTHTRV+Arimo Regular"/>
              </a:rPr>
              <a:t> после решения</a:t>
            </a:r>
          </a:p>
          <a:p>
            <a:r>
              <a:rPr lang="ru-RU" b="1" dirty="0" smtClean="0">
                <a:solidFill>
                  <a:srgbClr val="FFFF00"/>
                </a:solidFill>
                <a:cs typeface="GTHTRV+Arimo Regular"/>
              </a:rPr>
              <a:t>Уведомление </a:t>
            </a:r>
            <a:r>
              <a:rPr lang="ru-RU" b="1" dirty="0">
                <a:solidFill>
                  <a:srgbClr val="FFFF00"/>
                </a:solidFill>
                <a:cs typeface="GTHTRV+Arimo Regular"/>
              </a:rPr>
              <a:t>поставщика (подрядчика, исполнителя)  </a:t>
            </a:r>
          </a:p>
          <a:p>
            <a:r>
              <a:rPr lang="ru-RU" b="1" dirty="0">
                <a:solidFill>
                  <a:srgbClr val="FFFF00"/>
                </a:solidFill>
                <a:cs typeface="GTHTRV+Arimo Regular"/>
              </a:rPr>
              <a:t>о списании – 20 </a:t>
            </a:r>
            <a:r>
              <a:rPr lang="ru-RU" b="1" dirty="0" err="1">
                <a:solidFill>
                  <a:srgbClr val="FFFF00"/>
                </a:solidFill>
                <a:cs typeface="GTHTRV+Arimo Regular"/>
              </a:rPr>
              <a:t>дн</a:t>
            </a:r>
            <a:r>
              <a:rPr lang="ru-RU" b="1" dirty="0">
                <a:solidFill>
                  <a:srgbClr val="FFFF00"/>
                </a:solidFill>
                <a:cs typeface="GTHTRV+Arimo Regular"/>
              </a:rPr>
              <a:t>.</a:t>
            </a:r>
          </a:p>
        </p:txBody>
      </p:sp>
    </p:spTree>
    <p:extLst>
      <p:ext uri="{BB962C8B-B14F-4D97-AF65-F5344CB8AC3E}">
        <p14:creationId xmlns:p14="http://schemas.microsoft.com/office/powerpoint/2010/main" val="26138336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8305" y="1205625"/>
            <a:ext cx="10328249" cy="4154984"/>
          </a:xfrm>
          <a:prstGeom prst="rect">
            <a:avLst/>
          </a:prstGeom>
        </p:spPr>
        <p:txBody>
          <a:bodyPr wrap="square">
            <a:spAutoFit/>
          </a:bodyPr>
          <a:lstStyle/>
          <a:p>
            <a:r>
              <a:rPr lang="ru-RU" sz="2200" b="1" dirty="0"/>
              <a:t>Списание неустоек в </a:t>
            </a:r>
            <a:r>
              <a:rPr lang="ru-RU" sz="2200" b="1" dirty="0" err="1" smtClean="0"/>
              <a:t>госзакупках</a:t>
            </a:r>
            <a:endParaRPr lang="ru-RU" sz="2200" b="1" dirty="0" smtClean="0"/>
          </a:p>
          <a:p>
            <a:endParaRPr lang="ru-RU" sz="2200" b="1" dirty="0"/>
          </a:p>
          <a:p>
            <a:r>
              <a:rPr lang="ru-RU" sz="2200" dirty="0"/>
              <a:t>Планируют, что заказчики станут списывать неустойки за неисполнение либо ненадлежащее исполнение контракта по правилам Постановления Правительства РФ N 783, в том числе если (п. 3 проекта изменений</a:t>
            </a:r>
            <a:r>
              <a:rPr lang="ru-RU" sz="2200" dirty="0" smtClean="0"/>
              <a:t>):</a:t>
            </a:r>
          </a:p>
          <a:p>
            <a:endParaRPr lang="ru-RU" sz="2200" dirty="0"/>
          </a:p>
          <a:p>
            <a:pPr>
              <a:buFont typeface="Arial" panose="020B0604020202020204" pitchFamily="34" charset="0"/>
              <a:buChar char="•"/>
            </a:pPr>
            <a:r>
              <a:rPr lang="ru-RU" sz="2200" dirty="0"/>
              <a:t>обязательства не исполнили полностью из-за мобилизации в РФ;</a:t>
            </a:r>
          </a:p>
          <a:p>
            <a:pPr>
              <a:buFont typeface="Arial" panose="020B0604020202020204" pitchFamily="34" charset="0"/>
              <a:buChar char="•"/>
            </a:pPr>
            <a:r>
              <a:rPr lang="ru-RU" sz="2200" dirty="0"/>
              <a:t>есть письменное обоснование невозможности исполнить контракт по этой причине. Подтверждающие документы надо приложить к обоснованию (при их наличии);</a:t>
            </a:r>
          </a:p>
          <a:p>
            <a:pPr>
              <a:buFont typeface="Arial" panose="020B0604020202020204" pitchFamily="34" charset="0"/>
              <a:buChar char="•"/>
            </a:pPr>
            <a:r>
              <a:rPr lang="ru-RU" sz="2200" dirty="0"/>
              <a:t>есть акт приемки либо иной документ, который доказывает исполнение обязательств по контракту (если оно было</a:t>
            </a:r>
            <a:r>
              <a:rPr lang="ru-RU" sz="2200" dirty="0" smtClean="0"/>
              <a:t>).</a:t>
            </a:r>
            <a:endParaRPr lang="ru-RU" sz="2200" dirty="0"/>
          </a:p>
        </p:txBody>
      </p:sp>
    </p:spTree>
    <p:extLst>
      <p:ext uri="{BB962C8B-B14F-4D97-AF65-F5344CB8AC3E}">
        <p14:creationId xmlns:p14="http://schemas.microsoft.com/office/powerpoint/2010/main" val="181211161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727576" y="1"/>
            <a:ext cx="5940425" cy="365125"/>
          </a:xfrm>
          <a:custGeom>
            <a:avLst/>
            <a:gdLst/>
            <a:ahLst/>
            <a:cxnLst/>
            <a:rect l="l" t="t" r="r" b="b"/>
            <a:pathLst>
              <a:path w="5940425" h="365125">
                <a:moveTo>
                  <a:pt x="0" y="365125"/>
                </a:moveTo>
                <a:lnTo>
                  <a:pt x="5940425" y="365125"/>
                </a:lnTo>
                <a:lnTo>
                  <a:pt x="5940425" y="0"/>
                </a:lnTo>
                <a:lnTo>
                  <a:pt x="0" y="0"/>
                </a:lnTo>
                <a:lnTo>
                  <a:pt x="0" y="365125"/>
                </a:lnTo>
                <a:close/>
              </a:path>
            </a:pathLst>
          </a:custGeom>
          <a:solidFill>
            <a:srgbClr val="4F81BC"/>
          </a:solidFill>
        </p:spPr>
        <p:txBody>
          <a:bodyPr wrap="square" lIns="0" tIns="0" rIns="0" bIns="0" rtlCol="0"/>
          <a:lstStyle/>
          <a:p>
            <a:endParaRPr sz="1805"/>
          </a:p>
        </p:txBody>
      </p:sp>
      <p:sp>
        <p:nvSpPr>
          <p:cNvPr id="4" name="object 4"/>
          <p:cNvSpPr/>
          <p:nvPr/>
        </p:nvSpPr>
        <p:spPr>
          <a:xfrm>
            <a:off x="4656073" y="0"/>
            <a:ext cx="6011926" cy="6857996"/>
          </a:xfrm>
          <a:prstGeom prst="rect">
            <a:avLst/>
          </a:prstGeom>
          <a:blipFill>
            <a:blip r:embed="rId2" cstate="print"/>
            <a:stretch>
              <a:fillRect/>
            </a:stretch>
          </a:blipFill>
        </p:spPr>
        <p:txBody>
          <a:bodyPr wrap="square" lIns="0" tIns="0" rIns="0" bIns="0" rtlCol="0"/>
          <a:lstStyle/>
          <a:p>
            <a:endParaRPr sz="1805"/>
          </a:p>
        </p:txBody>
      </p:sp>
      <p:sp>
        <p:nvSpPr>
          <p:cNvPr id="5" name="object 5"/>
          <p:cNvSpPr/>
          <p:nvPr/>
        </p:nvSpPr>
        <p:spPr>
          <a:xfrm>
            <a:off x="4656201" y="981075"/>
            <a:ext cx="6012180" cy="2087880"/>
          </a:xfrm>
          <a:custGeom>
            <a:avLst/>
            <a:gdLst/>
            <a:ahLst/>
            <a:cxnLst/>
            <a:rect l="l" t="t" r="r" b="b"/>
            <a:pathLst>
              <a:path w="6012180" h="2087880">
                <a:moveTo>
                  <a:pt x="0" y="2087626"/>
                </a:moveTo>
                <a:lnTo>
                  <a:pt x="6011799" y="2087626"/>
                </a:lnTo>
                <a:lnTo>
                  <a:pt x="6011799" y="0"/>
                </a:lnTo>
                <a:lnTo>
                  <a:pt x="0" y="0"/>
                </a:lnTo>
                <a:lnTo>
                  <a:pt x="0" y="2087626"/>
                </a:lnTo>
                <a:close/>
              </a:path>
            </a:pathLst>
          </a:custGeom>
          <a:ln w="26424">
            <a:solidFill>
              <a:srgbClr val="385D89"/>
            </a:solidFill>
          </a:ln>
        </p:spPr>
        <p:txBody>
          <a:bodyPr wrap="square" lIns="0" tIns="0" rIns="0" bIns="0" rtlCol="0"/>
          <a:lstStyle/>
          <a:p>
            <a:endParaRPr sz="1805"/>
          </a:p>
        </p:txBody>
      </p:sp>
      <p:sp>
        <p:nvSpPr>
          <p:cNvPr id="6" name="object 6"/>
          <p:cNvSpPr/>
          <p:nvPr/>
        </p:nvSpPr>
        <p:spPr>
          <a:xfrm>
            <a:off x="4656201" y="6165850"/>
            <a:ext cx="6012180" cy="0"/>
          </a:xfrm>
          <a:custGeom>
            <a:avLst/>
            <a:gdLst/>
            <a:ahLst/>
            <a:cxnLst/>
            <a:rect l="l" t="t" r="r" b="b"/>
            <a:pathLst>
              <a:path w="6012180">
                <a:moveTo>
                  <a:pt x="0" y="0"/>
                </a:moveTo>
                <a:lnTo>
                  <a:pt x="6011798" y="0"/>
                </a:lnTo>
              </a:path>
            </a:pathLst>
          </a:custGeom>
          <a:ln w="26424">
            <a:solidFill>
              <a:srgbClr val="385D89"/>
            </a:solidFill>
          </a:ln>
        </p:spPr>
        <p:txBody>
          <a:bodyPr wrap="square" lIns="0" tIns="0" rIns="0" bIns="0" rtlCol="0"/>
          <a:lstStyle/>
          <a:p>
            <a:endParaRPr sz="1805"/>
          </a:p>
        </p:txBody>
      </p:sp>
      <p:sp>
        <p:nvSpPr>
          <p:cNvPr id="7" name="object 7"/>
          <p:cNvSpPr/>
          <p:nvPr/>
        </p:nvSpPr>
        <p:spPr>
          <a:xfrm>
            <a:off x="4656201" y="4581526"/>
            <a:ext cx="6012180" cy="1584325"/>
          </a:xfrm>
          <a:custGeom>
            <a:avLst/>
            <a:gdLst/>
            <a:ahLst/>
            <a:cxnLst/>
            <a:rect l="l" t="t" r="r" b="b"/>
            <a:pathLst>
              <a:path w="6012180" h="1584325">
                <a:moveTo>
                  <a:pt x="6011798" y="0"/>
                </a:moveTo>
                <a:lnTo>
                  <a:pt x="0" y="0"/>
                </a:lnTo>
                <a:lnTo>
                  <a:pt x="0" y="1584325"/>
                </a:lnTo>
              </a:path>
            </a:pathLst>
          </a:custGeom>
          <a:ln w="26424">
            <a:solidFill>
              <a:srgbClr val="385D89"/>
            </a:solidFill>
          </a:ln>
        </p:spPr>
        <p:txBody>
          <a:bodyPr wrap="square" lIns="0" tIns="0" rIns="0" bIns="0" rtlCol="0"/>
          <a:lstStyle/>
          <a:p>
            <a:endParaRPr sz="1805"/>
          </a:p>
        </p:txBody>
      </p:sp>
      <p:sp>
        <p:nvSpPr>
          <p:cNvPr id="8" name="object 8"/>
          <p:cNvSpPr txBox="1"/>
          <p:nvPr/>
        </p:nvSpPr>
        <p:spPr>
          <a:xfrm>
            <a:off x="849804" y="1255326"/>
            <a:ext cx="3565457" cy="5427768"/>
          </a:xfrm>
          <a:prstGeom prst="rect">
            <a:avLst/>
          </a:prstGeom>
        </p:spPr>
        <p:txBody>
          <a:bodyPr vert="horz" wrap="square" lIns="0" tIns="0" rIns="0" bIns="0" rtlCol="0">
            <a:spAutoFit/>
          </a:bodyPr>
          <a:lstStyle/>
          <a:p>
            <a:pPr marL="12701"/>
            <a:r>
              <a:rPr sz="1404" b="1" spc="-5" dirty="0">
                <a:cs typeface="Times New Roman"/>
              </a:rPr>
              <a:t>Вкладка «Прочие</a:t>
            </a:r>
            <a:r>
              <a:rPr sz="1404" b="1" spc="-95" dirty="0">
                <a:cs typeface="Times New Roman"/>
              </a:rPr>
              <a:t> </a:t>
            </a:r>
            <a:r>
              <a:rPr sz="1404" b="1" spc="-5" dirty="0">
                <a:cs typeface="Times New Roman"/>
              </a:rPr>
              <a:t>начисления».</a:t>
            </a:r>
            <a:endParaRPr sz="1404" dirty="0">
              <a:cs typeface="Times New Roman"/>
            </a:endParaRPr>
          </a:p>
          <a:p>
            <a:pPr>
              <a:spcBef>
                <a:spcPts val="55"/>
              </a:spcBef>
            </a:pPr>
            <a:endParaRPr sz="1404" dirty="0">
              <a:cs typeface="Times New Roman"/>
            </a:endParaRPr>
          </a:p>
          <a:p>
            <a:pPr marL="373415" marR="69222" indent="-360713">
              <a:buClr>
                <a:srgbClr val="4F81BC"/>
              </a:buClr>
              <a:buSzPct val="85714"/>
              <a:buFont typeface="Wingdings"/>
              <a:buChar char=""/>
              <a:tabLst>
                <a:tab pos="373415" algn="l"/>
                <a:tab pos="374050" algn="l"/>
              </a:tabLst>
            </a:pPr>
            <a:r>
              <a:rPr sz="1404" spc="-5" dirty="0">
                <a:cs typeface="Times New Roman"/>
              </a:rPr>
              <a:t>Вкладка </a:t>
            </a:r>
            <a:r>
              <a:rPr sz="1404" dirty="0">
                <a:cs typeface="Times New Roman"/>
              </a:rPr>
              <a:t>отображается, </a:t>
            </a:r>
            <a:r>
              <a:rPr sz="1404" spc="5" dirty="0">
                <a:cs typeface="Times New Roman"/>
              </a:rPr>
              <a:t>если  </a:t>
            </a:r>
            <a:r>
              <a:rPr sz="1404" dirty="0">
                <a:cs typeface="Times New Roman"/>
              </a:rPr>
              <a:t>для </a:t>
            </a:r>
            <a:r>
              <a:rPr sz="1404" spc="-10" dirty="0">
                <a:cs typeface="Times New Roman"/>
              </a:rPr>
              <a:t>документа </a:t>
            </a:r>
            <a:r>
              <a:rPr sz="1404" dirty="0">
                <a:cs typeface="Times New Roman"/>
              </a:rPr>
              <a:t>о </a:t>
            </a:r>
            <a:r>
              <a:rPr sz="1404" spc="-5" dirty="0">
                <a:cs typeface="Times New Roman"/>
              </a:rPr>
              <a:t>приемке/его  исправлении получен </a:t>
            </a:r>
            <a:r>
              <a:rPr sz="1404" spc="-25" dirty="0">
                <a:cs typeface="Times New Roman"/>
              </a:rPr>
              <a:t>титул  </a:t>
            </a:r>
            <a:r>
              <a:rPr sz="1404" spc="-10" dirty="0">
                <a:cs typeface="Times New Roman"/>
              </a:rPr>
              <a:t>заказчика, </a:t>
            </a:r>
            <a:r>
              <a:rPr sz="1404" dirty="0">
                <a:cs typeface="Times New Roman"/>
              </a:rPr>
              <a:t>в </a:t>
            </a:r>
            <a:r>
              <a:rPr sz="1404" spc="-20" dirty="0">
                <a:cs typeface="Times New Roman"/>
              </a:rPr>
              <a:t>котором  </a:t>
            </a:r>
            <a:r>
              <a:rPr sz="1404" spc="-10" dirty="0">
                <a:cs typeface="Times New Roman"/>
              </a:rPr>
              <a:t>присутствует </a:t>
            </a:r>
            <a:r>
              <a:rPr sz="1404" spc="-5" dirty="0">
                <a:cs typeface="Times New Roman"/>
              </a:rPr>
              <a:t>информация </a:t>
            </a:r>
            <a:r>
              <a:rPr sz="1404" dirty="0">
                <a:cs typeface="Times New Roman"/>
              </a:rPr>
              <a:t>о  </a:t>
            </a:r>
            <a:r>
              <a:rPr sz="1404" spc="-5" dirty="0">
                <a:cs typeface="Times New Roman"/>
              </a:rPr>
              <a:t>прочих начислениях</a:t>
            </a:r>
            <a:r>
              <a:rPr sz="1404" spc="-110" dirty="0">
                <a:cs typeface="Times New Roman"/>
              </a:rPr>
              <a:t> </a:t>
            </a:r>
            <a:r>
              <a:rPr sz="1404" spc="-5" dirty="0">
                <a:cs typeface="Times New Roman"/>
              </a:rPr>
              <a:t>(заполнен  </a:t>
            </a:r>
            <a:r>
              <a:rPr sz="1404" spc="-25" dirty="0">
                <a:cs typeface="Times New Roman"/>
              </a:rPr>
              <a:t>хотя </a:t>
            </a:r>
            <a:r>
              <a:rPr sz="1404" dirty="0">
                <a:cs typeface="Times New Roman"/>
              </a:rPr>
              <a:t>бы </a:t>
            </a:r>
            <a:r>
              <a:rPr sz="1404" spc="-5" dirty="0">
                <a:cs typeface="Times New Roman"/>
              </a:rPr>
              <a:t>один </a:t>
            </a:r>
            <a:r>
              <a:rPr sz="1404" dirty="0" err="1">
                <a:cs typeface="Times New Roman"/>
              </a:rPr>
              <a:t>их</a:t>
            </a:r>
            <a:r>
              <a:rPr sz="1404" spc="-80" dirty="0">
                <a:cs typeface="Times New Roman"/>
              </a:rPr>
              <a:t> </a:t>
            </a:r>
            <a:r>
              <a:rPr sz="1404" spc="-20" dirty="0" err="1" smtClean="0">
                <a:cs typeface="Times New Roman"/>
              </a:rPr>
              <a:t>блоков</a:t>
            </a:r>
            <a:r>
              <a:rPr lang="ru-RU" sz="1404" spc="-20" dirty="0" smtClean="0">
                <a:cs typeface="Times New Roman"/>
              </a:rPr>
              <a:t> </a:t>
            </a:r>
            <a:r>
              <a:rPr sz="1404" spc="-5" dirty="0" smtClean="0">
                <a:cs typeface="Times New Roman"/>
              </a:rPr>
              <a:t>«</a:t>
            </a:r>
            <a:r>
              <a:rPr sz="1404" spc="-5" dirty="0" err="1" smtClean="0">
                <a:cs typeface="Times New Roman"/>
              </a:rPr>
              <a:t>Информация</a:t>
            </a:r>
            <a:r>
              <a:rPr sz="1404" spc="-5" dirty="0" smtClean="0">
                <a:cs typeface="Times New Roman"/>
              </a:rPr>
              <a:t> </a:t>
            </a:r>
            <a:r>
              <a:rPr sz="1404" dirty="0">
                <a:cs typeface="Times New Roman"/>
              </a:rPr>
              <a:t>о </a:t>
            </a:r>
            <a:r>
              <a:rPr sz="1404" spc="-5" dirty="0">
                <a:cs typeface="Times New Roman"/>
              </a:rPr>
              <a:t>начисленной  </a:t>
            </a:r>
            <a:r>
              <a:rPr sz="1404" spc="-15" dirty="0">
                <a:cs typeface="Times New Roman"/>
              </a:rPr>
              <a:t>неустойке </a:t>
            </a:r>
            <a:r>
              <a:rPr sz="1404" dirty="0">
                <a:cs typeface="Times New Roman"/>
              </a:rPr>
              <a:t>(штрафе, пени) и  </a:t>
            </a:r>
            <a:r>
              <a:rPr sz="1404" spc="-5" dirty="0">
                <a:cs typeface="Times New Roman"/>
              </a:rPr>
              <a:t>уменьшении </a:t>
            </a:r>
            <a:r>
              <a:rPr sz="1404" b="1" spc="-15" dirty="0">
                <a:solidFill>
                  <a:schemeClr val="accent6">
                    <a:lumMod val="75000"/>
                  </a:schemeClr>
                </a:solidFill>
                <a:cs typeface="Times New Roman"/>
              </a:rPr>
              <a:t>суммы</a:t>
            </a:r>
            <a:r>
              <a:rPr sz="1404" b="1" spc="-40" dirty="0">
                <a:solidFill>
                  <a:schemeClr val="accent6">
                    <a:lumMod val="75000"/>
                  </a:schemeClr>
                </a:solidFill>
                <a:cs typeface="Times New Roman"/>
              </a:rPr>
              <a:t> </a:t>
            </a:r>
            <a:r>
              <a:rPr sz="1404" b="1" spc="-5" dirty="0">
                <a:solidFill>
                  <a:schemeClr val="accent6">
                    <a:lumMod val="75000"/>
                  </a:schemeClr>
                </a:solidFill>
                <a:cs typeface="Times New Roman"/>
              </a:rPr>
              <a:t>оплаты»,</a:t>
            </a:r>
            <a:endParaRPr sz="1404" b="1" dirty="0">
              <a:solidFill>
                <a:schemeClr val="accent6">
                  <a:lumMod val="75000"/>
                </a:schemeClr>
              </a:solidFill>
              <a:cs typeface="Times New Roman"/>
            </a:endParaRPr>
          </a:p>
          <a:p>
            <a:pPr marL="373415" marR="427395"/>
            <a:r>
              <a:rPr sz="1404" spc="-5" dirty="0">
                <a:cs typeface="Times New Roman"/>
              </a:rPr>
              <a:t>«Информация </a:t>
            </a:r>
            <a:r>
              <a:rPr sz="1404" dirty="0">
                <a:cs typeface="Times New Roman"/>
              </a:rPr>
              <a:t>о налогах</a:t>
            </a:r>
            <a:r>
              <a:rPr sz="1404" spc="-85" dirty="0">
                <a:cs typeface="Times New Roman"/>
              </a:rPr>
              <a:t> </a:t>
            </a:r>
            <a:r>
              <a:rPr sz="1404" dirty="0">
                <a:cs typeface="Times New Roman"/>
              </a:rPr>
              <a:t>и  </a:t>
            </a:r>
            <a:r>
              <a:rPr sz="1404" spc="5" dirty="0">
                <a:cs typeface="Times New Roman"/>
              </a:rPr>
              <a:t>взносах, </a:t>
            </a:r>
            <a:r>
              <a:rPr sz="1404" spc="-10" dirty="0">
                <a:cs typeface="Times New Roman"/>
              </a:rPr>
              <a:t>уплачиваемых  </a:t>
            </a:r>
            <a:r>
              <a:rPr sz="1404" spc="-15" dirty="0">
                <a:cs typeface="Times New Roman"/>
              </a:rPr>
              <a:t>заказчиком </a:t>
            </a:r>
            <a:r>
              <a:rPr sz="1404" dirty="0">
                <a:cs typeface="Times New Roman"/>
              </a:rPr>
              <a:t>за физическое  </a:t>
            </a:r>
            <a:r>
              <a:rPr sz="1404" spc="-5" dirty="0">
                <a:cs typeface="Times New Roman"/>
              </a:rPr>
              <a:t>лицо»).</a:t>
            </a:r>
            <a:endParaRPr sz="1404" dirty="0">
              <a:cs typeface="Times New Roman"/>
            </a:endParaRPr>
          </a:p>
          <a:p>
            <a:pPr>
              <a:spcBef>
                <a:spcPts val="50"/>
              </a:spcBef>
            </a:pPr>
            <a:endParaRPr sz="1404" dirty="0">
              <a:cs typeface="Times New Roman"/>
            </a:endParaRPr>
          </a:p>
          <a:p>
            <a:pPr marL="373415" marR="5080" indent="-360713">
              <a:buClr>
                <a:srgbClr val="4F81BC"/>
              </a:buClr>
              <a:buSzPct val="82142"/>
              <a:buFont typeface="Wingdings"/>
              <a:buChar char=""/>
              <a:tabLst>
                <a:tab pos="373415" algn="l"/>
                <a:tab pos="374050" algn="l"/>
              </a:tabLst>
            </a:pPr>
            <a:r>
              <a:rPr sz="1404" spc="-5" dirty="0">
                <a:cs typeface="Times New Roman"/>
              </a:rPr>
              <a:t>Отображение информации </a:t>
            </a:r>
            <a:r>
              <a:rPr sz="1404" dirty="0">
                <a:cs typeface="Times New Roman"/>
              </a:rPr>
              <a:t>о  </a:t>
            </a:r>
            <a:r>
              <a:rPr sz="1404" spc="-5" dirty="0">
                <a:cs typeface="Times New Roman"/>
              </a:rPr>
              <a:t>начисленной </a:t>
            </a:r>
            <a:r>
              <a:rPr sz="1404" spc="-15" dirty="0">
                <a:cs typeface="Times New Roman"/>
              </a:rPr>
              <a:t>неустойке  </a:t>
            </a:r>
            <a:r>
              <a:rPr sz="1404" dirty="0">
                <a:cs typeface="Times New Roman"/>
              </a:rPr>
              <a:t>(штрафе, пени)</a:t>
            </a:r>
            <a:r>
              <a:rPr sz="1404" spc="-70" dirty="0">
                <a:cs typeface="Times New Roman"/>
              </a:rPr>
              <a:t> </a:t>
            </a:r>
            <a:r>
              <a:rPr sz="1404" dirty="0">
                <a:cs typeface="Times New Roman"/>
              </a:rPr>
              <a:t>осуществляется  в </a:t>
            </a:r>
            <a:r>
              <a:rPr sz="1404" spc="-5" dirty="0">
                <a:cs typeface="Times New Roman"/>
              </a:rPr>
              <a:t>одноименном разделе, </a:t>
            </a:r>
            <a:r>
              <a:rPr sz="1404" spc="5" dirty="0">
                <a:cs typeface="Times New Roman"/>
              </a:rPr>
              <a:t>если </a:t>
            </a:r>
            <a:r>
              <a:rPr sz="1404" dirty="0">
                <a:cs typeface="Times New Roman"/>
              </a:rPr>
              <a:t>в  </a:t>
            </a:r>
            <a:r>
              <a:rPr sz="1404" spc="-5" dirty="0">
                <a:cs typeface="Times New Roman"/>
              </a:rPr>
              <a:t>приложении </a:t>
            </a:r>
            <a:r>
              <a:rPr sz="1404" dirty="0">
                <a:cs typeface="Times New Roman"/>
              </a:rPr>
              <a:t>к </a:t>
            </a:r>
            <a:r>
              <a:rPr sz="1404" spc="-20" dirty="0">
                <a:cs typeface="Times New Roman"/>
              </a:rPr>
              <a:t>титулу </a:t>
            </a:r>
            <a:r>
              <a:rPr sz="1404" spc="-10" dirty="0">
                <a:cs typeface="Times New Roman"/>
              </a:rPr>
              <a:t>заказчика  </a:t>
            </a:r>
            <a:r>
              <a:rPr sz="1404" spc="-5" dirty="0">
                <a:cs typeface="Times New Roman"/>
              </a:rPr>
              <a:t>заполнен </a:t>
            </a:r>
            <a:r>
              <a:rPr sz="1404" dirty="0">
                <a:cs typeface="Times New Roman"/>
              </a:rPr>
              <a:t>аналогичный </a:t>
            </a:r>
            <a:r>
              <a:rPr sz="1404" spc="-10" dirty="0">
                <a:cs typeface="Times New Roman"/>
              </a:rPr>
              <a:t>блок </a:t>
            </a:r>
            <a:r>
              <a:rPr sz="1404" dirty="0">
                <a:cs typeface="Times New Roman"/>
              </a:rPr>
              <a:t>с  </a:t>
            </a:r>
            <a:r>
              <a:rPr sz="1404" spc="-5" dirty="0">
                <a:cs typeface="Times New Roman"/>
              </a:rPr>
              <a:t>информацией </a:t>
            </a:r>
            <a:r>
              <a:rPr sz="1404" dirty="0">
                <a:cs typeface="Times New Roman"/>
              </a:rPr>
              <a:t>о </a:t>
            </a:r>
            <a:r>
              <a:rPr sz="1404" spc="-5" dirty="0" err="1">
                <a:cs typeface="Times New Roman"/>
              </a:rPr>
              <a:t>начисленных</a:t>
            </a:r>
            <a:r>
              <a:rPr sz="1404" spc="-5" dirty="0">
                <a:cs typeface="Times New Roman"/>
              </a:rPr>
              <a:t>  </a:t>
            </a:r>
            <a:r>
              <a:rPr sz="1404" spc="-10" dirty="0" err="1" smtClean="0">
                <a:cs typeface="Times New Roman"/>
              </a:rPr>
              <a:t>неустойках</a:t>
            </a:r>
            <a:endParaRPr lang="ru-RU" sz="1404" spc="-10" dirty="0" smtClean="0">
              <a:cs typeface="Times New Roman"/>
            </a:endParaRPr>
          </a:p>
          <a:p>
            <a:pPr marL="373415" marR="5080" indent="-360713">
              <a:buClr>
                <a:srgbClr val="4F81BC"/>
              </a:buClr>
              <a:buSzPct val="82142"/>
              <a:buFont typeface="Wingdings"/>
              <a:buChar char=""/>
              <a:tabLst>
                <a:tab pos="373415" algn="l"/>
                <a:tab pos="374050" algn="l"/>
              </a:tabLst>
            </a:pPr>
            <a:endParaRPr lang="ru-RU" sz="1404" spc="-10" dirty="0" smtClean="0">
              <a:cs typeface="Times New Roman"/>
            </a:endParaRPr>
          </a:p>
          <a:p>
            <a:pPr marL="373415" marR="5080" indent="-360713">
              <a:buClr>
                <a:srgbClr val="4F81BC"/>
              </a:buClr>
              <a:buSzPct val="82142"/>
              <a:buFont typeface="Wingdings"/>
              <a:buChar char=""/>
              <a:tabLst>
                <a:tab pos="373415" algn="l"/>
                <a:tab pos="374050" algn="l"/>
              </a:tabLst>
            </a:pPr>
            <a:r>
              <a:rPr lang="ru-RU" sz="1404" b="1" spc="-10" dirty="0" smtClean="0">
                <a:solidFill>
                  <a:schemeClr val="accent6">
                    <a:lumMod val="75000"/>
                  </a:schemeClr>
                </a:solidFill>
                <a:cs typeface="Times New Roman"/>
              </a:rPr>
              <a:t>Если электронное актирование, неустойка выявлена на момент приемки и будет взыскана из оплаты. В остальных случаях через реестр контрактов</a:t>
            </a:r>
            <a:endParaRPr sz="1404" b="1" dirty="0">
              <a:solidFill>
                <a:schemeClr val="accent6">
                  <a:lumMod val="75000"/>
                </a:schemeClr>
              </a:solidFill>
              <a:cs typeface="Times New Roman"/>
            </a:endParaRPr>
          </a:p>
        </p:txBody>
      </p:sp>
      <p:sp>
        <p:nvSpPr>
          <p:cNvPr id="9" name="object 9"/>
          <p:cNvSpPr/>
          <p:nvPr/>
        </p:nvSpPr>
        <p:spPr>
          <a:xfrm>
            <a:off x="1524000" y="0"/>
            <a:ext cx="3203575" cy="990600"/>
          </a:xfrm>
          <a:custGeom>
            <a:avLst/>
            <a:gdLst/>
            <a:ahLst/>
            <a:cxnLst/>
            <a:rect l="l" t="t" r="r" b="b"/>
            <a:pathLst>
              <a:path w="3203575" h="990600">
                <a:moveTo>
                  <a:pt x="0" y="990600"/>
                </a:moveTo>
                <a:lnTo>
                  <a:pt x="3203575" y="990600"/>
                </a:lnTo>
                <a:lnTo>
                  <a:pt x="3203575" y="0"/>
                </a:lnTo>
                <a:lnTo>
                  <a:pt x="0" y="0"/>
                </a:lnTo>
                <a:lnTo>
                  <a:pt x="0" y="990600"/>
                </a:lnTo>
                <a:close/>
              </a:path>
            </a:pathLst>
          </a:custGeom>
          <a:solidFill>
            <a:srgbClr val="FFFFFF"/>
          </a:solidFill>
        </p:spPr>
        <p:txBody>
          <a:bodyPr wrap="square" lIns="0" tIns="0" rIns="0" bIns="0" rtlCol="0"/>
          <a:lstStyle/>
          <a:p>
            <a:endParaRPr sz="1805"/>
          </a:p>
        </p:txBody>
      </p:sp>
      <p:sp>
        <p:nvSpPr>
          <p:cNvPr id="10" name="object 10"/>
          <p:cNvSpPr txBox="1">
            <a:spLocks noGrp="1"/>
          </p:cNvSpPr>
          <p:nvPr>
            <p:ph type="title" idx="4294967295"/>
          </p:nvPr>
        </p:nvSpPr>
        <p:spPr>
          <a:xfrm>
            <a:off x="1761655" y="157424"/>
            <a:ext cx="2412794" cy="555451"/>
          </a:xfrm>
          <a:prstGeom prst="rect">
            <a:avLst/>
          </a:prstGeom>
        </p:spPr>
        <p:txBody>
          <a:bodyPr vert="horz" wrap="square" lIns="0" tIns="0" rIns="0" bIns="0" rtlCol="0" anchor="b">
            <a:spAutoFit/>
          </a:bodyPr>
          <a:lstStyle/>
          <a:p>
            <a:pPr marL="12701" marR="5080">
              <a:lnSpc>
                <a:spcPct val="100000"/>
              </a:lnSpc>
            </a:pPr>
            <a:r>
              <a:rPr sz="1805" spc="-80" dirty="0">
                <a:solidFill>
                  <a:srgbClr val="1F487C"/>
                </a:solidFill>
              </a:rPr>
              <a:t>Как </a:t>
            </a:r>
            <a:r>
              <a:rPr sz="1805" spc="-90" dirty="0">
                <a:solidFill>
                  <a:srgbClr val="1F487C"/>
                </a:solidFill>
              </a:rPr>
              <a:t>отразить  </a:t>
            </a:r>
            <a:r>
              <a:rPr sz="1805" spc="-114" dirty="0">
                <a:solidFill>
                  <a:srgbClr val="1F487C"/>
                </a:solidFill>
              </a:rPr>
              <a:t>неустойку </a:t>
            </a:r>
            <a:r>
              <a:rPr sz="1805" spc="-5" dirty="0">
                <a:solidFill>
                  <a:srgbClr val="1F487C"/>
                </a:solidFill>
              </a:rPr>
              <a:t>в  </a:t>
            </a:r>
            <a:r>
              <a:rPr sz="1805" spc="-100" dirty="0">
                <a:solidFill>
                  <a:srgbClr val="1F487C"/>
                </a:solidFill>
              </a:rPr>
              <a:t>электронном</a:t>
            </a:r>
            <a:r>
              <a:rPr sz="1805" spc="-290" dirty="0">
                <a:solidFill>
                  <a:srgbClr val="1F487C"/>
                </a:solidFill>
              </a:rPr>
              <a:t> </a:t>
            </a:r>
            <a:r>
              <a:rPr sz="1805" spc="-70" dirty="0">
                <a:solidFill>
                  <a:srgbClr val="1F487C"/>
                </a:solidFill>
              </a:rPr>
              <a:t>ДоП</a:t>
            </a:r>
          </a:p>
        </p:txBody>
      </p:sp>
      <p:sp>
        <p:nvSpPr>
          <p:cNvPr id="11" name="object 11"/>
          <p:cNvSpPr/>
          <p:nvPr/>
        </p:nvSpPr>
        <p:spPr>
          <a:xfrm>
            <a:off x="9840977" y="404813"/>
            <a:ext cx="827405" cy="503555"/>
          </a:xfrm>
          <a:custGeom>
            <a:avLst/>
            <a:gdLst/>
            <a:ahLst/>
            <a:cxnLst/>
            <a:rect l="l" t="t" r="r" b="b"/>
            <a:pathLst>
              <a:path w="827404" h="503555">
                <a:moveTo>
                  <a:pt x="0" y="503237"/>
                </a:moveTo>
                <a:lnTo>
                  <a:pt x="827087" y="503237"/>
                </a:lnTo>
                <a:lnTo>
                  <a:pt x="827087" y="0"/>
                </a:lnTo>
                <a:lnTo>
                  <a:pt x="0" y="0"/>
                </a:lnTo>
                <a:lnTo>
                  <a:pt x="0" y="503237"/>
                </a:lnTo>
                <a:close/>
              </a:path>
            </a:pathLst>
          </a:custGeom>
          <a:ln w="26424">
            <a:solidFill>
              <a:srgbClr val="385D89"/>
            </a:solidFill>
          </a:ln>
        </p:spPr>
        <p:txBody>
          <a:bodyPr wrap="square" lIns="0" tIns="0" rIns="0" bIns="0" rtlCol="0"/>
          <a:lstStyle/>
          <a:p>
            <a:endParaRPr sz="1805"/>
          </a:p>
        </p:txBody>
      </p:sp>
    </p:spTree>
    <p:extLst>
      <p:ext uri="{BB962C8B-B14F-4D97-AF65-F5344CB8AC3E}">
        <p14:creationId xmlns:p14="http://schemas.microsoft.com/office/powerpoint/2010/main" val="17206922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9716" y="479224"/>
            <a:ext cx="10729992" cy="2862322"/>
          </a:xfrm>
          <a:prstGeom prst="rect">
            <a:avLst/>
          </a:prstGeom>
        </p:spPr>
        <p:txBody>
          <a:bodyPr wrap="square">
            <a:spAutoFit/>
          </a:bodyPr>
          <a:lstStyle/>
          <a:p>
            <a:r>
              <a:rPr lang="ru-RU" sz="2000" b="1" dirty="0">
                <a:solidFill>
                  <a:srgbClr val="000000"/>
                </a:solidFill>
              </a:rPr>
              <a:t>Вкладка «Отсрочка и списание неустоек (штрафов, пеней)» </a:t>
            </a:r>
            <a:endParaRPr lang="ru-RU" sz="2000" b="1" dirty="0" smtClean="0">
              <a:solidFill>
                <a:srgbClr val="000000"/>
              </a:solidFill>
            </a:endParaRPr>
          </a:p>
          <a:p>
            <a:endParaRPr lang="ru-RU" sz="2000" dirty="0">
              <a:solidFill>
                <a:srgbClr val="000000"/>
              </a:solidFill>
            </a:endParaRPr>
          </a:p>
          <a:p>
            <a:r>
              <a:rPr lang="ru-RU" sz="2000" dirty="0">
                <a:solidFill>
                  <a:srgbClr val="000000"/>
                </a:solidFill>
              </a:rPr>
              <a:t>Вкладка «Отсрочка и списание неустоек (штрафов, пеней)» отображается, если на вкладке «Общая информация» была установлена отметка в поле «Наличие информации о предоставлении заказчиком отсрочек уплаты неустойки (штрафа, пени) и (или) осуществления списания начисленных сумм неустойки (штрафа, пени</a:t>
            </a:r>
            <a:r>
              <a:rPr lang="ru-RU" sz="2000" dirty="0" smtClean="0">
                <a:solidFill>
                  <a:srgbClr val="000000"/>
                </a:solidFill>
              </a:rPr>
              <a:t>)». Вкладка «Отсрочка и списание неустоек (штрафов, пеней)» представлена на рисунке далее</a:t>
            </a:r>
          </a:p>
          <a:p>
            <a:endParaRPr lang="ru-RU" sz="2000" dirty="0">
              <a:solidFill>
                <a:srgbClr val="000000"/>
              </a:solidFill>
            </a:endParaRPr>
          </a:p>
          <a:p>
            <a:r>
              <a:rPr lang="ru-RU" sz="2000" b="1" dirty="0" smtClean="0">
                <a:solidFill>
                  <a:srgbClr val="FF0000"/>
                </a:solidFill>
              </a:rPr>
              <a:t>Когда возможна отсрочка списания законом не установлено</a:t>
            </a:r>
            <a:endParaRPr lang="ru-RU" sz="2000" b="1" dirty="0">
              <a:solidFill>
                <a:srgbClr val="FF0000"/>
              </a:solidFill>
            </a:endParaRPr>
          </a:p>
        </p:txBody>
      </p:sp>
    </p:spTree>
    <p:extLst>
      <p:ext uri="{BB962C8B-B14F-4D97-AF65-F5344CB8AC3E}">
        <p14:creationId xmlns:p14="http://schemas.microsoft.com/office/powerpoint/2010/main" val="22131544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970" y="1"/>
            <a:ext cx="11265761" cy="6594542"/>
          </a:xfrm>
          <a:prstGeom prst="rect">
            <a:avLst/>
          </a:prstGeom>
        </p:spPr>
      </p:pic>
    </p:spTree>
    <p:extLst>
      <p:ext uri="{BB962C8B-B14F-4D97-AF65-F5344CB8AC3E}">
        <p14:creationId xmlns:p14="http://schemas.microsoft.com/office/powerpoint/2010/main" val="13402987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6210" y="587494"/>
            <a:ext cx="10838482" cy="1938992"/>
          </a:xfrm>
          <a:prstGeom prst="rect">
            <a:avLst/>
          </a:prstGeom>
        </p:spPr>
        <p:txBody>
          <a:bodyPr wrap="square">
            <a:spAutoFit/>
          </a:bodyPr>
          <a:lstStyle/>
          <a:p>
            <a:r>
              <a:rPr lang="ru-RU" sz="2000" b="1" dirty="0">
                <a:solidFill>
                  <a:srgbClr val="000000"/>
                </a:solidFill>
              </a:rPr>
              <a:t>Блок «Контрагенты и реквизиты счета для уплаты неустоек (штрафов, пеней)» </a:t>
            </a:r>
            <a:endParaRPr lang="ru-RU" sz="2000" dirty="0">
              <a:solidFill>
                <a:srgbClr val="000000"/>
              </a:solidFill>
            </a:endParaRPr>
          </a:p>
          <a:p>
            <a:r>
              <a:rPr lang="ru-RU" sz="2000" dirty="0">
                <a:solidFill>
                  <a:srgbClr val="000000"/>
                </a:solidFill>
              </a:rPr>
              <a:t>Блок отображается, если на вкладке «Общая информация» в блоке «Общие данные» (Рисунок 36) установлен признак </a:t>
            </a:r>
            <a:r>
              <a:rPr lang="ru-RU" sz="2000" b="1" dirty="0">
                <a:solidFill>
                  <a:srgbClr val="FF0000"/>
                </a:solidFill>
              </a:rPr>
              <a:t>«Контрактом предусмотрено удержание суммы неисполненных требований об уплате неустоек (штрафов, пеней) из суммы, подлежащей оплате поставщику (подрядчику, исполнителю)». </a:t>
            </a:r>
          </a:p>
          <a:p>
            <a:r>
              <a:rPr lang="ru-RU" sz="2000" dirty="0">
                <a:solidFill>
                  <a:srgbClr val="000000"/>
                </a:solidFill>
              </a:rPr>
              <a:t>Для добавления контрагента нажмите на гиперссылку «Добавить контрагента</a:t>
            </a:r>
            <a:r>
              <a:rPr lang="ru-RU" sz="2000" dirty="0" smtClean="0">
                <a:solidFill>
                  <a:srgbClr val="000000"/>
                </a:solidFill>
              </a:rPr>
              <a:t>»</a:t>
            </a:r>
            <a:endParaRPr lang="ru-RU" sz="2000" dirty="0"/>
          </a:p>
        </p:txBody>
      </p:sp>
      <p:pic>
        <p:nvPicPr>
          <p:cNvPr id="3" name="Рисунок 2"/>
          <p:cNvPicPr>
            <a:picLocks noChangeAspect="1"/>
          </p:cNvPicPr>
          <p:nvPr/>
        </p:nvPicPr>
        <p:blipFill>
          <a:blip r:embed="rId2"/>
          <a:stretch>
            <a:fillRect/>
          </a:stretch>
        </p:blipFill>
        <p:spPr>
          <a:xfrm>
            <a:off x="2278251" y="3060119"/>
            <a:ext cx="7718156" cy="1930335"/>
          </a:xfrm>
          <a:prstGeom prst="rect">
            <a:avLst/>
          </a:prstGeom>
        </p:spPr>
      </p:pic>
    </p:spTree>
    <p:extLst>
      <p:ext uri="{BB962C8B-B14F-4D97-AF65-F5344CB8AC3E}">
        <p14:creationId xmlns:p14="http://schemas.microsoft.com/office/powerpoint/2010/main" val="27254822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62000" y="1105910"/>
            <a:ext cx="10926418" cy="3477875"/>
          </a:xfrm>
          <a:prstGeom prst="rect">
            <a:avLst/>
          </a:prstGeom>
        </p:spPr>
        <p:txBody>
          <a:bodyPr wrap="square">
            <a:spAutoFit/>
          </a:bodyPr>
          <a:lstStyle/>
          <a:p>
            <a:r>
              <a:rPr lang="ru-RU" sz="2200" dirty="0"/>
              <a:t>В соответствии с Приказом Федерального казначейства от 10.12.2021 № 39н «Об утверждении Порядка регистрации в единой информационной системе в сфере закупок и Порядка пользования единой информационной системой в сфере закупок»: </a:t>
            </a:r>
            <a:r>
              <a:rPr lang="ru-RU" sz="2200" dirty="0" smtClean="0"/>
              <a:t>­</a:t>
            </a:r>
          </a:p>
          <a:p>
            <a:pPr marL="285750" indent="-285750">
              <a:buFontTx/>
              <a:buChar char="-"/>
            </a:pPr>
            <a:r>
              <a:rPr lang="ru-RU" sz="2200" dirty="0" smtClean="0"/>
              <a:t>приведены </a:t>
            </a:r>
            <a:r>
              <a:rPr lang="ru-RU" sz="2200" dirty="0"/>
              <a:t>в соответствующий вид наименования полномочий, указанных в Приказе № 39н</a:t>
            </a:r>
            <a:r>
              <a:rPr lang="ru-RU" sz="2200" dirty="0" smtClean="0"/>
              <a:t>;</a:t>
            </a:r>
          </a:p>
          <a:p>
            <a:pPr marL="285750" indent="-285750">
              <a:buFontTx/>
              <a:buChar char="-"/>
            </a:pPr>
            <a:r>
              <a:rPr lang="ru-RU" sz="2200" dirty="0" smtClean="0"/>
              <a:t>­ </a:t>
            </a:r>
            <a:r>
              <a:rPr lang="ru-RU" sz="2200" dirty="0"/>
              <a:t>в ролевую модель добавлено новое полномочие </a:t>
            </a:r>
            <a:r>
              <a:rPr lang="ru-RU" sz="2200" b="1" u="sng" dirty="0">
                <a:solidFill>
                  <a:srgbClr val="FF0000"/>
                </a:solidFill>
              </a:rPr>
              <a:t>«Лицо, уполномоченное на ведение бухгалтерского учёта (Главный бухгалтер)»</a:t>
            </a:r>
            <a:r>
              <a:rPr lang="ru-RU" sz="2200" dirty="0"/>
              <a:t> с возможностью установления его пользователю с полномочием «Уполномоченное лицо». Пользователь с данным полномочием может работать с распоряжениями о совершении казначейских платежей </a:t>
            </a:r>
            <a:r>
              <a:rPr lang="ru-RU" sz="2200" dirty="0" smtClean="0"/>
              <a:t> </a:t>
            </a:r>
            <a:r>
              <a:rPr lang="ru-RU" sz="2200" dirty="0"/>
              <a:t>и запросами на отзыв распоряжений о совершении казначейских платежей </a:t>
            </a:r>
            <a:r>
              <a:rPr lang="ru-RU" sz="2200" dirty="0" smtClean="0"/>
              <a:t>.</a:t>
            </a:r>
            <a:endParaRPr lang="ru-RU" sz="2200" dirty="0"/>
          </a:p>
        </p:txBody>
      </p:sp>
      <p:sp>
        <p:nvSpPr>
          <p:cNvPr id="4" name="Прямоугольник 3"/>
          <p:cNvSpPr/>
          <p:nvPr/>
        </p:nvSpPr>
        <p:spPr>
          <a:xfrm>
            <a:off x="1234698" y="5103674"/>
            <a:ext cx="10453720" cy="923330"/>
          </a:xfrm>
          <a:prstGeom prst="rect">
            <a:avLst/>
          </a:prstGeom>
        </p:spPr>
        <p:txBody>
          <a:bodyPr wrap="square">
            <a:spAutoFit/>
          </a:bodyPr>
          <a:lstStyle/>
          <a:p>
            <a:r>
              <a:rPr lang="ru-RU" dirty="0" smtClean="0"/>
              <a:t>Для тех, кто формирует платеж в автоматизированной системе Федерального </a:t>
            </a:r>
            <a:r>
              <a:rPr lang="ru-RU" dirty="0"/>
              <a:t>казначейства/подсистемы управления расходами Государственной интегрированной информационной системы управления общественными финансами «Электронный бюджет»</a:t>
            </a:r>
          </a:p>
        </p:txBody>
      </p:sp>
    </p:spTree>
    <p:extLst>
      <p:ext uri="{BB962C8B-B14F-4D97-AF65-F5344CB8AC3E}">
        <p14:creationId xmlns:p14="http://schemas.microsoft.com/office/powerpoint/2010/main" val="39893596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0744" y="438422"/>
            <a:ext cx="10915974" cy="5909310"/>
          </a:xfrm>
          <a:prstGeom prst="rect">
            <a:avLst/>
          </a:prstGeom>
        </p:spPr>
        <p:txBody>
          <a:bodyPr wrap="square">
            <a:spAutoFit/>
          </a:bodyPr>
          <a:lstStyle/>
          <a:p>
            <a:r>
              <a:rPr lang="ru-RU" b="1" dirty="0" smtClean="0"/>
              <a:t>РАСПОРЯЖЕНИЯ О </a:t>
            </a:r>
            <a:r>
              <a:rPr lang="ru-RU" b="1" dirty="0"/>
              <a:t>СОВЕРШЕНИИ КАЗНАЧЕЙСКИХ ПЛАТЕЖЕЙ (ЗАЯВКА НА КАССОВЫЙ РАСХОД) В </a:t>
            </a:r>
            <a:r>
              <a:rPr lang="ru-RU" b="1" dirty="0" smtClean="0"/>
              <a:t>ЕИС</a:t>
            </a:r>
          </a:p>
          <a:p>
            <a:endParaRPr lang="ru-RU" b="1" dirty="0" smtClean="0">
              <a:solidFill>
                <a:srgbClr val="000000"/>
              </a:solidFill>
            </a:endParaRPr>
          </a:p>
          <a:p>
            <a:r>
              <a:rPr lang="ru-RU" b="1" dirty="0" smtClean="0">
                <a:solidFill>
                  <a:srgbClr val="000000"/>
                </a:solidFill>
              </a:rPr>
              <a:t>Формирование </a:t>
            </a:r>
            <a:r>
              <a:rPr lang="ru-RU" b="1" dirty="0">
                <a:solidFill>
                  <a:srgbClr val="000000"/>
                </a:solidFill>
              </a:rPr>
              <a:t>РСКП с использованием функциональных возможностей ЕИС </a:t>
            </a:r>
            <a:r>
              <a:rPr lang="ru-RU" dirty="0">
                <a:solidFill>
                  <a:srgbClr val="000000"/>
                </a:solidFill>
              </a:rPr>
              <a:t>для последующей передачи в ПУР ЭБ/АС ФК осуществляется Заказчиком (ОПЗ) в случаях: </a:t>
            </a:r>
          </a:p>
          <a:p>
            <a:r>
              <a:rPr lang="ru-RU" dirty="0">
                <a:solidFill>
                  <a:srgbClr val="000000"/>
                </a:solidFill>
              </a:rPr>
              <a:t>• оплаты контрагенту авансового платежа; </a:t>
            </a:r>
          </a:p>
          <a:p>
            <a:r>
              <a:rPr lang="ru-RU" dirty="0">
                <a:solidFill>
                  <a:srgbClr val="000000"/>
                </a:solidFill>
              </a:rPr>
              <a:t>• оплаты контрагенту за поставленные ТРУ; </a:t>
            </a:r>
          </a:p>
          <a:p>
            <a:r>
              <a:rPr lang="ru-RU" dirty="0">
                <a:solidFill>
                  <a:srgbClr val="000000"/>
                </a:solidFill>
              </a:rPr>
              <a:t>• оплаты за контрагента налогов, сборов или иных платежей в бюджеты Российской Федерации; </a:t>
            </a:r>
          </a:p>
          <a:p>
            <a:r>
              <a:rPr lang="ru-RU" dirty="0">
                <a:solidFill>
                  <a:srgbClr val="000000"/>
                </a:solidFill>
              </a:rPr>
              <a:t>• оплата за контрагента неустоек (штрафов, пеней), начисленных по документам о приемке в электронной форме; </a:t>
            </a:r>
          </a:p>
          <a:p>
            <a:endParaRPr lang="ru-RU" dirty="0">
              <a:solidFill>
                <a:srgbClr val="000000"/>
              </a:solidFill>
            </a:endParaRPr>
          </a:p>
          <a:p>
            <a:r>
              <a:rPr lang="ru-RU" dirty="0">
                <a:solidFill>
                  <a:srgbClr val="000000"/>
                </a:solidFill>
              </a:rPr>
              <a:t>Обращаем внимание, что формирование РСКП посредством ПУР ЭБ/АС ФК без использования ЕИС осуществляется Заказчиком (ОПЗ) в случаях, отраженных в разделе 3 настоящих методических рекомендаций</a:t>
            </a:r>
            <a:r>
              <a:rPr lang="ru-RU">
                <a:solidFill>
                  <a:srgbClr val="000000"/>
                </a:solidFill>
              </a:rPr>
              <a:t>. </a:t>
            </a:r>
            <a:endParaRPr lang="ru-RU" smtClean="0">
              <a:solidFill>
                <a:srgbClr val="000000"/>
              </a:solidFill>
            </a:endParaRPr>
          </a:p>
          <a:p>
            <a:endParaRPr lang="ru-RU" dirty="0" smtClean="0">
              <a:solidFill>
                <a:srgbClr val="000000"/>
              </a:solidFill>
            </a:endParaRPr>
          </a:p>
          <a:p>
            <a:r>
              <a:rPr lang="ru-RU" b="1" dirty="0"/>
              <a:t>Создать РСКП возможно в следующих разделах Системы: </a:t>
            </a:r>
            <a:endParaRPr lang="ru-RU" dirty="0"/>
          </a:p>
          <a:p>
            <a:r>
              <a:rPr lang="ru-RU" dirty="0"/>
              <a:t>• в разделе «Реестр распоряжений о совершении казначейских платежей» вкладки «Реестры»; </a:t>
            </a:r>
          </a:p>
          <a:p>
            <a:r>
              <a:rPr lang="ru-RU" dirty="0"/>
              <a:t>• в блоке «Сведения о денежных обязательствах» вкладки «Документы» сведений о контракте. </a:t>
            </a:r>
          </a:p>
          <a:p>
            <a:endParaRPr lang="ru-RU" dirty="0"/>
          </a:p>
          <a:p>
            <a:r>
              <a:rPr lang="ru-RU" dirty="0"/>
              <a:t>Для создания РСКП в разделе «Реестр распоряжений о совершении казначейских платежей» после нажатия на кнопку «Создать распоряжение о совершении казначейского платежа» отобразится модальное окно «</a:t>
            </a:r>
            <a:r>
              <a:rPr lang="ru-RU" dirty="0" smtClean="0"/>
              <a:t>Выбор </a:t>
            </a:r>
            <a:r>
              <a:rPr lang="ru-RU" dirty="0"/>
              <a:t>документа-основания для формирования распоряжения о совершении казначейского платежа». </a:t>
            </a:r>
          </a:p>
        </p:txBody>
      </p:sp>
    </p:spTree>
    <p:extLst>
      <p:ext uri="{BB962C8B-B14F-4D97-AF65-F5344CB8AC3E}">
        <p14:creationId xmlns:p14="http://schemas.microsoft.com/office/powerpoint/2010/main" val="27115000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7108" y="1453957"/>
            <a:ext cx="10026820" cy="3477875"/>
          </a:xfrm>
          <a:prstGeom prst="rect">
            <a:avLst/>
          </a:prstGeom>
        </p:spPr>
        <p:txBody>
          <a:bodyPr wrap="square">
            <a:spAutoFit/>
          </a:bodyPr>
          <a:lstStyle/>
          <a:p>
            <a:r>
              <a:rPr lang="ru-RU" sz="2200" dirty="0"/>
              <a:t>• </a:t>
            </a:r>
            <a:r>
              <a:rPr lang="ru-RU" sz="2200" b="1" dirty="0">
                <a:solidFill>
                  <a:srgbClr val="FF0000"/>
                </a:solidFill>
              </a:rPr>
              <a:t>Отключены </a:t>
            </a:r>
            <a:r>
              <a:rPr lang="ru-RU" sz="2200" dirty="0"/>
              <a:t>проверки, отслеживающие срок подписания контракта заказчиком от даты размещения на электронной площадке проекта контракта, подписанного поставщиком, в соответствии с требованиями ч. 1 ст. 51 Федерального закона №44-ФЗ. </a:t>
            </a:r>
            <a:endParaRPr lang="ru-RU" sz="2200" dirty="0" smtClean="0"/>
          </a:p>
          <a:p>
            <a:endParaRPr lang="ru-RU" sz="2200" dirty="0"/>
          </a:p>
          <a:p>
            <a:r>
              <a:rPr lang="ru-RU" sz="2200" dirty="0" smtClean="0"/>
              <a:t>• </a:t>
            </a:r>
            <a:r>
              <a:rPr lang="ru-RU" sz="2200" dirty="0"/>
              <a:t>В подсистеме «Календарь событий и уведомлений», в соответствии с требованиями ч.1 ст. 51 Федерального закона № 44-ФЗ, </a:t>
            </a:r>
            <a:r>
              <a:rPr lang="ru-RU" sz="2200" b="1" dirty="0">
                <a:solidFill>
                  <a:srgbClr val="FF0000"/>
                </a:solidFill>
              </a:rPr>
              <a:t>отключена регистрация события «Подписание контракта», </a:t>
            </a:r>
            <a:r>
              <a:rPr lang="ru-RU" sz="2200" dirty="0"/>
              <a:t>отслеживающее срок подписания контракта заказчиком от даты размещения на электронной площадке проекта контракта, подписанного поставщиком; </a:t>
            </a:r>
          </a:p>
        </p:txBody>
      </p:sp>
    </p:spTree>
    <p:extLst>
      <p:ext uri="{BB962C8B-B14F-4D97-AF65-F5344CB8AC3E}">
        <p14:creationId xmlns:p14="http://schemas.microsoft.com/office/powerpoint/2010/main" val="31730089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7492" y="957416"/>
            <a:ext cx="10477811" cy="4493538"/>
          </a:xfrm>
          <a:prstGeom prst="rect">
            <a:avLst/>
          </a:prstGeom>
        </p:spPr>
        <p:txBody>
          <a:bodyPr wrap="square">
            <a:spAutoFit/>
          </a:bodyPr>
          <a:lstStyle/>
          <a:p>
            <a:r>
              <a:rPr lang="ru-RU" sz="2200" dirty="0" smtClean="0">
                <a:solidFill>
                  <a:srgbClr val="1C1C21"/>
                </a:solidFill>
              </a:rPr>
              <a:t>В </a:t>
            </a:r>
            <a:r>
              <a:rPr lang="ru-RU" sz="2200" dirty="0">
                <a:solidFill>
                  <a:srgbClr val="1C1C21"/>
                </a:solidFill>
              </a:rPr>
              <a:t>реестр контрактов теперь нужно включать данные</a:t>
            </a:r>
            <a:r>
              <a:rPr lang="ru-RU" sz="2200" dirty="0" smtClean="0">
                <a:solidFill>
                  <a:srgbClr val="1C1C21"/>
                </a:solidFill>
              </a:rPr>
              <a:t>:</a:t>
            </a:r>
          </a:p>
          <a:p>
            <a:endParaRPr lang="ru-RU" sz="2200" dirty="0">
              <a:solidFill>
                <a:srgbClr val="1C1C21"/>
              </a:solidFill>
            </a:endParaRPr>
          </a:p>
          <a:p>
            <a:pPr>
              <a:buFont typeface="Arial" panose="020B0604020202020204" pitchFamily="34" charset="0"/>
              <a:buChar char="•"/>
            </a:pPr>
            <a:r>
              <a:rPr lang="ru-RU" sz="2200" b="1" dirty="0">
                <a:solidFill>
                  <a:srgbClr val="1C1C21"/>
                </a:solidFill>
              </a:rPr>
              <a:t>о реквизитах счета поставщика, который есть в контракте;</a:t>
            </a:r>
          </a:p>
          <a:p>
            <a:pPr>
              <a:buFont typeface="Arial" panose="020B0604020202020204" pitchFamily="34" charset="0"/>
              <a:buChar char="•"/>
            </a:pPr>
            <a:r>
              <a:rPr lang="ru-RU" sz="2200" dirty="0">
                <a:solidFill>
                  <a:srgbClr val="1C1C21"/>
                </a:solidFill>
              </a:rPr>
              <a:t>о месте поставки товара, выполнения работы, оказания услуги;</a:t>
            </a:r>
          </a:p>
          <a:p>
            <a:pPr>
              <a:buFont typeface="Arial" panose="020B0604020202020204" pitchFamily="34" charset="0"/>
              <a:buChar char="•"/>
            </a:pPr>
            <a:r>
              <a:rPr lang="ru-RU" sz="2200" dirty="0">
                <a:solidFill>
                  <a:srgbClr val="1C1C21"/>
                </a:solidFill>
              </a:rPr>
              <a:t>о размере казначейского обеспечения контракта;</a:t>
            </a:r>
          </a:p>
          <a:p>
            <a:pPr>
              <a:buFont typeface="Arial" panose="020B0604020202020204" pitchFamily="34" charset="0"/>
              <a:buChar char="•"/>
            </a:pPr>
            <a:r>
              <a:rPr lang="ru-RU" sz="2200" dirty="0">
                <a:solidFill>
                  <a:srgbClr val="1C1C21"/>
                </a:solidFill>
              </a:rPr>
              <a:t>о праве на отказ от контракта;</a:t>
            </a:r>
          </a:p>
          <a:p>
            <a:pPr>
              <a:buFont typeface="Arial" panose="020B0604020202020204" pitchFamily="34" charset="0"/>
              <a:buChar char="•"/>
            </a:pPr>
            <a:r>
              <a:rPr lang="ru-RU" sz="2200" u="sng" dirty="0">
                <a:solidFill>
                  <a:srgbClr val="FF0000"/>
                </a:solidFill>
              </a:rPr>
              <a:t>об условии об удержании начисленной и неуплаченной неустойки из стоимости по контракту (при наличии);</a:t>
            </a:r>
          </a:p>
          <a:p>
            <a:pPr>
              <a:buFont typeface="Arial" panose="020B0604020202020204" pitchFamily="34" charset="0"/>
              <a:buChar char="•"/>
            </a:pPr>
            <a:r>
              <a:rPr lang="ru-RU" sz="2200" dirty="0">
                <a:solidFill>
                  <a:srgbClr val="1C1C21"/>
                </a:solidFill>
              </a:rPr>
              <a:t>о размере налога, если сумма платежей по контракту подлежит уменьшению на сумму налога;</a:t>
            </a:r>
          </a:p>
          <a:p>
            <a:pPr>
              <a:buFont typeface="Arial" panose="020B0604020202020204" pitchFamily="34" charset="0"/>
              <a:buChar char="•"/>
            </a:pPr>
            <a:r>
              <a:rPr lang="ru-RU" sz="2200" dirty="0">
                <a:solidFill>
                  <a:srgbClr val="1C1C21"/>
                </a:solidFill>
              </a:rPr>
              <a:t>о документе, подтверждающего уплату неустойки;</a:t>
            </a:r>
          </a:p>
          <a:p>
            <a:pPr>
              <a:buFont typeface="Arial" panose="020B0604020202020204" pitchFamily="34" charset="0"/>
              <a:buChar char="•"/>
            </a:pPr>
            <a:r>
              <a:rPr lang="ru-RU" sz="2200" dirty="0">
                <a:solidFill>
                  <a:srgbClr val="1C1C21"/>
                </a:solidFill>
              </a:rPr>
              <a:t>об адресе сайта суда, на котором размещено решение о расторжении контракта</a:t>
            </a:r>
            <a:r>
              <a:rPr lang="ru-RU" sz="2200" dirty="0" smtClean="0">
                <a:solidFill>
                  <a:srgbClr val="1C1C21"/>
                </a:solidFill>
              </a:rPr>
              <a:t>.</a:t>
            </a:r>
          </a:p>
          <a:p>
            <a:pPr>
              <a:buFont typeface="Arial" panose="020B0604020202020204" pitchFamily="34" charset="0"/>
              <a:buChar char="•"/>
            </a:pPr>
            <a:endParaRPr lang="ru-RU" sz="2200" dirty="0">
              <a:solidFill>
                <a:srgbClr val="1C1C21"/>
              </a:solidFill>
            </a:endParaRPr>
          </a:p>
        </p:txBody>
      </p:sp>
      <p:sp>
        <p:nvSpPr>
          <p:cNvPr id="3" name="Прямоугольник 2"/>
          <p:cNvSpPr/>
          <p:nvPr/>
        </p:nvSpPr>
        <p:spPr>
          <a:xfrm>
            <a:off x="9965685" y="0"/>
            <a:ext cx="2226315" cy="430887"/>
          </a:xfrm>
          <a:prstGeom prst="rect">
            <a:avLst/>
          </a:prstGeom>
          <a:solidFill>
            <a:srgbClr val="0070C0"/>
          </a:solidFill>
        </p:spPr>
        <p:txBody>
          <a:bodyPr wrap="none">
            <a:spAutoFit/>
          </a:bodyPr>
          <a:lstStyle/>
          <a:p>
            <a:r>
              <a:rPr lang="ru-RU" sz="2200" dirty="0" smtClean="0">
                <a:solidFill>
                  <a:schemeClr val="bg1"/>
                </a:solidFill>
              </a:rPr>
              <a:t>с </a:t>
            </a:r>
            <a:r>
              <a:rPr lang="ru-RU" sz="2200" dirty="0">
                <a:solidFill>
                  <a:schemeClr val="bg1"/>
                </a:solidFill>
              </a:rPr>
              <a:t>1 </a:t>
            </a:r>
            <a:r>
              <a:rPr lang="ru-RU" sz="2200" dirty="0" smtClean="0">
                <a:solidFill>
                  <a:schemeClr val="bg1"/>
                </a:solidFill>
              </a:rPr>
              <a:t>октября </a:t>
            </a:r>
            <a:r>
              <a:rPr lang="ru-RU" sz="2200" dirty="0">
                <a:solidFill>
                  <a:schemeClr val="bg1"/>
                </a:solidFill>
              </a:rPr>
              <a:t>2022 </a:t>
            </a:r>
          </a:p>
        </p:txBody>
      </p:sp>
    </p:spTree>
    <p:extLst>
      <p:ext uri="{BB962C8B-B14F-4D97-AF65-F5344CB8AC3E}">
        <p14:creationId xmlns:p14="http://schemas.microsoft.com/office/powerpoint/2010/main" val="1933355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70562" y="660971"/>
            <a:ext cx="10896600" cy="5170646"/>
          </a:xfrm>
          <a:prstGeom prst="rect">
            <a:avLst/>
          </a:prstGeom>
        </p:spPr>
        <p:txBody>
          <a:bodyPr wrap="square">
            <a:spAutoFit/>
          </a:bodyPr>
          <a:lstStyle/>
          <a:p>
            <a:r>
              <a:rPr lang="ru-RU" sz="2200" dirty="0">
                <a:solidFill>
                  <a:srgbClr val="000000"/>
                </a:solidFill>
              </a:rPr>
              <a:t>Пункт контекстного меню «Сформировать уведомление претензионной переписки» отображается если: </a:t>
            </a:r>
          </a:p>
          <a:p>
            <a:r>
              <a:rPr lang="ru-RU" sz="2200" dirty="0">
                <a:solidFill>
                  <a:srgbClr val="000000"/>
                </a:solidFill>
              </a:rPr>
              <a:t>− у пользователя установлено право «Формирование претензионной переписки» (см. п. 3 «Настройка прав доступа пользователей»); </a:t>
            </a:r>
          </a:p>
          <a:p>
            <a:r>
              <a:rPr lang="ru-RU" sz="2200" dirty="0">
                <a:solidFill>
                  <a:srgbClr val="000000"/>
                </a:solidFill>
              </a:rPr>
              <a:t>− в перечне субъектов контроля не установлен признак «Заказчик, осуществляющий закупки по п.5 ч.11 ст.24 Закона 44 ФЗ»; </a:t>
            </a:r>
          </a:p>
          <a:p>
            <a:r>
              <a:rPr lang="ru-RU" sz="2200" dirty="0">
                <a:solidFill>
                  <a:srgbClr val="000000"/>
                </a:solidFill>
              </a:rPr>
              <a:t>− способ определения поставщика, подрядчика, исполнителя в </a:t>
            </a:r>
            <a:r>
              <a:rPr lang="ru-RU" sz="2200" dirty="0" smtClean="0">
                <a:solidFill>
                  <a:srgbClr val="000000"/>
                </a:solidFill>
              </a:rPr>
              <a:t>контракте</a:t>
            </a:r>
          </a:p>
          <a:p>
            <a:endParaRPr lang="ru-RU" sz="2200" dirty="0">
              <a:solidFill>
                <a:srgbClr val="000000"/>
              </a:solidFill>
            </a:endParaRPr>
          </a:p>
          <a:p>
            <a:r>
              <a:rPr lang="ru-RU" sz="2200" dirty="0" smtClean="0">
                <a:solidFill>
                  <a:srgbClr val="000000"/>
                </a:solidFill>
              </a:rPr>
              <a:t>• </a:t>
            </a:r>
            <a:r>
              <a:rPr lang="ru-RU" sz="2200" dirty="0">
                <a:solidFill>
                  <a:srgbClr val="000000"/>
                </a:solidFill>
              </a:rPr>
              <a:t>открытый аукцион в электронной форме с 2022 г. </a:t>
            </a:r>
          </a:p>
          <a:p>
            <a:r>
              <a:rPr lang="ru-RU" sz="2200" dirty="0">
                <a:solidFill>
                  <a:srgbClr val="000000"/>
                </a:solidFill>
              </a:rPr>
              <a:t>• запрос котировок в электронной форме с 2022 г. </a:t>
            </a:r>
          </a:p>
          <a:p>
            <a:r>
              <a:rPr lang="ru-RU" sz="2200" dirty="0">
                <a:solidFill>
                  <a:srgbClr val="000000"/>
                </a:solidFill>
              </a:rPr>
              <a:t>• </a:t>
            </a:r>
            <a:r>
              <a:rPr lang="ru-RU" sz="2200" dirty="0" smtClean="0">
                <a:solidFill>
                  <a:srgbClr val="000000"/>
                </a:solidFill>
              </a:rPr>
              <a:t>закупка </a:t>
            </a:r>
            <a:r>
              <a:rPr lang="ru-RU" sz="2200" dirty="0">
                <a:solidFill>
                  <a:srgbClr val="000000"/>
                </a:solidFill>
              </a:rPr>
              <a:t>товаров согласно ч.12 ст. 93 № 44-ФЗ (с 2022 г.) </a:t>
            </a:r>
          </a:p>
          <a:p>
            <a:r>
              <a:rPr lang="ru-RU" sz="2200" dirty="0">
                <a:solidFill>
                  <a:srgbClr val="000000"/>
                </a:solidFill>
              </a:rPr>
              <a:t>• электронный аукцион с 2022 г. </a:t>
            </a:r>
          </a:p>
          <a:p>
            <a:r>
              <a:rPr lang="ru-RU" sz="2200" dirty="0">
                <a:solidFill>
                  <a:srgbClr val="000000"/>
                </a:solidFill>
              </a:rPr>
              <a:t>• закрытый конкурс в электронной форме с 2022 г. </a:t>
            </a:r>
          </a:p>
          <a:p>
            <a:r>
              <a:rPr lang="ru-RU" sz="2200" dirty="0">
                <a:solidFill>
                  <a:srgbClr val="000000"/>
                </a:solidFill>
              </a:rPr>
              <a:t>• закрытый аукцион в электронной форме с 2022 г. </a:t>
            </a:r>
          </a:p>
          <a:p>
            <a:endParaRPr lang="ru-RU" sz="2200" dirty="0">
              <a:solidFill>
                <a:srgbClr val="000000"/>
              </a:solidFill>
            </a:endParaRPr>
          </a:p>
        </p:txBody>
      </p:sp>
    </p:spTree>
    <p:extLst>
      <p:ext uri="{BB962C8B-B14F-4D97-AF65-F5344CB8AC3E}">
        <p14:creationId xmlns:p14="http://schemas.microsoft.com/office/powerpoint/2010/main" val="33739720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482" y="434177"/>
            <a:ext cx="11515240" cy="6245592"/>
          </a:xfrm>
          <a:prstGeom prst="rect">
            <a:avLst/>
          </a:prstGeom>
        </p:spPr>
      </p:pic>
    </p:spTree>
    <p:extLst>
      <p:ext uri="{BB962C8B-B14F-4D97-AF65-F5344CB8AC3E}">
        <p14:creationId xmlns:p14="http://schemas.microsoft.com/office/powerpoint/2010/main" val="6320685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3337" y="408227"/>
            <a:ext cx="10455201" cy="2862322"/>
          </a:xfrm>
          <a:prstGeom prst="rect">
            <a:avLst/>
          </a:prstGeom>
          <a:ln>
            <a:solidFill>
              <a:schemeClr val="accent1"/>
            </a:solidFill>
          </a:ln>
        </p:spPr>
        <p:txBody>
          <a:bodyPr wrap="square">
            <a:spAutoFit/>
          </a:bodyPr>
          <a:lstStyle/>
          <a:p>
            <a:r>
              <a:rPr lang="ru-RU" dirty="0"/>
              <a:t>• В соответствии с Постановлением Правительства России от 27.01.2022 № 60: ­ </a:t>
            </a:r>
            <a:endParaRPr lang="ru-RU" dirty="0" smtClean="0"/>
          </a:p>
          <a:p>
            <a:pPr marL="285750" indent="-285750">
              <a:buFont typeface="Arial" panose="020B0604020202020204" pitchFamily="34" charset="0"/>
              <a:buChar char="•"/>
            </a:pPr>
            <a:r>
              <a:rPr lang="ru-RU" dirty="0" smtClean="0"/>
              <a:t>реализована </a:t>
            </a:r>
            <a:r>
              <a:rPr lang="ru-RU" dirty="0"/>
              <a:t>возможность указания информации о месте поставки товара, выполнения работы или оказания услуги; ­ </a:t>
            </a:r>
            <a:endParaRPr lang="ru-RU" dirty="0" smtClean="0"/>
          </a:p>
          <a:p>
            <a:pPr marL="285750" indent="-285750">
              <a:buFont typeface="Arial" panose="020B0604020202020204" pitchFamily="34" charset="0"/>
              <a:buChar char="•"/>
            </a:pPr>
            <a:r>
              <a:rPr lang="ru-RU" dirty="0" smtClean="0"/>
              <a:t>в </a:t>
            </a:r>
            <a:r>
              <a:rPr lang="ru-RU" dirty="0"/>
              <a:t>сведениях о заказчике исключено поле «Дата постановки на учет в налоговом органе»; ­ </a:t>
            </a:r>
            <a:endParaRPr lang="ru-RU" dirty="0" smtClean="0"/>
          </a:p>
          <a:p>
            <a:pPr marL="285750" indent="-285750">
              <a:buFont typeface="Arial" panose="020B0604020202020204" pitchFamily="34" charset="0"/>
              <a:buChar char="•"/>
            </a:pPr>
            <a:r>
              <a:rPr lang="ru-RU" dirty="0" smtClean="0"/>
              <a:t>в </a:t>
            </a:r>
            <a:r>
              <a:rPr lang="ru-RU" dirty="0"/>
              <a:t>сведениях о поставщиках, подрядчиках, соисполнителях всех типов изменено наименование поля «Адрес пользователя услугами почтовой связи» для внесения информации о почтовом адресе; ­ </a:t>
            </a:r>
            <a:endParaRPr lang="ru-RU" dirty="0" smtClean="0"/>
          </a:p>
          <a:p>
            <a:pPr marL="285750" indent="-285750">
              <a:buFont typeface="Arial" panose="020B0604020202020204" pitchFamily="34" charset="0"/>
              <a:buChar char="•"/>
            </a:pPr>
            <a:r>
              <a:rPr lang="ru-RU" dirty="0" smtClean="0"/>
              <a:t>в </a:t>
            </a:r>
            <a:r>
              <a:rPr lang="ru-RU" dirty="0"/>
              <a:t>сведениях о поставщике с типом «Юридическое лицо РФ» исключено поле «Размер денежных средств, направляемых субъектам малого предпринимательства, социально ориентированным некоммерческим организациям»; ­ в сведениях «График финансирования»/«За счет бюджетных средств» исключено поле «Примечание».</a:t>
            </a:r>
          </a:p>
        </p:txBody>
      </p:sp>
      <p:sp>
        <p:nvSpPr>
          <p:cNvPr id="3" name="Прямоугольник 2"/>
          <p:cNvSpPr/>
          <p:nvPr/>
        </p:nvSpPr>
        <p:spPr>
          <a:xfrm>
            <a:off x="967154" y="3880179"/>
            <a:ext cx="10542358" cy="2308324"/>
          </a:xfrm>
          <a:prstGeom prst="rect">
            <a:avLst/>
          </a:prstGeom>
          <a:ln>
            <a:solidFill>
              <a:schemeClr val="accent1"/>
            </a:solidFill>
          </a:ln>
        </p:spPr>
        <p:txBody>
          <a:bodyPr wrap="square">
            <a:spAutoFit/>
          </a:bodyPr>
          <a:lstStyle/>
          <a:p>
            <a:r>
              <a:rPr lang="ru-RU" dirty="0"/>
              <a:t>• В соответствии с требованиями п. 11 раздела II Правил ведения реестра контрактов, заключенных заказчиками, утвержденных Постановлением Правительства РФ от 27.01.2022 № 60, в части функции формирования информации о контракте (его изменении) в реестре контрактов реализованы следующие доработки: </a:t>
            </a:r>
            <a:r>
              <a:rPr lang="ru-RU" dirty="0" smtClean="0"/>
              <a:t>­</a:t>
            </a:r>
          </a:p>
          <a:p>
            <a:r>
              <a:rPr lang="ru-RU" dirty="0" smtClean="0"/>
              <a:t> </a:t>
            </a:r>
            <a:r>
              <a:rPr lang="ru-RU" dirty="0"/>
              <a:t>возможность указания платежных реквизитов заказчика, поставщика (подрядчика, исполнителя), а также организаций – получателей платежей по государственному контракту, не относящихся к оплате контракта заказчиком исполнителю по государственному контракту, с указанием их платежных реквизитов; ­ возможность указания размера казначейского обеспечения контракта.</a:t>
            </a:r>
          </a:p>
        </p:txBody>
      </p:sp>
    </p:spTree>
    <p:extLst>
      <p:ext uri="{BB962C8B-B14F-4D97-AF65-F5344CB8AC3E}">
        <p14:creationId xmlns:p14="http://schemas.microsoft.com/office/powerpoint/2010/main" val="3281782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895" y="1053884"/>
            <a:ext cx="10176207" cy="3575203"/>
          </a:xfrm>
          <a:prstGeom prst="rect">
            <a:avLst/>
          </a:prstGeom>
        </p:spPr>
      </p:pic>
      <p:sp>
        <p:nvSpPr>
          <p:cNvPr id="3" name="Прямоугольник 2"/>
          <p:cNvSpPr/>
          <p:nvPr/>
        </p:nvSpPr>
        <p:spPr>
          <a:xfrm>
            <a:off x="3030598" y="5832551"/>
            <a:ext cx="6160661" cy="400110"/>
          </a:xfrm>
          <a:prstGeom prst="rect">
            <a:avLst/>
          </a:prstGeom>
        </p:spPr>
        <p:txBody>
          <a:bodyPr wrap="none">
            <a:spAutoFit/>
          </a:bodyPr>
          <a:lstStyle/>
          <a:p>
            <a:r>
              <a:rPr lang="ru-RU" sz="2000" b="1" dirty="0" smtClean="0">
                <a:solidFill>
                  <a:srgbClr val="FF0000"/>
                </a:solidFill>
              </a:rPr>
              <a:t>НЕ ЗАБЫВАЙТЕ УКАЗЫВАТЬ ДАННУЮ ИНФОРМАЦИЮ</a:t>
            </a:r>
            <a:endParaRPr lang="ru-RU" sz="2000" b="1" dirty="0">
              <a:solidFill>
                <a:srgbClr val="FF0000"/>
              </a:solidFill>
            </a:endParaRPr>
          </a:p>
        </p:txBody>
      </p:sp>
    </p:spTree>
    <p:extLst>
      <p:ext uri="{BB962C8B-B14F-4D97-AF65-F5344CB8AC3E}">
        <p14:creationId xmlns:p14="http://schemas.microsoft.com/office/powerpoint/2010/main" val="39498002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37492" y="54308"/>
            <a:ext cx="10829830" cy="1938992"/>
          </a:xfrm>
          <a:prstGeom prst="rect">
            <a:avLst/>
          </a:prstGeom>
          <a:ln>
            <a:solidFill>
              <a:schemeClr val="accent1"/>
            </a:solidFill>
          </a:ln>
        </p:spPr>
        <p:txBody>
          <a:bodyPr wrap="square">
            <a:spAutoFit/>
          </a:bodyPr>
          <a:lstStyle/>
          <a:p>
            <a:r>
              <a:rPr lang="ru-RU" sz="2000" dirty="0"/>
              <a:t>На основании Постановления Правительства Российской Федерации от 06.06.2019 № 729 «Об определении случаев, в которых доступ к содержащимся в едином государственном реестре юридических лиц сведениям (документам, содержащим сведения) о юридическом лице может быть ограничен» в целях недопущения раскрытия информации ограниченного пользования на Официальном сайте ЕИС </a:t>
            </a:r>
            <a:r>
              <a:rPr lang="ru-RU" sz="2000" b="1" dirty="0">
                <a:solidFill>
                  <a:srgbClr val="FF0000"/>
                </a:solidFill>
              </a:rPr>
              <a:t>сокрыты сведения об участниках закупок и исключены выгрузки сведений об участниках закупок на FTP.</a:t>
            </a:r>
          </a:p>
        </p:txBody>
      </p:sp>
      <p:sp>
        <p:nvSpPr>
          <p:cNvPr id="3" name="Прямоугольник 2"/>
          <p:cNvSpPr/>
          <p:nvPr/>
        </p:nvSpPr>
        <p:spPr>
          <a:xfrm>
            <a:off x="1037492" y="2186731"/>
            <a:ext cx="10829829" cy="4330416"/>
          </a:xfrm>
          <a:prstGeom prst="rect">
            <a:avLst/>
          </a:prstGeom>
        </p:spPr>
        <p:txBody>
          <a:bodyPr wrap="square">
            <a:spAutoFit/>
          </a:bodyPr>
          <a:lstStyle/>
          <a:p>
            <a:pPr fontAlgn="base">
              <a:lnSpc>
                <a:spcPct val="90000"/>
              </a:lnSpc>
            </a:pPr>
            <a:r>
              <a:rPr lang="ru-RU" dirty="0"/>
              <a:t>с 01.10.2022 при регистрации в ЕИС юридического лица, иностранного юридического лица, аккредитованного филиала или представительства иностранного юридического лица, обязательным является формирование информации о нахождении юридического лица в процессе ликвидации, о ликвидации юридического лица, о признании его несостоятельным (банкротом), об открытии конкурсного производства.</a:t>
            </a:r>
          </a:p>
          <a:p>
            <a:pPr fontAlgn="base">
              <a:lnSpc>
                <a:spcPct val="90000"/>
              </a:lnSpc>
            </a:pPr>
            <a:r>
              <a:rPr lang="ru-RU" dirty="0"/>
              <a:t>Также Правила предусматривают необходимость передачи информации о принятии судом решения о признании физического лица, зарегистрированного в качестве индивидуального предпринимателя, банкротом и о введении процедуры реализации его имущества.</a:t>
            </a:r>
          </a:p>
          <a:p>
            <a:pPr fontAlgn="base">
              <a:lnSpc>
                <a:spcPct val="90000"/>
              </a:lnSpc>
            </a:pPr>
            <a:r>
              <a:rPr lang="ru-RU" dirty="0"/>
              <a:t>В связи с этим начиная с данной версии ЕИС в ЕРУЗ реализовано автоматическое получение от Федеральной налоговой службы и последующая передача на торговые площадки следующей информации.</a:t>
            </a:r>
          </a:p>
          <a:p>
            <a:pPr fontAlgn="base">
              <a:lnSpc>
                <a:spcPct val="90000"/>
              </a:lnSpc>
            </a:pPr>
            <a:r>
              <a:rPr lang="ru-RU" b="1" u="sng" dirty="0"/>
              <a:t>Сведения ЕГРЮЛ в части:</a:t>
            </a:r>
            <a:r>
              <a:rPr lang="ru-RU" dirty="0"/>
              <a:t/>
            </a:r>
            <a:br>
              <a:rPr lang="ru-RU" dirty="0"/>
            </a:br>
            <a:r>
              <a:rPr lang="ru-RU" dirty="0"/>
              <a:t>● процесса ликвидации</a:t>
            </a:r>
            <a:r>
              <a:rPr lang="ru-RU" dirty="0" smtClean="0"/>
              <a:t>;              ● </a:t>
            </a:r>
            <a:r>
              <a:rPr lang="ru-RU" dirty="0"/>
              <a:t>ликвидации</a:t>
            </a:r>
            <a:r>
              <a:rPr lang="ru-RU" dirty="0" smtClean="0"/>
              <a:t>;     ● </a:t>
            </a:r>
            <a:r>
              <a:rPr lang="ru-RU" dirty="0"/>
              <a:t>признания несостоятельным (банкротом);</a:t>
            </a:r>
            <a:br>
              <a:rPr lang="ru-RU" dirty="0"/>
            </a:br>
            <a:r>
              <a:rPr lang="ru-RU" dirty="0"/>
              <a:t>● открытия конкурсного производства.</a:t>
            </a:r>
          </a:p>
          <a:p>
            <a:pPr fontAlgn="base">
              <a:lnSpc>
                <a:spcPct val="90000"/>
              </a:lnSpc>
            </a:pPr>
            <a:r>
              <a:rPr lang="ru-RU" b="1" u="sng" dirty="0"/>
              <a:t>Сведения ЕГРИП в части:</a:t>
            </a:r>
            <a:r>
              <a:rPr lang="ru-RU" dirty="0"/>
              <a:t/>
            </a:r>
            <a:br>
              <a:rPr lang="ru-RU" dirty="0"/>
            </a:br>
            <a:r>
              <a:rPr lang="ru-RU" dirty="0"/>
              <a:t>● прекращения деятельности индивидуального предпринимателя вследствие банкротства и введении процедуры реализации его имущества;</a:t>
            </a:r>
            <a:br>
              <a:rPr lang="ru-RU" dirty="0"/>
            </a:br>
            <a:r>
              <a:rPr lang="ru-RU" dirty="0"/>
              <a:t>● прекращения деятельности фермерского хозяйства вследствие банкротства.</a:t>
            </a:r>
            <a:endParaRPr lang="ru-RU" b="0" i="0" dirty="0">
              <a:effectLst/>
            </a:endParaRPr>
          </a:p>
        </p:txBody>
      </p:sp>
    </p:spTree>
    <p:extLst>
      <p:ext uri="{BB962C8B-B14F-4D97-AF65-F5344CB8AC3E}">
        <p14:creationId xmlns:p14="http://schemas.microsoft.com/office/powerpoint/2010/main" val="126092740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000" y="304800"/>
            <a:ext cx="11000000" cy="6213231"/>
          </a:xfrm>
          <a:prstGeom prst="rect">
            <a:avLst/>
          </a:prstGeom>
        </p:spPr>
      </p:pic>
    </p:spTree>
    <p:extLst>
      <p:ext uri="{BB962C8B-B14F-4D97-AF65-F5344CB8AC3E}">
        <p14:creationId xmlns:p14="http://schemas.microsoft.com/office/powerpoint/2010/main" val="38070379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48861" y="1082951"/>
            <a:ext cx="10257692" cy="5509200"/>
          </a:xfrm>
          <a:prstGeom prst="rect">
            <a:avLst/>
          </a:prstGeom>
        </p:spPr>
        <p:txBody>
          <a:bodyPr wrap="square">
            <a:spAutoFit/>
          </a:bodyPr>
          <a:lstStyle/>
          <a:p>
            <a:r>
              <a:rPr lang="ru-RU" sz="2200" b="1" dirty="0"/>
              <a:t>Постановление Правительства Российской Федерации от 09.08.2022 № </a:t>
            </a:r>
            <a:r>
              <a:rPr lang="ru-RU" sz="2200" b="1" dirty="0" smtClean="0"/>
              <a:t>1397</a:t>
            </a:r>
          </a:p>
          <a:p>
            <a:endParaRPr lang="ru-RU" sz="2200" b="1" dirty="0" smtClean="0"/>
          </a:p>
          <a:p>
            <a:r>
              <a:rPr lang="ru-RU" sz="2200" dirty="0"/>
              <a:t>Постановление от 09.08.2022 № 1397 применяется к независимым гарантиям </a:t>
            </a:r>
            <a:r>
              <a:rPr lang="ru-RU" sz="2200" b="1" dirty="0">
                <a:solidFill>
                  <a:srgbClr val="0070C0"/>
                </a:solidFill>
              </a:rPr>
              <a:t>по любым закупкам Закона № 44-ФЗ </a:t>
            </a:r>
            <a:r>
              <a:rPr lang="ru-RU" sz="2200" dirty="0"/>
              <a:t>(с преимуществами у СМП и СОНО и к закупкам без таких преимуществ</a:t>
            </a:r>
            <a:r>
              <a:rPr lang="ru-RU" sz="2200" dirty="0" smtClean="0"/>
              <a:t>).</a:t>
            </a:r>
          </a:p>
          <a:p>
            <a:endParaRPr lang="ru-RU" sz="2200" dirty="0"/>
          </a:p>
          <a:p>
            <a:r>
              <a:rPr lang="ru-RU" sz="2200" dirty="0"/>
              <a:t>Для целей Закона № 44-ФЗ постановлением внесены изменения в постановление Правительства Российской Федерации от 08.11.2013 № 1005, устанавливающие типовую форму независимой гарантии, предоставляемой в качестве</a:t>
            </a:r>
            <a:r>
              <a:rPr lang="ru-RU" sz="2200" dirty="0" smtClean="0"/>
              <a:t>:</a:t>
            </a:r>
          </a:p>
          <a:p>
            <a:endParaRPr lang="ru-RU" sz="2200" dirty="0"/>
          </a:p>
          <a:p>
            <a:r>
              <a:rPr lang="ru-RU" sz="2200" dirty="0"/>
              <a:t>-  обеспечения заявки на участие в закупке товара, работы, услуги для обеспечения государственных и муниципальных нужд;</a:t>
            </a:r>
          </a:p>
          <a:p>
            <a:pPr marL="285750" indent="-285750">
              <a:buFontTx/>
              <a:buChar char="-"/>
            </a:pPr>
            <a:r>
              <a:rPr lang="ru-RU" sz="2200" dirty="0" smtClean="0"/>
              <a:t>обеспечения </a:t>
            </a:r>
            <a:r>
              <a:rPr lang="ru-RU" sz="2200" dirty="0"/>
              <a:t>исполнения контракта (любой процедуры</a:t>
            </a:r>
            <a:r>
              <a:rPr lang="ru-RU" sz="2200" dirty="0" smtClean="0"/>
              <a:t>).</a:t>
            </a:r>
          </a:p>
          <a:p>
            <a:pPr marL="285750" indent="-285750">
              <a:buFontTx/>
              <a:buChar char="-"/>
            </a:pPr>
            <a:endParaRPr lang="ru-RU" sz="2200" dirty="0"/>
          </a:p>
          <a:p>
            <a:r>
              <a:rPr lang="ru-RU" sz="2200" dirty="0"/>
              <a:t>Для этого смотрите самый последний раздел постановления «Изменения, которые вносятся в акты Правительства Российской Федерации</a:t>
            </a:r>
            <a:r>
              <a:rPr lang="ru-RU" sz="2200" dirty="0" smtClean="0"/>
              <a:t>».</a:t>
            </a:r>
            <a:endParaRPr lang="ru-RU" sz="2200" dirty="0"/>
          </a:p>
        </p:txBody>
      </p:sp>
      <p:sp>
        <p:nvSpPr>
          <p:cNvPr id="3" name="Прямоугольник 2"/>
          <p:cNvSpPr/>
          <p:nvPr/>
        </p:nvSpPr>
        <p:spPr>
          <a:xfrm>
            <a:off x="10151570" y="15388"/>
            <a:ext cx="2040430" cy="400110"/>
          </a:xfrm>
          <a:prstGeom prst="rect">
            <a:avLst/>
          </a:prstGeom>
          <a:solidFill>
            <a:srgbClr val="0070C0"/>
          </a:solidFill>
        </p:spPr>
        <p:txBody>
          <a:bodyPr wrap="none">
            <a:spAutoFit/>
          </a:bodyPr>
          <a:lstStyle/>
          <a:p>
            <a:r>
              <a:rPr lang="ru-RU" sz="2000" dirty="0" smtClean="0">
                <a:solidFill>
                  <a:schemeClr val="bg1"/>
                </a:solidFill>
              </a:rPr>
              <a:t>с </a:t>
            </a:r>
            <a:r>
              <a:rPr lang="ru-RU" sz="2000" dirty="0">
                <a:solidFill>
                  <a:schemeClr val="bg1"/>
                </a:solidFill>
              </a:rPr>
              <a:t>1 </a:t>
            </a:r>
            <a:r>
              <a:rPr lang="ru-RU" sz="2000" dirty="0" smtClean="0">
                <a:solidFill>
                  <a:schemeClr val="bg1"/>
                </a:solidFill>
              </a:rPr>
              <a:t>октября </a:t>
            </a:r>
            <a:r>
              <a:rPr lang="ru-RU" sz="2000" dirty="0">
                <a:solidFill>
                  <a:schemeClr val="bg1"/>
                </a:solidFill>
              </a:rPr>
              <a:t>2022 </a:t>
            </a:r>
          </a:p>
        </p:txBody>
      </p:sp>
    </p:spTree>
    <p:extLst>
      <p:ext uri="{BB962C8B-B14F-4D97-AF65-F5344CB8AC3E}">
        <p14:creationId xmlns:p14="http://schemas.microsoft.com/office/powerpoint/2010/main" val="125618777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9199" y="965720"/>
            <a:ext cx="10761785" cy="5170646"/>
          </a:xfrm>
          <a:prstGeom prst="rect">
            <a:avLst/>
          </a:prstGeom>
        </p:spPr>
        <p:txBody>
          <a:bodyPr wrap="square">
            <a:spAutoFit/>
          </a:bodyPr>
          <a:lstStyle/>
          <a:p>
            <a:r>
              <a:rPr lang="ru-RU" sz="2200" b="1" dirty="0"/>
              <a:t>Постановление Правительства Российской Федерации от 09.08.2022 № </a:t>
            </a:r>
            <a:r>
              <a:rPr lang="ru-RU" sz="2200" b="1" dirty="0" smtClean="0"/>
              <a:t>1397</a:t>
            </a:r>
          </a:p>
          <a:p>
            <a:endParaRPr lang="ru-RU" sz="2200" b="1" dirty="0" smtClean="0"/>
          </a:p>
          <a:p>
            <a:r>
              <a:rPr lang="ru-RU" sz="2200" b="1" u="sng" dirty="0" smtClean="0">
                <a:solidFill>
                  <a:srgbClr val="0070C0"/>
                </a:solidFill>
              </a:rPr>
              <a:t>Для </a:t>
            </a:r>
            <a:r>
              <a:rPr lang="ru-RU" sz="2200" b="1" u="sng" dirty="0">
                <a:solidFill>
                  <a:srgbClr val="0070C0"/>
                </a:solidFill>
              </a:rPr>
              <a:t>целей Закона № 223-ФЗ </a:t>
            </a:r>
            <a:r>
              <a:rPr lang="ru-RU" sz="2200" dirty="0"/>
              <a:t>положение устанавливает</a:t>
            </a:r>
            <a:r>
              <a:rPr lang="ru-RU" sz="2200" dirty="0" smtClean="0"/>
              <a:t>:</a:t>
            </a:r>
          </a:p>
          <a:p>
            <a:endParaRPr lang="ru-RU" sz="2200" dirty="0"/>
          </a:p>
          <a:p>
            <a:r>
              <a:rPr lang="ru-RU" sz="2200" dirty="0"/>
              <a:t>- особенности порядка ведения реестра независимых гарантий, предусмотренного частью 8 статьи 45 Закона № 44-ФЗ, для целей Закона № 223-ФЗ;</a:t>
            </a:r>
          </a:p>
          <a:p>
            <a:r>
              <a:rPr lang="ru-RU" sz="2200" dirty="0"/>
              <a:t>- дополнительные требования к независимым гарантиям, предоставляемым в качестве обеспечения заявки и обеспечения исполнения договора;</a:t>
            </a:r>
          </a:p>
          <a:p>
            <a:r>
              <a:rPr lang="ru-RU" sz="2200" dirty="0"/>
              <a:t>- перечень документов, представляемых заказчиком гаранту одновременно с требованием об уплате денежной суммы по независимой гарантии;</a:t>
            </a:r>
          </a:p>
          <a:p>
            <a:r>
              <a:rPr lang="ru-RU" sz="2200" dirty="0"/>
              <a:t>- типовые формы независимых гарантий, предоставляемых в качестве обеспечения заявки и обеспечения исполнения договора;</a:t>
            </a:r>
          </a:p>
          <a:p>
            <a:r>
              <a:rPr lang="ru-RU" sz="2200" dirty="0"/>
              <a:t>- типовые формы требований об уплате денежной суммы по независимой гарантии.</a:t>
            </a:r>
          </a:p>
          <a:p>
            <a:r>
              <a:rPr lang="ru-RU" sz="2200" dirty="0"/>
              <a:t>- вносит изменения в постановление от 22.11.2012 № 1211, постановление от 29.10.2015 № </a:t>
            </a:r>
            <a:r>
              <a:rPr lang="ru-RU" sz="2200" dirty="0" smtClean="0"/>
              <a:t>1169.</a:t>
            </a:r>
          </a:p>
        </p:txBody>
      </p:sp>
      <p:sp>
        <p:nvSpPr>
          <p:cNvPr id="3" name="Прямоугольник 2"/>
          <p:cNvSpPr/>
          <p:nvPr/>
        </p:nvSpPr>
        <p:spPr>
          <a:xfrm>
            <a:off x="10151570" y="15388"/>
            <a:ext cx="2040430" cy="400110"/>
          </a:xfrm>
          <a:prstGeom prst="rect">
            <a:avLst/>
          </a:prstGeom>
          <a:solidFill>
            <a:srgbClr val="0070C0"/>
          </a:solidFill>
        </p:spPr>
        <p:txBody>
          <a:bodyPr wrap="none">
            <a:spAutoFit/>
          </a:bodyPr>
          <a:lstStyle/>
          <a:p>
            <a:r>
              <a:rPr lang="ru-RU" sz="2000" dirty="0" smtClean="0">
                <a:solidFill>
                  <a:schemeClr val="bg1"/>
                </a:solidFill>
              </a:rPr>
              <a:t>с </a:t>
            </a:r>
            <a:r>
              <a:rPr lang="ru-RU" sz="2000" dirty="0">
                <a:solidFill>
                  <a:schemeClr val="bg1"/>
                </a:solidFill>
              </a:rPr>
              <a:t>1 </a:t>
            </a:r>
            <a:r>
              <a:rPr lang="ru-RU" sz="2000" dirty="0" smtClean="0">
                <a:solidFill>
                  <a:schemeClr val="bg1"/>
                </a:solidFill>
              </a:rPr>
              <a:t>октября </a:t>
            </a:r>
            <a:r>
              <a:rPr lang="ru-RU" sz="2000" dirty="0">
                <a:solidFill>
                  <a:schemeClr val="bg1"/>
                </a:solidFill>
              </a:rPr>
              <a:t>2022 </a:t>
            </a:r>
          </a:p>
        </p:txBody>
      </p:sp>
    </p:spTree>
    <p:extLst>
      <p:ext uri="{BB962C8B-B14F-4D97-AF65-F5344CB8AC3E}">
        <p14:creationId xmlns:p14="http://schemas.microsoft.com/office/powerpoint/2010/main" val="216895548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5415" y="1498052"/>
            <a:ext cx="10551922" cy="1938992"/>
          </a:xfrm>
          <a:prstGeom prst="rect">
            <a:avLst/>
          </a:prstGeom>
        </p:spPr>
        <p:txBody>
          <a:bodyPr wrap="square">
            <a:spAutoFit/>
          </a:bodyPr>
          <a:lstStyle/>
          <a:p>
            <a:pPr marL="285750" indent="-285750">
              <a:buFont typeface="Arial" panose="020B0604020202020204" pitchFamily="34" charset="0"/>
              <a:buChar char="•"/>
              <a:defRPr/>
            </a:pPr>
            <a:r>
              <a:rPr lang="ru-RU" altLang="ru-RU" sz="2000" b="1" dirty="0">
                <a:solidFill>
                  <a:srgbClr val="002060"/>
                </a:solidFill>
                <a:cs typeface="Arial" panose="020B0604020202020204" pitchFamily="34" charset="0"/>
              </a:rPr>
              <a:t>типовые формы независимых гарантий не содержат исчерпывающего (закрытого) перечня их условий</a:t>
            </a:r>
          </a:p>
          <a:p>
            <a:pPr marL="285750" indent="-285750">
              <a:buFont typeface="Arial" panose="020B0604020202020204" pitchFamily="34" charset="0"/>
              <a:buChar char="•"/>
              <a:defRPr/>
            </a:pPr>
            <a:endParaRPr lang="ru-RU" altLang="ru-RU" sz="2000" b="1" dirty="0">
              <a:solidFill>
                <a:srgbClr val="002060"/>
              </a:solidFill>
              <a:cs typeface="Arial" panose="020B0604020202020204" pitchFamily="34" charset="0"/>
            </a:endParaRPr>
          </a:p>
          <a:p>
            <a:pPr marL="285750" indent="-285750">
              <a:buFont typeface="Arial" panose="020B0604020202020204" pitchFamily="34" charset="0"/>
              <a:buChar char="•"/>
              <a:defRPr/>
            </a:pPr>
            <a:r>
              <a:rPr lang="ru-RU" altLang="ru-RU" sz="2000" b="1" dirty="0">
                <a:cs typeface="Arial" panose="020B0604020202020204" pitchFamily="34" charset="0"/>
              </a:rPr>
              <a:t>То есть «регулятором» разрешено требовать заказчикам от подрядчиков </a:t>
            </a:r>
            <a:r>
              <a:rPr lang="ru-RU" altLang="ru-RU" sz="2000" b="1" dirty="0">
                <a:solidFill>
                  <a:srgbClr val="FF0000"/>
                </a:solidFill>
                <a:cs typeface="Arial" panose="020B0604020202020204" pitchFamily="34" charset="0"/>
              </a:rPr>
              <a:t>ЛЮБЫХ иных дополнительных  условий гарантии, которые предусмотрены  извещением (документацией) или законом</a:t>
            </a:r>
          </a:p>
        </p:txBody>
      </p:sp>
      <p:sp>
        <p:nvSpPr>
          <p:cNvPr id="3" name="Прямоугольник 2"/>
          <p:cNvSpPr/>
          <p:nvPr/>
        </p:nvSpPr>
        <p:spPr>
          <a:xfrm>
            <a:off x="914400" y="523631"/>
            <a:ext cx="10298242" cy="707886"/>
          </a:xfrm>
          <a:prstGeom prst="rect">
            <a:avLst/>
          </a:prstGeom>
        </p:spPr>
        <p:txBody>
          <a:bodyPr wrap="square">
            <a:spAutoFit/>
          </a:bodyPr>
          <a:lstStyle/>
          <a:p>
            <a:pPr>
              <a:buClr>
                <a:srgbClr val="000000"/>
              </a:buClr>
              <a:buSzPct val="100000"/>
              <a:defRPr/>
            </a:pPr>
            <a:r>
              <a:rPr lang="ru-RU" sz="2000" b="1" dirty="0"/>
              <a:t>Постановлением Правительства РФ от 09.08.2022 № 1397 постановление Правительства  РФ от 08.11. 2013 г. № 1005 дополнено </a:t>
            </a:r>
            <a:r>
              <a:rPr lang="ru-RU" sz="2000" b="1" dirty="0">
                <a:solidFill>
                  <a:srgbClr val="FF0000"/>
                </a:solidFill>
              </a:rPr>
              <a:t>типовыми формами независимых </a:t>
            </a:r>
            <a:r>
              <a:rPr lang="ru-RU" sz="2000" b="1" dirty="0" smtClean="0">
                <a:solidFill>
                  <a:srgbClr val="FF0000"/>
                </a:solidFill>
              </a:rPr>
              <a:t>гарантий</a:t>
            </a:r>
            <a:endParaRPr lang="ru-RU" sz="2000" b="1" dirty="0">
              <a:solidFill>
                <a:srgbClr val="FF0000"/>
              </a:solidFill>
            </a:endParaRPr>
          </a:p>
        </p:txBody>
      </p:sp>
      <p:pic>
        <p:nvPicPr>
          <p:cNvPr id="4" name="Рисунок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2407" y="3591728"/>
            <a:ext cx="5790491" cy="78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Рисунок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858" y="4529742"/>
            <a:ext cx="11462479" cy="212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10151570" y="-15304"/>
            <a:ext cx="2040430" cy="400110"/>
          </a:xfrm>
          <a:prstGeom prst="rect">
            <a:avLst/>
          </a:prstGeom>
          <a:solidFill>
            <a:srgbClr val="0070C0"/>
          </a:solidFill>
        </p:spPr>
        <p:txBody>
          <a:bodyPr wrap="none">
            <a:spAutoFit/>
          </a:bodyPr>
          <a:lstStyle/>
          <a:p>
            <a:r>
              <a:rPr lang="ru-RU" sz="2000" dirty="0">
                <a:solidFill>
                  <a:schemeClr val="bg1"/>
                </a:solidFill>
              </a:rPr>
              <a:t> с 1 октября 2022</a:t>
            </a:r>
          </a:p>
        </p:txBody>
      </p:sp>
    </p:spTree>
    <p:extLst>
      <p:ext uri="{BB962C8B-B14F-4D97-AF65-F5344CB8AC3E}">
        <p14:creationId xmlns:p14="http://schemas.microsoft.com/office/powerpoint/2010/main" val="173499745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92360" y="803840"/>
            <a:ext cx="10779788" cy="2462213"/>
          </a:xfrm>
          <a:prstGeom prst="rect">
            <a:avLst/>
          </a:prstGeom>
        </p:spPr>
        <p:txBody>
          <a:bodyPr wrap="square">
            <a:spAutoFit/>
          </a:bodyPr>
          <a:lstStyle/>
          <a:p>
            <a:r>
              <a:rPr lang="ru-RU" altLang="ru-RU" sz="2200" dirty="0">
                <a:cs typeface="Arial" panose="020B0604020202020204" pitchFamily="34" charset="0"/>
              </a:rPr>
              <a:t>В текст типовой независимой гарантии по 44-ФЗ  забыли включить </a:t>
            </a:r>
            <a:r>
              <a:rPr lang="ru-RU" altLang="ru-RU" sz="2200" b="1" u="sng" dirty="0">
                <a:solidFill>
                  <a:schemeClr val="accent6">
                    <a:lumMod val="75000"/>
                  </a:schemeClr>
                </a:solidFill>
                <a:cs typeface="Arial" panose="020B0604020202020204" pitchFamily="34" charset="0"/>
              </a:rPr>
              <a:t>обязательное условие, </a:t>
            </a:r>
            <a:r>
              <a:rPr lang="ru-RU" altLang="ru-RU" sz="2200" b="1" u="sng" dirty="0" smtClean="0">
                <a:solidFill>
                  <a:schemeClr val="accent6">
                    <a:lumMod val="75000"/>
                  </a:schemeClr>
                </a:solidFill>
                <a:cs typeface="Arial" panose="020B0604020202020204" pitchFamily="34" charset="0"/>
              </a:rPr>
              <a:t>предусмотренное </a:t>
            </a:r>
            <a:r>
              <a:rPr lang="ru-RU" altLang="ru-RU" sz="2200" b="1" u="sng" dirty="0">
                <a:solidFill>
                  <a:schemeClr val="accent6">
                    <a:lumMod val="75000"/>
                  </a:schemeClr>
                </a:solidFill>
                <a:cs typeface="Arial" panose="020B0604020202020204" pitchFamily="34" charset="0"/>
              </a:rPr>
              <a:t>пунктом </a:t>
            </a:r>
            <a:r>
              <a:rPr lang="ru-RU" altLang="ru-RU" sz="2200" b="1" u="sng" dirty="0" smtClean="0">
                <a:solidFill>
                  <a:schemeClr val="accent6">
                    <a:lumMod val="75000"/>
                  </a:schemeClr>
                </a:solidFill>
                <a:cs typeface="Arial" panose="020B0604020202020204" pitchFamily="34" charset="0"/>
              </a:rPr>
              <a:t>6 </a:t>
            </a:r>
            <a:r>
              <a:rPr lang="ru-RU" altLang="ru-RU" sz="2200" b="1" u="sng" dirty="0">
                <a:solidFill>
                  <a:schemeClr val="accent6">
                    <a:lumMod val="75000"/>
                  </a:schemeClr>
                </a:solidFill>
                <a:cs typeface="Arial" panose="020B0604020202020204" pitchFamily="34" charset="0"/>
              </a:rPr>
              <a:t>части 2 статьи 45 Закона № 44-ФЗ: </a:t>
            </a:r>
            <a:endParaRPr lang="ru-RU" altLang="ru-RU" sz="2200" b="1" u="sng" dirty="0" smtClean="0">
              <a:solidFill>
                <a:schemeClr val="accent6">
                  <a:lumMod val="75000"/>
                </a:schemeClr>
              </a:solidFill>
              <a:cs typeface="Arial" panose="020B0604020202020204" pitchFamily="34" charset="0"/>
            </a:endParaRPr>
          </a:p>
          <a:p>
            <a:endParaRPr lang="ru-RU" sz="2200" i="1" dirty="0">
              <a:solidFill>
                <a:schemeClr val="accent2"/>
              </a:solidFill>
              <a:cs typeface="Arial" panose="020B0604020202020204" pitchFamily="34" charset="0"/>
            </a:endParaRPr>
          </a:p>
          <a:p>
            <a:r>
              <a:rPr lang="ru-RU" sz="2200" i="1" dirty="0" smtClean="0">
                <a:solidFill>
                  <a:srgbClr val="7030A0"/>
                </a:solidFill>
              </a:rPr>
              <a:t>6</a:t>
            </a:r>
            <a:r>
              <a:rPr lang="ru-RU" sz="2200" i="1" dirty="0">
                <a:solidFill>
                  <a:srgbClr val="7030A0"/>
                </a:solidFill>
              </a:rPr>
              <a:t>) отлагательное условие, предусматривающее заключение договора предоставления независимой гарантии по обязательствам принципала, возникшим из контракта при его заключении, в случае предоставления независимой гарантии в качестве обеспечения исполнения контракта</a:t>
            </a:r>
            <a:r>
              <a:rPr lang="ru-RU" sz="2200" i="1" dirty="0" smtClean="0">
                <a:solidFill>
                  <a:srgbClr val="7030A0"/>
                </a:solidFill>
              </a:rPr>
              <a:t>;</a:t>
            </a:r>
          </a:p>
        </p:txBody>
      </p:sp>
      <p:sp>
        <p:nvSpPr>
          <p:cNvPr id="3" name="Прямоугольник 2"/>
          <p:cNvSpPr/>
          <p:nvPr/>
        </p:nvSpPr>
        <p:spPr>
          <a:xfrm>
            <a:off x="1092360" y="4057708"/>
            <a:ext cx="10428157" cy="1323439"/>
          </a:xfrm>
          <a:prstGeom prst="rect">
            <a:avLst/>
          </a:prstGeom>
        </p:spPr>
        <p:txBody>
          <a:bodyPr wrap="square">
            <a:spAutoFit/>
          </a:bodyPr>
          <a:lstStyle/>
          <a:p>
            <a:pPr algn="just">
              <a:defRPr/>
            </a:pPr>
            <a:r>
              <a:rPr lang="ru-RU" altLang="ru-RU" sz="2000" b="1" dirty="0" smtClean="0">
                <a:cs typeface="Arial" panose="020B0604020202020204" pitchFamily="34" charset="0"/>
              </a:rPr>
              <a:t>Данные условия </a:t>
            </a:r>
            <a:r>
              <a:rPr lang="ru-RU" altLang="ru-RU" sz="2000" b="1" dirty="0">
                <a:cs typeface="Arial" panose="020B0604020202020204" pitchFamily="34" charset="0"/>
              </a:rPr>
              <a:t>гарантии по 44-ФЗ входит в число иных обязательных (дополнительных условий) и его отсутствие является основанием для отказа в принятии гарантии. </a:t>
            </a:r>
            <a:endParaRPr lang="ru-RU" altLang="ru-RU" sz="2000" b="1" dirty="0" smtClean="0">
              <a:cs typeface="Arial" panose="020B0604020202020204" pitchFamily="34" charset="0"/>
            </a:endParaRPr>
          </a:p>
          <a:p>
            <a:pPr algn="just">
              <a:defRPr/>
            </a:pPr>
            <a:endParaRPr lang="ru-RU" altLang="ru-RU" sz="2000" b="1" dirty="0">
              <a:solidFill>
                <a:srgbClr val="FF0000"/>
              </a:solidFill>
              <a:cs typeface="Arial" panose="020B0604020202020204" pitchFamily="34" charset="0"/>
            </a:endParaRPr>
          </a:p>
          <a:p>
            <a:pPr algn="just">
              <a:defRPr/>
            </a:pPr>
            <a:r>
              <a:rPr lang="ru-RU" altLang="ru-RU" sz="2000" b="1" dirty="0" smtClean="0">
                <a:solidFill>
                  <a:srgbClr val="FF0000"/>
                </a:solidFill>
                <a:cs typeface="Arial" panose="020B0604020202020204" pitchFamily="34" charset="0"/>
              </a:rPr>
              <a:t>Это </a:t>
            </a:r>
            <a:r>
              <a:rPr lang="ru-RU" altLang="ru-RU" sz="2000" b="1" dirty="0">
                <a:solidFill>
                  <a:srgbClr val="FF0000"/>
                </a:solidFill>
                <a:cs typeface="Arial" panose="020B0604020202020204" pitchFamily="34" charset="0"/>
              </a:rPr>
              <a:t>одно из массовых оснований отклонения гарантий после 01.10.2022 г. </a:t>
            </a:r>
          </a:p>
        </p:txBody>
      </p:sp>
    </p:spTree>
    <p:extLst>
      <p:ext uri="{BB962C8B-B14F-4D97-AF65-F5344CB8AC3E}">
        <p14:creationId xmlns:p14="http://schemas.microsoft.com/office/powerpoint/2010/main" val="238432008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6123" y="243350"/>
            <a:ext cx="10726230" cy="3139321"/>
          </a:xfrm>
          <a:prstGeom prst="rect">
            <a:avLst/>
          </a:prstGeom>
        </p:spPr>
        <p:txBody>
          <a:bodyPr wrap="square">
            <a:spAutoFit/>
          </a:bodyPr>
          <a:lstStyle/>
          <a:p>
            <a:r>
              <a:rPr lang="ru-RU" sz="2200" b="1" dirty="0" smtClean="0">
                <a:solidFill>
                  <a:srgbClr val="7030A0"/>
                </a:solidFill>
              </a:rPr>
              <a:t>Нет конкретики в перечне обязательств по гарантии:</a:t>
            </a:r>
          </a:p>
          <a:p>
            <a:endParaRPr lang="ru-RU" sz="2200" dirty="0" smtClean="0">
              <a:solidFill>
                <a:srgbClr val="000000"/>
              </a:solidFill>
            </a:endParaRPr>
          </a:p>
          <a:p>
            <a:endParaRPr lang="ru-RU" sz="2200" dirty="0">
              <a:solidFill>
                <a:srgbClr val="000000"/>
              </a:solidFill>
            </a:endParaRPr>
          </a:p>
          <a:p>
            <a:pPr marL="342900" indent="-342900">
              <a:buAutoNum type="arabicPeriod"/>
            </a:pPr>
            <a:r>
              <a:rPr lang="ru-RU" sz="2200" u="sng" dirty="0" smtClean="0">
                <a:solidFill>
                  <a:srgbClr val="000000"/>
                </a:solidFill>
              </a:rPr>
              <a:t>Настоящая </a:t>
            </a:r>
            <a:r>
              <a:rPr lang="ru-RU" sz="2200" u="sng" dirty="0">
                <a:solidFill>
                  <a:srgbClr val="000000"/>
                </a:solidFill>
              </a:rPr>
              <a:t>независимая гарантия обеспечивает исполнение принципалом его обязательств, предусмотренных контрактом, </a:t>
            </a:r>
            <a:r>
              <a:rPr lang="ru-RU" sz="2200" dirty="0">
                <a:solidFill>
                  <a:srgbClr val="000000"/>
                </a:solidFill>
              </a:rPr>
              <a:t>заключенным (заключаемым) с бенефициаром, включающих в том числе обязательства принципала по уплате неустоек (штрафов, пеней</a:t>
            </a:r>
            <a:r>
              <a:rPr lang="ru-RU" sz="2200" dirty="0" smtClean="0">
                <a:solidFill>
                  <a:srgbClr val="000000"/>
                </a:solidFill>
              </a:rPr>
              <a:t>).</a:t>
            </a:r>
          </a:p>
          <a:p>
            <a:pPr marL="342900" indent="-342900">
              <a:buAutoNum type="arabicPeriod"/>
            </a:pPr>
            <a:endParaRPr lang="ru-RU" sz="2200" dirty="0" smtClean="0">
              <a:solidFill>
                <a:srgbClr val="000000"/>
              </a:solidFill>
            </a:endParaRPr>
          </a:p>
          <a:p>
            <a:r>
              <a:rPr lang="ru-RU" sz="2200" b="1" dirty="0" smtClean="0">
                <a:solidFill>
                  <a:srgbClr val="00B0F0"/>
                </a:solidFill>
              </a:rPr>
              <a:t>А возврат неотработанного аванса?? Возможные убытки</a:t>
            </a:r>
            <a:endParaRPr lang="ru-RU" sz="2200" b="1" dirty="0">
              <a:solidFill>
                <a:srgbClr val="00B0F0"/>
              </a:solidFill>
            </a:endParaRPr>
          </a:p>
        </p:txBody>
      </p:sp>
      <p:sp>
        <p:nvSpPr>
          <p:cNvPr id="3" name="Прямоугольник 2"/>
          <p:cNvSpPr/>
          <p:nvPr/>
        </p:nvSpPr>
        <p:spPr>
          <a:xfrm>
            <a:off x="1060938" y="3628594"/>
            <a:ext cx="10456599" cy="2751522"/>
          </a:xfrm>
          <a:prstGeom prst="rect">
            <a:avLst/>
          </a:prstGeom>
        </p:spPr>
        <p:txBody>
          <a:bodyPr wrap="square">
            <a:spAutoFit/>
          </a:bodyPr>
          <a:lstStyle/>
          <a:p>
            <a:pPr>
              <a:lnSpc>
                <a:spcPct val="120000"/>
              </a:lnSpc>
              <a:spcAft>
                <a:spcPts val="0"/>
              </a:spcAft>
            </a:pPr>
            <a:r>
              <a:rPr lang="ru-RU" dirty="0">
                <a:solidFill>
                  <a:srgbClr val="000000"/>
                </a:solidFill>
                <a:latin typeface="Arial" panose="020B0604020202020204" pitchFamily="34" charset="0"/>
                <a:ea typeface="Times New Roman" panose="02020603050405020304" pitchFamily="18" charset="0"/>
              </a:rPr>
              <a:t>Однозначно не можем ответить о возможности в п. 1 типовой формы гарантии по обеспечению исполнения контракта добавления условия о том, что гарантия обеспечивает обязательства по возврату неотработанного аванса, компенсацию убытков и т.д. Но полагаем, что такая практика появится позже. Указывайте в извещении все обязательства, которые должна обеспечивать гарантия. Имеющееся условие в гарантии не уточняет вид обязательств, которые она обеспечивает. Чтобы ничего не писать в гарантии по авансу, следует в контракте прописать обязательство подрядчика по возврату неотработанного аванса лично или из средств независимой гарантии. </a:t>
            </a:r>
            <a:endParaRPr lang="ru-RU"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41163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533400"/>
            <a:ext cx="11201400" cy="3124200"/>
          </a:xfrm>
          <a:prstGeom prst="rect">
            <a:avLst/>
          </a:prstGeom>
        </p:spPr>
      </p:pic>
      <p:sp>
        <p:nvSpPr>
          <p:cNvPr id="4" name="Прямоугольник 3"/>
          <p:cNvSpPr/>
          <p:nvPr/>
        </p:nvSpPr>
        <p:spPr>
          <a:xfrm>
            <a:off x="842682" y="4038600"/>
            <a:ext cx="11353800" cy="2246769"/>
          </a:xfrm>
          <a:prstGeom prst="rect">
            <a:avLst/>
          </a:prstGeom>
        </p:spPr>
        <p:txBody>
          <a:bodyPr wrap="square">
            <a:spAutoFit/>
          </a:bodyPr>
          <a:lstStyle/>
          <a:p>
            <a:r>
              <a:rPr lang="ru-RU" sz="2000" dirty="0">
                <a:solidFill>
                  <a:srgbClr val="000000"/>
                </a:solidFill>
              </a:rPr>
              <a:t>Создать уведомление претензионной переписки можно следующими способами: </a:t>
            </a:r>
          </a:p>
          <a:p>
            <a:r>
              <a:rPr lang="ru-RU" sz="2000" dirty="0">
                <a:solidFill>
                  <a:srgbClr val="000000"/>
                </a:solidFill>
              </a:rPr>
              <a:t>— через пункт контекстного меню контракта «Сформировать уведомление претензионной переписки»;</a:t>
            </a:r>
          </a:p>
          <a:p>
            <a:r>
              <a:rPr lang="ru-RU" sz="2000" dirty="0">
                <a:solidFill>
                  <a:srgbClr val="000000"/>
                </a:solidFill>
              </a:rPr>
              <a:t>— через пункт контекстного </a:t>
            </a:r>
            <a:r>
              <a:rPr lang="ru-RU" sz="2000" dirty="0" smtClean="0">
                <a:solidFill>
                  <a:srgbClr val="000000"/>
                </a:solidFill>
              </a:rPr>
              <a:t>меню «</a:t>
            </a:r>
            <a:r>
              <a:rPr lang="ru-RU" sz="2000" dirty="0">
                <a:solidFill>
                  <a:srgbClr val="000000"/>
                </a:solidFill>
              </a:rPr>
              <a:t>Ответить</a:t>
            </a:r>
            <a:r>
              <a:rPr lang="ru-RU" sz="2000" dirty="0" smtClean="0">
                <a:solidFill>
                  <a:srgbClr val="000000"/>
                </a:solidFill>
              </a:rPr>
              <a:t>» решения </a:t>
            </a:r>
            <a:r>
              <a:rPr lang="ru-RU" sz="2000" dirty="0">
                <a:solidFill>
                  <a:srgbClr val="000000"/>
                </a:solidFill>
              </a:rPr>
              <a:t>об одностороннем </a:t>
            </a:r>
            <a:r>
              <a:rPr lang="ru-RU" sz="2000" dirty="0" smtClean="0">
                <a:solidFill>
                  <a:srgbClr val="000000"/>
                </a:solidFill>
              </a:rPr>
              <a:t>отказе;</a:t>
            </a:r>
            <a:endParaRPr lang="ru-RU" sz="2000" dirty="0">
              <a:solidFill>
                <a:srgbClr val="000000"/>
              </a:solidFill>
            </a:endParaRPr>
          </a:p>
          <a:p>
            <a:r>
              <a:rPr lang="ru-RU" sz="2000" dirty="0">
                <a:solidFill>
                  <a:srgbClr val="000000"/>
                </a:solidFill>
              </a:rPr>
              <a:t>— нажатием на кнопку «Сформировать уведомление претензионной переписки</a:t>
            </a:r>
            <a:r>
              <a:rPr lang="ru-RU" sz="2000" dirty="0" smtClean="0">
                <a:solidFill>
                  <a:srgbClr val="000000"/>
                </a:solidFill>
              </a:rPr>
              <a:t>».</a:t>
            </a:r>
            <a:endParaRPr lang="ru-RU" sz="2000" dirty="0">
              <a:solidFill>
                <a:srgbClr val="000000"/>
              </a:solidFill>
            </a:endParaRPr>
          </a:p>
          <a:p>
            <a:endParaRPr lang="ru-RU" sz="2000" dirty="0">
              <a:solidFill>
                <a:srgbClr val="000000"/>
              </a:solidFill>
            </a:endParaRPr>
          </a:p>
          <a:p>
            <a:r>
              <a:rPr lang="ru-RU" sz="2000" b="1" dirty="0">
                <a:solidFill>
                  <a:srgbClr val="000000"/>
                </a:solidFill>
              </a:rPr>
              <a:t>Содержание уведомления задается на странице «Уведомление претензионной переписки</a:t>
            </a:r>
            <a:r>
              <a:rPr lang="ru-RU" sz="2000" b="1" dirty="0" smtClean="0">
                <a:solidFill>
                  <a:srgbClr val="000000"/>
                </a:solidFill>
              </a:rPr>
              <a:t>»</a:t>
            </a:r>
            <a:endParaRPr lang="ru-RU" sz="2000" b="1" dirty="0"/>
          </a:p>
        </p:txBody>
      </p:sp>
    </p:spTree>
    <p:extLst>
      <p:ext uri="{BB962C8B-B14F-4D97-AF65-F5344CB8AC3E}">
        <p14:creationId xmlns:p14="http://schemas.microsoft.com/office/powerpoint/2010/main" val="169817027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1277" y="953649"/>
            <a:ext cx="10333892" cy="4154984"/>
          </a:xfrm>
          <a:prstGeom prst="rect">
            <a:avLst/>
          </a:prstGeom>
        </p:spPr>
        <p:txBody>
          <a:bodyPr wrap="square">
            <a:spAutoFit/>
          </a:bodyPr>
          <a:lstStyle/>
          <a:p>
            <a:r>
              <a:rPr lang="ru-RU" sz="2200" b="1" i="1" dirty="0"/>
              <a:t>Типовая форма независимой гарантии, предоставляемой в качестве обеспечения исполнения </a:t>
            </a:r>
            <a:r>
              <a:rPr lang="ru-RU" sz="2200" b="1" i="1" dirty="0" smtClean="0"/>
              <a:t>контракта</a:t>
            </a:r>
          </a:p>
          <a:p>
            <a:endParaRPr lang="ru-RU" sz="2200" dirty="0">
              <a:solidFill>
                <a:srgbClr val="222222"/>
              </a:solidFill>
            </a:endParaRPr>
          </a:p>
          <a:p>
            <a:r>
              <a:rPr lang="ru-RU" sz="2200" dirty="0" smtClean="0">
                <a:solidFill>
                  <a:srgbClr val="222222"/>
                </a:solidFill>
              </a:rPr>
              <a:t>7 . </a:t>
            </a:r>
            <a:r>
              <a:rPr lang="ru-RU" sz="2200" dirty="0">
                <a:solidFill>
                  <a:srgbClr val="222222"/>
                </a:solidFill>
              </a:rPr>
              <a:t>В случае направления требования бенефициар обязан одновременно с таким требованием направить гаранту:</a:t>
            </a:r>
          </a:p>
          <a:p>
            <a:r>
              <a:rPr lang="ru-RU" sz="2200" dirty="0">
                <a:solidFill>
                  <a:srgbClr val="222222"/>
                </a:solidFill>
              </a:rPr>
              <a:t>а) расчет суммы, включаемой в требование по настоящей независимой гарантии;</a:t>
            </a:r>
          </a:p>
          <a:p>
            <a:r>
              <a:rPr lang="ru-RU" sz="2200" dirty="0">
                <a:solidFill>
                  <a:srgbClr val="222222"/>
                </a:solidFill>
              </a:rPr>
              <a:t>б) платежное поручение, подтверждающее перечисление бенефициаром аванса принципалу, с отметкой банка бенефициара либо органа Федерального казначейства об исполнении (</a:t>
            </a:r>
            <a:r>
              <a:rPr lang="ru-RU" sz="2200" i="1" dirty="0">
                <a:solidFill>
                  <a:schemeClr val="accent6">
                    <a:lumMod val="75000"/>
                  </a:schemeClr>
                </a:solidFill>
              </a:rPr>
              <a:t>если выплата аванса предусмотрена контрактом, а требование по независимой гарантии, предоставленной в качестве обеспечения исполнения контракта, предъявлено в случае ненадлежащего исполнения принципалом обязательств по возврату аванса</a:t>
            </a:r>
            <a:r>
              <a:rPr lang="ru-RU" sz="2200" dirty="0">
                <a:solidFill>
                  <a:srgbClr val="222222"/>
                </a:solidFill>
              </a:rPr>
              <a:t>);</a:t>
            </a:r>
            <a:endParaRPr lang="ru-RU" sz="2200" b="0" i="0" dirty="0">
              <a:solidFill>
                <a:srgbClr val="222222"/>
              </a:solidFill>
              <a:effectLst/>
            </a:endParaRPr>
          </a:p>
        </p:txBody>
      </p:sp>
    </p:spTree>
    <p:extLst>
      <p:ext uri="{BB962C8B-B14F-4D97-AF65-F5344CB8AC3E}">
        <p14:creationId xmlns:p14="http://schemas.microsoft.com/office/powerpoint/2010/main" val="248895376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89415" y="490370"/>
            <a:ext cx="9978453" cy="1107996"/>
          </a:xfrm>
          <a:prstGeom prst="rect">
            <a:avLst/>
          </a:prstGeom>
        </p:spPr>
        <p:txBody>
          <a:bodyPr wrap="square">
            <a:spAutoFit/>
          </a:bodyPr>
          <a:lstStyle/>
          <a:p>
            <a:pPr>
              <a:defRPr/>
            </a:pPr>
            <a:r>
              <a:rPr lang="ru-RU" altLang="ru-RU" sz="2200" b="1" dirty="0">
                <a:solidFill>
                  <a:srgbClr val="002060"/>
                </a:solidFill>
                <a:cs typeface="Arial" panose="020B0604020202020204" pitchFamily="34" charset="0"/>
              </a:rPr>
              <a:t>в типовых формах гарантий по 44-ФЗ и 223-ФЗ прописано, что споры подлежат рассмотрению в арбитражном суде, но не указано в каком </a:t>
            </a:r>
            <a:r>
              <a:rPr lang="ru-RU" altLang="ru-RU" sz="2200" b="1" dirty="0">
                <a:solidFill>
                  <a:srgbClr val="C00000"/>
                </a:solidFill>
                <a:cs typeface="Arial" panose="020B0604020202020204" pitchFamily="34" charset="0"/>
              </a:rPr>
              <a:t>(то есть отсутствуют правила подсудности споров) </a:t>
            </a:r>
          </a:p>
        </p:txBody>
      </p:sp>
      <p:pic>
        <p:nvPicPr>
          <p:cNvPr id="3"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2380" y="2041067"/>
            <a:ext cx="11277085" cy="136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Рисунок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26475" y="3959757"/>
            <a:ext cx="7378201" cy="654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889415" y="5266163"/>
            <a:ext cx="9483778" cy="707886"/>
          </a:xfrm>
          <a:prstGeom prst="rect">
            <a:avLst/>
          </a:prstGeom>
        </p:spPr>
        <p:txBody>
          <a:bodyPr wrap="square">
            <a:spAutoFit/>
          </a:bodyPr>
          <a:lstStyle/>
          <a:p>
            <a:pPr>
              <a:defRPr/>
            </a:pPr>
            <a:r>
              <a:rPr lang="ru-RU" altLang="ru-RU" sz="2000" dirty="0" smtClean="0">
                <a:cs typeface="Arial" panose="020B0604020202020204" pitchFamily="34" charset="0"/>
              </a:rPr>
              <a:t>Какого </a:t>
            </a:r>
            <a:r>
              <a:rPr lang="ru-RU" altLang="ru-RU" sz="2000" dirty="0">
                <a:cs typeface="Arial" panose="020B0604020202020204" pitchFamily="34" charset="0"/>
              </a:rPr>
              <a:t>именно арбитражного суда (по месту исполнения контракта (договора), по месту нахождения заказчика, банка или подрядчика)?!! </a:t>
            </a:r>
          </a:p>
        </p:txBody>
      </p:sp>
    </p:spTree>
    <p:extLst>
      <p:ext uri="{BB962C8B-B14F-4D97-AF65-F5344CB8AC3E}">
        <p14:creationId xmlns:p14="http://schemas.microsoft.com/office/powerpoint/2010/main" val="415820710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3078" y="939883"/>
            <a:ext cx="10068900" cy="769441"/>
          </a:xfrm>
          <a:prstGeom prst="rect">
            <a:avLst/>
          </a:prstGeom>
        </p:spPr>
        <p:txBody>
          <a:bodyPr wrap="square">
            <a:spAutoFit/>
          </a:bodyPr>
          <a:lstStyle/>
          <a:p>
            <a:r>
              <a:rPr lang="ru-RU" altLang="ru-RU" sz="2200" b="1" dirty="0">
                <a:cs typeface="Arial" panose="020B0604020202020204" pitchFamily="34" charset="0"/>
              </a:rPr>
              <a:t>в типовых формах гарантий по </a:t>
            </a:r>
            <a:r>
              <a:rPr lang="ru-RU" altLang="ru-RU" sz="2200" b="1" dirty="0" smtClean="0">
                <a:cs typeface="Arial" panose="020B0604020202020204" pitchFamily="34" charset="0"/>
              </a:rPr>
              <a:t>44-ФЗ нет такой, которая предоставляется </a:t>
            </a:r>
            <a:r>
              <a:rPr lang="ru-RU" altLang="ru-RU" sz="2200" b="1" dirty="0">
                <a:cs typeface="Arial" panose="020B0604020202020204" pitchFamily="34" charset="0"/>
              </a:rPr>
              <a:t>в качестве </a:t>
            </a:r>
            <a:r>
              <a:rPr lang="ru-RU" altLang="ru-RU" sz="2200" b="1" u="sng" dirty="0">
                <a:solidFill>
                  <a:srgbClr val="7030A0"/>
                </a:solidFill>
                <a:cs typeface="Arial" panose="020B0604020202020204" pitchFamily="34" charset="0"/>
              </a:rPr>
              <a:t>обеспечения гарантийных обязательств </a:t>
            </a:r>
            <a:endParaRPr lang="ru-RU" sz="2200" b="1" u="sng" dirty="0">
              <a:solidFill>
                <a:srgbClr val="7030A0"/>
              </a:solidFill>
            </a:endParaRPr>
          </a:p>
        </p:txBody>
      </p:sp>
      <p:sp>
        <p:nvSpPr>
          <p:cNvPr id="3" name="Прямоугольник 2"/>
          <p:cNvSpPr/>
          <p:nvPr/>
        </p:nvSpPr>
        <p:spPr>
          <a:xfrm>
            <a:off x="873078" y="3194939"/>
            <a:ext cx="10690485" cy="1446550"/>
          </a:xfrm>
          <a:prstGeom prst="rect">
            <a:avLst/>
          </a:prstGeom>
        </p:spPr>
        <p:txBody>
          <a:bodyPr wrap="square">
            <a:spAutoFit/>
          </a:bodyPr>
          <a:lstStyle/>
          <a:p>
            <a:pPr>
              <a:defRPr/>
            </a:pPr>
            <a:r>
              <a:rPr lang="ru-RU" altLang="ru-RU" sz="2200" b="1" dirty="0" smtClean="0">
                <a:cs typeface="Arial" panose="020B0604020202020204" pitchFamily="34" charset="0"/>
              </a:rPr>
              <a:t>Если </a:t>
            </a:r>
            <a:r>
              <a:rPr lang="ru-RU" altLang="ru-RU" sz="2200" b="1" dirty="0">
                <a:cs typeface="Arial" panose="020B0604020202020204" pitchFamily="34" charset="0"/>
              </a:rPr>
              <a:t>контрактом </a:t>
            </a:r>
            <a:r>
              <a:rPr lang="ru-RU" altLang="ru-RU" sz="2200" b="1" dirty="0" smtClean="0">
                <a:cs typeface="Arial" panose="020B0604020202020204" pitchFamily="34" charset="0"/>
              </a:rPr>
              <a:t>предусмотрены </a:t>
            </a:r>
            <a:r>
              <a:rPr lang="ru-RU" altLang="ru-RU" sz="2200" b="1" dirty="0">
                <a:cs typeface="Arial" panose="020B0604020202020204" pitchFamily="34" charset="0"/>
              </a:rPr>
              <a:t>гарантийные обязательства, то заказчик ВПРАВЕ с 01.10.2022 требовать предоставления в составе обеспечения исполнения контракта </a:t>
            </a:r>
            <a:r>
              <a:rPr lang="ru-RU" altLang="ru-RU" sz="2200" b="1" dirty="0">
                <a:solidFill>
                  <a:srgbClr val="C00000"/>
                </a:solidFill>
                <a:cs typeface="Arial" panose="020B0604020202020204" pitchFamily="34" charset="0"/>
              </a:rPr>
              <a:t>как собственно обеспечения исполнения контракта, так и обеспечения гарантийных обязательств</a:t>
            </a:r>
          </a:p>
        </p:txBody>
      </p:sp>
    </p:spTree>
    <p:extLst>
      <p:ext uri="{BB962C8B-B14F-4D97-AF65-F5344CB8AC3E}">
        <p14:creationId xmlns:p14="http://schemas.microsoft.com/office/powerpoint/2010/main" val="29802560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2817388" y="2605606"/>
            <a:ext cx="1775086" cy="383185"/>
          </a:xfrm>
          <a:prstGeom prst="rect">
            <a:avLst/>
          </a:prstGeom>
        </p:spPr>
        <p:txBody>
          <a:bodyPr vert="horz" wrap="square" lIns="0" tIns="0" rIns="0" bIns="0" rtlCol="0">
            <a:spAutoFit/>
          </a:bodyPr>
          <a:lstStyle/>
          <a:p>
            <a:pPr marL="12689"/>
            <a:r>
              <a:rPr sz="2398" b="1" spc="-25" dirty="0">
                <a:latin typeface="Times New Roman"/>
                <a:cs typeface="Times New Roman"/>
              </a:rPr>
              <a:t>Обязанность</a:t>
            </a:r>
            <a:endParaRPr sz="2398" dirty="0">
              <a:latin typeface="Times New Roman"/>
              <a:cs typeface="Times New Roman"/>
            </a:endParaRPr>
          </a:p>
        </p:txBody>
      </p:sp>
      <p:sp>
        <p:nvSpPr>
          <p:cNvPr id="6" name="object 6"/>
          <p:cNvSpPr/>
          <p:nvPr/>
        </p:nvSpPr>
        <p:spPr>
          <a:xfrm>
            <a:off x="1060704" y="2988791"/>
            <a:ext cx="4344135" cy="1082308"/>
          </a:xfrm>
          <a:custGeom>
            <a:avLst/>
            <a:gdLst/>
            <a:ahLst/>
            <a:cxnLst/>
            <a:rect l="l" t="t" r="r" b="b"/>
            <a:pathLst>
              <a:path w="3402965" h="1083310">
                <a:moveTo>
                  <a:pt x="3294341" y="0"/>
                </a:moveTo>
                <a:lnTo>
                  <a:pt x="108280" y="0"/>
                </a:lnTo>
                <a:lnTo>
                  <a:pt x="66128" y="8521"/>
                </a:lnTo>
                <a:lnTo>
                  <a:pt x="31711" y="31750"/>
                </a:lnTo>
                <a:lnTo>
                  <a:pt x="8509" y="66192"/>
                </a:lnTo>
                <a:lnTo>
                  <a:pt x="0" y="108356"/>
                </a:lnTo>
                <a:lnTo>
                  <a:pt x="0" y="974953"/>
                </a:lnTo>
                <a:lnTo>
                  <a:pt x="8509" y="1017117"/>
                </a:lnTo>
                <a:lnTo>
                  <a:pt x="31711" y="1051560"/>
                </a:lnTo>
                <a:lnTo>
                  <a:pt x="66128" y="1074788"/>
                </a:lnTo>
                <a:lnTo>
                  <a:pt x="108280" y="1083310"/>
                </a:lnTo>
                <a:lnTo>
                  <a:pt x="3294341" y="1083310"/>
                </a:lnTo>
                <a:lnTo>
                  <a:pt x="3336467" y="1074788"/>
                </a:lnTo>
                <a:lnTo>
                  <a:pt x="3370846" y="1051560"/>
                </a:lnTo>
                <a:lnTo>
                  <a:pt x="3394024" y="1017117"/>
                </a:lnTo>
                <a:lnTo>
                  <a:pt x="3402520" y="974953"/>
                </a:lnTo>
                <a:lnTo>
                  <a:pt x="3402520" y="108356"/>
                </a:lnTo>
                <a:lnTo>
                  <a:pt x="3394024" y="66192"/>
                </a:lnTo>
                <a:lnTo>
                  <a:pt x="3370846" y="31750"/>
                </a:lnTo>
                <a:lnTo>
                  <a:pt x="3336467" y="8521"/>
                </a:lnTo>
                <a:lnTo>
                  <a:pt x="3294341" y="0"/>
                </a:lnTo>
                <a:close/>
              </a:path>
            </a:pathLst>
          </a:custGeom>
          <a:solidFill>
            <a:srgbClr val="7030A0"/>
          </a:solidFill>
        </p:spPr>
        <p:txBody>
          <a:bodyPr wrap="square" lIns="0" tIns="0" rIns="0" bIns="0" rtlCol="0"/>
          <a:lstStyle/>
          <a:p>
            <a:endParaRPr sz="1798"/>
          </a:p>
        </p:txBody>
      </p:sp>
      <p:sp>
        <p:nvSpPr>
          <p:cNvPr id="8" name="object 8"/>
          <p:cNvSpPr txBox="1"/>
          <p:nvPr/>
        </p:nvSpPr>
        <p:spPr>
          <a:xfrm>
            <a:off x="1242746" y="3198127"/>
            <a:ext cx="4162093" cy="738664"/>
          </a:xfrm>
          <a:prstGeom prst="rect">
            <a:avLst/>
          </a:prstGeom>
        </p:spPr>
        <p:txBody>
          <a:bodyPr vert="horz" wrap="square" lIns="0" tIns="0" rIns="0" bIns="0" rtlCol="0">
            <a:spAutoFit/>
          </a:bodyPr>
          <a:lstStyle/>
          <a:p>
            <a:r>
              <a:rPr sz="1600" spc="-5" dirty="0">
                <a:solidFill>
                  <a:schemeClr val="bg1"/>
                </a:solidFill>
                <a:cs typeface="Times New Roman"/>
              </a:rPr>
              <a:t>При исполнении </a:t>
            </a:r>
            <a:r>
              <a:rPr sz="1600" spc="-20" dirty="0">
                <a:solidFill>
                  <a:schemeClr val="bg1"/>
                </a:solidFill>
                <a:cs typeface="Times New Roman"/>
              </a:rPr>
              <a:t>контракта, </a:t>
            </a:r>
            <a:r>
              <a:rPr sz="1600" spc="-25" dirty="0">
                <a:solidFill>
                  <a:schemeClr val="bg1"/>
                </a:solidFill>
                <a:cs typeface="Times New Roman"/>
              </a:rPr>
              <a:t>заключенного  </a:t>
            </a:r>
            <a:r>
              <a:rPr sz="1600" spc="-5" dirty="0">
                <a:solidFill>
                  <a:schemeClr val="bg1"/>
                </a:solidFill>
                <a:cs typeface="Times New Roman"/>
              </a:rPr>
              <a:t>по </a:t>
            </a:r>
            <a:r>
              <a:rPr sz="1600" spc="-30" dirty="0">
                <a:solidFill>
                  <a:schemeClr val="bg1"/>
                </a:solidFill>
                <a:cs typeface="Times New Roman"/>
              </a:rPr>
              <a:t>результатам </a:t>
            </a:r>
            <a:r>
              <a:rPr sz="1600" spc="-10" dirty="0">
                <a:solidFill>
                  <a:schemeClr val="bg1"/>
                </a:solidFill>
                <a:cs typeface="Times New Roman"/>
              </a:rPr>
              <a:t>открытых </a:t>
            </a:r>
            <a:r>
              <a:rPr sz="1600" spc="-10" dirty="0" err="1">
                <a:solidFill>
                  <a:schemeClr val="bg1"/>
                </a:solidFill>
                <a:cs typeface="Times New Roman"/>
              </a:rPr>
              <a:t>электронных</a:t>
            </a:r>
            <a:r>
              <a:rPr sz="1600" spc="-10" dirty="0">
                <a:solidFill>
                  <a:schemeClr val="bg1"/>
                </a:solidFill>
                <a:cs typeface="Times New Roman"/>
              </a:rPr>
              <a:t>  </a:t>
            </a:r>
            <a:r>
              <a:rPr sz="1600" spc="-10" dirty="0" err="1" smtClean="0">
                <a:solidFill>
                  <a:schemeClr val="bg1"/>
                </a:solidFill>
                <a:cs typeface="Times New Roman"/>
              </a:rPr>
              <a:t>процедур</a:t>
            </a:r>
            <a:r>
              <a:rPr lang="ru-RU" sz="1600" spc="-10" dirty="0" smtClean="0">
                <a:solidFill>
                  <a:schemeClr val="bg1"/>
                </a:solidFill>
                <a:cs typeface="Times New Roman"/>
              </a:rPr>
              <a:t> (</a:t>
            </a:r>
            <a:r>
              <a:rPr lang="ru-RU" sz="1600" dirty="0" smtClean="0">
                <a:solidFill>
                  <a:schemeClr val="bg1"/>
                </a:solidFill>
              </a:rPr>
              <a:t>(</a:t>
            </a:r>
            <a:r>
              <a:rPr lang="ru-RU" sz="1600" dirty="0">
                <a:solidFill>
                  <a:schemeClr val="bg1"/>
                </a:solidFill>
              </a:rPr>
              <a:t>конкурентные закупки, закупки по ч.12 ст.93) </a:t>
            </a:r>
            <a:endParaRPr sz="1600" dirty="0">
              <a:solidFill>
                <a:schemeClr val="bg1"/>
              </a:solidFill>
              <a:cs typeface="Times New Roman"/>
            </a:endParaRPr>
          </a:p>
        </p:txBody>
      </p:sp>
      <p:sp>
        <p:nvSpPr>
          <p:cNvPr id="9" name="object 9"/>
          <p:cNvSpPr/>
          <p:nvPr/>
        </p:nvSpPr>
        <p:spPr>
          <a:xfrm>
            <a:off x="1060704" y="4246492"/>
            <a:ext cx="4332113" cy="1081673"/>
          </a:xfrm>
          <a:custGeom>
            <a:avLst/>
            <a:gdLst/>
            <a:ahLst/>
            <a:cxnLst/>
            <a:rect l="l" t="t" r="r" b="b"/>
            <a:pathLst>
              <a:path w="3402965" h="1082675">
                <a:moveTo>
                  <a:pt x="3294341" y="0"/>
                </a:moveTo>
                <a:lnTo>
                  <a:pt x="108280" y="0"/>
                </a:lnTo>
                <a:lnTo>
                  <a:pt x="66128" y="8509"/>
                </a:lnTo>
                <a:lnTo>
                  <a:pt x="31711" y="31724"/>
                </a:lnTo>
                <a:lnTo>
                  <a:pt x="8509" y="66141"/>
                </a:lnTo>
                <a:lnTo>
                  <a:pt x="0" y="108280"/>
                </a:lnTo>
                <a:lnTo>
                  <a:pt x="0" y="974280"/>
                </a:lnTo>
                <a:lnTo>
                  <a:pt x="8509" y="1016406"/>
                </a:lnTo>
                <a:lnTo>
                  <a:pt x="31711" y="1050823"/>
                </a:lnTo>
                <a:lnTo>
                  <a:pt x="66128" y="1074013"/>
                </a:lnTo>
                <a:lnTo>
                  <a:pt x="108280" y="1082522"/>
                </a:lnTo>
                <a:lnTo>
                  <a:pt x="3294341" y="1082522"/>
                </a:lnTo>
                <a:lnTo>
                  <a:pt x="3336467" y="1074013"/>
                </a:lnTo>
                <a:lnTo>
                  <a:pt x="3370846" y="1050823"/>
                </a:lnTo>
                <a:lnTo>
                  <a:pt x="3394024" y="1016406"/>
                </a:lnTo>
                <a:lnTo>
                  <a:pt x="3402520" y="974280"/>
                </a:lnTo>
                <a:lnTo>
                  <a:pt x="3402520" y="108280"/>
                </a:lnTo>
                <a:lnTo>
                  <a:pt x="3394024" y="66141"/>
                </a:lnTo>
                <a:lnTo>
                  <a:pt x="3370846" y="31724"/>
                </a:lnTo>
                <a:lnTo>
                  <a:pt x="3336467" y="8509"/>
                </a:lnTo>
                <a:lnTo>
                  <a:pt x="3294341" y="0"/>
                </a:lnTo>
                <a:close/>
              </a:path>
            </a:pathLst>
          </a:custGeom>
          <a:solidFill>
            <a:srgbClr val="7030A0"/>
          </a:solidFill>
        </p:spPr>
        <p:txBody>
          <a:bodyPr wrap="square" lIns="0" tIns="0" rIns="0" bIns="0" rtlCol="0"/>
          <a:lstStyle/>
          <a:p>
            <a:endParaRPr sz="1798"/>
          </a:p>
        </p:txBody>
      </p:sp>
      <p:sp>
        <p:nvSpPr>
          <p:cNvPr id="11" name="object 11"/>
          <p:cNvSpPr txBox="1"/>
          <p:nvPr/>
        </p:nvSpPr>
        <p:spPr>
          <a:xfrm>
            <a:off x="2101167" y="5776732"/>
            <a:ext cx="3183482" cy="359073"/>
          </a:xfrm>
          <a:prstGeom prst="rect">
            <a:avLst/>
          </a:prstGeom>
        </p:spPr>
        <p:txBody>
          <a:bodyPr vert="horz" wrap="square" lIns="0" tIns="0" rIns="0" bIns="0" rtlCol="0">
            <a:spAutoFit/>
          </a:bodyPr>
          <a:lstStyle/>
          <a:p>
            <a:pPr marL="12054" marR="5075" algn="ctr">
              <a:lnSpc>
                <a:spcPts val="1439"/>
              </a:lnSpc>
            </a:pPr>
            <a:r>
              <a:rPr lang="ru-RU" sz="1399" dirty="0" smtClean="0">
                <a:latin typeface="Times New Roman"/>
                <a:cs typeface="Times New Roman"/>
              </a:rPr>
              <a:t>Особые случаи</a:t>
            </a:r>
          </a:p>
          <a:p>
            <a:pPr marL="12054" marR="5075" algn="ctr">
              <a:lnSpc>
                <a:spcPts val="1439"/>
              </a:lnSpc>
            </a:pPr>
            <a:endParaRPr sz="1399" dirty="0">
              <a:latin typeface="Times New Roman"/>
              <a:cs typeface="Times New Roman"/>
            </a:endParaRPr>
          </a:p>
        </p:txBody>
      </p:sp>
      <p:sp>
        <p:nvSpPr>
          <p:cNvPr id="12" name="object 12"/>
          <p:cNvSpPr/>
          <p:nvPr/>
        </p:nvSpPr>
        <p:spPr>
          <a:xfrm>
            <a:off x="5586881" y="2949762"/>
            <a:ext cx="6417268" cy="3908237"/>
          </a:xfrm>
          <a:custGeom>
            <a:avLst/>
            <a:gdLst/>
            <a:ahLst/>
            <a:cxnLst/>
            <a:rect l="l" t="t" r="r" b="b"/>
            <a:pathLst>
              <a:path w="4253230" h="3591559">
                <a:moveTo>
                  <a:pt x="3893870" y="0"/>
                </a:moveTo>
                <a:lnTo>
                  <a:pt x="359092" y="0"/>
                </a:lnTo>
                <a:lnTo>
                  <a:pt x="310362" y="3276"/>
                </a:lnTo>
                <a:lnTo>
                  <a:pt x="263613" y="12827"/>
                </a:lnTo>
                <a:lnTo>
                  <a:pt x="219303" y="28219"/>
                </a:lnTo>
                <a:lnTo>
                  <a:pt x="177838" y="49022"/>
                </a:lnTo>
                <a:lnTo>
                  <a:pt x="139649" y="74815"/>
                </a:lnTo>
                <a:lnTo>
                  <a:pt x="105155" y="105168"/>
                </a:lnTo>
                <a:lnTo>
                  <a:pt x="74802" y="139661"/>
                </a:lnTo>
                <a:lnTo>
                  <a:pt x="49009" y="177850"/>
                </a:lnTo>
                <a:lnTo>
                  <a:pt x="28206" y="219329"/>
                </a:lnTo>
                <a:lnTo>
                  <a:pt x="12814" y="263652"/>
                </a:lnTo>
                <a:lnTo>
                  <a:pt x="3276" y="310388"/>
                </a:lnTo>
                <a:lnTo>
                  <a:pt x="0" y="359130"/>
                </a:lnTo>
                <a:lnTo>
                  <a:pt x="0" y="3232137"/>
                </a:lnTo>
                <a:lnTo>
                  <a:pt x="3276" y="3280867"/>
                </a:lnTo>
                <a:lnTo>
                  <a:pt x="12814" y="3327603"/>
                </a:lnTo>
                <a:lnTo>
                  <a:pt x="28206" y="3371926"/>
                </a:lnTo>
                <a:lnTo>
                  <a:pt x="49009" y="3413391"/>
                </a:lnTo>
                <a:lnTo>
                  <a:pt x="74802" y="3451580"/>
                </a:lnTo>
                <a:lnTo>
                  <a:pt x="105155" y="3486073"/>
                </a:lnTo>
                <a:lnTo>
                  <a:pt x="139649" y="3516426"/>
                </a:lnTo>
                <a:lnTo>
                  <a:pt x="177838" y="3542220"/>
                </a:lnTo>
                <a:lnTo>
                  <a:pt x="219303" y="3563035"/>
                </a:lnTo>
                <a:lnTo>
                  <a:pt x="263613" y="3578428"/>
                </a:lnTo>
                <a:lnTo>
                  <a:pt x="310362" y="3587978"/>
                </a:lnTo>
                <a:lnTo>
                  <a:pt x="359092" y="3591255"/>
                </a:lnTo>
                <a:lnTo>
                  <a:pt x="3893870" y="3591255"/>
                </a:lnTo>
                <a:lnTo>
                  <a:pt x="3942600" y="3587978"/>
                </a:lnTo>
                <a:lnTo>
                  <a:pt x="3989349" y="3578428"/>
                </a:lnTo>
                <a:lnTo>
                  <a:pt x="4033659" y="3563035"/>
                </a:lnTo>
                <a:lnTo>
                  <a:pt x="4075125" y="3542220"/>
                </a:lnTo>
                <a:lnTo>
                  <a:pt x="4113326" y="3516426"/>
                </a:lnTo>
                <a:lnTo>
                  <a:pt x="4147807" y="3486073"/>
                </a:lnTo>
                <a:lnTo>
                  <a:pt x="4178160" y="3451580"/>
                </a:lnTo>
                <a:lnTo>
                  <a:pt x="4203954" y="3413391"/>
                </a:lnTo>
                <a:lnTo>
                  <a:pt x="4224756" y="3371926"/>
                </a:lnTo>
                <a:lnTo>
                  <a:pt x="4240149" y="3327603"/>
                </a:lnTo>
                <a:lnTo>
                  <a:pt x="4249699" y="3280867"/>
                </a:lnTo>
                <a:lnTo>
                  <a:pt x="4252976" y="3232137"/>
                </a:lnTo>
                <a:lnTo>
                  <a:pt x="4252976" y="359130"/>
                </a:lnTo>
                <a:lnTo>
                  <a:pt x="4249699" y="310388"/>
                </a:lnTo>
                <a:lnTo>
                  <a:pt x="4240149" y="263652"/>
                </a:lnTo>
                <a:lnTo>
                  <a:pt x="4224756" y="219329"/>
                </a:lnTo>
                <a:lnTo>
                  <a:pt x="4203954" y="177850"/>
                </a:lnTo>
                <a:lnTo>
                  <a:pt x="4178160" y="139661"/>
                </a:lnTo>
                <a:lnTo>
                  <a:pt x="4147807" y="105168"/>
                </a:lnTo>
                <a:lnTo>
                  <a:pt x="4113326" y="74815"/>
                </a:lnTo>
                <a:lnTo>
                  <a:pt x="4075125" y="49022"/>
                </a:lnTo>
                <a:lnTo>
                  <a:pt x="4033659" y="28219"/>
                </a:lnTo>
                <a:lnTo>
                  <a:pt x="3989349" y="12827"/>
                </a:lnTo>
                <a:lnTo>
                  <a:pt x="3942600" y="3276"/>
                </a:lnTo>
                <a:lnTo>
                  <a:pt x="3893870" y="0"/>
                </a:lnTo>
                <a:close/>
              </a:path>
            </a:pathLst>
          </a:custGeom>
          <a:solidFill>
            <a:srgbClr val="D0D7E8"/>
          </a:solidFill>
        </p:spPr>
        <p:txBody>
          <a:bodyPr wrap="square" lIns="0" tIns="0" rIns="0" bIns="0" rtlCol="0"/>
          <a:lstStyle/>
          <a:p>
            <a:endParaRPr sz="1798"/>
          </a:p>
        </p:txBody>
      </p:sp>
      <p:sp>
        <p:nvSpPr>
          <p:cNvPr id="13" name="object 13"/>
          <p:cNvSpPr txBox="1"/>
          <p:nvPr/>
        </p:nvSpPr>
        <p:spPr>
          <a:xfrm>
            <a:off x="7812714" y="2566578"/>
            <a:ext cx="895156" cy="383185"/>
          </a:xfrm>
          <a:prstGeom prst="rect">
            <a:avLst/>
          </a:prstGeom>
        </p:spPr>
        <p:txBody>
          <a:bodyPr vert="horz" wrap="square" lIns="0" tIns="0" rIns="0" bIns="0" rtlCol="0">
            <a:spAutoFit/>
          </a:bodyPr>
          <a:lstStyle/>
          <a:p>
            <a:pPr marL="12689"/>
            <a:r>
              <a:rPr sz="2398" b="1" spc="-10" dirty="0">
                <a:latin typeface="Times New Roman"/>
                <a:cs typeface="Times New Roman"/>
              </a:rPr>
              <a:t>П</a:t>
            </a:r>
            <a:r>
              <a:rPr sz="2398" b="1" spc="-5" dirty="0">
                <a:latin typeface="Times New Roman"/>
                <a:cs typeface="Times New Roman"/>
              </a:rPr>
              <a:t>р</a:t>
            </a:r>
            <a:r>
              <a:rPr sz="2398" b="1" dirty="0">
                <a:latin typeface="Times New Roman"/>
                <a:cs typeface="Times New Roman"/>
              </a:rPr>
              <a:t>а</a:t>
            </a:r>
            <a:r>
              <a:rPr sz="2398" b="1" spc="-40" dirty="0">
                <a:latin typeface="Times New Roman"/>
                <a:cs typeface="Times New Roman"/>
              </a:rPr>
              <a:t>в</a:t>
            </a:r>
            <a:r>
              <a:rPr sz="2398" b="1" spc="-5" dirty="0">
                <a:latin typeface="Times New Roman"/>
                <a:cs typeface="Times New Roman"/>
              </a:rPr>
              <a:t>о</a:t>
            </a:r>
            <a:endParaRPr sz="2398" dirty="0">
              <a:latin typeface="Times New Roman"/>
              <a:cs typeface="Times New Roman"/>
            </a:endParaRPr>
          </a:p>
        </p:txBody>
      </p:sp>
      <p:sp>
        <p:nvSpPr>
          <p:cNvPr id="16" name="object 16"/>
          <p:cNvSpPr txBox="1"/>
          <p:nvPr/>
        </p:nvSpPr>
        <p:spPr>
          <a:xfrm>
            <a:off x="5629493" y="3019617"/>
            <a:ext cx="5952906" cy="727379"/>
          </a:xfrm>
          <a:prstGeom prst="rect">
            <a:avLst/>
          </a:prstGeom>
          <a:solidFill>
            <a:srgbClr val="7030A0"/>
          </a:solidFill>
        </p:spPr>
        <p:txBody>
          <a:bodyPr vert="horz" wrap="square" lIns="0" tIns="0" rIns="0" bIns="0" rtlCol="0">
            <a:spAutoFit/>
          </a:bodyPr>
          <a:lstStyle/>
          <a:p>
            <a:pPr marL="12689" marR="5075" algn="ctr">
              <a:lnSpc>
                <a:spcPts val="1439"/>
              </a:lnSpc>
            </a:pPr>
            <a:endParaRPr lang="ru-RU" sz="1600" spc="-5" dirty="0" smtClean="0">
              <a:solidFill>
                <a:srgbClr val="FFFFFF"/>
              </a:solidFill>
              <a:cs typeface="Times New Roman"/>
            </a:endParaRPr>
          </a:p>
          <a:p>
            <a:pPr marL="12689" marR="5075" algn="ctr">
              <a:lnSpc>
                <a:spcPts val="1439"/>
              </a:lnSpc>
            </a:pPr>
            <a:r>
              <a:rPr sz="1600" spc="-5" dirty="0" err="1" smtClean="0">
                <a:solidFill>
                  <a:srgbClr val="FFFFFF"/>
                </a:solidFill>
                <a:cs typeface="Times New Roman"/>
              </a:rPr>
              <a:t>При</a:t>
            </a:r>
            <a:r>
              <a:rPr sz="1600" spc="-5" dirty="0" smtClean="0">
                <a:solidFill>
                  <a:srgbClr val="FFFFFF"/>
                </a:solidFill>
                <a:cs typeface="Times New Roman"/>
              </a:rPr>
              <a:t> </a:t>
            </a:r>
            <a:r>
              <a:rPr sz="1600" spc="-5" dirty="0">
                <a:solidFill>
                  <a:srgbClr val="FFFFFF"/>
                </a:solidFill>
                <a:cs typeface="Times New Roman"/>
              </a:rPr>
              <a:t>осуществлении </a:t>
            </a:r>
            <a:r>
              <a:rPr sz="1600" spc="-15" dirty="0">
                <a:solidFill>
                  <a:srgbClr val="FFFFFF"/>
                </a:solidFill>
                <a:cs typeface="Times New Roman"/>
              </a:rPr>
              <a:t>закупок, </a:t>
            </a:r>
            <a:r>
              <a:rPr sz="1600" spc="-5" dirty="0">
                <a:solidFill>
                  <a:srgbClr val="FFFFFF"/>
                </a:solidFill>
                <a:cs typeface="Times New Roman"/>
              </a:rPr>
              <a:t>извещения об  осуществлении </a:t>
            </a:r>
            <a:r>
              <a:rPr sz="1600" spc="-35" dirty="0">
                <a:solidFill>
                  <a:srgbClr val="FFFFFF"/>
                </a:solidFill>
                <a:cs typeface="Times New Roman"/>
              </a:rPr>
              <a:t>которых </a:t>
            </a:r>
            <a:r>
              <a:rPr sz="1600" spc="-15" dirty="0">
                <a:solidFill>
                  <a:srgbClr val="FFFFFF"/>
                </a:solidFill>
                <a:cs typeface="Times New Roman"/>
              </a:rPr>
              <a:t>размещены </a:t>
            </a:r>
            <a:r>
              <a:rPr sz="1600" spc="-5" dirty="0">
                <a:solidFill>
                  <a:srgbClr val="FFFFFF"/>
                </a:solidFill>
                <a:cs typeface="Times New Roman"/>
              </a:rPr>
              <a:t>в </a:t>
            </a:r>
            <a:r>
              <a:rPr sz="1600" spc="-10" dirty="0">
                <a:solidFill>
                  <a:srgbClr val="FFFFFF"/>
                </a:solidFill>
                <a:cs typeface="Times New Roman"/>
              </a:rPr>
              <a:t>ЕИС  </a:t>
            </a:r>
            <a:r>
              <a:rPr sz="1600" spc="-5" dirty="0">
                <a:solidFill>
                  <a:srgbClr val="FFFFFF"/>
                </a:solidFill>
                <a:cs typeface="Times New Roman"/>
              </a:rPr>
              <a:t>до 01.01.2022</a:t>
            </a:r>
            <a:r>
              <a:rPr sz="1600" spc="-195" dirty="0">
                <a:solidFill>
                  <a:srgbClr val="FFFFFF"/>
                </a:solidFill>
                <a:cs typeface="Times New Roman"/>
              </a:rPr>
              <a:t> </a:t>
            </a:r>
            <a:r>
              <a:rPr sz="1600" spc="-240" dirty="0">
                <a:solidFill>
                  <a:srgbClr val="FFFFFF"/>
                </a:solidFill>
                <a:cs typeface="Times New Roman"/>
              </a:rPr>
              <a:t>г</a:t>
            </a:r>
            <a:r>
              <a:rPr sz="1600" spc="-240" dirty="0" smtClean="0">
                <a:solidFill>
                  <a:srgbClr val="FFFFFF"/>
                </a:solidFill>
                <a:cs typeface="Times New Roman"/>
              </a:rPr>
              <a:t>.</a:t>
            </a:r>
            <a:endParaRPr lang="ru-RU" sz="1600" spc="-240" dirty="0" smtClean="0">
              <a:solidFill>
                <a:srgbClr val="FFFFFF"/>
              </a:solidFill>
              <a:cs typeface="Times New Roman"/>
            </a:endParaRPr>
          </a:p>
          <a:p>
            <a:pPr marL="12689" marR="5075" algn="ctr">
              <a:lnSpc>
                <a:spcPts val="1439"/>
              </a:lnSpc>
            </a:pPr>
            <a:endParaRPr sz="1600" dirty="0">
              <a:cs typeface="Times New Roman"/>
            </a:endParaRPr>
          </a:p>
        </p:txBody>
      </p:sp>
      <p:sp>
        <p:nvSpPr>
          <p:cNvPr id="18" name="object 18"/>
          <p:cNvSpPr/>
          <p:nvPr/>
        </p:nvSpPr>
        <p:spPr>
          <a:xfrm>
            <a:off x="5629494" y="3902179"/>
            <a:ext cx="5952906" cy="1801492"/>
          </a:xfrm>
          <a:custGeom>
            <a:avLst/>
            <a:gdLst/>
            <a:ahLst/>
            <a:cxnLst/>
            <a:rect l="l" t="t" r="r" b="b"/>
            <a:pathLst>
              <a:path w="3402965" h="706120">
                <a:moveTo>
                  <a:pt x="0" y="70561"/>
                </a:moveTo>
                <a:lnTo>
                  <a:pt x="5537" y="43078"/>
                </a:lnTo>
                <a:lnTo>
                  <a:pt x="20650" y="20650"/>
                </a:lnTo>
                <a:lnTo>
                  <a:pt x="43065" y="5537"/>
                </a:lnTo>
                <a:lnTo>
                  <a:pt x="70561" y="0"/>
                </a:lnTo>
                <a:lnTo>
                  <a:pt x="3332035" y="0"/>
                </a:lnTo>
                <a:lnTo>
                  <a:pt x="3359454" y="5537"/>
                </a:lnTo>
                <a:lnTo>
                  <a:pt x="3381895" y="20650"/>
                </a:lnTo>
                <a:lnTo>
                  <a:pt x="3397034" y="43078"/>
                </a:lnTo>
                <a:lnTo>
                  <a:pt x="3402584" y="70561"/>
                </a:lnTo>
                <a:lnTo>
                  <a:pt x="3402584" y="634974"/>
                </a:lnTo>
                <a:lnTo>
                  <a:pt x="3397034" y="662444"/>
                </a:lnTo>
                <a:lnTo>
                  <a:pt x="3381895" y="684860"/>
                </a:lnTo>
                <a:lnTo>
                  <a:pt x="3359454" y="699985"/>
                </a:lnTo>
                <a:lnTo>
                  <a:pt x="3332035" y="705523"/>
                </a:lnTo>
                <a:lnTo>
                  <a:pt x="70561" y="705523"/>
                </a:lnTo>
                <a:lnTo>
                  <a:pt x="43065" y="699985"/>
                </a:lnTo>
                <a:lnTo>
                  <a:pt x="20650" y="684860"/>
                </a:lnTo>
                <a:lnTo>
                  <a:pt x="5537" y="662444"/>
                </a:lnTo>
                <a:lnTo>
                  <a:pt x="0" y="634974"/>
                </a:lnTo>
                <a:lnTo>
                  <a:pt x="0" y="70561"/>
                </a:lnTo>
                <a:close/>
              </a:path>
            </a:pathLst>
          </a:custGeom>
          <a:solidFill>
            <a:srgbClr val="7030A0"/>
          </a:solidFill>
          <a:ln w="26670">
            <a:solidFill>
              <a:srgbClr val="FFFFFF"/>
            </a:solidFill>
          </a:ln>
        </p:spPr>
        <p:txBody>
          <a:bodyPr wrap="square" lIns="0" tIns="0" rIns="0" bIns="0" rtlCol="0"/>
          <a:lstStyle/>
          <a:p>
            <a:endParaRPr sz="1798"/>
          </a:p>
        </p:txBody>
      </p:sp>
      <p:sp>
        <p:nvSpPr>
          <p:cNvPr id="19" name="object 19"/>
          <p:cNvSpPr txBox="1"/>
          <p:nvPr/>
        </p:nvSpPr>
        <p:spPr>
          <a:xfrm>
            <a:off x="5703904" y="3981216"/>
            <a:ext cx="5878494" cy="1497846"/>
          </a:xfrm>
          <a:prstGeom prst="rect">
            <a:avLst/>
          </a:prstGeom>
        </p:spPr>
        <p:txBody>
          <a:bodyPr vert="horz" wrap="square" lIns="0" tIns="0" rIns="0" bIns="0" rtlCol="0">
            <a:spAutoFit/>
          </a:bodyPr>
          <a:lstStyle/>
          <a:p>
            <a:pPr marL="12054" marR="5075" algn="ctr">
              <a:lnSpc>
                <a:spcPts val="1439"/>
              </a:lnSpc>
            </a:pPr>
            <a:r>
              <a:rPr sz="1399" spc="-10" dirty="0">
                <a:solidFill>
                  <a:schemeClr val="bg1"/>
                </a:solidFill>
                <a:latin typeface="Times New Roman"/>
                <a:cs typeface="Times New Roman"/>
              </a:rPr>
              <a:t>При исполнении </a:t>
            </a:r>
            <a:r>
              <a:rPr sz="1399" spc="-20" dirty="0">
                <a:solidFill>
                  <a:schemeClr val="bg1"/>
                </a:solidFill>
                <a:latin typeface="Times New Roman"/>
                <a:cs typeface="Times New Roman"/>
              </a:rPr>
              <a:t>контракта, </a:t>
            </a:r>
            <a:r>
              <a:rPr sz="1399" spc="-25" dirty="0">
                <a:solidFill>
                  <a:schemeClr val="bg1"/>
                </a:solidFill>
                <a:latin typeface="Times New Roman"/>
                <a:cs typeface="Times New Roman"/>
              </a:rPr>
              <a:t>заключенного  </a:t>
            </a:r>
            <a:r>
              <a:rPr sz="1399" spc="-5" dirty="0">
                <a:solidFill>
                  <a:schemeClr val="bg1"/>
                </a:solidFill>
                <a:latin typeface="Times New Roman"/>
                <a:cs typeface="Times New Roman"/>
              </a:rPr>
              <a:t>по </a:t>
            </a:r>
            <a:r>
              <a:rPr sz="1399" spc="-30" dirty="0">
                <a:solidFill>
                  <a:schemeClr val="bg1"/>
                </a:solidFill>
                <a:latin typeface="Times New Roman"/>
                <a:cs typeface="Times New Roman"/>
              </a:rPr>
              <a:t>результатам </a:t>
            </a:r>
            <a:r>
              <a:rPr sz="1399" spc="-5" dirty="0">
                <a:solidFill>
                  <a:schemeClr val="bg1"/>
                </a:solidFill>
                <a:latin typeface="Times New Roman"/>
                <a:cs typeface="Times New Roman"/>
              </a:rPr>
              <a:t>закрытых </a:t>
            </a:r>
            <a:r>
              <a:rPr sz="1399" spc="-10" dirty="0">
                <a:solidFill>
                  <a:schemeClr val="bg1"/>
                </a:solidFill>
                <a:latin typeface="Times New Roman"/>
                <a:cs typeface="Times New Roman"/>
              </a:rPr>
              <a:t>электронных  процедур </a:t>
            </a:r>
            <a:r>
              <a:rPr sz="1399" spc="-5" dirty="0">
                <a:solidFill>
                  <a:schemeClr val="bg1"/>
                </a:solidFill>
                <a:latin typeface="Times New Roman"/>
                <a:cs typeface="Times New Roman"/>
              </a:rPr>
              <a:t>по п. 5 </a:t>
            </a:r>
            <a:r>
              <a:rPr sz="1399" spc="-25" dirty="0">
                <a:solidFill>
                  <a:schemeClr val="bg1"/>
                </a:solidFill>
                <a:latin typeface="Times New Roman"/>
                <a:cs typeface="Times New Roman"/>
              </a:rPr>
              <a:t>ч.11 </a:t>
            </a:r>
            <a:r>
              <a:rPr sz="1399" spc="-45" dirty="0">
                <a:solidFill>
                  <a:schemeClr val="bg1"/>
                </a:solidFill>
                <a:latin typeface="Times New Roman"/>
                <a:cs typeface="Times New Roman"/>
              </a:rPr>
              <a:t>ст.24</a:t>
            </a:r>
            <a:r>
              <a:rPr sz="1399" spc="-175" dirty="0">
                <a:solidFill>
                  <a:schemeClr val="bg1"/>
                </a:solidFill>
                <a:latin typeface="Times New Roman"/>
                <a:cs typeface="Times New Roman"/>
              </a:rPr>
              <a:t> </a:t>
            </a:r>
            <a:r>
              <a:rPr sz="1399" spc="-30" dirty="0" err="1" smtClean="0">
                <a:solidFill>
                  <a:schemeClr val="bg1"/>
                </a:solidFill>
                <a:latin typeface="Times New Roman"/>
                <a:cs typeface="Times New Roman"/>
              </a:rPr>
              <a:t>закона</a:t>
            </a:r>
            <a:endParaRPr lang="ru-RU" sz="1399" spc="-30" dirty="0" smtClean="0">
              <a:solidFill>
                <a:schemeClr val="bg1"/>
              </a:solidFill>
              <a:latin typeface="Times New Roman"/>
              <a:cs typeface="Times New Roman"/>
            </a:endParaRPr>
          </a:p>
          <a:p>
            <a:endParaRPr lang="ru-RU" sz="1400" dirty="0">
              <a:solidFill>
                <a:schemeClr val="bg1"/>
              </a:solidFill>
            </a:endParaRPr>
          </a:p>
          <a:p>
            <a:r>
              <a:rPr lang="ru-RU" sz="1200" dirty="0">
                <a:solidFill>
                  <a:schemeClr val="bg1"/>
                </a:solidFill>
              </a:rPr>
              <a:t>При исполнении контракта, заключённого по результатам закрытых электронных процедур, проводимых ФОИВ, осуществляющими функции по выработке и реализации государственной политики в области обороны, в области государственной охраны, государственного управления в области обеспечения безопасности РФ, в сфере деятельности войск национальной гвардии РФ, подведомственными им ГУ, ГУП </a:t>
            </a:r>
            <a:endParaRPr sz="1200" dirty="0">
              <a:solidFill>
                <a:schemeClr val="bg1"/>
              </a:solidFill>
              <a:latin typeface="Times New Roman"/>
              <a:cs typeface="Times New Roman"/>
            </a:endParaRPr>
          </a:p>
        </p:txBody>
      </p:sp>
      <p:sp>
        <p:nvSpPr>
          <p:cNvPr id="20" name="object 20"/>
          <p:cNvSpPr/>
          <p:nvPr/>
        </p:nvSpPr>
        <p:spPr>
          <a:xfrm>
            <a:off x="5707095" y="5815845"/>
            <a:ext cx="5875303" cy="705467"/>
          </a:xfrm>
          <a:custGeom>
            <a:avLst/>
            <a:gdLst/>
            <a:ahLst/>
            <a:cxnLst/>
            <a:rect l="l" t="t" r="r" b="b"/>
            <a:pathLst>
              <a:path w="3402965" h="706120">
                <a:moveTo>
                  <a:pt x="3332035" y="0"/>
                </a:moveTo>
                <a:lnTo>
                  <a:pt x="70561" y="0"/>
                </a:lnTo>
                <a:lnTo>
                  <a:pt x="43078" y="5537"/>
                </a:lnTo>
                <a:lnTo>
                  <a:pt x="20650" y="20662"/>
                </a:lnTo>
                <a:lnTo>
                  <a:pt x="5549" y="43091"/>
                </a:lnTo>
                <a:lnTo>
                  <a:pt x="0" y="70548"/>
                </a:lnTo>
                <a:lnTo>
                  <a:pt x="0" y="635000"/>
                </a:lnTo>
                <a:lnTo>
                  <a:pt x="5549" y="662457"/>
                </a:lnTo>
                <a:lnTo>
                  <a:pt x="20650" y="684885"/>
                </a:lnTo>
                <a:lnTo>
                  <a:pt x="43078" y="700011"/>
                </a:lnTo>
                <a:lnTo>
                  <a:pt x="70561" y="705548"/>
                </a:lnTo>
                <a:lnTo>
                  <a:pt x="3332035" y="705548"/>
                </a:lnTo>
                <a:lnTo>
                  <a:pt x="3359467" y="700011"/>
                </a:lnTo>
                <a:lnTo>
                  <a:pt x="3381895" y="684885"/>
                </a:lnTo>
                <a:lnTo>
                  <a:pt x="3397034" y="662457"/>
                </a:lnTo>
                <a:lnTo>
                  <a:pt x="3402596" y="635000"/>
                </a:lnTo>
                <a:lnTo>
                  <a:pt x="3402596" y="70548"/>
                </a:lnTo>
                <a:lnTo>
                  <a:pt x="3397034" y="43091"/>
                </a:lnTo>
                <a:lnTo>
                  <a:pt x="3381895" y="20662"/>
                </a:lnTo>
                <a:lnTo>
                  <a:pt x="3359467" y="5537"/>
                </a:lnTo>
                <a:lnTo>
                  <a:pt x="3332035" y="0"/>
                </a:lnTo>
                <a:close/>
              </a:path>
            </a:pathLst>
          </a:custGeom>
          <a:solidFill>
            <a:srgbClr val="7030A0"/>
          </a:solidFill>
        </p:spPr>
        <p:txBody>
          <a:bodyPr wrap="square" lIns="0" tIns="0" rIns="0" bIns="0" rtlCol="0"/>
          <a:lstStyle/>
          <a:p>
            <a:endParaRPr sz="1798"/>
          </a:p>
        </p:txBody>
      </p:sp>
      <p:sp>
        <p:nvSpPr>
          <p:cNvPr id="22" name="object 22"/>
          <p:cNvSpPr txBox="1"/>
          <p:nvPr/>
        </p:nvSpPr>
        <p:spPr>
          <a:xfrm>
            <a:off x="5792652" y="6050065"/>
            <a:ext cx="4972733" cy="359073"/>
          </a:xfrm>
          <a:prstGeom prst="rect">
            <a:avLst/>
          </a:prstGeom>
        </p:spPr>
        <p:txBody>
          <a:bodyPr vert="horz" wrap="square" lIns="0" tIns="0" rIns="0" bIns="0" rtlCol="0">
            <a:spAutoFit/>
          </a:bodyPr>
          <a:lstStyle/>
          <a:p>
            <a:pPr marL="12689" marR="5075" algn="ctr">
              <a:lnSpc>
                <a:spcPts val="1439"/>
              </a:lnSpc>
            </a:pPr>
            <a:r>
              <a:rPr sz="1399" spc="-10" dirty="0">
                <a:solidFill>
                  <a:srgbClr val="FFFFFF"/>
                </a:solidFill>
                <a:latin typeface="Times New Roman"/>
                <a:cs typeface="Times New Roman"/>
              </a:rPr>
              <a:t>При исполнении </a:t>
            </a:r>
            <a:r>
              <a:rPr sz="1399" spc="-20" dirty="0">
                <a:solidFill>
                  <a:srgbClr val="FFFFFF"/>
                </a:solidFill>
                <a:latin typeface="Times New Roman"/>
                <a:cs typeface="Times New Roman"/>
              </a:rPr>
              <a:t>контракта, </a:t>
            </a:r>
            <a:r>
              <a:rPr sz="1399" spc="-15" dirty="0">
                <a:solidFill>
                  <a:srgbClr val="FFFFFF"/>
                </a:solidFill>
                <a:latin typeface="Times New Roman"/>
                <a:cs typeface="Times New Roman"/>
              </a:rPr>
              <a:t>заключенных</a:t>
            </a:r>
            <a:r>
              <a:rPr sz="1399" spc="-85" dirty="0">
                <a:solidFill>
                  <a:srgbClr val="FFFFFF"/>
                </a:solidFill>
                <a:latin typeface="Times New Roman"/>
                <a:cs typeface="Times New Roman"/>
              </a:rPr>
              <a:t> </a:t>
            </a:r>
            <a:r>
              <a:rPr sz="1399" spc="-5" dirty="0">
                <a:solidFill>
                  <a:srgbClr val="FFFFFF"/>
                </a:solidFill>
                <a:latin typeface="Times New Roman"/>
                <a:cs typeface="Times New Roman"/>
              </a:rPr>
              <a:t>с  </a:t>
            </a:r>
            <a:r>
              <a:rPr sz="1399" spc="-10" dirty="0">
                <a:solidFill>
                  <a:srgbClr val="FFFFFF"/>
                </a:solidFill>
                <a:latin typeface="Times New Roman"/>
                <a:cs typeface="Times New Roman"/>
              </a:rPr>
              <a:t>ЕП, </a:t>
            </a:r>
            <a:r>
              <a:rPr sz="1399" spc="-15" dirty="0">
                <a:solidFill>
                  <a:srgbClr val="FFFFFF"/>
                </a:solidFill>
                <a:latin typeface="Times New Roman"/>
                <a:cs typeface="Times New Roman"/>
              </a:rPr>
              <a:t>сведения </a:t>
            </a:r>
            <a:r>
              <a:rPr sz="1399" spc="-5" dirty="0">
                <a:solidFill>
                  <a:srgbClr val="FFFFFF"/>
                </a:solidFill>
                <a:latin typeface="Times New Roman"/>
                <a:cs typeface="Times New Roman"/>
              </a:rPr>
              <a:t>о </a:t>
            </a:r>
            <a:r>
              <a:rPr sz="1399" spc="-40" dirty="0">
                <a:solidFill>
                  <a:srgbClr val="FFFFFF"/>
                </a:solidFill>
                <a:latin typeface="Times New Roman"/>
                <a:cs typeface="Times New Roman"/>
              </a:rPr>
              <a:t>котором </a:t>
            </a:r>
            <a:r>
              <a:rPr sz="1399" spc="-20" dirty="0">
                <a:solidFill>
                  <a:srgbClr val="FFFFFF"/>
                </a:solidFill>
                <a:latin typeface="Times New Roman"/>
                <a:cs typeface="Times New Roman"/>
              </a:rPr>
              <a:t>включаются </a:t>
            </a:r>
            <a:r>
              <a:rPr sz="1399" spc="-5" dirty="0">
                <a:solidFill>
                  <a:srgbClr val="FFFFFF"/>
                </a:solidFill>
                <a:latin typeface="Times New Roman"/>
                <a:cs typeface="Times New Roman"/>
              </a:rPr>
              <a:t>в  </a:t>
            </a:r>
            <a:r>
              <a:rPr sz="1399" spc="10" dirty="0">
                <a:solidFill>
                  <a:srgbClr val="FFFFFF"/>
                </a:solidFill>
                <a:latin typeface="Times New Roman"/>
                <a:cs typeface="Times New Roman"/>
              </a:rPr>
              <a:t>реестр</a:t>
            </a:r>
            <a:r>
              <a:rPr sz="1399" spc="-85" dirty="0">
                <a:solidFill>
                  <a:srgbClr val="FFFFFF"/>
                </a:solidFill>
                <a:latin typeface="Times New Roman"/>
                <a:cs typeface="Times New Roman"/>
              </a:rPr>
              <a:t> </a:t>
            </a:r>
            <a:r>
              <a:rPr sz="1399" spc="-35" dirty="0">
                <a:solidFill>
                  <a:srgbClr val="FFFFFF"/>
                </a:solidFill>
                <a:latin typeface="Times New Roman"/>
                <a:cs typeface="Times New Roman"/>
              </a:rPr>
              <a:t>контрактов</a:t>
            </a:r>
            <a:endParaRPr sz="1399" dirty="0">
              <a:latin typeface="Times New Roman"/>
              <a:cs typeface="Times New Roman"/>
            </a:endParaRPr>
          </a:p>
        </p:txBody>
      </p:sp>
      <p:sp>
        <p:nvSpPr>
          <p:cNvPr id="23" name="object 23"/>
          <p:cNvSpPr txBox="1"/>
          <p:nvPr/>
        </p:nvSpPr>
        <p:spPr>
          <a:xfrm>
            <a:off x="1219200" y="278505"/>
            <a:ext cx="8929991" cy="752413"/>
          </a:xfrm>
          <a:prstGeom prst="rect">
            <a:avLst/>
          </a:prstGeom>
        </p:spPr>
        <p:txBody>
          <a:bodyPr vert="horz" wrap="square" lIns="0" tIns="0" rIns="0" bIns="0" rtlCol="0">
            <a:spAutoFit/>
          </a:bodyPr>
          <a:lstStyle/>
          <a:p>
            <a:pPr marL="12689" marR="5075"/>
            <a:r>
              <a:rPr sz="1599" spc="-20" dirty="0">
                <a:latin typeface="Calibri"/>
                <a:cs typeface="Calibri"/>
              </a:rPr>
              <a:t>Это </a:t>
            </a:r>
            <a:r>
              <a:rPr sz="1599" b="1" spc="-35" dirty="0">
                <a:latin typeface="Calibri"/>
                <a:cs typeface="Calibri"/>
              </a:rPr>
              <a:t>подготовка </a:t>
            </a:r>
            <a:r>
              <a:rPr sz="1599" b="1" spc="-5" dirty="0">
                <a:latin typeface="Calibri"/>
                <a:cs typeface="Calibri"/>
              </a:rPr>
              <a:t>и </a:t>
            </a:r>
            <a:r>
              <a:rPr sz="1599" b="1" spc="-15" dirty="0">
                <a:latin typeface="Calibri"/>
                <a:cs typeface="Calibri"/>
              </a:rPr>
              <a:t>подписание </a:t>
            </a:r>
            <a:r>
              <a:rPr sz="1599" b="1" spc="-20" dirty="0">
                <a:latin typeface="Calibri"/>
                <a:cs typeface="Calibri"/>
              </a:rPr>
              <a:t>документа </a:t>
            </a:r>
            <a:r>
              <a:rPr sz="1599" b="1" spc="-5" dirty="0">
                <a:latin typeface="Calibri"/>
                <a:cs typeface="Calibri"/>
              </a:rPr>
              <a:t>о </a:t>
            </a:r>
            <a:r>
              <a:rPr sz="1599" b="1" spc="-20" dirty="0">
                <a:latin typeface="Calibri"/>
                <a:cs typeface="Calibri"/>
              </a:rPr>
              <a:t>приемке </a:t>
            </a:r>
            <a:r>
              <a:rPr sz="1599" spc="-15" dirty="0">
                <a:latin typeface="Calibri"/>
                <a:cs typeface="Calibri"/>
              </a:rPr>
              <a:t>поставленного </a:t>
            </a:r>
            <a:r>
              <a:rPr sz="1599" spc="-20" dirty="0">
                <a:latin typeface="Calibri"/>
                <a:cs typeface="Calibri"/>
              </a:rPr>
              <a:t>товара, выполненной </a:t>
            </a:r>
            <a:r>
              <a:rPr sz="1599" spc="-15" dirty="0">
                <a:latin typeface="Calibri"/>
                <a:cs typeface="Calibri"/>
              </a:rPr>
              <a:t>работы </a:t>
            </a:r>
            <a:r>
              <a:rPr sz="1599" spc="-10" dirty="0">
                <a:latin typeface="Calibri"/>
                <a:cs typeface="Calibri"/>
              </a:rPr>
              <a:t>(ее  </a:t>
            </a:r>
            <a:r>
              <a:rPr sz="1599" spc="-35" dirty="0">
                <a:latin typeface="Calibri"/>
                <a:cs typeface="Calibri"/>
              </a:rPr>
              <a:t>результатов), </a:t>
            </a:r>
            <a:r>
              <a:rPr sz="1599" spc="-15" dirty="0">
                <a:latin typeface="Calibri"/>
                <a:cs typeface="Calibri"/>
              </a:rPr>
              <a:t>оказанной </a:t>
            </a:r>
            <a:r>
              <a:rPr sz="1599" spc="-20" dirty="0">
                <a:latin typeface="Calibri"/>
                <a:cs typeface="Calibri"/>
              </a:rPr>
              <a:t>услуги, </a:t>
            </a:r>
            <a:r>
              <a:rPr sz="1599" spc="-30" dirty="0">
                <a:latin typeface="Calibri"/>
                <a:cs typeface="Calibri"/>
              </a:rPr>
              <a:t>отдельных </a:t>
            </a:r>
            <a:r>
              <a:rPr sz="1599" spc="-15" dirty="0">
                <a:latin typeface="Calibri"/>
                <a:cs typeface="Calibri"/>
              </a:rPr>
              <a:t>этапов исполнения </a:t>
            </a:r>
            <a:r>
              <a:rPr sz="1599" spc="-20" dirty="0">
                <a:latin typeface="Calibri"/>
                <a:cs typeface="Calibri"/>
              </a:rPr>
              <a:t>контракта, </a:t>
            </a:r>
            <a:r>
              <a:rPr sz="1599" spc="-15" dirty="0">
                <a:latin typeface="Calibri"/>
                <a:cs typeface="Calibri"/>
              </a:rPr>
              <a:t>предусмотренных </a:t>
            </a:r>
            <a:r>
              <a:rPr sz="1599" spc="-35" dirty="0">
                <a:latin typeface="Calibri"/>
                <a:cs typeface="Calibri"/>
              </a:rPr>
              <a:t>контрактом  </a:t>
            </a:r>
            <a:r>
              <a:rPr sz="1599" b="1" spc="-5" dirty="0">
                <a:latin typeface="Calibri"/>
                <a:cs typeface="Calibri"/>
              </a:rPr>
              <a:t>с </a:t>
            </a:r>
            <a:r>
              <a:rPr sz="1599" b="1" spc="-20" dirty="0">
                <a:latin typeface="Calibri"/>
                <a:cs typeface="Calibri"/>
              </a:rPr>
              <a:t>использованием единой </a:t>
            </a:r>
            <a:r>
              <a:rPr sz="1599" b="1" spc="-10" dirty="0">
                <a:latin typeface="Calibri"/>
                <a:cs typeface="Calibri"/>
              </a:rPr>
              <a:t>информационной</a:t>
            </a:r>
            <a:r>
              <a:rPr sz="1599" b="1" spc="170" dirty="0">
                <a:latin typeface="Calibri"/>
                <a:cs typeface="Calibri"/>
              </a:rPr>
              <a:t> </a:t>
            </a:r>
            <a:r>
              <a:rPr sz="1599" b="1" spc="-15" dirty="0">
                <a:latin typeface="Calibri"/>
                <a:cs typeface="Calibri"/>
              </a:rPr>
              <a:t>системы</a:t>
            </a:r>
            <a:endParaRPr sz="1599" dirty="0">
              <a:latin typeface="Calibri"/>
              <a:cs typeface="Calibri"/>
            </a:endParaRPr>
          </a:p>
        </p:txBody>
      </p:sp>
      <p:sp>
        <p:nvSpPr>
          <p:cNvPr id="24" name="object 24"/>
          <p:cNvSpPr txBox="1"/>
          <p:nvPr/>
        </p:nvSpPr>
        <p:spPr>
          <a:xfrm>
            <a:off x="856647" y="1252656"/>
            <a:ext cx="10725753" cy="993758"/>
          </a:xfrm>
          <a:prstGeom prst="rect">
            <a:avLst/>
          </a:prstGeom>
          <a:solidFill>
            <a:srgbClr val="C0504D"/>
          </a:solidFill>
        </p:spPr>
        <p:txBody>
          <a:bodyPr vert="horz" wrap="square" lIns="0" tIns="111657" rIns="0" bIns="0" rtlCol="0">
            <a:spAutoFit/>
          </a:bodyPr>
          <a:lstStyle/>
          <a:p>
            <a:pPr marL="275976" marR="440928" indent="3807" algn="ctr">
              <a:lnSpc>
                <a:spcPct val="77500"/>
              </a:lnSpc>
              <a:spcBef>
                <a:spcPts val="879"/>
              </a:spcBef>
            </a:pPr>
            <a:r>
              <a:rPr b="1" i="1" spc="-45" dirty="0">
                <a:solidFill>
                  <a:srgbClr val="FFFFFF"/>
                </a:solidFill>
                <a:latin typeface="Calibri"/>
                <a:cs typeface="Calibri"/>
              </a:rPr>
              <a:t>Только </a:t>
            </a:r>
            <a:r>
              <a:rPr b="1" i="1" spc="-5" dirty="0">
                <a:solidFill>
                  <a:srgbClr val="FFFFFF"/>
                </a:solidFill>
                <a:latin typeface="Calibri"/>
                <a:cs typeface="Calibri"/>
              </a:rPr>
              <a:t>при </a:t>
            </a:r>
            <a:r>
              <a:rPr b="1" i="1" spc="-10" dirty="0">
                <a:solidFill>
                  <a:srgbClr val="FFFFFF"/>
                </a:solidFill>
                <a:latin typeface="Calibri"/>
                <a:cs typeface="Calibri"/>
              </a:rPr>
              <a:t>осуществлении </a:t>
            </a:r>
            <a:r>
              <a:rPr b="1" i="1" spc="-5" dirty="0">
                <a:solidFill>
                  <a:srgbClr val="FFFFFF"/>
                </a:solidFill>
                <a:latin typeface="Calibri"/>
                <a:cs typeface="Calibri"/>
              </a:rPr>
              <a:t>закупок, </a:t>
            </a:r>
            <a:r>
              <a:rPr b="1" i="1" spc="-10" dirty="0">
                <a:solidFill>
                  <a:srgbClr val="FFFFFF"/>
                </a:solidFill>
                <a:latin typeface="Calibri"/>
                <a:cs typeface="Calibri"/>
              </a:rPr>
              <a:t>извещения </a:t>
            </a:r>
            <a:r>
              <a:rPr b="1" i="1" spc="-5" dirty="0">
                <a:solidFill>
                  <a:srgbClr val="FFFFFF"/>
                </a:solidFill>
                <a:latin typeface="Calibri"/>
                <a:cs typeface="Calibri"/>
              </a:rPr>
              <a:t>об  </a:t>
            </a:r>
            <a:r>
              <a:rPr b="1" i="1" spc="-10" dirty="0">
                <a:solidFill>
                  <a:srgbClr val="FFFFFF"/>
                </a:solidFill>
                <a:latin typeface="Calibri"/>
                <a:cs typeface="Calibri"/>
              </a:rPr>
              <a:t>осуществлении </a:t>
            </a:r>
            <a:r>
              <a:rPr b="1" i="1" spc="-20" dirty="0">
                <a:solidFill>
                  <a:srgbClr val="FFFFFF"/>
                </a:solidFill>
                <a:latin typeface="Calibri"/>
                <a:cs typeface="Calibri"/>
              </a:rPr>
              <a:t>которых </a:t>
            </a:r>
            <a:r>
              <a:rPr b="1" i="1" spc="-10" dirty="0">
                <a:solidFill>
                  <a:srgbClr val="FFFFFF"/>
                </a:solidFill>
                <a:latin typeface="Calibri"/>
                <a:cs typeface="Calibri"/>
              </a:rPr>
              <a:t>размещены </a:t>
            </a:r>
            <a:r>
              <a:rPr b="1" i="1" spc="-5" dirty="0">
                <a:solidFill>
                  <a:srgbClr val="FFFFFF"/>
                </a:solidFill>
                <a:latin typeface="Calibri"/>
                <a:cs typeface="Calibri"/>
              </a:rPr>
              <a:t>в ЕИС с 01.01.2022</a:t>
            </a:r>
            <a:r>
              <a:rPr b="1" i="1" spc="65" dirty="0">
                <a:solidFill>
                  <a:srgbClr val="FFFFFF"/>
                </a:solidFill>
                <a:latin typeface="Calibri"/>
                <a:cs typeface="Calibri"/>
              </a:rPr>
              <a:t> </a:t>
            </a:r>
            <a:r>
              <a:rPr b="1" i="1" spc="-15" dirty="0">
                <a:solidFill>
                  <a:srgbClr val="FFFFFF"/>
                </a:solidFill>
                <a:latin typeface="Calibri"/>
                <a:cs typeface="Calibri"/>
              </a:rPr>
              <a:t>г.</a:t>
            </a:r>
            <a:endParaRPr>
              <a:latin typeface="Calibri"/>
              <a:cs typeface="Calibri"/>
            </a:endParaRPr>
          </a:p>
          <a:p>
            <a:pPr marL="275976" marR="442831" algn="ctr">
              <a:lnSpc>
                <a:spcPts val="1509"/>
              </a:lnSpc>
              <a:spcBef>
                <a:spcPts val="480"/>
              </a:spcBef>
            </a:pPr>
            <a:r>
              <a:rPr b="1" i="1" spc="-10" dirty="0">
                <a:solidFill>
                  <a:srgbClr val="FFFFFF"/>
                </a:solidFill>
                <a:latin typeface="Calibri"/>
                <a:cs typeface="Calibri"/>
              </a:rPr>
              <a:t>Если извещение </a:t>
            </a:r>
            <a:r>
              <a:rPr b="1" i="1" spc="-5" dirty="0">
                <a:solidFill>
                  <a:srgbClr val="FFFFFF"/>
                </a:solidFill>
                <a:latin typeface="Calibri"/>
                <a:cs typeface="Calibri"/>
              </a:rPr>
              <a:t>до 01.01.2022 – </a:t>
            </a:r>
            <a:r>
              <a:rPr b="1" i="1" spc="-15" dirty="0">
                <a:solidFill>
                  <a:srgbClr val="FFFFFF"/>
                </a:solidFill>
                <a:latin typeface="Calibri"/>
                <a:cs typeface="Calibri"/>
              </a:rPr>
              <a:t>приемка </a:t>
            </a:r>
            <a:r>
              <a:rPr b="1" i="1" spc="-10" dirty="0">
                <a:solidFill>
                  <a:srgbClr val="FFFFFF"/>
                </a:solidFill>
                <a:latin typeface="Calibri"/>
                <a:cs typeface="Calibri"/>
              </a:rPr>
              <a:t>по-старому </a:t>
            </a:r>
            <a:r>
              <a:rPr b="1" i="1" spc="-20" dirty="0">
                <a:solidFill>
                  <a:srgbClr val="FFFFFF"/>
                </a:solidFill>
                <a:latin typeface="Calibri"/>
                <a:cs typeface="Calibri"/>
              </a:rPr>
              <a:t>как </a:t>
            </a:r>
            <a:r>
              <a:rPr b="1" i="1" spc="-5" dirty="0">
                <a:solidFill>
                  <a:srgbClr val="FFFFFF"/>
                </a:solidFill>
                <a:latin typeface="Calibri"/>
                <a:cs typeface="Calibri"/>
              </a:rPr>
              <a:t>в  </a:t>
            </a:r>
            <a:r>
              <a:rPr b="1" i="1" spc="-15" dirty="0">
                <a:solidFill>
                  <a:srgbClr val="FFFFFF"/>
                </a:solidFill>
                <a:latin typeface="Calibri"/>
                <a:cs typeface="Calibri"/>
              </a:rPr>
              <a:t>контракте </a:t>
            </a:r>
            <a:r>
              <a:rPr b="1" i="1" spc="-10" dirty="0">
                <a:solidFill>
                  <a:srgbClr val="FFFFFF"/>
                </a:solidFill>
                <a:latin typeface="Calibri"/>
                <a:cs typeface="Calibri"/>
              </a:rPr>
              <a:t>(см. </a:t>
            </a:r>
            <a:r>
              <a:rPr b="1" i="1" spc="-5" dirty="0">
                <a:solidFill>
                  <a:srgbClr val="FFFFFF"/>
                </a:solidFill>
                <a:latin typeface="Calibri"/>
                <a:cs typeface="Calibri"/>
              </a:rPr>
              <a:t>письмо Минфина от </a:t>
            </a:r>
            <a:r>
              <a:rPr b="1" i="1" spc="-10" dirty="0">
                <a:solidFill>
                  <a:srgbClr val="FFFFFF"/>
                </a:solidFill>
                <a:latin typeface="Calibri"/>
                <a:cs typeface="Calibri"/>
              </a:rPr>
              <a:t>03.11.2021 </a:t>
            </a:r>
            <a:r>
              <a:rPr b="1" i="1" spc="-5" dirty="0">
                <a:solidFill>
                  <a:srgbClr val="FFFFFF"/>
                </a:solidFill>
                <a:latin typeface="Calibri"/>
                <a:cs typeface="Calibri"/>
              </a:rPr>
              <a:t>N </a:t>
            </a:r>
            <a:r>
              <a:rPr b="1" i="1" spc="-15" dirty="0">
                <a:solidFill>
                  <a:srgbClr val="FFFFFF"/>
                </a:solidFill>
                <a:latin typeface="Calibri"/>
                <a:cs typeface="Calibri"/>
              </a:rPr>
              <a:t>24-06-  </a:t>
            </a:r>
            <a:r>
              <a:rPr b="1" i="1" spc="-5" dirty="0">
                <a:solidFill>
                  <a:srgbClr val="FFFFFF"/>
                </a:solidFill>
                <a:latin typeface="Calibri"/>
                <a:cs typeface="Calibri"/>
              </a:rPr>
              <a:t>07/89252)</a:t>
            </a:r>
            <a:endParaRPr>
              <a:latin typeface="Calibri"/>
              <a:cs typeface="Calibri"/>
            </a:endParaRPr>
          </a:p>
        </p:txBody>
      </p:sp>
      <p:sp>
        <p:nvSpPr>
          <p:cNvPr id="25" name="object 11"/>
          <p:cNvSpPr txBox="1"/>
          <p:nvPr/>
        </p:nvSpPr>
        <p:spPr>
          <a:xfrm>
            <a:off x="1242746" y="4496259"/>
            <a:ext cx="3823030" cy="538111"/>
          </a:xfrm>
          <a:prstGeom prst="rect">
            <a:avLst/>
          </a:prstGeom>
        </p:spPr>
        <p:txBody>
          <a:bodyPr vert="horz" wrap="square" lIns="0" tIns="0" rIns="0" bIns="0" rtlCol="0">
            <a:spAutoFit/>
          </a:bodyPr>
          <a:lstStyle/>
          <a:p>
            <a:pPr marL="12054" marR="5075" algn="ctr">
              <a:lnSpc>
                <a:spcPts val="1439"/>
              </a:lnSpc>
            </a:pPr>
            <a:r>
              <a:rPr sz="1600" spc="-10" dirty="0">
                <a:solidFill>
                  <a:srgbClr val="FFFFFF"/>
                </a:solidFill>
                <a:cs typeface="Times New Roman"/>
              </a:rPr>
              <a:t>При исполнении </a:t>
            </a:r>
            <a:r>
              <a:rPr sz="1600" spc="-20" dirty="0">
                <a:solidFill>
                  <a:srgbClr val="FFFFFF"/>
                </a:solidFill>
                <a:cs typeface="Times New Roman"/>
              </a:rPr>
              <a:t>контракта, </a:t>
            </a:r>
            <a:r>
              <a:rPr sz="1600" spc="-25" dirty="0">
                <a:solidFill>
                  <a:srgbClr val="FFFFFF"/>
                </a:solidFill>
                <a:cs typeface="Times New Roman"/>
              </a:rPr>
              <a:t>заключенного  </a:t>
            </a:r>
            <a:r>
              <a:rPr sz="1600" spc="-5" dirty="0">
                <a:solidFill>
                  <a:srgbClr val="FFFFFF"/>
                </a:solidFill>
                <a:cs typeface="Times New Roman"/>
              </a:rPr>
              <a:t>по </a:t>
            </a:r>
            <a:r>
              <a:rPr sz="1600" spc="-30" dirty="0">
                <a:solidFill>
                  <a:srgbClr val="FFFFFF"/>
                </a:solidFill>
                <a:cs typeface="Times New Roman"/>
              </a:rPr>
              <a:t>результатам </a:t>
            </a:r>
            <a:r>
              <a:rPr sz="1600" spc="-5" dirty="0">
                <a:solidFill>
                  <a:srgbClr val="FFFFFF"/>
                </a:solidFill>
                <a:cs typeface="Times New Roman"/>
              </a:rPr>
              <a:t>закрытых </a:t>
            </a:r>
            <a:r>
              <a:rPr sz="1600" spc="-10" dirty="0">
                <a:solidFill>
                  <a:srgbClr val="FFFFFF"/>
                </a:solidFill>
                <a:cs typeface="Times New Roman"/>
              </a:rPr>
              <a:t>электронных  процедур </a:t>
            </a:r>
            <a:r>
              <a:rPr sz="1600" i="1" spc="-20" dirty="0">
                <a:solidFill>
                  <a:srgbClr val="FFFFFF"/>
                </a:solidFill>
                <a:cs typeface="Times New Roman"/>
              </a:rPr>
              <a:t>(кроме  </a:t>
            </a:r>
            <a:r>
              <a:rPr sz="1600" i="1" spc="-5" dirty="0">
                <a:solidFill>
                  <a:srgbClr val="FFFFFF"/>
                </a:solidFill>
                <a:cs typeface="Times New Roman"/>
              </a:rPr>
              <a:t>п. 5 </a:t>
            </a:r>
            <a:r>
              <a:rPr sz="1600" i="1" spc="-50" dirty="0">
                <a:solidFill>
                  <a:srgbClr val="FFFFFF"/>
                </a:solidFill>
                <a:cs typeface="Times New Roman"/>
              </a:rPr>
              <a:t>ч.11 </a:t>
            </a:r>
            <a:r>
              <a:rPr sz="1600" i="1" dirty="0">
                <a:solidFill>
                  <a:srgbClr val="FFFFFF"/>
                </a:solidFill>
                <a:cs typeface="Times New Roman"/>
              </a:rPr>
              <a:t>ст.24</a:t>
            </a:r>
            <a:r>
              <a:rPr sz="1600" i="1" spc="-60" dirty="0">
                <a:solidFill>
                  <a:srgbClr val="FFFFFF"/>
                </a:solidFill>
                <a:cs typeface="Times New Roman"/>
              </a:rPr>
              <a:t> </a:t>
            </a:r>
            <a:r>
              <a:rPr sz="1600" i="1" spc="-25" dirty="0">
                <a:solidFill>
                  <a:srgbClr val="FFFFFF"/>
                </a:solidFill>
                <a:cs typeface="Times New Roman"/>
              </a:rPr>
              <a:t>закона)</a:t>
            </a:r>
            <a:endParaRPr sz="1600" dirty="0">
              <a:cs typeface="Times New Roman"/>
            </a:endParaRPr>
          </a:p>
        </p:txBody>
      </p:sp>
      <p:sp>
        <p:nvSpPr>
          <p:cNvPr id="26" name="object 9"/>
          <p:cNvSpPr/>
          <p:nvPr/>
        </p:nvSpPr>
        <p:spPr>
          <a:xfrm>
            <a:off x="1060705" y="5415431"/>
            <a:ext cx="4301522" cy="1081673"/>
          </a:xfrm>
          <a:custGeom>
            <a:avLst/>
            <a:gdLst/>
            <a:ahLst/>
            <a:cxnLst/>
            <a:rect l="l" t="t" r="r" b="b"/>
            <a:pathLst>
              <a:path w="3402965" h="1082675">
                <a:moveTo>
                  <a:pt x="3294341" y="0"/>
                </a:moveTo>
                <a:lnTo>
                  <a:pt x="108280" y="0"/>
                </a:lnTo>
                <a:lnTo>
                  <a:pt x="66128" y="8509"/>
                </a:lnTo>
                <a:lnTo>
                  <a:pt x="31711" y="31724"/>
                </a:lnTo>
                <a:lnTo>
                  <a:pt x="8509" y="66141"/>
                </a:lnTo>
                <a:lnTo>
                  <a:pt x="0" y="108280"/>
                </a:lnTo>
                <a:lnTo>
                  <a:pt x="0" y="974280"/>
                </a:lnTo>
                <a:lnTo>
                  <a:pt x="8509" y="1016406"/>
                </a:lnTo>
                <a:lnTo>
                  <a:pt x="31711" y="1050823"/>
                </a:lnTo>
                <a:lnTo>
                  <a:pt x="66128" y="1074013"/>
                </a:lnTo>
                <a:lnTo>
                  <a:pt x="108280" y="1082522"/>
                </a:lnTo>
                <a:lnTo>
                  <a:pt x="3294341" y="1082522"/>
                </a:lnTo>
                <a:lnTo>
                  <a:pt x="3336467" y="1074013"/>
                </a:lnTo>
                <a:lnTo>
                  <a:pt x="3370846" y="1050823"/>
                </a:lnTo>
                <a:lnTo>
                  <a:pt x="3394024" y="1016406"/>
                </a:lnTo>
                <a:lnTo>
                  <a:pt x="3402520" y="974280"/>
                </a:lnTo>
                <a:lnTo>
                  <a:pt x="3402520" y="108280"/>
                </a:lnTo>
                <a:lnTo>
                  <a:pt x="3394024" y="66141"/>
                </a:lnTo>
                <a:lnTo>
                  <a:pt x="3370846" y="31724"/>
                </a:lnTo>
                <a:lnTo>
                  <a:pt x="3336467" y="8509"/>
                </a:lnTo>
                <a:lnTo>
                  <a:pt x="3294341" y="0"/>
                </a:lnTo>
                <a:close/>
              </a:path>
            </a:pathLst>
          </a:custGeom>
          <a:solidFill>
            <a:srgbClr val="7030A0"/>
          </a:solidFill>
        </p:spPr>
        <p:txBody>
          <a:bodyPr wrap="square" lIns="0" tIns="0" rIns="0" bIns="0" rtlCol="0"/>
          <a:lstStyle/>
          <a:p>
            <a:endParaRPr sz="1798"/>
          </a:p>
        </p:txBody>
      </p:sp>
      <p:sp>
        <p:nvSpPr>
          <p:cNvPr id="27" name="object 11"/>
          <p:cNvSpPr txBox="1"/>
          <p:nvPr/>
        </p:nvSpPr>
        <p:spPr>
          <a:xfrm>
            <a:off x="1219200" y="5536711"/>
            <a:ext cx="4081592" cy="718145"/>
          </a:xfrm>
          <a:prstGeom prst="rect">
            <a:avLst/>
          </a:prstGeom>
        </p:spPr>
        <p:txBody>
          <a:bodyPr vert="horz" wrap="square" lIns="0" tIns="0" rIns="0" bIns="0" rtlCol="0">
            <a:spAutoFit/>
          </a:bodyPr>
          <a:lstStyle/>
          <a:p>
            <a:pPr marL="12054" marR="5075">
              <a:lnSpc>
                <a:spcPts val="1439"/>
              </a:lnSpc>
            </a:pPr>
            <a:r>
              <a:rPr lang="ru-RU" sz="1399" spc="-25" dirty="0" smtClean="0">
                <a:solidFill>
                  <a:srgbClr val="FFFFFF"/>
                </a:solidFill>
                <a:cs typeface="Times New Roman"/>
              </a:rPr>
              <a:t>Особые случаи </a:t>
            </a:r>
          </a:p>
          <a:p>
            <a:pPr marL="12054" marR="5075">
              <a:lnSpc>
                <a:spcPts val="1439"/>
              </a:lnSpc>
            </a:pPr>
            <a:r>
              <a:rPr lang="ru-RU" sz="1399" spc="-25" dirty="0" smtClean="0">
                <a:solidFill>
                  <a:schemeClr val="bg1"/>
                </a:solidFill>
                <a:cs typeface="Times New Roman"/>
              </a:rPr>
              <a:t>П.5.2 ч.1 ст.93 закона (</a:t>
            </a:r>
            <a:r>
              <a:rPr lang="ru-RU" sz="1400" b="1" dirty="0">
                <a:solidFill>
                  <a:schemeClr val="bg1"/>
                </a:solidFill>
              </a:rPr>
              <a:t>п.3 ст.22 Закона № 46-ФЗ</a:t>
            </a:r>
            <a:r>
              <a:rPr lang="ru-RU" sz="1400" b="1" dirty="0" smtClean="0">
                <a:solidFill>
                  <a:schemeClr val="bg1"/>
                </a:solidFill>
              </a:rPr>
              <a:t>)</a:t>
            </a:r>
          </a:p>
          <a:p>
            <a:pPr marL="12054" marR="5075">
              <a:lnSpc>
                <a:spcPts val="1439"/>
              </a:lnSpc>
            </a:pPr>
            <a:r>
              <a:rPr lang="ru-RU" sz="1400" b="1" dirty="0" smtClean="0">
                <a:solidFill>
                  <a:schemeClr val="bg1"/>
                </a:solidFill>
              </a:rPr>
              <a:t>Особые закупки ЕП (ч.5 ст.15 Закона № 46-ФЗ)</a:t>
            </a:r>
            <a:endParaRPr lang="ru-RU" sz="1100" dirty="0">
              <a:solidFill>
                <a:schemeClr val="bg1"/>
              </a:solidFill>
            </a:endParaRPr>
          </a:p>
          <a:p>
            <a:pPr marL="12054" marR="5075">
              <a:lnSpc>
                <a:spcPts val="1439"/>
              </a:lnSpc>
            </a:pPr>
            <a:endParaRPr sz="1399" dirty="0">
              <a:cs typeface="Times New Roman"/>
            </a:endParaRPr>
          </a:p>
        </p:txBody>
      </p:sp>
    </p:spTree>
    <p:extLst>
      <p:ext uri="{BB962C8B-B14F-4D97-AF65-F5344CB8AC3E}">
        <p14:creationId xmlns:p14="http://schemas.microsoft.com/office/powerpoint/2010/main" val="30306453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9536" y="459177"/>
            <a:ext cx="11332464" cy="6247864"/>
          </a:xfrm>
          <a:prstGeom prst="rect">
            <a:avLst/>
          </a:prstGeom>
        </p:spPr>
        <p:txBody>
          <a:bodyPr wrap="square">
            <a:spAutoFit/>
          </a:bodyPr>
          <a:lstStyle/>
          <a:p>
            <a:r>
              <a:rPr lang="ru-RU" sz="2000" b="1" dirty="0">
                <a:solidFill>
                  <a:srgbClr val="C00000"/>
                </a:solidFill>
              </a:rPr>
              <a:t>Дополнительный случай </a:t>
            </a:r>
            <a:r>
              <a:rPr lang="ru-RU" sz="2000" b="1" dirty="0">
                <a:solidFill>
                  <a:srgbClr val="1F487C"/>
                </a:solidFill>
              </a:rPr>
              <a:t>обязательной </a:t>
            </a:r>
            <a:r>
              <a:rPr lang="ru-RU" sz="2000" b="1" dirty="0" smtClean="0">
                <a:solidFill>
                  <a:srgbClr val="1F487C"/>
                </a:solidFill>
              </a:rPr>
              <a:t>электронной приемки</a:t>
            </a:r>
          </a:p>
          <a:p>
            <a:r>
              <a:rPr lang="ru-RU" sz="2000" b="1" dirty="0" smtClean="0">
                <a:solidFill>
                  <a:srgbClr val="1F487C"/>
                </a:solidFill>
              </a:rPr>
              <a:t> </a:t>
            </a:r>
            <a:r>
              <a:rPr lang="ru-RU" sz="2000" b="1" dirty="0">
                <a:solidFill>
                  <a:srgbClr val="1F487C"/>
                </a:solidFill>
              </a:rPr>
              <a:t>с 8 марта до 31 декабря 2022 г. включительно</a:t>
            </a:r>
          </a:p>
          <a:p>
            <a:r>
              <a:rPr lang="ru-RU" sz="2000" b="1" i="1" dirty="0">
                <a:solidFill>
                  <a:srgbClr val="1F487C"/>
                </a:solidFill>
              </a:rPr>
              <a:t>(</a:t>
            </a:r>
            <a:r>
              <a:rPr lang="ru-RU" sz="2000" i="1" dirty="0">
                <a:solidFill>
                  <a:srgbClr val="1F487C"/>
                </a:solidFill>
              </a:rPr>
              <a:t>ст.15 Федерального закона от 08.03.202 N 46-ФЗ</a:t>
            </a:r>
            <a:r>
              <a:rPr lang="ru-RU" sz="2000" i="1" dirty="0" smtClean="0">
                <a:solidFill>
                  <a:srgbClr val="1F487C"/>
                </a:solidFill>
              </a:rPr>
              <a:t>)</a:t>
            </a:r>
          </a:p>
          <a:p>
            <a:endParaRPr lang="ru-RU" sz="2000" i="1" dirty="0">
              <a:solidFill>
                <a:srgbClr val="1F487C"/>
              </a:solidFill>
            </a:endParaRPr>
          </a:p>
          <a:p>
            <a:r>
              <a:rPr lang="ru-RU" sz="2000" dirty="0">
                <a:solidFill>
                  <a:srgbClr val="4F81BC"/>
                </a:solidFill>
              </a:rPr>
              <a:t></a:t>
            </a:r>
            <a:r>
              <a:rPr lang="ru-RU" sz="2000" dirty="0">
                <a:solidFill>
                  <a:srgbClr val="000000"/>
                </a:solidFill>
              </a:rPr>
              <a:t>Правительство РФ в дополнение к случаям, предусмотренным ч.1 ст.93 </a:t>
            </a:r>
            <a:r>
              <a:rPr lang="ru-RU" sz="2000" dirty="0" smtClean="0">
                <a:solidFill>
                  <a:srgbClr val="000000"/>
                </a:solidFill>
              </a:rPr>
              <a:t>закона, в</a:t>
            </a:r>
            <a:r>
              <a:rPr lang="ru-RU" sz="2000" dirty="0" smtClean="0"/>
              <a:t>праве устанавливать </a:t>
            </a:r>
            <a:r>
              <a:rPr lang="ru-RU" sz="2000" dirty="0"/>
              <a:t>иные случаи осуществления закупок для государственных и (или) муниципальных нужд у ЕП, а также определять порядок осуществления закупок в таких случаях (ч.1 ст.15) </a:t>
            </a:r>
            <a:r>
              <a:rPr lang="ru-RU" sz="2000" i="1" u="sng" dirty="0"/>
              <a:t>– см. ПП РФ от 10.03.2022 N 339</a:t>
            </a:r>
            <a:r>
              <a:rPr lang="ru-RU" sz="2000" i="1" u="sng" dirty="0" smtClean="0"/>
              <a:t>.</a:t>
            </a:r>
          </a:p>
          <a:p>
            <a:endParaRPr lang="ru-RU" sz="2000" i="1" dirty="0"/>
          </a:p>
          <a:p>
            <a:r>
              <a:rPr lang="ru-RU" sz="2000" dirty="0">
                <a:solidFill>
                  <a:srgbClr val="4F81BC"/>
                </a:solidFill>
              </a:rPr>
              <a:t></a:t>
            </a:r>
            <a:r>
              <a:rPr lang="ru-RU" sz="2000" dirty="0">
                <a:solidFill>
                  <a:srgbClr val="000000"/>
                </a:solidFill>
              </a:rPr>
              <a:t>Решением высшего исполнительного органа субъекта РФ в дополнение к случаям</a:t>
            </a:r>
            <a:r>
              <a:rPr lang="ru-RU" sz="2000" dirty="0" smtClean="0">
                <a:solidFill>
                  <a:srgbClr val="000000"/>
                </a:solidFill>
              </a:rPr>
              <a:t>,</a:t>
            </a:r>
          </a:p>
          <a:p>
            <a:endParaRPr lang="ru-RU" sz="2000" dirty="0">
              <a:solidFill>
                <a:srgbClr val="000000"/>
              </a:solidFill>
            </a:endParaRPr>
          </a:p>
          <a:p>
            <a:pPr marR="4310"/>
            <a:r>
              <a:rPr lang="ru-RU" sz="2000" dirty="0"/>
              <a:t>предусмотренным ч.1 ст.93 закона, могут быть установлены иные случаи осуществления закупок у ЕП в целях обеспечения нужд соответствующего субъекта РФ и муниципальных нужд муниципальных образований, находящихся на его территории, а также определен порядок осуществления закупок в таких случаях (ч.2 ст.15) </a:t>
            </a:r>
            <a:r>
              <a:rPr lang="ru-RU" sz="2000" u="sng" dirty="0"/>
              <a:t>– </a:t>
            </a:r>
            <a:r>
              <a:rPr lang="ru-RU" sz="2000" i="1" u="sng" dirty="0"/>
              <a:t>см., например</a:t>
            </a:r>
            <a:r>
              <a:rPr lang="ru-RU" sz="2000" i="1" u="sng" dirty="0" smtClean="0"/>
              <a:t>, ПП Свердловской </a:t>
            </a:r>
            <a:r>
              <a:rPr lang="ru-RU" sz="2000" i="1" u="sng" dirty="0"/>
              <a:t>области от 24.03.2022 № </a:t>
            </a:r>
            <a:r>
              <a:rPr lang="ru-RU" sz="2000" i="1" u="sng" dirty="0" smtClean="0"/>
              <a:t>201-ПП, </a:t>
            </a:r>
            <a:r>
              <a:rPr lang="ru-RU" sz="2000" i="1" u="sng" dirty="0"/>
              <a:t>ПП Пермского края от 17.03.2022 N 194-п.</a:t>
            </a:r>
          </a:p>
          <a:p>
            <a:endParaRPr lang="ru-RU" sz="2000" dirty="0"/>
          </a:p>
          <a:p>
            <a:r>
              <a:rPr lang="ru-RU" sz="2000" b="1" i="1" dirty="0"/>
              <a:t>При исполнении контрактов, заключенных при осуществлении закупок у ЕП в случаях, установленных в соответствии с ч.1 и 2 настоящей статьи, ПРИМЕНЯЮТСЯ ПОЛОЖЕНИЯ ЧАСТЕЙ 13 И 14 СТАТЬИ 94 ЗАКОНА </a:t>
            </a:r>
            <a:r>
              <a:rPr lang="ru-RU" sz="2000" b="1" i="1" dirty="0" smtClean="0">
                <a:solidFill>
                  <a:srgbClr val="C00000"/>
                </a:solidFill>
              </a:rPr>
              <a:t>(</a:t>
            </a:r>
            <a:r>
              <a:rPr lang="ru-RU" sz="2000" b="1" i="1" dirty="0">
                <a:solidFill>
                  <a:srgbClr val="C00000"/>
                </a:solidFill>
              </a:rPr>
              <a:t>ч.5 ст.15)</a:t>
            </a:r>
          </a:p>
        </p:txBody>
      </p:sp>
    </p:spTree>
    <p:extLst>
      <p:ext uri="{BB962C8B-B14F-4D97-AF65-F5344CB8AC3E}">
        <p14:creationId xmlns:p14="http://schemas.microsoft.com/office/powerpoint/2010/main" val="25336051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835152" y="353655"/>
            <a:ext cx="11119104" cy="5894947"/>
          </a:xfrm>
          <a:prstGeom prst="rect">
            <a:avLst/>
          </a:prstGeom>
        </p:spPr>
        <p:txBody>
          <a:bodyPr vert="horz" wrap="square" lIns="0" tIns="0" rIns="0" bIns="0" rtlCol="0">
            <a:spAutoFit/>
          </a:bodyPr>
          <a:lstStyle/>
          <a:p>
            <a:pPr marR="83110">
              <a:lnSpc>
                <a:spcPct val="90000"/>
              </a:lnSpc>
            </a:pPr>
            <a:r>
              <a:rPr sz="2200" spc="-15" dirty="0">
                <a:solidFill>
                  <a:srgbClr val="7030A0"/>
                </a:solidFill>
                <a:cs typeface="Calibri Light"/>
              </a:rPr>
              <a:t>ЭЛЕКТРОННАЯ</a:t>
            </a:r>
            <a:r>
              <a:rPr sz="2200" spc="-114" dirty="0">
                <a:solidFill>
                  <a:srgbClr val="7030A0"/>
                </a:solidFill>
                <a:cs typeface="Calibri Light"/>
              </a:rPr>
              <a:t> </a:t>
            </a:r>
            <a:r>
              <a:rPr sz="2200" spc="-55" dirty="0">
                <a:solidFill>
                  <a:srgbClr val="7030A0"/>
                </a:solidFill>
                <a:cs typeface="Calibri Light"/>
              </a:rPr>
              <a:t>ПРИЕМКА</a:t>
            </a:r>
            <a:endParaRPr sz="2200" dirty="0">
              <a:cs typeface="Calibri Light"/>
            </a:endParaRPr>
          </a:p>
          <a:p>
            <a:pPr marL="355280" marR="1074087" indent="-342591">
              <a:lnSpc>
                <a:spcPct val="90000"/>
              </a:lnSpc>
              <a:spcBef>
                <a:spcPts val="405"/>
              </a:spcBef>
              <a:buFont typeface="Wingdings"/>
              <a:buChar char=""/>
              <a:tabLst>
                <a:tab pos="354646" algn="l"/>
                <a:tab pos="355280" algn="l"/>
              </a:tabLst>
            </a:pPr>
            <a:r>
              <a:rPr sz="2200" dirty="0">
                <a:cs typeface="Calibri"/>
              </a:rPr>
              <a:t>поставщик </a:t>
            </a:r>
            <a:r>
              <a:rPr sz="2200" spc="-5" dirty="0">
                <a:cs typeface="Calibri"/>
              </a:rPr>
              <a:t>(</a:t>
            </a:r>
            <a:r>
              <a:rPr sz="2200" b="1" spc="-5" dirty="0">
                <a:solidFill>
                  <a:srgbClr val="0070C0"/>
                </a:solidFill>
                <a:cs typeface="Calibri"/>
              </a:rPr>
              <a:t>в срок, </a:t>
            </a:r>
            <a:r>
              <a:rPr sz="2200" b="1" spc="-10" dirty="0">
                <a:solidFill>
                  <a:srgbClr val="0070C0"/>
                </a:solidFill>
                <a:cs typeface="Calibri"/>
              </a:rPr>
              <a:t>установленный </a:t>
            </a:r>
            <a:r>
              <a:rPr sz="2200" b="1" dirty="0">
                <a:solidFill>
                  <a:srgbClr val="0070C0"/>
                </a:solidFill>
                <a:cs typeface="Calibri"/>
              </a:rPr>
              <a:t>в </a:t>
            </a:r>
            <a:r>
              <a:rPr sz="2200" b="1" spc="-25" dirty="0">
                <a:solidFill>
                  <a:srgbClr val="0070C0"/>
                </a:solidFill>
                <a:cs typeface="Calibri"/>
              </a:rPr>
              <a:t>контракте</a:t>
            </a:r>
            <a:r>
              <a:rPr sz="2200" spc="-25" dirty="0">
                <a:cs typeface="Calibri"/>
              </a:rPr>
              <a:t>) формирует </a:t>
            </a:r>
            <a:r>
              <a:rPr sz="2200" dirty="0">
                <a:cs typeface="Calibri"/>
              </a:rPr>
              <a:t>с </a:t>
            </a:r>
            <a:r>
              <a:rPr sz="2200" spc="-20" dirty="0">
                <a:cs typeface="Calibri"/>
              </a:rPr>
              <a:t>использованием </a:t>
            </a:r>
            <a:r>
              <a:rPr sz="2200" spc="-10" dirty="0">
                <a:cs typeface="Calibri"/>
              </a:rPr>
              <a:t>ЕИС,  </a:t>
            </a:r>
            <a:r>
              <a:rPr sz="2200" spc="-20" dirty="0">
                <a:cs typeface="Calibri"/>
              </a:rPr>
              <a:t>подписывает </a:t>
            </a:r>
            <a:r>
              <a:rPr sz="2200" spc="-5" dirty="0">
                <a:cs typeface="Calibri"/>
              </a:rPr>
              <a:t>усиленной ЭП, </a:t>
            </a:r>
            <a:r>
              <a:rPr sz="2200" dirty="0">
                <a:cs typeface="Calibri"/>
              </a:rPr>
              <a:t>и </a:t>
            </a:r>
            <a:r>
              <a:rPr sz="2200" spc="-10" dirty="0">
                <a:cs typeface="Calibri"/>
              </a:rPr>
              <a:t>размещает </a:t>
            </a:r>
            <a:r>
              <a:rPr sz="2200" dirty="0">
                <a:cs typeface="Calibri"/>
              </a:rPr>
              <a:t>в </a:t>
            </a:r>
            <a:r>
              <a:rPr sz="2200" spc="-10" dirty="0">
                <a:cs typeface="Calibri"/>
              </a:rPr>
              <a:t>ЕИС </a:t>
            </a:r>
            <a:r>
              <a:rPr sz="2200" dirty="0">
                <a:cs typeface="Calibri"/>
              </a:rPr>
              <a:t>о </a:t>
            </a:r>
            <a:r>
              <a:rPr sz="2200" spc="-20" dirty="0">
                <a:cs typeface="Calibri"/>
              </a:rPr>
              <a:t>приемке </a:t>
            </a:r>
            <a:r>
              <a:rPr sz="2200" dirty="0">
                <a:cs typeface="Calibri"/>
              </a:rPr>
              <a:t>и </a:t>
            </a:r>
            <a:r>
              <a:rPr sz="2200" spc="-5" dirty="0">
                <a:cs typeface="Calibri"/>
              </a:rPr>
              <a:t>прилагаемые </a:t>
            </a:r>
            <a:r>
              <a:rPr sz="2200" spc="-20" dirty="0">
                <a:cs typeface="Calibri"/>
              </a:rPr>
              <a:t>документы  (автоматически </a:t>
            </a:r>
            <a:r>
              <a:rPr sz="2200" spc="-15" dirty="0">
                <a:cs typeface="Calibri"/>
              </a:rPr>
              <a:t>направляется </a:t>
            </a:r>
            <a:r>
              <a:rPr sz="2200" spc="-25" dirty="0">
                <a:cs typeface="Calibri"/>
              </a:rPr>
              <a:t>заказчику </a:t>
            </a:r>
            <a:r>
              <a:rPr sz="2200" dirty="0">
                <a:cs typeface="Calibri"/>
              </a:rPr>
              <a:t>в </a:t>
            </a:r>
            <a:r>
              <a:rPr sz="2200" spc="-15" dirty="0">
                <a:cs typeface="Calibri"/>
              </a:rPr>
              <a:t>течение </a:t>
            </a:r>
            <a:r>
              <a:rPr sz="2200" dirty="0">
                <a:cs typeface="Calibri"/>
              </a:rPr>
              <a:t>1</a:t>
            </a:r>
            <a:r>
              <a:rPr sz="2200" spc="30" dirty="0">
                <a:cs typeface="Calibri"/>
              </a:rPr>
              <a:t> </a:t>
            </a:r>
            <a:r>
              <a:rPr sz="2200" spc="5" dirty="0">
                <a:cs typeface="Calibri"/>
              </a:rPr>
              <a:t>часа)</a:t>
            </a:r>
            <a:endParaRPr sz="2200" dirty="0">
              <a:cs typeface="Calibri"/>
            </a:endParaRPr>
          </a:p>
          <a:p>
            <a:pPr marL="355280" marR="817778" indent="-342591">
              <a:lnSpc>
                <a:spcPct val="90000"/>
              </a:lnSpc>
              <a:spcBef>
                <a:spcPts val="470"/>
              </a:spcBef>
              <a:buFont typeface="Wingdings"/>
              <a:buChar char=""/>
              <a:tabLst>
                <a:tab pos="354646" algn="l"/>
                <a:tab pos="355280" algn="l"/>
              </a:tabLst>
            </a:pPr>
            <a:r>
              <a:rPr sz="2200" spc="-25" dirty="0">
                <a:cs typeface="Calibri"/>
              </a:rPr>
              <a:t>заказчик </a:t>
            </a:r>
            <a:r>
              <a:rPr sz="2200" spc="-5" dirty="0">
                <a:cs typeface="Calibri"/>
              </a:rPr>
              <a:t>(в срок, </a:t>
            </a:r>
            <a:r>
              <a:rPr sz="2200" spc="-10" dirty="0">
                <a:cs typeface="Calibri"/>
              </a:rPr>
              <a:t>установленный </a:t>
            </a:r>
            <a:r>
              <a:rPr sz="2200" spc="-25" dirty="0">
                <a:cs typeface="Calibri"/>
              </a:rPr>
              <a:t>контрактом, </a:t>
            </a:r>
            <a:r>
              <a:rPr sz="2200" u="heavy" spc="-5" dirty="0">
                <a:solidFill>
                  <a:srgbClr val="7030A0"/>
                </a:solidFill>
                <a:cs typeface="Calibri"/>
              </a:rPr>
              <a:t>но не </a:t>
            </a:r>
            <a:r>
              <a:rPr sz="2200" u="heavy" spc="-10" dirty="0">
                <a:solidFill>
                  <a:srgbClr val="7030A0"/>
                </a:solidFill>
                <a:cs typeface="Calibri"/>
              </a:rPr>
              <a:t>позднее </a:t>
            </a:r>
            <a:r>
              <a:rPr sz="2200" u="heavy" dirty="0">
                <a:solidFill>
                  <a:srgbClr val="7030A0"/>
                </a:solidFill>
                <a:cs typeface="Calibri"/>
              </a:rPr>
              <a:t>20 </a:t>
            </a:r>
            <a:r>
              <a:rPr sz="2200" u="heavy" spc="-5" dirty="0">
                <a:solidFill>
                  <a:srgbClr val="7030A0"/>
                </a:solidFill>
                <a:cs typeface="Calibri"/>
              </a:rPr>
              <a:t>р.д.</a:t>
            </a:r>
            <a:r>
              <a:rPr sz="2200" spc="-5" dirty="0">
                <a:cs typeface="Calibri"/>
              </a:rPr>
              <a:t>, </a:t>
            </a:r>
            <a:r>
              <a:rPr sz="2200" spc="-15" dirty="0">
                <a:cs typeface="Calibri"/>
              </a:rPr>
              <a:t>следующих </a:t>
            </a:r>
            <a:r>
              <a:rPr sz="2200" spc="-5" dirty="0">
                <a:cs typeface="Calibri"/>
              </a:rPr>
              <a:t>за днем  поступления, </a:t>
            </a:r>
            <a:r>
              <a:rPr sz="2200" spc="-15" dirty="0">
                <a:cs typeface="Calibri"/>
              </a:rPr>
              <a:t>кроме </a:t>
            </a:r>
            <a:r>
              <a:rPr sz="2200" spc="-5" dirty="0">
                <a:cs typeface="Calibri"/>
              </a:rPr>
              <a:t>приёмки</a:t>
            </a:r>
            <a:r>
              <a:rPr sz="2200" spc="-60" dirty="0">
                <a:cs typeface="Calibri"/>
              </a:rPr>
              <a:t> </a:t>
            </a:r>
            <a:r>
              <a:rPr sz="2200" spc="-25" dirty="0">
                <a:cs typeface="Calibri"/>
              </a:rPr>
              <a:t>комиссией):</a:t>
            </a:r>
            <a:endParaRPr sz="2200" dirty="0">
              <a:cs typeface="Calibri"/>
            </a:endParaRPr>
          </a:p>
          <a:p>
            <a:pPr marL="801918" lvl="1" indent="-342591">
              <a:lnSpc>
                <a:spcPct val="90000"/>
              </a:lnSpc>
              <a:buFont typeface="Wingdings"/>
              <a:buChar char=""/>
              <a:tabLst>
                <a:tab pos="801918" algn="l"/>
                <a:tab pos="802552" algn="l"/>
              </a:tabLst>
            </a:pPr>
            <a:r>
              <a:rPr sz="2200" spc="-25" dirty="0">
                <a:cs typeface="Calibri"/>
              </a:rPr>
              <a:t>подписывает </a:t>
            </a:r>
            <a:r>
              <a:rPr sz="2200" spc="-5" dirty="0">
                <a:cs typeface="Calibri"/>
              </a:rPr>
              <a:t>усиленной ЭП </a:t>
            </a:r>
            <a:r>
              <a:rPr sz="2200" dirty="0">
                <a:cs typeface="Calibri"/>
              </a:rPr>
              <a:t>и </a:t>
            </a:r>
            <a:r>
              <a:rPr sz="2200" spc="-10" dirty="0">
                <a:cs typeface="Calibri"/>
              </a:rPr>
              <a:t>размещает </a:t>
            </a:r>
            <a:r>
              <a:rPr sz="2200" dirty="0">
                <a:cs typeface="Calibri"/>
              </a:rPr>
              <a:t>в </a:t>
            </a:r>
            <a:r>
              <a:rPr sz="2200" spc="-5" dirty="0">
                <a:cs typeface="Calibri"/>
              </a:rPr>
              <a:t>ЕИС </a:t>
            </a:r>
            <a:r>
              <a:rPr sz="2200" spc="-20" dirty="0">
                <a:cs typeface="Calibri"/>
              </a:rPr>
              <a:t>документ </a:t>
            </a:r>
            <a:r>
              <a:rPr sz="2200" dirty="0">
                <a:cs typeface="Calibri"/>
              </a:rPr>
              <a:t>о</a:t>
            </a:r>
            <a:r>
              <a:rPr sz="2200" spc="90" dirty="0">
                <a:cs typeface="Calibri"/>
              </a:rPr>
              <a:t> </a:t>
            </a:r>
            <a:r>
              <a:rPr sz="2200" spc="-20" dirty="0">
                <a:cs typeface="Calibri"/>
              </a:rPr>
              <a:t>приемке;</a:t>
            </a:r>
            <a:endParaRPr sz="2200" dirty="0">
              <a:cs typeface="Calibri"/>
            </a:endParaRPr>
          </a:p>
          <a:p>
            <a:pPr marL="801918" lvl="1" indent="-342591">
              <a:lnSpc>
                <a:spcPct val="90000"/>
              </a:lnSpc>
              <a:buFont typeface="Wingdings"/>
              <a:buChar char=""/>
              <a:tabLst>
                <a:tab pos="801918" algn="l"/>
                <a:tab pos="802552" algn="l"/>
              </a:tabLst>
            </a:pPr>
            <a:r>
              <a:rPr sz="2200" spc="-20" dirty="0">
                <a:cs typeface="Calibri"/>
              </a:rPr>
              <a:t>формирует </a:t>
            </a:r>
            <a:r>
              <a:rPr sz="2200" dirty="0">
                <a:cs typeface="Calibri"/>
              </a:rPr>
              <a:t>с </a:t>
            </a:r>
            <a:r>
              <a:rPr sz="2200" spc="-20" dirty="0">
                <a:cs typeface="Calibri"/>
              </a:rPr>
              <a:t>использованием </a:t>
            </a:r>
            <a:r>
              <a:rPr sz="2200" spc="-5" dirty="0">
                <a:cs typeface="Calibri"/>
              </a:rPr>
              <a:t>ЕИС, </a:t>
            </a:r>
            <a:r>
              <a:rPr sz="2200" spc="-25" dirty="0">
                <a:cs typeface="Calibri"/>
              </a:rPr>
              <a:t>подписывает </a:t>
            </a:r>
            <a:r>
              <a:rPr sz="2200" dirty="0">
                <a:cs typeface="Calibri"/>
              </a:rPr>
              <a:t>и </a:t>
            </a:r>
            <a:r>
              <a:rPr sz="2200" spc="-10" dirty="0">
                <a:cs typeface="Calibri"/>
              </a:rPr>
              <a:t>размещает </a:t>
            </a:r>
            <a:r>
              <a:rPr sz="2200" spc="-15" dirty="0">
                <a:cs typeface="Calibri"/>
              </a:rPr>
              <a:t>мотивированный</a:t>
            </a:r>
            <a:r>
              <a:rPr sz="2200" spc="215" dirty="0">
                <a:cs typeface="Calibri"/>
              </a:rPr>
              <a:t> </a:t>
            </a:r>
            <a:r>
              <a:rPr sz="2200" spc="-25" dirty="0">
                <a:cs typeface="Calibri"/>
              </a:rPr>
              <a:t>отказ;</a:t>
            </a:r>
            <a:endParaRPr sz="2200" dirty="0">
              <a:cs typeface="Calibri"/>
            </a:endParaRPr>
          </a:p>
          <a:p>
            <a:pPr marL="355280" marR="5075" indent="-342591">
              <a:lnSpc>
                <a:spcPct val="90000"/>
              </a:lnSpc>
              <a:spcBef>
                <a:spcPts val="649"/>
              </a:spcBef>
              <a:buFont typeface="Wingdings"/>
              <a:buChar char=""/>
              <a:tabLst>
                <a:tab pos="354646" algn="l"/>
                <a:tab pos="355280" algn="l"/>
              </a:tabLst>
            </a:pPr>
            <a:r>
              <a:rPr sz="2200" dirty="0">
                <a:cs typeface="Calibri"/>
              </a:rPr>
              <a:t>В </a:t>
            </a:r>
            <a:r>
              <a:rPr sz="2200" spc="-5" dirty="0">
                <a:cs typeface="Calibri"/>
              </a:rPr>
              <a:t>случае </a:t>
            </a:r>
            <a:r>
              <a:rPr sz="2200" spc="-15" dirty="0">
                <a:cs typeface="Calibri"/>
              </a:rPr>
              <a:t>создания приемочной </a:t>
            </a:r>
            <a:r>
              <a:rPr sz="2200" spc="-30" dirty="0">
                <a:cs typeface="Calibri"/>
              </a:rPr>
              <a:t>комиссии </a:t>
            </a:r>
            <a:r>
              <a:rPr sz="2200" u="heavy" spc="-5" dirty="0">
                <a:solidFill>
                  <a:srgbClr val="7030A0"/>
                </a:solidFill>
                <a:cs typeface="Calibri"/>
              </a:rPr>
              <a:t>не </a:t>
            </a:r>
            <a:r>
              <a:rPr sz="2200" u="heavy" spc="-15" dirty="0">
                <a:solidFill>
                  <a:srgbClr val="7030A0"/>
                </a:solidFill>
                <a:cs typeface="Calibri"/>
              </a:rPr>
              <a:t>позднее </a:t>
            </a:r>
            <a:r>
              <a:rPr sz="2200" u="heavy" spc="-5" dirty="0">
                <a:solidFill>
                  <a:srgbClr val="7030A0"/>
                </a:solidFill>
                <a:cs typeface="Calibri"/>
              </a:rPr>
              <a:t>20 р.д., </a:t>
            </a:r>
            <a:r>
              <a:rPr sz="2200" spc="-15" dirty="0">
                <a:cs typeface="Calibri"/>
              </a:rPr>
              <a:t>следующих </a:t>
            </a:r>
            <a:r>
              <a:rPr sz="2200" spc="-5" dirty="0">
                <a:cs typeface="Calibri"/>
              </a:rPr>
              <a:t>за днем поступления  </a:t>
            </a:r>
            <a:r>
              <a:rPr sz="2200" spc="-25" dirty="0">
                <a:cs typeface="Calibri"/>
              </a:rPr>
              <a:t>заказчику </a:t>
            </a:r>
            <a:r>
              <a:rPr sz="2200" spc="-10" dirty="0">
                <a:cs typeface="Calibri"/>
              </a:rPr>
              <a:t>документа </a:t>
            </a:r>
            <a:r>
              <a:rPr sz="2200" dirty="0">
                <a:cs typeface="Calibri"/>
              </a:rPr>
              <a:t>о</a:t>
            </a:r>
            <a:r>
              <a:rPr sz="2200" spc="-40" dirty="0">
                <a:cs typeface="Calibri"/>
              </a:rPr>
              <a:t> </a:t>
            </a:r>
            <a:r>
              <a:rPr sz="2200" spc="-20" dirty="0">
                <a:cs typeface="Calibri"/>
              </a:rPr>
              <a:t>приемке:</a:t>
            </a:r>
            <a:endParaRPr sz="2200" dirty="0">
              <a:cs typeface="Calibri"/>
            </a:endParaRPr>
          </a:p>
          <a:p>
            <a:pPr marL="801283" marR="43141" lvl="1" indent="-341957">
              <a:lnSpc>
                <a:spcPct val="90000"/>
              </a:lnSpc>
              <a:spcBef>
                <a:spcPts val="470"/>
              </a:spcBef>
              <a:buFont typeface="Wingdings"/>
              <a:buChar char=""/>
              <a:tabLst>
                <a:tab pos="801918" algn="l"/>
                <a:tab pos="802552" algn="l"/>
                <a:tab pos="1695193" algn="l"/>
                <a:tab pos="3411955" algn="l"/>
                <a:tab pos="4782322" algn="l"/>
                <a:tab pos="6670381" algn="l"/>
                <a:tab pos="8033134" algn="l"/>
                <a:tab pos="8345907" algn="l"/>
                <a:tab pos="9570354" algn="l"/>
                <a:tab pos="10201610" algn="l"/>
              </a:tabLst>
            </a:pPr>
            <a:r>
              <a:rPr sz="2200" dirty="0">
                <a:cs typeface="Calibri"/>
              </a:rPr>
              <a:t>ч</a:t>
            </a:r>
            <a:r>
              <a:rPr sz="2200" spc="-5" dirty="0">
                <a:cs typeface="Calibri"/>
              </a:rPr>
              <a:t>л</a:t>
            </a:r>
            <a:r>
              <a:rPr sz="2200" spc="5" dirty="0">
                <a:cs typeface="Calibri"/>
              </a:rPr>
              <a:t>е</a:t>
            </a:r>
            <a:r>
              <a:rPr sz="2200" spc="-5" dirty="0">
                <a:cs typeface="Calibri"/>
              </a:rPr>
              <a:t>н</a:t>
            </a:r>
            <a:r>
              <a:rPr sz="2200" dirty="0">
                <a:cs typeface="Calibri"/>
              </a:rPr>
              <a:t>ы	</a:t>
            </a:r>
            <a:r>
              <a:rPr sz="2200" spc="-10" dirty="0">
                <a:cs typeface="Calibri"/>
              </a:rPr>
              <a:t>п</a:t>
            </a:r>
            <a:r>
              <a:rPr sz="2200" spc="-5" dirty="0">
                <a:cs typeface="Calibri"/>
              </a:rPr>
              <a:t>ри</a:t>
            </a:r>
            <a:r>
              <a:rPr sz="2200" spc="-15" dirty="0">
                <a:cs typeface="Calibri"/>
              </a:rPr>
              <a:t>е</a:t>
            </a:r>
            <a:r>
              <a:rPr sz="2200" spc="-5" dirty="0">
                <a:cs typeface="Calibri"/>
              </a:rPr>
              <a:t>м</a:t>
            </a:r>
            <a:r>
              <a:rPr sz="2200" spc="-60" dirty="0">
                <a:cs typeface="Calibri"/>
              </a:rPr>
              <a:t>о</a:t>
            </a:r>
            <a:r>
              <a:rPr sz="2200" spc="-10" dirty="0">
                <a:cs typeface="Calibri"/>
              </a:rPr>
              <a:t>чн</a:t>
            </a:r>
            <a:r>
              <a:rPr sz="2200" spc="-5" dirty="0">
                <a:cs typeface="Calibri"/>
              </a:rPr>
              <a:t>о</a:t>
            </a:r>
            <a:r>
              <a:rPr sz="2200" dirty="0">
                <a:cs typeface="Calibri"/>
              </a:rPr>
              <a:t>й	</a:t>
            </a:r>
            <a:r>
              <a:rPr sz="2200" spc="-160" dirty="0">
                <a:cs typeface="Calibri"/>
              </a:rPr>
              <a:t>к</a:t>
            </a:r>
            <a:r>
              <a:rPr sz="2200" spc="-45" dirty="0">
                <a:cs typeface="Calibri"/>
              </a:rPr>
              <a:t>о</a:t>
            </a:r>
            <a:r>
              <a:rPr sz="2200" spc="-5" dirty="0">
                <a:cs typeface="Calibri"/>
              </a:rPr>
              <a:t>ми</a:t>
            </a:r>
            <a:r>
              <a:rPr sz="2200" spc="-15" dirty="0">
                <a:cs typeface="Calibri"/>
              </a:rPr>
              <a:t>с</a:t>
            </a:r>
            <a:r>
              <a:rPr sz="2200" spc="-10" dirty="0">
                <a:cs typeface="Calibri"/>
              </a:rPr>
              <a:t>си</a:t>
            </a:r>
            <a:r>
              <a:rPr sz="2200" dirty="0">
                <a:cs typeface="Calibri"/>
              </a:rPr>
              <a:t>и	</a:t>
            </a:r>
            <a:r>
              <a:rPr sz="2200" b="1" spc="-10" dirty="0">
                <a:solidFill>
                  <a:srgbClr val="0070C0"/>
                </a:solidFill>
                <a:cs typeface="Calibri"/>
              </a:rPr>
              <a:t>п</a:t>
            </a:r>
            <a:r>
              <a:rPr sz="2200" b="1" spc="-125" dirty="0">
                <a:solidFill>
                  <a:srgbClr val="0070C0"/>
                </a:solidFill>
                <a:cs typeface="Calibri"/>
              </a:rPr>
              <a:t>о</a:t>
            </a:r>
            <a:r>
              <a:rPr sz="2200" b="1" dirty="0">
                <a:solidFill>
                  <a:srgbClr val="0070C0"/>
                </a:solidFill>
                <a:cs typeface="Calibri"/>
              </a:rPr>
              <a:t>дп</a:t>
            </a:r>
            <a:r>
              <a:rPr sz="2200" b="1" spc="-5" dirty="0">
                <a:solidFill>
                  <a:srgbClr val="0070C0"/>
                </a:solidFill>
                <a:cs typeface="Calibri"/>
              </a:rPr>
              <a:t>и</a:t>
            </a:r>
            <a:r>
              <a:rPr sz="2200" b="1" dirty="0">
                <a:solidFill>
                  <a:srgbClr val="0070C0"/>
                </a:solidFill>
                <a:cs typeface="Calibri"/>
              </a:rPr>
              <a:t>сы</a:t>
            </a:r>
            <a:r>
              <a:rPr sz="2200" b="1" spc="-50" dirty="0">
                <a:solidFill>
                  <a:srgbClr val="0070C0"/>
                </a:solidFill>
                <a:cs typeface="Calibri"/>
              </a:rPr>
              <a:t>в</a:t>
            </a:r>
            <a:r>
              <a:rPr sz="2200" b="1" spc="-5" dirty="0">
                <a:solidFill>
                  <a:srgbClr val="0070C0"/>
                </a:solidFill>
                <a:cs typeface="Calibri"/>
              </a:rPr>
              <a:t>а</a:t>
            </a:r>
            <a:r>
              <a:rPr sz="2200" b="1" spc="-55" dirty="0">
                <a:solidFill>
                  <a:srgbClr val="0070C0"/>
                </a:solidFill>
                <a:cs typeface="Calibri"/>
              </a:rPr>
              <a:t>ю</a:t>
            </a:r>
            <a:r>
              <a:rPr sz="2200" b="1" dirty="0">
                <a:solidFill>
                  <a:srgbClr val="0070C0"/>
                </a:solidFill>
                <a:cs typeface="Calibri"/>
              </a:rPr>
              <a:t>т	</a:t>
            </a:r>
            <a:r>
              <a:rPr sz="2200" b="1" spc="-25" dirty="0">
                <a:solidFill>
                  <a:srgbClr val="0070C0"/>
                </a:solidFill>
                <a:cs typeface="Calibri"/>
              </a:rPr>
              <a:t>д</a:t>
            </a:r>
            <a:r>
              <a:rPr sz="2200" b="1" spc="-5" dirty="0">
                <a:solidFill>
                  <a:srgbClr val="0070C0"/>
                </a:solidFill>
                <a:cs typeface="Calibri"/>
              </a:rPr>
              <a:t>о</a:t>
            </a:r>
            <a:r>
              <a:rPr sz="2200" b="1" spc="-40" dirty="0">
                <a:solidFill>
                  <a:srgbClr val="0070C0"/>
                </a:solidFill>
                <a:cs typeface="Calibri"/>
              </a:rPr>
              <a:t>к</a:t>
            </a:r>
            <a:r>
              <a:rPr sz="2200" b="1" spc="-35" dirty="0">
                <a:solidFill>
                  <a:srgbClr val="0070C0"/>
                </a:solidFill>
                <a:cs typeface="Calibri"/>
              </a:rPr>
              <a:t>у</a:t>
            </a:r>
            <a:r>
              <a:rPr sz="2200" b="1" spc="-15" dirty="0">
                <a:solidFill>
                  <a:srgbClr val="0070C0"/>
                </a:solidFill>
                <a:cs typeface="Calibri"/>
              </a:rPr>
              <a:t>м</a:t>
            </a:r>
            <a:r>
              <a:rPr sz="2200" b="1" dirty="0">
                <a:solidFill>
                  <a:srgbClr val="0070C0"/>
                </a:solidFill>
                <a:cs typeface="Calibri"/>
              </a:rPr>
              <a:t>ент	о	пр</a:t>
            </a:r>
            <a:r>
              <a:rPr sz="2200" b="1" spc="-5" dirty="0">
                <a:solidFill>
                  <a:srgbClr val="0070C0"/>
                </a:solidFill>
                <a:cs typeface="Calibri"/>
              </a:rPr>
              <a:t>и</a:t>
            </a:r>
            <a:r>
              <a:rPr sz="2200" b="1" spc="-20" dirty="0">
                <a:solidFill>
                  <a:srgbClr val="0070C0"/>
                </a:solidFill>
                <a:cs typeface="Calibri"/>
              </a:rPr>
              <a:t>е</a:t>
            </a:r>
            <a:r>
              <a:rPr sz="2200" b="1" dirty="0">
                <a:solidFill>
                  <a:srgbClr val="0070C0"/>
                </a:solidFill>
                <a:cs typeface="Calibri"/>
              </a:rPr>
              <a:t>м</a:t>
            </a:r>
            <a:r>
              <a:rPr sz="2200" b="1" spc="-95" dirty="0">
                <a:solidFill>
                  <a:srgbClr val="0070C0"/>
                </a:solidFill>
                <a:cs typeface="Calibri"/>
              </a:rPr>
              <a:t>к</a:t>
            </a:r>
            <a:r>
              <a:rPr sz="2200" b="1" dirty="0">
                <a:solidFill>
                  <a:srgbClr val="0070C0"/>
                </a:solidFill>
                <a:cs typeface="Calibri"/>
              </a:rPr>
              <a:t>е	</a:t>
            </a:r>
            <a:r>
              <a:rPr sz="2200" spc="-10" dirty="0">
                <a:cs typeface="Calibri"/>
              </a:rPr>
              <a:t>ил</a:t>
            </a:r>
            <a:r>
              <a:rPr sz="2200" dirty="0">
                <a:cs typeface="Calibri"/>
              </a:rPr>
              <a:t>и	фо</a:t>
            </a:r>
            <a:r>
              <a:rPr sz="2200" spc="-35" dirty="0">
                <a:cs typeface="Calibri"/>
              </a:rPr>
              <a:t>р</a:t>
            </a:r>
            <a:r>
              <a:rPr sz="2200" dirty="0">
                <a:cs typeface="Calibri"/>
              </a:rPr>
              <a:t>м</a:t>
            </a:r>
            <a:r>
              <a:rPr sz="2200" spc="-5" dirty="0">
                <a:cs typeface="Calibri"/>
              </a:rPr>
              <a:t>и</a:t>
            </a:r>
            <a:r>
              <a:rPr sz="2200" spc="-55" dirty="0">
                <a:cs typeface="Calibri"/>
              </a:rPr>
              <a:t>р</a:t>
            </a:r>
            <a:r>
              <a:rPr sz="2200" spc="15" dirty="0">
                <a:cs typeface="Calibri"/>
              </a:rPr>
              <a:t>у</a:t>
            </a:r>
            <a:r>
              <a:rPr sz="2200" spc="-60" dirty="0">
                <a:cs typeface="Calibri"/>
              </a:rPr>
              <a:t>ю</a:t>
            </a:r>
            <a:r>
              <a:rPr sz="2200" dirty="0">
                <a:cs typeface="Calibri"/>
              </a:rPr>
              <a:t>т  </a:t>
            </a:r>
            <a:r>
              <a:rPr sz="2200" spc="-15" dirty="0">
                <a:cs typeface="Calibri"/>
              </a:rPr>
              <a:t>мотивированный </a:t>
            </a:r>
            <a:r>
              <a:rPr sz="2200" spc="-25" dirty="0">
                <a:cs typeface="Calibri"/>
              </a:rPr>
              <a:t>отказ </a:t>
            </a:r>
            <a:r>
              <a:rPr sz="2200" spc="-15" dirty="0">
                <a:cs typeface="Calibri"/>
              </a:rPr>
              <a:t>(кроме </a:t>
            </a:r>
            <a:r>
              <a:rPr sz="2200" spc="-5" dirty="0">
                <a:cs typeface="Calibri"/>
              </a:rPr>
              <a:t>членов-не </a:t>
            </a:r>
            <a:r>
              <a:rPr sz="2200" spc="-25" dirty="0">
                <a:cs typeface="Calibri"/>
              </a:rPr>
              <a:t>работников</a:t>
            </a:r>
            <a:r>
              <a:rPr sz="2200" spc="85" dirty="0">
                <a:cs typeface="Calibri"/>
              </a:rPr>
              <a:t> </a:t>
            </a:r>
            <a:r>
              <a:rPr sz="2200" spc="-30" dirty="0">
                <a:cs typeface="Calibri"/>
              </a:rPr>
              <a:t>заказчика)</a:t>
            </a:r>
            <a:endParaRPr sz="2200" dirty="0">
              <a:cs typeface="Calibri"/>
            </a:endParaRPr>
          </a:p>
          <a:p>
            <a:pPr marL="801918" marR="546243" lvl="1" indent="-342591">
              <a:lnSpc>
                <a:spcPct val="90000"/>
              </a:lnSpc>
              <a:spcBef>
                <a:spcPts val="599"/>
              </a:spcBef>
              <a:buFont typeface="Wingdings"/>
              <a:buChar char=""/>
              <a:tabLst>
                <a:tab pos="801918" algn="l"/>
                <a:tab pos="802552" algn="l"/>
              </a:tabLst>
            </a:pPr>
            <a:r>
              <a:rPr sz="2200" spc="10" dirty="0">
                <a:cs typeface="Calibri"/>
              </a:rPr>
              <a:t>после </a:t>
            </a:r>
            <a:r>
              <a:rPr sz="2200" spc="-15" dirty="0">
                <a:cs typeface="Calibri"/>
              </a:rPr>
              <a:t>подписания </a:t>
            </a:r>
            <a:r>
              <a:rPr sz="2200" spc="-5" dirty="0">
                <a:cs typeface="Calibri"/>
              </a:rPr>
              <a:t>членами </a:t>
            </a:r>
            <a:r>
              <a:rPr sz="2200" spc="-15" dirty="0">
                <a:cs typeface="Calibri"/>
              </a:rPr>
              <a:t>приемочной </a:t>
            </a:r>
            <a:r>
              <a:rPr sz="2200" spc="-30" dirty="0">
                <a:cs typeface="Calibri"/>
              </a:rPr>
              <a:t>комиссии </a:t>
            </a:r>
            <a:r>
              <a:rPr sz="2200" spc="-25" dirty="0">
                <a:cs typeface="Calibri"/>
              </a:rPr>
              <a:t>заказчик подписывает </a:t>
            </a:r>
            <a:r>
              <a:rPr sz="2200" dirty="0">
                <a:cs typeface="Calibri"/>
              </a:rPr>
              <a:t>и </a:t>
            </a:r>
            <a:r>
              <a:rPr sz="2200" spc="-10" dirty="0">
                <a:cs typeface="Calibri"/>
              </a:rPr>
              <a:t>размещает  </a:t>
            </a:r>
            <a:r>
              <a:rPr sz="2200" spc="-20" dirty="0">
                <a:cs typeface="Calibri"/>
              </a:rPr>
              <a:t>(документ автоматически </a:t>
            </a:r>
            <a:r>
              <a:rPr sz="2200" spc="-15" dirty="0">
                <a:cs typeface="Calibri"/>
              </a:rPr>
              <a:t>направляется </a:t>
            </a:r>
            <a:r>
              <a:rPr sz="2200" spc="-5" dirty="0">
                <a:cs typeface="Calibri"/>
              </a:rPr>
              <a:t>поставщику </a:t>
            </a:r>
            <a:r>
              <a:rPr sz="2200" dirty="0">
                <a:cs typeface="Calibri"/>
              </a:rPr>
              <a:t>в </a:t>
            </a:r>
            <a:r>
              <a:rPr sz="2200" spc="-15" dirty="0">
                <a:cs typeface="Calibri"/>
              </a:rPr>
              <a:t>течение </a:t>
            </a:r>
            <a:r>
              <a:rPr sz="2200" dirty="0">
                <a:cs typeface="Calibri"/>
              </a:rPr>
              <a:t>1</a:t>
            </a:r>
            <a:r>
              <a:rPr sz="2200" spc="110" dirty="0">
                <a:cs typeface="Calibri"/>
              </a:rPr>
              <a:t> </a:t>
            </a:r>
            <a:r>
              <a:rPr sz="2200" spc="5" dirty="0">
                <a:cs typeface="Calibri"/>
              </a:rPr>
              <a:t>часа)</a:t>
            </a:r>
            <a:endParaRPr sz="2200" dirty="0">
              <a:cs typeface="Calibri"/>
            </a:endParaRPr>
          </a:p>
          <a:p>
            <a:pPr marL="355280" indent="-342591">
              <a:lnSpc>
                <a:spcPct val="90000"/>
              </a:lnSpc>
              <a:buFont typeface="Wingdings"/>
              <a:buChar char=""/>
              <a:tabLst>
                <a:tab pos="354646" algn="l"/>
                <a:tab pos="355280" algn="l"/>
                <a:tab pos="1530876" algn="l"/>
              </a:tabLst>
            </a:pPr>
            <a:r>
              <a:rPr sz="2200" dirty="0">
                <a:cs typeface="Calibri"/>
              </a:rPr>
              <a:t>в</a:t>
            </a:r>
            <a:r>
              <a:rPr sz="2200" spc="484" dirty="0">
                <a:cs typeface="Calibri"/>
              </a:rPr>
              <a:t> </a:t>
            </a:r>
            <a:r>
              <a:rPr sz="2200" spc="-5" dirty="0">
                <a:cs typeface="Calibri"/>
              </a:rPr>
              <a:t>случае	</a:t>
            </a:r>
            <a:r>
              <a:rPr sz="2200" spc="-20" dirty="0">
                <a:cs typeface="Calibri"/>
              </a:rPr>
              <a:t>мотивированного </a:t>
            </a:r>
            <a:r>
              <a:rPr sz="2200" spc="-25" dirty="0">
                <a:cs typeface="Calibri"/>
              </a:rPr>
              <a:t>отказа  </a:t>
            </a:r>
            <a:r>
              <a:rPr sz="2200" dirty="0">
                <a:cs typeface="Calibri"/>
              </a:rPr>
              <a:t>поставщик </a:t>
            </a:r>
            <a:r>
              <a:rPr sz="2200" spc="-5" dirty="0">
                <a:cs typeface="Calibri"/>
              </a:rPr>
              <a:t>вправе  устранить  причины,  </a:t>
            </a:r>
            <a:r>
              <a:rPr sz="2200" spc="-10" dirty="0" err="1">
                <a:cs typeface="Calibri"/>
              </a:rPr>
              <a:t>указанные</a:t>
            </a:r>
            <a:r>
              <a:rPr sz="2200" spc="-260" dirty="0">
                <a:cs typeface="Calibri"/>
              </a:rPr>
              <a:t> </a:t>
            </a:r>
            <a:r>
              <a:rPr sz="2200" dirty="0" smtClean="0">
                <a:cs typeface="Calibri"/>
              </a:rPr>
              <a:t>в</a:t>
            </a:r>
            <a:r>
              <a:rPr lang="ru-RU" sz="2200" dirty="0" smtClean="0">
                <a:cs typeface="Calibri"/>
              </a:rPr>
              <a:t> </a:t>
            </a:r>
            <a:r>
              <a:rPr sz="2200" spc="-40" dirty="0" err="1" smtClean="0">
                <a:cs typeface="Calibri"/>
              </a:rPr>
              <a:t>таком</a:t>
            </a:r>
            <a:r>
              <a:rPr sz="2200" spc="-40" dirty="0" smtClean="0">
                <a:cs typeface="Calibri"/>
              </a:rPr>
              <a:t> </a:t>
            </a:r>
            <a:r>
              <a:rPr sz="2200" spc="-15" dirty="0">
                <a:cs typeface="Calibri"/>
              </a:rPr>
              <a:t>мотивированном </a:t>
            </a:r>
            <a:r>
              <a:rPr sz="2200" spc="-25" dirty="0">
                <a:cs typeface="Calibri"/>
              </a:rPr>
              <a:t>отказе, </a:t>
            </a:r>
            <a:r>
              <a:rPr sz="2200" dirty="0">
                <a:cs typeface="Calibri"/>
              </a:rPr>
              <a:t>и </a:t>
            </a:r>
            <a:r>
              <a:rPr sz="2200" spc="-10" dirty="0">
                <a:cs typeface="Calibri"/>
              </a:rPr>
              <a:t>направить </a:t>
            </a:r>
            <a:r>
              <a:rPr sz="2200" spc="-25" dirty="0">
                <a:cs typeface="Calibri"/>
              </a:rPr>
              <a:t>заказчику </a:t>
            </a:r>
            <a:r>
              <a:rPr sz="2200" spc="-20" dirty="0">
                <a:cs typeface="Calibri"/>
              </a:rPr>
              <a:t>документ </a:t>
            </a:r>
            <a:r>
              <a:rPr sz="2200" dirty="0">
                <a:cs typeface="Calibri"/>
              </a:rPr>
              <a:t>о</a:t>
            </a:r>
            <a:r>
              <a:rPr sz="2200" spc="235" dirty="0">
                <a:cs typeface="Calibri"/>
              </a:rPr>
              <a:t> </a:t>
            </a:r>
            <a:r>
              <a:rPr sz="2200" spc="-20" dirty="0">
                <a:cs typeface="Calibri"/>
              </a:rPr>
              <a:t>приемке</a:t>
            </a:r>
            <a:endParaRPr sz="2200" dirty="0">
              <a:cs typeface="Calibri"/>
            </a:endParaRPr>
          </a:p>
          <a:p>
            <a:pPr marL="355280" marR="1006837" indent="-342591">
              <a:lnSpc>
                <a:spcPct val="90000"/>
              </a:lnSpc>
              <a:spcBef>
                <a:spcPts val="649"/>
              </a:spcBef>
              <a:buFont typeface="Wingdings"/>
              <a:buChar char=""/>
              <a:tabLst>
                <a:tab pos="354646" algn="l"/>
                <a:tab pos="355280" algn="l"/>
              </a:tabLst>
            </a:pPr>
            <a:r>
              <a:rPr sz="2200" spc="-25" dirty="0">
                <a:cs typeface="Calibri"/>
              </a:rPr>
              <a:t>датой </a:t>
            </a:r>
            <a:r>
              <a:rPr sz="2200" spc="-5" dirty="0">
                <a:cs typeface="Calibri"/>
              </a:rPr>
              <a:t>приемки </a:t>
            </a:r>
            <a:r>
              <a:rPr sz="2200" spc="-10" dirty="0">
                <a:cs typeface="Calibri"/>
              </a:rPr>
              <a:t>считается </a:t>
            </a:r>
            <a:r>
              <a:rPr sz="2200" spc="-20" dirty="0">
                <a:cs typeface="Calibri"/>
              </a:rPr>
              <a:t>дата </a:t>
            </a:r>
            <a:r>
              <a:rPr sz="2200" spc="-10" dirty="0">
                <a:cs typeface="Calibri"/>
              </a:rPr>
              <a:t>размещения </a:t>
            </a:r>
            <a:r>
              <a:rPr sz="2200" dirty="0">
                <a:cs typeface="Calibri"/>
              </a:rPr>
              <a:t>в </a:t>
            </a:r>
            <a:r>
              <a:rPr sz="2200" spc="-5" dirty="0">
                <a:cs typeface="Calibri"/>
              </a:rPr>
              <a:t>ЕИС </a:t>
            </a:r>
            <a:r>
              <a:rPr sz="2200" spc="-20" dirty="0">
                <a:cs typeface="Calibri"/>
              </a:rPr>
              <a:t>документа </a:t>
            </a:r>
            <a:r>
              <a:rPr sz="2200" dirty="0">
                <a:cs typeface="Calibri"/>
              </a:rPr>
              <a:t>о </a:t>
            </a:r>
            <a:r>
              <a:rPr sz="2200" spc="-20" dirty="0">
                <a:cs typeface="Calibri"/>
              </a:rPr>
              <a:t>приемке, подписанного  </a:t>
            </a:r>
            <a:r>
              <a:rPr sz="2200" spc="-35" dirty="0">
                <a:cs typeface="Calibri"/>
              </a:rPr>
              <a:t>заказчиком.</a:t>
            </a:r>
            <a:endParaRPr sz="2200" dirty="0">
              <a:cs typeface="Calibri"/>
            </a:endParaRPr>
          </a:p>
        </p:txBody>
      </p:sp>
    </p:spTree>
    <p:extLst>
      <p:ext uri="{BB962C8B-B14F-4D97-AF65-F5344CB8AC3E}">
        <p14:creationId xmlns:p14="http://schemas.microsoft.com/office/powerpoint/2010/main" val="341978804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447800" y="228600"/>
            <a:ext cx="9584149" cy="593074"/>
          </a:xfrm>
          <a:prstGeom prst="rect">
            <a:avLst/>
          </a:prstGeom>
          <a:solidFill>
            <a:srgbClr val="E9E6E7"/>
          </a:solidFill>
        </p:spPr>
        <p:txBody>
          <a:bodyPr vert="horz" wrap="square" lIns="0" tIns="39333" rIns="0" bIns="0" rtlCol="0" anchor="t">
            <a:spAutoFit/>
          </a:bodyPr>
          <a:lstStyle/>
          <a:p>
            <a:pPr marL="91358" marR="189694">
              <a:lnSpc>
                <a:spcPct val="100000"/>
              </a:lnSpc>
              <a:spcBef>
                <a:spcPts val="309"/>
              </a:spcBef>
            </a:pPr>
            <a:r>
              <a:rPr sz="1798" dirty="0">
                <a:solidFill>
                  <a:srgbClr val="000000"/>
                </a:solidFill>
                <a:latin typeface="Arial"/>
                <a:cs typeface="Arial"/>
              </a:rPr>
              <a:t>Срок </a:t>
            </a:r>
            <a:r>
              <a:rPr sz="1798" spc="-5" dirty="0">
                <a:solidFill>
                  <a:srgbClr val="000000"/>
                </a:solidFill>
                <a:latin typeface="Arial"/>
                <a:cs typeface="Arial"/>
              </a:rPr>
              <a:t>формирования документа о </a:t>
            </a:r>
            <a:r>
              <a:rPr sz="1798" dirty="0">
                <a:solidFill>
                  <a:srgbClr val="000000"/>
                </a:solidFill>
                <a:latin typeface="Arial"/>
                <a:cs typeface="Arial"/>
              </a:rPr>
              <a:t>приемке </a:t>
            </a:r>
            <a:r>
              <a:rPr sz="1798" spc="-5" dirty="0">
                <a:solidFill>
                  <a:srgbClr val="000000"/>
                </a:solidFill>
                <a:latin typeface="Arial"/>
                <a:cs typeface="Arial"/>
              </a:rPr>
              <a:t>поставщиком </a:t>
            </a:r>
            <a:r>
              <a:rPr sz="1798" dirty="0">
                <a:solidFill>
                  <a:srgbClr val="000000"/>
                </a:solidFill>
                <a:latin typeface="Arial"/>
                <a:cs typeface="Arial"/>
              </a:rPr>
              <a:t>с </a:t>
            </a:r>
            <a:r>
              <a:rPr sz="1798" spc="-10" dirty="0">
                <a:solidFill>
                  <a:srgbClr val="000000"/>
                </a:solidFill>
                <a:latin typeface="Arial"/>
                <a:cs typeface="Arial"/>
              </a:rPr>
              <a:t>использованием </a:t>
            </a:r>
            <a:r>
              <a:rPr sz="1798" spc="-5" dirty="0">
                <a:solidFill>
                  <a:srgbClr val="000000"/>
                </a:solidFill>
                <a:latin typeface="Arial"/>
                <a:cs typeface="Arial"/>
              </a:rPr>
              <a:t>ЕИС, </a:t>
            </a:r>
            <a:r>
              <a:rPr sz="1798" dirty="0">
                <a:solidFill>
                  <a:srgbClr val="000000"/>
                </a:solidFill>
                <a:latin typeface="Arial"/>
                <a:cs typeface="Arial"/>
              </a:rPr>
              <a:t>указанный </a:t>
            </a:r>
            <a:r>
              <a:rPr sz="1798" spc="-5" dirty="0">
                <a:solidFill>
                  <a:srgbClr val="000000"/>
                </a:solidFill>
                <a:latin typeface="Arial"/>
                <a:cs typeface="Arial"/>
              </a:rPr>
              <a:t>в пункте 1  части 13 </a:t>
            </a:r>
            <a:r>
              <a:rPr sz="1798" dirty="0">
                <a:solidFill>
                  <a:srgbClr val="000000"/>
                </a:solidFill>
                <a:latin typeface="Arial"/>
                <a:cs typeface="Arial"/>
              </a:rPr>
              <a:t>ст </a:t>
            </a:r>
            <a:r>
              <a:rPr sz="1798" spc="-5" dirty="0">
                <a:solidFill>
                  <a:srgbClr val="000000"/>
                </a:solidFill>
                <a:latin typeface="Arial"/>
                <a:cs typeface="Arial"/>
              </a:rPr>
              <a:t>94</a:t>
            </a:r>
            <a:r>
              <a:rPr sz="1798" spc="-65" dirty="0">
                <a:solidFill>
                  <a:srgbClr val="000000"/>
                </a:solidFill>
                <a:latin typeface="Arial"/>
                <a:cs typeface="Arial"/>
              </a:rPr>
              <a:t> </a:t>
            </a:r>
            <a:r>
              <a:rPr sz="1798" dirty="0">
                <a:solidFill>
                  <a:srgbClr val="000000"/>
                </a:solidFill>
                <a:latin typeface="Arial"/>
                <a:cs typeface="Arial"/>
              </a:rPr>
              <a:t>закона?</a:t>
            </a:r>
            <a:endParaRPr sz="1798" dirty="0">
              <a:latin typeface="Arial"/>
              <a:cs typeface="Arial"/>
            </a:endParaRPr>
          </a:p>
        </p:txBody>
      </p:sp>
      <p:sp>
        <p:nvSpPr>
          <p:cNvPr id="5" name="object 5"/>
          <p:cNvSpPr txBox="1"/>
          <p:nvPr/>
        </p:nvSpPr>
        <p:spPr>
          <a:xfrm>
            <a:off x="843560" y="1143000"/>
            <a:ext cx="10792627" cy="4926990"/>
          </a:xfrm>
          <a:prstGeom prst="rect">
            <a:avLst/>
          </a:prstGeom>
        </p:spPr>
        <p:txBody>
          <a:bodyPr vert="horz" wrap="square" lIns="0" tIns="0" rIns="0" bIns="0" rtlCol="0">
            <a:spAutoFit/>
          </a:bodyPr>
          <a:lstStyle/>
          <a:p>
            <a:pPr marL="12689" marR="39969"/>
            <a:r>
              <a:rPr sz="1998" spc="-5" dirty="0">
                <a:latin typeface="Calibri"/>
                <a:cs typeface="Calibri"/>
              </a:rPr>
              <a:t>В </a:t>
            </a:r>
            <a:r>
              <a:rPr sz="1998" spc="-10" dirty="0">
                <a:latin typeface="Calibri"/>
                <a:cs typeface="Calibri"/>
              </a:rPr>
              <a:t>контракте заказчик самостоятельно </a:t>
            </a:r>
            <a:r>
              <a:rPr sz="1998" spc="-5" dirty="0">
                <a:latin typeface="Calibri"/>
                <a:cs typeface="Calibri"/>
              </a:rPr>
              <a:t>устанавливает информацию о </a:t>
            </a:r>
            <a:r>
              <a:rPr sz="1998" spc="-10" dirty="0">
                <a:latin typeface="Calibri"/>
                <a:cs typeface="Calibri"/>
              </a:rPr>
              <a:t>порядке </a:t>
            </a:r>
            <a:r>
              <a:rPr sz="1998" spc="-5" dirty="0">
                <a:latin typeface="Calibri"/>
                <a:cs typeface="Calibri"/>
              </a:rPr>
              <a:t>и </a:t>
            </a:r>
            <a:r>
              <a:rPr sz="1998" spc="-10" dirty="0">
                <a:latin typeface="Calibri"/>
                <a:cs typeface="Calibri"/>
              </a:rPr>
              <a:t>сроках </a:t>
            </a:r>
            <a:r>
              <a:rPr sz="1998" spc="-5" dirty="0">
                <a:latin typeface="Calibri"/>
                <a:cs typeface="Calibri"/>
              </a:rPr>
              <a:t>оформления  </a:t>
            </a:r>
            <a:r>
              <a:rPr sz="1998" spc="-20" dirty="0">
                <a:latin typeface="Calibri"/>
                <a:cs typeface="Calibri"/>
              </a:rPr>
              <a:t>результатов </a:t>
            </a:r>
            <a:r>
              <a:rPr sz="1998" spc="-5" dirty="0">
                <a:latin typeface="Calibri"/>
                <a:cs typeface="Calibri"/>
              </a:rPr>
              <a:t>приемки (п.1 ч.13 </a:t>
            </a:r>
            <a:r>
              <a:rPr sz="1998" spc="-20" dirty="0">
                <a:latin typeface="Calibri"/>
                <a:cs typeface="Calibri"/>
              </a:rPr>
              <a:t>ст.34 </a:t>
            </a:r>
            <a:r>
              <a:rPr sz="1998" spc="-10" dirty="0">
                <a:latin typeface="Calibri"/>
                <a:cs typeface="Calibri"/>
              </a:rPr>
              <a:t>закона). </a:t>
            </a:r>
            <a:r>
              <a:rPr sz="1998" spc="-5" dirty="0">
                <a:latin typeface="Calibri"/>
                <a:cs typeface="Calibri"/>
              </a:rPr>
              <a:t>Поставщик </a:t>
            </a:r>
            <a:r>
              <a:rPr sz="1998" spc="-10" dirty="0">
                <a:latin typeface="Calibri"/>
                <a:cs typeface="Calibri"/>
              </a:rPr>
              <a:t>формирует </a:t>
            </a:r>
            <a:r>
              <a:rPr sz="1998" spc="-5" dirty="0">
                <a:latin typeface="Calibri"/>
                <a:cs typeface="Calibri"/>
              </a:rPr>
              <a:t>в ЕИС и </a:t>
            </a:r>
            <a:r>
              <a:rPr sz="1998" spc="-10" dirty="0">
                <a:latin typeface="Calibri"/>
                <a:cs typeface="Calibri"/>
              </a:rPr>
              <a:t>подписывает </a:t>
            </a:r>
            <a:r>
              <a:rPr sz="1998" spc="-5" dirty="0">
                <a:latin typeface="Calibri"/>
                <a:cs typeface="Calibri"/>
              </a:rPr>
              <a:t>ЭЦП и  размещает в ЕИС </a:t>
            </a:r>
            <a:r>
              <a:rPr sz="1998" spc="-10" dirty="0">
                <a:latin typeface="Calibri"/>
                <a:cs typeface="Calibri"/>
              </a:rPr>
              <a:t>документ </a:t>
            </a:r>
            <a:r>
              <a:rPr sz="1998" spc="-5" dirty="0">
                <a:latin typeface="Calibri"/>
                <a:cs typeface="Calibri"/>
              </a:rPr>
              <a:t>о </a:t>
            </a:r>
            <a:r>
              <a:rPr sz="1998" spc="-10" dirty="0">
                <a:latin typeface="Calibri"/>
                <a:cs typeface="Calibri"/>
              </a:rPr>
              <a:t>приемке </a:t>
            </a:r>
            <a:r>
              <a:rPr sz="1998" spc="-5" dirty="0">
                <a:latin typeface="Calibri"/>
                <a:cs typeface="Calibri"/>
              </a:rPr>
              <a:t>в срок, </a:t>
            </a:r>
            <a:r>
              <a:rPr sz="1998" spc="-15" dirty="0">
                <a:latin typeface="Calibri"/>
                <a:cs typeface="Calibri"/>
              </a:rPr>
              <a:t>который определил </a:t>
            </a:r>
            <a:r>
              <a:rPr sz="1998" spc="-10" dirty="0">
                <a:latin typeface="Calibri"/>
                <a:cs typeface="Calibri"/>
              </a:rPr>
              <a:t>заказчик. </a:t>
            </a:r>
            <a:r>
              <a:rPr sz="1998" spc="-5" dirty="0">
                <a:latin typeface="Calibri"/>
                <a:cs typeface="Calibri"/>
              </a:rPr>
              <a:t>Данный срок </a:t>
            </a:r>
            <a:r>
              <a:rPr sz="1998" spc="-10" dirty="0">
                <a:latin typeface="Calibri"/>
                <a:cs typeface="Calibri"/>
              </a:rPr>
              <a:t>законом  </a:t>
            </a:r>
            <a:r>
              <a:rPr sz="1998" spc="-5" dirty="0">
                <a:latin typeface="Calibri"/>
                <a:cs typeface="Calibri"/>
              </a:rPr>
              <a:t>не</a:t>
            </a:r>
            <a:r>
              <a:rPr sz="1998" spc="-40" dirty="0">
                <a:latin typeface="Calibri"/>
                <a:cs typeface="Calibri"/>
              </a:rPr>
              <a:t> </a:t>
            </a:r>
            <a:r>
              <a:rPr sz="1998" spc="-15" dirty="0">
                <a:latin typeface="Calibri"/>
                <a:cs typeface="Calibri"/>
              </a:rPr>
              <a:t>регулируется.</a:t>
            </a:r>
            <a:endParaRPr sz="1998" dirty="0">
              <a:latin typeface="Calibri"/>
              <a:cs typeface="Calibri"/>
            </a:endParaRPr>
          </a:p>
          <a:p>
            <a:pPr marL="12689" marR="5075"/>
            <a:r>
              <a:rPr sz="1998" spc="-5" dirty="0">
                <a:latin typeface="Calibri"/>
                <a:cs typeface="Calibri"/>
              </a:rPr>
              <a:t>Вариант: </a:t>
            </a:r>
            <a:r>
              <a:rPr sz="1998" b="1" spc="-5" dirty="0">
                <a:solidFill>
                  <a:srgbClr val="7030A0"/>
                </a:solidFill>
                <a:latin typeface="Calibri"/>
                <a:cs typeface="Calibri"/>
              </a:rPr>
              <a:t>поставщик </a:t>
            </a:r>
            <a:r>
              <a:rPr sz="1998" b="1" spc="-10" dirty="0">
                <a:solidFill>
                  <a:srgbClr val="7030A0"/>
                </a:solidFill>
                <a:latin typeface="Calibri"/>
                <a:cs typeface="Calibri"/>
              </a:rPr>
              <a:t>формирует </a:t>
            </a:r>
            <a:r>
              <a:rPr sz="1998" b="1" spc="-5" dirty="0">
                <a:solidFill>
                  <a:srgbClr val="7030A0"/>
                </a:solidFill>
                <a:latin typeface="Calibri"/>
                <a:cs typeface="Calibri"/>
              </a:rPr>
              <a:t>в ЕИС, </a:t>
            </a:r>
            <a:r>
              <a:rPr sz="1998" b="1" spc="-10" dirty="0">
                <a:solidFill>
                  <a:srgbClr val="7030A0"/>
                </a:solidFill>
                <a:latin typeface="Calibri"/>
                <a:cs typeface="Calibri"/>
              </a:rPr>
              <a:t>подписывает </a:t>
            </a:r>
            <a:r>
              <a:rPr sz="1998" b="1" spc="-5" dirty="0">
                <a:solidFill>
                  <a:srgbClr val="7030A0"/>
                </a:solidFill>
                <a:latin typeface="Calibri"/>
                <a:cs typeface="Calibri"/>
              </a:rPr>
              <a:t>ЭЦП и размещает в ЕИС </a:t>
            </a:r>
            <a:r>
              <a:rPr sz="1998" b="1" spc="-10" dirty="0">
                <a:solidFill>
                  <a:srgbClr val="7030A0"/>
                </a:solidFill>
                <a:latin typeface="Calibri"/>
                <a:cs typeface="Calibri"/>
              </a:rPr>
              <a:t>документ </a:t>
            </a:r>
            <a:r>
              <a:rPr sz="1998" b="1" spc="-5" dirty="0">
                <a:solidFill>
                  <a:srgbClr val="7030A0"/>
                </a:solidFill>
                <a:latin typeface="Calibri"/>
                <a:cs typeface="Calibri"/>
              </a:rPr>
              <a:t>о </a:t>
            </a:r>
            <a:r>
              <a:rPr sz="1998" b="1" spc="-10" dirty="0">
                <a:solidFill>
                  <a:srgbClr val="7030A0"/>
                </a:solidFill>
                <a:latin typeface="Calibri"/>
                <a:cs typeface="Calibri"/>
              </a:rPr>
              <a:t>приемке  </a:t>
            </a:r>
            <a:r>
              <a:rPr sz="1998" b="1" spc="-5" dirty="0">
                <a:solidFill>
                  <a:srgbClr val="7030A0"/>
                </a:solidFill>
                <a:latin typeface="Calibri"/>
                <a:cs typeface="Calibri"/>
              </a:rPr>
              <a:t>в любой </a:t>
            </a:r>
            <a:r>
              <a:rPr sz="1998" b="1" spc="-10" dirty="0">
                <a:solidFill>
                  <a:srgbClr val="7030A0"/>
                </a:solidFill>
                <a:latin typeface="Calibri"/>
                <a:cs typeface="Calibri"/>
              </a:rPr>
              <a:t>день </a:t>
            </a:r>
            <a:r>
              <a:rPr sz="1998" b="1" spc="-15" dirty="0">
                <a:solidFill>
                  <a:srgbClr val="7030A0"/>
                </a:solidFill>
                <a:latin typeface="Calibri"/>
                <a:cs typeface="Calibri"/>
              </a:rPr>
              <a:t>до </a:t>
            </a:r>
            <a:r>
              <a:rPr sz="1998" b="1" spc="-5" dirty="0">
                <a:solidFill>
                  <a:srgbClr val="7030A0"/>
                </a:solidFill>
                <a:latin typeface="Calibri"/>
                <a:cs typeface="Calibri"/>
              </a:rPr>
              <a:t>поставки</a:t>
            </a:r>
            <a:r>
              <a:rPr sz="1998" spc="-5" dirty="0">
                <a:latin typeface="Calibri"/>
                <a:cs typeface="Calibri"/>
              </a:rPr>
              <a:t>, крайний срок - в </a:t>
            </a:r>
            <a:r>
              <a:rPr sz="1998" spc="-10" dirty="0">
                <a:latin typeface="Calibri"/>
                <a:cs typeface="Calibri"/>
              </a:rPr>
              <a:t>день фактической </a:t>
            </a:r>
            <a:r>
              <a:rPr sz="1998" spc="-5" dirty="0">
                <a:latin typeface="Calibri"/>
                <a:cs typeface="Calibri"/>
              </a:rPr>
              <a:t>поставки </a:t>
            </a:r>
            <a:r>
              <a:rPr sz="1998" spc="-10" dirty="0">
                <a:latin typeface="Calibri"/>
                <a:cs typeface="Calibri"/>
              </a:rPr>
              <a:t>товара </a:t>
            </a:r>
            <a:r>
              <a:rPr sz="1998" spc="-15" dirty="0">
                <a:latin typeface="Calibri"/>
                <a:cs typeface="Calibri"/>
              </a:rPr>
              <a:t>заказчику. </a:t>
            </a:r>
            <a:endParaRPr lang="ru-RU" sz="1998" spc="-15" dirty="0" smtClean="0">
              <a:latin typeface="Calibri"/>
              <a:cs typeface="Calibri"/>
            </a:endParaRPr>
          </a:p>
          <a:p>
            <a:pPr marL="12689" marR="5075"/>
            <a:r>
              <a:rPr lang="ru-RU" sz="1998" spc="-15" dirty="0" smtClean="0">
                <a:latin typeface="Calibri"/>
                <a:cs typeface="Calibri"/>
              </a:rPr>
              <a:t>- в течение 3х дней после поставки</a:t>
            </a:r>
          </a:p>
          <a:p>
            <a:pPr marL="12689" marR="5075"/>
            <a:endParaRPr lang="ru-RU" sz="1998" spc="-15" dirty="0">
              <a:latin typeface="Calibri"/>
              <a:cs typeface="Calibri"/>
            </a:endParaRPr>
          </a:p>
          <a:p>
            <a:pPr marL="12689" marR="5075"/>
            <a:r>
              <a:rPr sz="1998" spc="-5" dirty="0" err="1" smtClean="0">
                <a:latin typeface="Calibri"/>
                <a:cs typeface="Calibri"/>
              </a:rPr>
              <a:t>По</a:t>
            </a:r>
            <a:r>
              <a:rPr sz="1998" spc="-5" dirty="0" smtClean="0">
                <a:latin typeface="Calibri"/>
                <a:cs typeface="Calibri"/>
              </a:rPr>
              <a:t>  </a:t>
            </a:r>
            <a:r>
              <a:rPr sz="1998" spc="-5" dirty="0">
                <a:latin typeface="Calibri"/>
                <a:cs typeface="Calibri"/>
              </a:rPr>
              <a:t>работам (услугам) - в любой </a:t>
            </a:r>
            <a:r>
              <a:rPr sz="1998" spc="-10" dirty="0">
                <a:latin typeface="Calibri"/>
                <a:cs typeface="Calibri"/>
              </a:rPr>
              <a:t>день </a:t>
            </a:r>
            <a:r>
              <a:rPr sz="1998" spc="-15" dirty="0">
                <a:latin typeface="Calibri"/>
                <a:cs typeface="Calibri"/>
              </a:rPr>
              <a:t>до </a:t>
            </a:r>
            <a:r>
              <a:rPr sz="1998" spc="-10" dirty="0">
                <a:latin typeface="Calibri"/>
                <a:cs typeface="Calibri"/>
              </a:rPr>
              <a:t>окончания срока выполнения </a:t>
            </a:r>
            <a:r>
              <a:rPr sz="1998" spc="-5" dirty="0">
                <a:latin typeface="Calibri"/>
                <a:cs typeface="Calibri"/>
              </a:rPr>
              <a:t>работ </a:t>
            </a:r>
            <a:r>
              <a:rPr sz="1998" spc="-10" dirty="0">
                <a:latin typeface="Calibri"/>
                <a:cs typeface="Calibri"/>
              </a:rPr>
              <a:t>(оказания </a:t>
            </a:r>
            <a:r>
              <a:rPr sz="1998" spc="-5" dirty="0">
                <a:latin typeface="Calibri"/>
                <a:cs typeface="Calibri"/>
              </a:rPr>
              <a:t>услуг), крайний  срок - в </a:t>
            </a:r>
            <a:r>
              <a:rPr sz="1998" spc="-10" dirty="0">
                <a:latin typeface="Calibri"/>
                <a:cs typeface="Calibri"/>
              </a:rPr>
              <a:t>день фактического окончания выполнения </a:t>
            </a:r>
            <a:r>
              <a:rPr sz="1998" spc="-5" dirty="0">
                <a:latin typeface="Calibri"/>
                <a:cs typeface="Calibri"/>
              </a:rPr>
              <a:t>работ </a:t>
            </a:r>
            <a:r>
              <a:rPr sz="1998" spc="-10" dirty="0">
                <a:latin typeface="Calibri"/>
                <a:cs typeface="Calibri"/>
              </a:rPr>
              <a:t>(оказания</a:t>
            </a:r>
            <a:r>
              <a:rPr sz="1998" spc="190" dirty="0">
                <a:latin typeface="Calibri"/>
                <a:cs typeface="Calibri"/>
              </a:rPr>
              <a:t> </a:t>
            </a:r>
            <a:r>
              <a:rPr sz="1998" spc="-5" dirty="0" err="1">
                <a:latin typeface="Calibri"/>
                <a:cs typeface="Calibri"/>
              </a:rPr>
              <a:t>услуг</a:t>
            </a:r>
            <a:r>
              <a:rPr sz="1998" spc="-5" dirty="0" smtClean="0">
                <a:latin typeface="Calibri"/>
                <a:cs typeface="Calibri"/>
              </a:rPr>
              <a:t>)</a:t>
            </a:r>
            <a:endParaRPr lang="ru-RU" sz="1998" spc="-5" dirty="0" smtClean="0">
              <a:latin typeface="Calibri"/>
              <a:cs typeface="Calibri"/>
            </a:endParaRPr>
          </a:p>
          <a:p>
            <a:pPr marL="12689" marR="5075"/>
            <a:r>
              <a:rPr lang="ru-RU" sz="1998" spc="-5" dirty="0" smtClean="0">
                <a:latin typeface="Calibri"/>
                <a:cs typeface="Calibri"/>
              </a:rPr>
              <a:t>- в течение 3х дней после выполнения работ</a:t>
            </a:r>
            <a:endParaRPr sz="1998" dirty="0">
              <a:latin typeface="Calibri"/>
              <a:cs typeface="Calibri"/>
            </a:endParaRPr>
          </a:p>
          <a:p>
            <a:pPr>
              <a:spcBef>
                <a:spcPts val="40"/>
              </a:spcBef>
            </a:pPr>
            <a:endParaRPr sz="2048" dirty="0">
              <a:latin typeface="Times New Roman"/>
              <a:cs typeface="Times New Roman"/>
            </a:endParaRPr>
          </a:p>
          <a:p>
            <a:pPr marL="12689" marR="147187"/>
            <a:r>
              <a:rPr sz="1998" spc="-15" dirty="0">
                <a:latin typeface="Calibri"/>
                <a:cs typeface="Calibri"/>
              </a:rPr>
              <a:t>Желательно, </a:t>
            </a:r>
            <a:r>
              <a:rPr sz="1998" spc="-10" dirty="0">
                <a:latin typeface="Calibri"/>
                <a:cs typeface="Calibri"/>
              </a:rPr>
              <a:t>чтобы </a:t>
            </a:r>
            <a:r>
              <a:rPr sz="1998" spc="-5" dirty="0">
                <a:latin typeface="Calibri"/>
                <a:cs typeface="Calibri"/>
              </a:rPr>
              <a:t>информация в ЕИС по </a:t>
            </a:r>
            <a:r>
              <a:rPr sz="1998" spc="-10" dirty="0">
                <a:latin typeface="Calibri"/>
                <a:cs typeface="Calibri"/>
              </a:rPr>
              <a:t>приемке поставщиком </a:t>
            </a:r>
            <a:r>
              <a:rPr sz="1998" spc="-15" dirty="0">
                <a:latin typeface="Calibri"/>
                <a:cs typeface="Calibri"/>
              </a:rPr>
              <a:t>(подрядчиком, </a:t>
            </a:r>
            <a:r>
              <a:rPr sz="1998" spc="-10" dirty="0">
                <a:latin typeface="Calibri"/>
                <a:cs typeface="Calibri"/>
              </a:rPr>
              <a:t>исполнителем)  </a:t>
            </a:r>
            <a:r>
              <a:rPr sz="1998" spc="-5" dirty="0">
                <a:latin typeface="Calibri"/>
                <a:cs typeface="Calibri"/>
              </a:rPr>
              <a:t>была сформирована </a:t>
            </a:r>
            <a:r>
              <a:rPr sz="1998" spc="-15" dirty="0">
                <a:latin typeface="Calibri"/>
                <a:cs typeface="Calibri"/>
              </a:rPr>
              <a:t>до </a:t>
            </a:r>
            <a:r>
              <a:rPr sz="1998" spc="-10" dirty="0">
                <a:latin typeface="Calibri"/>
                <a:cs typeface="Calibri"/>
              </a:rPr>
              <a:t>фактического выполнения обязательств. </a:t>
            </a:r>
            <a:r>
              <a:rPr sz="1998" spc="-5" dirty="0">
                <a:latin typeface="Calibri"/>
                <a:cs typeface="Calibri"/>
              </a:rPr>
              <a:t>Но запрета оформить </a:t>
            </a:r>
            <a:r>
              <a:rPr sz="1998" spc="-10" dirty="0">
                <a:latin typeface="Calibri"/>
                <a:cs typeface="Calibri"/>
              </a:rPr>
              <a:t>сведения </a:t>
            </a:r>
            <a:r>
              <a:rPr sz="1998" spc="-5" dirty="0">
                <a:latin typeface="Calibri"/>
                <a:cs typeface="Calibri"/>
              </a:rPr>
              <a:t>в  ЕИС после </a:t>
            </a:r>
            <a:r>
              <a:rPr sz="1998" spc="-10" dirty="0">
                <a:latin typeface="Calibri"/>
                <a:cs typeface="Calibri"/>
              </a:rPr>
              <a:t>выполнения обязательств </a:t>
            </a:r>
            <a:r>
              <a:rPr sz="1998" spc="-25" dirty="0">
                <a:latin typeface="Calibri"/>
                <a:cs typeface="Calibri"/>
              </a:rPr>
              <a:t>нет. </a:t>
            </a:r>
            <a:r>
              <a:rPr sz="1998" spc="-5" dirty="0">
                <a:latin typeface="Calibri"/>
                <a:cs typeface="Calibri"/>
              </a:rPr>
              <a:t>Для </a:t>
            </a:r>
            <a:r>
              <a:rPr sz="1998" spc="-10" dirty="0">
                <a:latin typeface="Calibri"/>
                <a:cs typeface="Calibri"/>
              </a:rPr>
              <a:t>заказчика </a:t>
            </a:r>
            <a:r>
              <a:rPr sz="1998" spc="-20" dirty="0">
                <a:latin typeface="Calibri"/>
                <a:cs typeface="Calibri"/>
              </a:rPr>
              <a:t>удобнее </a:t>
            </a:r>
            <a:r>
              <a:rPr sz="1998" spc="-10" dirty="0">
                <a:latin typeface="Calibri"/>
                <a:cs typeface="Calibri"/>
              </a:rPr>
              <a:t>получение сведений до, </a:t>
            </a:r>
            <a:r>
              <a:rPr sz="1998" spc="-5" dirty="0">
                <a:latin typeface="Calibri"/>
                <a:cs typeface="Calibri"/>
              </a:rPr>
              <a:t>а не  после. Но </a:t>
            </a:r>
            <a:r>
              <a:rPr sz="1998" spc="-20" dirty="0">
                <a:latin typeface="Calibri"/>
                <a:cs typeface="Calibri"/>
              </a:rPr>
              <a:t>это </a:t>
            </a:r>
            <a:r>
              <a:rPr sz="1998" spc="-15" dirty="0">
                <a:latin typeface="Calibri"/>
                <a:cs typeface="Calibri"/>
              </a:rPr>
              <a:t>определяет </a:t>
            </a:r>
            <a:r>
              <a:rPr sz="1998" spc="-20" dirty="0">
                <a:latin typeface="Calibri"/>
                <a:cs typeface="Calibri"/>
              </a:rPr>
              <a:t>только </a:t>
            </a:r>
            <a:r>
              <a:rPr sz="1998" spc="-10" dirty="0">
                <a:latin typeface="Calibri"/>
                <a:cs typeface="Calibri"/>
              </a:rPr>
              <a:t>заказчик</a:t>
            </a:r>
            <a:r>
              <a:rPr sz="1998" spc="130" dirty="0">
                <a:latin typeface="Calibri"/>
                <a:cs typeface="Calibri"/>
              </a:rPr>
              <a:t> </a:t>
            </a:r>
            <a:r>
              <a:rPr sz="1998" spc="-10" dirty="0">
                <a:latin typeface="Calibri"/>
                <a:cs typeface="Calibri"/>
              </a:rPr>
              <a:t>самостоятельно.</a:t>
            </a:r>
            <a:endParaRPr sz="1998" dirty="0">
              <a:latin typeface="Calibri"/>
              <a:cs typeface="Calibri"/>
            </a:endParaRPr>
          </a:p>
        </p:txBody>
      </p:sp>
    </p:spTree>
    <p:extLst>
      <p:ext uri="{BB962C8B-B14F-4D97-AF65-F5344CB8AC3E}">
        <p14:creationId xmlns:p14="http://schemas.microsoft.com/office/powerpoint/2010/main" val="10916112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875964" y="0"/>
            <a:ext cx="10953415" cy="4942059"/>
          </a:xfrm>
          <a:prstGeom prst="rect">
            <a:avLst/>
          </a:prstGeom>
        </p:spPr>
        <p:txBody>
          <a:bodyPr vert="horz" wrap="square" lIns="0" tIns="0" rIns="0" bIns="0" rtlCol="0">
            <a:spAutoFit/>
          </a:bodyPr>
          <a:lstStyle/>
          <a:p>
            <a:pPr marL="12689" marR="687720"/>
            <a:r>
              <a:rPr sz="1798" spc="-10" dirty="0">
                <a:cs typeface="Arial"/>
              </a:rPr>
              <a:t>Согласно </a:t>
            </a:r>
            <a:r>
              <a:rPr sz="1798" spc="-5" dirty="0">
                <a:cs typeface="Arial"/>
              </a:rPr>
              <a:t>условиям </a:t>
            </a:r>
            <a:r>
              <a:rPr sz="1798" dirty="0">
                <a:cs typeface="Arial"/>
              </a:rPr>
              <a:t>контракта </a:t>
            </a:r>
            <a:r>
              <a:rPr sz="1798" spc="-5" dirty="0">
                <a:cs typeface="Arial"/>
              </a:rPr>
              <a:t>поставщик </a:t>
            </a:r>
            <a:r>
              <a:rPr sz="1798" spc="-10" dirty="0">
                <a:cs typeface="Arial"/>
              </a:rPr>
              <a:t>должен сформировать </a:t>
            </a:r>
            <a:r>
              <a:rPr sz="1798" spc="-5" dirty="0">
                <a:cs typeface="Arial"/>
              </a:rPr>
              <a:t>документ о </a:t>
            </a:r>
            <a:r>
              <a:rPr sz="1798" dirty="0">
                <a:cs typeface="Arial"/>
              </a:rPr>
              <a:t>приемке </a:t>
            </a:r>
            <a:r>
              <a:rPr sz="1798" b="1" dirty="0">
                <a:solidFill>
                  <a:srgbClr val="7030A0"/>
                </a:solidFill>
                <a:cs typeface="Arial"/>
              </a:rPr>
              <a:t>в </a:t>
            </a:r>
            <a:r>
              <a:rPr sz="1798" b="1" spc="-10" dirty="0">
                <a:solidFill>
                  <a:srgbClr val="7030A0"/>
                </a:solidFill>
                <a:cs typeface="Arial"/>
              </a:rPr>
              <a:t>течение </a:t>
            </a:r>
            <a:r>
              <a:rPr sz="1798" b="1" spc="-5" dirty="0">
                <a:solidFill>
                  <a:srgbClr val="7030A0"/>
                </a:solidFill>
                <a:cs typeface="Arial"/>
              </a:rPr>
              <a:t>7  </a:t>
            </a:r>
            <a:r>
              <a:rPr sz="1798" b="1" spc="-10" dirty="0">
                <a:solidFill>
                  <a:srgbClr val="7030A0"/>
                </a:solidFill>
                <a:cs typeface="Arial"/>
              </a:rPr>
              <a:t>рабочих </a:t>
            </a:r>
            <a:r>
              <a:rPr sz="1798" b="1" spc="-5" dirty="0">
                <a:solidFill>
                  <a:srgbClr val="7030A0"/>
                </a:solidFill>
                <a:cs typeface="Arial"/>
              </a:rPr>
              <a:t>дней с даты </a:t>
            </a:r>
            <a:r>
              <a:rPr sz="1798" b="1" spc="-10" dirty="0">
                <a:solidFill>
                  <a:srgbClr val="7030A0"/>
                </a:solidFill>
                <a:cs typeface="Arial"/>
              </a:rPr>
              <a:t>окончания периода </a:t>
            </a:r>
            <a:r>
              <a:rPr sz="1798" b="1" spc="-5" dirty="0">
                <a:solidFill>
                  <a:srgbClr val="7030A0"/>
                </a:solidFill>
                <a:cs typeface="Arial"/>
              </a:rPr>
              <a:t>поставки(календарный</a:t>
            </a:r>
            <a:r>
              <a:rPr sz="1798" b="1" spc="95" dirty="0">
                <a:solidFill>
                  <a:srgbClr val="7030A0"/>
                </a:solidFill>
                <a:cs typeface="Arial"/>
              </a:rPr>
              <a:t> </a:t>
            </a:r>
            <a:r>
              <a:rPr sz="1798" b="1" spc="-5" dirty="0">
                <a:solidFill>
                  <a:srgbClr val="7030A0"/>
                </a:solidFill>
                <a:cs typeface="Arial"/>
              </a:rPr>
              <a:t>месяц).</a:t>
            </a:r>
            <a:endParaRPr sz="1798" dirty="0">
              <a:cs typeface="Arial"/>
            </a:endParaRPr>
          </a:p>
          <a:p>
            <a:pPr marL="12689" marR="1056958"/>
            <a:r>
              <a:rPr sz="1798" dirty="0">
                <a:cs typeface="Arial"/>
              </a:rPr>
              <a:t>Документ </a:t>
            </a:r>
            <a:r>
              <a:rPr sz="1798" spc="-5" dirty="0">
                <a:cs typeface="Arial"/>
              </a:rPr>
              <a:t>за май </a:t>
            </a:r>
            <a:r>
              <a:rPr sz="1798" dirty="0">
                <a:cs typeface="Arial"/>
              </a:rPr>
              <a:t>был </a:t>
            </a:r>
            <a:r>
              <a:rPr sz="1798" spc="-5" dirty="0">
                <a:cs typeface="Arial"/>
              </a:rPr>
              <a:t>сформирован Поставщиком 9 июня, </a:t>
            </a:r>
            <a:r>
              <a:rPr sz="1798" spc="-70" dirty="0">
                <a:cs typeface="Arial"/>
              </a:rPr>
              <a:t>т.е </a:t>
            </a:r>
            <a:r>
              <a:rPr sz="1798" spc="-20" dirty="0">
                <a:cs typeface="Arial"/>
              </a:rPr>
              <a:t>дата </a:t>
            </a:r>
            <a:r>
              <a:rPr sz="1798" spc="-5" dirty="0">
                <a:cs typeface="Arial"/>
              </a:rPr>
              <a:t>документа 09.06. </a:t>
            </a:r>
            <a:r>
              <a:rPr sz="1798" spc="-10" dirty="0">
                <a:cs typeface="Arial"/>
              </a:rPr>
              <a:t>Подписан  </a:t>
            </a:r>
            <a:r>
              <a:rPr sz="1798" spc="-5" dirty="0">
                <a:cs typeface="Arial"/>
              </a:rPr>
              <a:t>Заказчиком</a:t>
            </a:r>
            <a:r>
              <a:rPr sz="1798" spc="-85" dirty="0">
                <a:cs typeface="Arial"/>
              </a:rPr>
              <a:t> </a:t>
            </a:r>
            <a:r>
              <a:rPr sz="1798" spc="-5" dirty="0">
                <a:cs typeface="Arial"/>
              </a:rPr>
              <a:t>15.06.</a:t>
            </a:r>
            <a:endParaRPr sz="1798" dirty="0">
              <a:cs typeface="Arial"/>
            </a:endParaRPr>
          </a:p>
          <a:p>
            <a:pPr marL="12689" marR="539264"/>
            <a:r>
              <a:rPr sz="1798" spc="-15" dirty="0">
                <a:cs typeface="Arial"/>
              </a:rPr>
              <a:t>Бухгалтерия </a:t>
            </a:r>
            <a:r>
              <a:rPr sz="1798" spc="-5" dirty="0">
                <a:cs typeface="Arial"/>
              </a:rPr>
              <a:t>Заказчика не </a:t>
            </a:r>
            <a:r>
              <a:rPr sz="1798" spc="-30" dirty="0">
                <a:cs typeface="Arial"/>
              </a:rPr>
              <a:t>хочет </a:t>
            </a:r>
            <a:r>
              <a:rPr sz="1798" spc="-10" dirty="0">
                <a:cs typeface="Arial"/>
              </a:rPr>
              <a:t>принимать </a:t>
            </a:r>
            <a:r>
              <a:rPr sz="1798" dirty="0">
                <a:cs typeface="Arial"/>
              </a:rPr>
              <a:t>к </a:t>
            </a:r>
            <a:r>
              <a:rPr sz="1798" spc="-10" dirty="0">
                <a:cs typeface="Arial"/>
              </a:rPr>
              <a:t>учету </a:t>
            </a:r>
            <a:r>
              <a:rPr sz="1798" spc="-30" dirty="0">
                <a:cs typeface="Arial"/>
              </a:rPr>
              <a:t>этот </a:t>
            </a:r>
            <a:r>
              <a:rPr sz="1798" spc="-5" dirty="0">
                <a:cs typeface="Arial"/>
              </a:rPr>
              <a:t>документ </a:t>
            </a:r>
            <a:r>
              <a:rPr sz="1798" spc="-25" dirty="0">
                <a:cs typeface="Arial"/>
              </a:rPr>
              <a:t>от </a:t>
            </a:r>
            <a:r>
              <a:rPr sz="1798" spc="-5" dirty="0">
                <a:cs typeface="Arial"/>
              </a:rPr>
              <a:t>09.06, </a:t>
            </a:r>
            <a:r>
              <a:rPr sz="1798" spc="-10" dirty="0">
                <a:cs typeface="Arial"/>
              </a:rPr>
              <a:t>так </a:t>
            </a:r>
            <a:r>
              <a:rPr sz="1798" spc="10" dirty="0">
                <a:cs typeface="Arial"/>
              </a:rPr>
              <a:t>как </a:t>
            </a:r>
            <a:r>
              <a:rPr sz="1798" spc="-10" dirty="0">
                <a:cs typeface="Arial"/>
              </a:rPr>
              <a:t>период </a:t>
            </a:r>
            <a:r>
              <a:rPr sz="1798" spc="-5" dirty="0">
                <a:cs typeface="Arial"/>
              </a:rPr>
              <a:t>поставки  </a:t>
            </a:r>
            <a:r>
              <a:rPr sz="1798" spc="-10" dirty="0">
                <a:cs typeface="Arial"/>
              </a:rPr>
              <a:t>заканчивается</a:t>
            </a:r>
            <a:r>
              <a:rPr sz="1798" spc="-40" dirty="0">
                <a:cs typeface="Arial"/>
              </a:rPr>
              <a:t> </a:t>
            </a:r>
            <a:r>
              <a:rPr sz="1798" spc="-5" dirty="0">
                <a:cs typeface="Arial"/>
              </a:rPr>
              <a:t>31.05.</a:t>
            </a:r>
            <a:endParaRPr sz="1798" dirty="0">
              <a:cs typeface="Arial"/>
            </a:endParaRPr>
          </a:p>
          <a:p>
            <a:pPr marL="12689" marR="636332"/>
            <a:r>
              <a:rPr sz="1798" i="1" spc="-15" dirty="0" err="1" smtClean="0">
                <a:cs typeface="Arial"/>
              </a:rPr>
              <a:t>Обязательно</a:t>
            </a:r>
            <a:r>
              <a:rPr sz="1798" i="1" spc="-15" dirty="0" smtClean="0">
                <a:cs typeface="Arial"/>
              </a:rPr>
              <a:t> </a:t>
            </a:r>
            <a:r>
              <a:rPr sz="1798" i="1" spc="-5" dirty="0">
                <a:cs typeface="Arial"/>
              </a:rPr>
              <a:t>ли производить </a:t>
            </a:r>
            <a:r>
              <a:rPr sz="1798" i="1" spc="-10" dirty="0">
                <a:cs typeface="Arial"/>
              </a:rPr>
              <a:t>оплату </a:t>
            </a:r>
            <a:r>
              <a:rPr sz="1798" i="1" spc="-15" dirty="0">
                <a:cs typeface="Arial"/>
              </a:rPr>
              <a:t>за </a:t>
            </a:r>
            <a:r>
              <a:rPr sz="1798" i="1" spc="-10" dirty="0">
                <a:cs typeface="Arial"/>
              </a:rPr>
              <a:t>поставленный </a:t>
            </a:r>
            <a:r>
              <a:rPr sz="1798" i="1" spc="-15" dirty="0">
                <a:cs typeface="Arial"/>
              </a:rPr>
              <a:t>товар </a:t>
            </a:r>
            <a:r>
              <a:rPr sz="1798" i="1" spc="-5" dirty="0">
                <a:cs typeface="Arial"/>
              </a:rPr>
              <a:t>по электронном документу о  приемке или я </a:t>
            </a:r>
            <a:r>
              <a:rPr sz="1798" i="1" dirty="0">
                <a:cs typeface="Arial"/>
              </a:rPr>
              <a:t>могу в </a:t>
            </a:r>
            <a:r>
              <a:rPr sz="1798" i="1" spc="-5" dirty="0">
                <a:cs typeface="Arial"/>
              </a:rPr>
              <a:t>обычном порядке </a:t>
            </a:r>
            <a:r>
              <a:rPr sz="1798" i="1" spc="-10" dirty="0">
                <a:cs typeface="Arial"/>
              </a:rPr>
              <a:t>получить </a:t>
            </a:r>
            <a:r>
              <a:rPr sz="1798" i="1" spc="-5" dirty="0">
                <a:cs typeface="Arial"/>
              </a:rPr>
              <a:t>от Поставщика </a:t>
            </a:r>
            <a:r>
              <a:rPr sz="1798" i="1" dirty="0">
                <a:cs typeface="Arial"/>
              </a:rPr>
              <a:t>документ </a:t>
            </a:r>
            <a:r>
              <a:rPr sz="1798" i="1" spc="-15" dirty="0">
                <a:cs typeface="Arial"/>
              </a:rPr>
              <a:t>(счет-фактуру </a:t>
            </a:r>
            <a:r>
              <a:rPr sz="1798" i="1" spc="-5" dirty="0">
                <a:cs typeface="Arial"/>
              </a:rPr>
              <a:t>или  </a:t>
            </a:r>
            <a:r>
              <a:rPr sz="1798" i="1" dirty="0">
                <a:cs typeface="Arial"/>
              </a:rPr>
              <a:t>упд) </a:t>
            </a:r>
            <a:r>
              <a:rPr sz="1798" i="1" spc="-5" dirty="0">
                <a:cs typeface="Arial"/>
              </a:rPr>
              <a:t>от 31.05 и по </a:t>
            </a:r>
            <a:r>
              <a:rPr sz="1798" i="1" spc="-10" dirty="0">
                <a:cs typeface="Arial"/>
              </a:rPr>
              <a:t>нему произвести</a:t>
            </a:r>
            <a:r>
              <a:rPr sz="1798" i="1" spc="-25" dirty="0">
                <a:cs typeface="Arial"/>
              </a:rPr>
              <a:t> </a:t>
            </a:r>
            <a:r>
              <a:rPr sz="1798" i="1" spc="-10" dirty="0">
                <a:cs typeface="Arial"/>
              </a:rPr>
              <a:t>оплату?</a:t>
            </a:r>
            <a:endParaRPr sz="1798" dirty="0">
              <a:cs typeface="Arial"/>
            </a:endParaRPr>
          </a:p>
          <a:p>
            <a:pPr>
              <a:spcBef>
                <a:spcPts val="35"/>
              </a:spcBef>
            </a:pPr>
            <a:endParaRPr sz="1948" dirty="0">
              <a:cs typeface="Times New Roman"/>
            </a:endParaRPr>
          </a:p>
          <a:p>
            <a:pPr marL="372410" marR="5075"/>
            <a:r>
              <a:rPr sz="1998" b="1" spc="-10" dirty="0" err="1">
                <a:solidFill>
                  <a:srgbClr val="7030A0"/>
                </a:solidFill>
                <a:cs typeface="Arial"/>
              </a:rPr>
              <a:t>Датой</a:t>
            </a:r>
            <a:r>
              <a:rPr sz="1998" b="1" spc="-10" dirty="0">
                <a:solidFill>
                  <a:srgbClr val="7030A0"/>
                </a:solidFill>
                <a:cs typeface="Arial"/>
              </a:rPr>
              <a:t> </a:t>
            </a:r>
            <a:r>
              <a:rPr sz="1998" b="1" spc="-10" dirty="0" err="1" smtClean="0">
                <a:solidFill>
                  <a:srgbClr val="7030A0"/>
                </a:solidFill>
                <a:cs typeface="Arial"/>
              </a:rPr>
              <a:t>приемки</a:t>
            </a:r>
            <a:r>
              <a:rPr sz="1998" b="1" spc="-10" dirty="0" smtClean="0">
                <a:solidFill>
                  <a:srgbClr val="7030A0"/>
                </a:solidFill>
                <a:cs typeface="Arial"/>
              </a:rPr>
              <a:t> </a:t>
            </a:r>
            <a:r>
              <a:rPr sz="1998" b="1" spc="-15" dirty="0">
                <a:solidFill>
                  <a:srgbClr val="7030A0"/>
                </a:solidFill>
                <a:cs typeface="Arial"/>
              </a:rPr>
              <a:t>поставленного товара, </a:t>
            </a:r>
            <a:r>
              <a:rPr sz="1998" b="1" spc="-10" dirty="0">
                <a:solidFill>
                  <a:srgbClr val="7030A0"/>
                </a:solidFill>
                <a:cs typeface="Arial"/>
              </a:rPr>
              <a:t>выполненной </a:t>
            </a:r>
            <a:r>
              <a:rPr sz="1998" b="1" spc="-15" dirty="0">
                <a:solidFill>
                  <a:srgbClr val="7030A0"/>
                </a:solidFill>
                <a:cs typeface="Arial"/>
              </a:rPr>
              <a:t>работы, </a:t>
            </a:r>
            <a:r>
              <a:rPr sz="1998" b="1" spc="-5" dirty="0">
                <a:solidFill>
                  <a:srgbClr val="7030A0"/>
                </a:solidFill>
                <a:cs typeface="Arial"/>
              </a:rPr>
              <a:t>оказанной </a:t>
            </a:r>
            <a:r>
              <a:rPr sz="1998" b="1" spc="-20" dirty="0">
                <a:solidFill>
                  <a:srgbClr val="7030A0"/>
                </a:solidFill>
                <a:cs typeface="Arial"/>
              </a:rPr>
              <a:t>услуги  считается </a:t>
            </a:r>
            <a:r>
              <a:rPr sz="1998" b="1" spc="-5" dirty="0">
                <a:solidFill>
                  <a:srgbClr val="7030A0"/>
                </a:solidFill>
                <a:cs typeface="Arial"/>
              </a:rPr>
              <a:t>дата </a:t>
            </a:r>
            <a:r>
              <a:rPr sz="1998" b="1" spc="-10" dirty="0">
                <a:solidFill>
                  <a:srgbClr val="7030A0"/>
                </a:solidFill>
                <a:cs typeface="Arial"/>
              </a:rPr>
              <a:t>размещения </a:t>
            </a:r>
            <a:r>
              <a:rPr sz="1998" b="1" spc="-5" dirty="0">
                <a:solidFill>
                  <a:srgbClr val="7030A0"/>
                </a:solidFill>
                <a:cs typeface="Arial"/>
              </a:rPr>
              <a:t>в ЕИС </a:t>
            </a:r>
            <a:r>
              <a:rPr sz="1998" b="1" spc="-10" dirty="0">
                <a:solidFill>
                  <a:srgbClr val="7030A0"/>
                </a:solidFill>
                <a:cs typeface="Arial"/>
              </a:rPr>
              <a:t>документа </a:t>
            </a:r>
            <a:r>
              <a:rPr sz="1998" b="1" spc="-5" dirty="0">
                <a:solidFill>
                  <a:srgbClr val="7030A0"/>
                </a:solidFill>
                <a:cs typeface="Arial"/>
              </a:rPr>
              <a:t>о </a:t>
            </a:r>
            <a:r>
              <a:rPr sz="1998" b="1" spc="-10" dirty="0">
                <a:solidFill>
                  <a:srgbClr val="7030A0"/>
                </a:solidFill>
                <a:cs typeface="Arial"/>
              </a:rPr>
              <a:t>приемке, </a:t>
            </a:r>
            <a:r>
              <a:rPr sz="1998" b="1" spc="-5" dirty="0">
                <a:solidFill>
                  <a:srgbClr val="7030A0"/>
                </a:solidFill>
                <a:cs typeface="Arial"/>
              </a:rPr>
              <a:t>подписанного </a:t>
            </a:r>
            <a:r>
              <a:rPr sz="1998" b="1" spc="-20" dirty="0">
                <a:solidFill>
                  <a:srgbClr val="7030A0"/>
                </a:solidFill>
                <a:cs typeface="Arial"/>
              </a:rPr>
              <a:t>заказчиком  </a:t>
            </a:r>
            <a:r>
              <a:rPr sz="1998" spc="-5" dirty="0">
                <a:cs typeface="Arial"/>
              </a:rPr>
              <a:t>(п.8 ч.13 </a:t>
            </a:r>
            <a:r>
              <a:rPr sz="1998" spc="-50" dirty="0">
                <a:cs typeface="Arial"/>
              </a:rPr>
              <a:t>ст.94 </a:t>
            </a:r>
            <a:r>
              <a:rPr sz="1998" dirty="0">
                <a:cs typeface="Arial"/>
              </a:rPr>
              <a:t>закона). </a:t>
            </a:r>
            <a:r>
              <a:rPr sz="1998" spc="-5" dirty="0">
                <a:cs typeface="Arial"/>
              </a:rPr>
              <a:t>По данным заказчика </a:t>
            </a:r>
            <a:r>
              <a:rPr sz="1998" dirty="0">
                <a:cs typeface="Arial"/>
              </a:rPr>
              <a:t>приемка </a:t>
            </a:r>
            <a:r>
              <a:rPr sz="1998" spc="-15" dirty="0">
                <a:cs typeface="Arial"/>
              </a:rPr>
              <a:t>проведена </a:t>
            </a:r>
            <a:r>
              <a:rPr sz="1998" spc="-5" dirty="0">
                <a:cs typeface="Arial"/>
              </a:rPr>
              <a:t>15.06. </a:t>
            </a:r>
            <a:r>
              <a:rPr sz="1998" spc="-10" dirty="0">
                <a:cs typeface="Arial"/>
              </a:rPr>
              <a:t>Обязаны оплатить  </a:t>
            </a:r>
            <a:r>
              <a:rPr sz="1998" spc="-35" dirty="0">
                <a:cs typeface="Arial"/>
              </a:rPr>
              <a:t>ГСМ, </a:t>
            </a:r>
            <a:r>
              <a:rPr sz="1998" spc="-15" dirty="0">
                <a:cs typeface="Arial"/>
              </a:rPr>
              <a:t>так </a:t>
            </a:r>
            <a:r>
              <a:rPr sz="1998" spc="10" dirty="0">
                <a:cs typeface="Arial"/>
              </a:rPr>
              <a:t>как </a:t>
            </a:r>
            <a:r>
              <a:rPr sz="1998" spc="-10" dirty="0">
                <a:cs typeface="Arial"/>
              </a:rPr>
              <a:t>электронно подписали </a:t>
            </a:r>
            <a:r>
              <a:rPr sz="1998" spc="-5" dirty="0">
                <a:cs typeface="Arial"/>
              </a:rPr>
              <a:t>документ о приемке. </a:t>
            </a:r>
            <a:r>
              <a:rPr sz="1998" spc="-15" dirty="0">
                <a:cs typeface="Arial"/>
              </a:rPr>
              <a:t>Ничего </a:t>
            </a:r>
            <a:r>
              <a:rPr sz="1998" spc="5" dirty="0">
                <a:cs typeface="Arial"/>
              </a:rPr>
              <a:t>уже </a:t>
            </a:r>
            <a:r>
              <a:rPr sz="1998" spc="-5" dirty="0">
                <a:cs typeface="Arial"/>
              </a:rPr>
              <a:t>изменить</a:t>
            </a:r>
            <a:r>
              <a:rPr sz="1998" spc="45" dirty="0">
                <a:cs typeface="Arial"/>
              </a:rPr>
              <a:t> </a:t>
            </a:r>
            <a:r>
              <a:rPr sz="1998" spc="-15" dirty="0">
                <a:cs typeface="Arial"/>
              </a:rPr>
              <a:t>нельзя.</a:t>
            </a:r>
            <a:endParaRPr sz="1998" dirty="0">
              <a:cs typeface="Arial"/>
            </a:endParaRPr>
          </a:p>
          <a:p>
            <a:pPr marL="442197"/>
            <a:r>
              <a:rPr sz="1998" i="1" spc="-5" dirty="0">
                <a:solidFill>
                  <a:srgbClr val="FF0000"/>
                </a:solidFill>
                <a:cs typeface="Arial"/>
              </a:rPr>
              <a:t>К </a:t>
            </a:r>
            <a:r>
              <a:rPr sz="1998" i="1" spc="-20" dirty="0">
                <a:solidFill>
                  <a:srgbClr val="FF0000"/>
                </a:solidFill>
                <a:cs typeface="Arial"/>
              </a:rPr>
              <a:t>учету </a:t>
            </a:r>
            <a:r>
              <a:rPr sz="1998" i="1" spc="-10" dirty="0">
                <a:solidFill>
                  <a:srgbClr val="FF0000"/>
                </a:solidFill>
                <a:cs typeface="Arial"/>
              </a:rPr>
              <a:t>принимают </a:t>
            </a:r>
            <a:r>
              <a:rPr sz="1998" i="1" spc="-5" dirty="0">
                <a:solidFill>
                  <a:srgbClr val="FF0000"/>
                </a:solidFill>
                <a:cs typeface="Arial"/>
              </a:rPr>
              <a:t>документ по дате </a:t>
            </a:r>
            <a:r>
              <a:rPr sz="1998" i="1" spc="-10" dirty="0">
                <a:solidFill>
                  <a:srgbClr val="FF0000"/>
                </a:solidFill>
                <a:cs typeface="Arial"/>
              </a:rPr>
              <a:t>подписания </a:t>
            </a:r>
            <a:r>
              <a:rPr sz="1998" i="1" spc="-5" dirty="0">
                <a:solidFill>
                  <a:srgbClr val="FF0000"/>
                </a:solidFill>
                <a:cs typeface="Arial"/>
              </a:rPr>
              <a:t>из</a:t>
            </a:r>
            <a:r>
              <a:rPr sz="1998" i="1" spc="70" dirty="0">
                <a:solidFill>
                  <a:srgbClr val="FF0000"/>
                </a:solidFill>
                <a:cs typeface="Arial"/>
              </a:rPr>
              <a:t> </a:t>
            </a:r>
            <a:r>
              <a:rPr sz="1998" i="1" spc="-10" dirty="0">
                <a:solidFill>
                  <a:srgbClr val="FF0000"/>
                </a:solidFill>
                <a:cs typeface="Arial"/>
              </a:rPr>
              <a:t>ЕИС.</a:t>
            </a:r>
            <a:endParaRPr sz="1998" dirty="0">
              <a:cs typeface="Arial"/>
            </a:endParaRPr>
          </a:p>
          <a:p>
            <a:pPr marL="372410" marR="1147047"/>
            <a:r>
              <a:rPr sz="1998" spc="-40" dirty="0">
                <a:cs typeface="Arial"/>
              </a:rPr>
              <a:t>Будет </a:t>
            </a:r>
            <a:r>
              <a:rPr sz="1998" spc="-10" dirty="0">
                <a:cs typeface="Arial"/>
              </a:rPr>
              <a:t>нарушением </a:t>
            </a:r>
            <a:r>
              <a:rPr sz="1998" spc="-5" dirty="0">
                <a:cs typeface="Arial"/>
              </a:rPr>
              <a:t>оформить </a:t>
            </a:r>
            <a:r>
              <a:rPr sz="1998" spc="-15" dirty="0">
                <a:cs typeface="Arial"/>
              </a:rPr>
              <a:t>бумажную счет-фактуру </a:t>
            </a:r>
            <a:r>
              <a:rPr sz="1998" spc="-5" dirty="0">
                <a:cs typeface="Arial"/>
              </a:rPr>
              <a:t>или УПД </a:t>
            </a:r>
            <a:r>
              <a:rPr sz="1998" spc="-25" dirty="0">
                <a:cs typeface="Arial"/>
              </a:rPr>
              <a:t>от </a:t>
            </a:r>
            <a:r>
              <a:rPr sz="1998" spc="-5" dirty="0">
                <a:cs typeface="Arial"/>
              </a:rPr>
              <a:t>31.05 и по ним  </a:t>
            </a:r>
            <a:r>
              <a:rPr sz="1998" spc="-15" dirty="0">
                <a:cs typeface="Arial"/>
              </a:rPr>
              <a:t>производить </a:t>
            </a:r>
            <a:r>
              <a:rPr sz="1998" spc="-35" dirty="0">
                <a:cs typeface="Arial"/>
              </a:rPr>
              <a:t>оплату. </a:t>
            </a:r>
            <a:r>
              <a:rPr sz="1998" spc="-5" dirty="0">
                <a:cs typeface="Arial"/>
              </a:rPr>
              <a:t>Документы на </a:t>
            </a:r>
            <a:r>
              <a:rPr sz="1998" spc="-25" dirty="0">
                <a:cs typeface="Arial"/>
              </a:rPr>
              <a:t>бумаге </a:t>
            </a:r>
            <a:r>
              <a:rPr sz="1998" spc="-5" dirty="0">
                <a:cs typeface="Arial"/>
              </a:rPr>
              <a:t>не </a:t>
            </a:r>
            <a:r>
              <a:rPr sz="1998" spc="-10" dirty="0">
                <a:cs typeface="Arial"/>
              </a:rPr>
              <a:t>заменяют документов </a:t>
            </a:r>
            <a:r>
              <a:rPr sz="1998" spc="-5" dirty="0">
                <a:cs typeface="Arial"/>
              </a:rPr>
              <a:t>в</a:t>
            </a:r>
            <a:r>
              <a:rPr sz="1998" spc="95" dirty="0">
                <a:cs typeface="Arial"/>
              </a:rPr>
              <a:t> </a:t>
            </a:r>
            <a:r>
              <a:rPr lang="ru-RU" sz="1998" spc="95" dirty="0" smtClean="0">
                <a:cs typeface="Arial"/>
              </a:rPr>
              <a:t>Е</a:t>
            </a:r>
            <a:r>
              <a:rPr sz="1998" spc="-10" dirty="0" smtClean="0">
                <a:cs typeface="Arial"/>
              </a:rPr>
              <a:t>ИС</a:t>
            </a:r>
            <a:r>
              <a:rPr sz="1998" spc="-10" dirty="0">
                <a:cs typeface="Arial"/>
              </a:rPr>
              <a:t>.</a:t>
            </a:r>
            <a:endParaRPr sz="1998" dirty="0">
              <a:cs typeface="Arial"/>
            </a:endParaRPr>
          </a:p>
        </p:txBody>
      </p:sp>
      <p:sp>
        <p:nvSpPr>
          <p:cNvPr id="3" name="Прямоугольник 2"/>
          <p:cNvSpPr/>
          <p:nvPr/>
        </p:nvSpPr>
        <p:spPr>
          <a:xfrm>
            <a:off x="875964" y="5105400"/>
            <a:ext cx="11144585" cy="1477328"/>
          </a:xfrm>
          <a:prstGeom prst="rect">
            <a:avLst/>
          </a:prstGeom>
          <a:ln>
            <a:solidFill>
              <a:srgbClr val="00B050"/>
            </a:solidFill>
          </a:ln>
        </p:spPr>
        <p:txBody>
          <a:bodyPr wrap="square">
            <a:spAutoFit/>
          </a:bodyPr>
          <a:lstStyle/>
          <a:p>
            <a:pPr marL="85090" marR="220345">
              <a:lnSpc>
                <a:spcPct val="100000"/>
              </a:lnSpc>
              <a:spcBef>
                <a:spcPts val="275"/>
              </a:spcBef>
            </a:pPr>
            <a:r>
              <a:rPr lang="ru-RU" b="1" spc="-5" dirty="0">
                <a:solidFill>
                  <a:srgbClr val="C0504D"/>
                </a:solidFill>
                <a:latin typeface="Arial" panose="020B0604020202020204" pitchFamily="34" charset="0"/>
                <a:cs typeface="Arial" panose="020B0604020202020204" pitchFamily="34" charset="0"/>
              </a:rPr>
              <a:t>Документы, </a:t>
            </a:r>
            <a:r>
              <a:rPr lang="ru-RU" b="1" dirty="0">
                <a:solidFill>
                  <a:srgbClr val="C0504D"/>
                </a:solidFill>
                <a:latin typeface="Arial" panose="020B0604020202020204" pitchFamily="34" charset="0"/>
                <a:cs typeface="Arial" panose="020B0604020202020204" pitchFamily="34" charset="0"/>
              </a:rPr>
              <a:t>составленные </a:t>
            </a:r>
            <a:r>
              <a:rPr lang="ru-RU" b="1" spc="-5" dirty="0">
                <a:solidFill>
                  <a:srgbClr val="C0504D"/>
                </a:solidFill>
                <a:latin typeface="Arial" panose="020B0604020202020204" pitchFamily="34" charset="0"/>
                <a:cs typeface="Arial" panose="020B0604020202020204" pitchFamily="34" charset="0"/>
              </a:rPr>
              <a:t>по окончании </a:t>
            </a:r>
            <a:r>
              <a:rPr lang="ru-RU" b="1" dirty="0">
                <a:solidFill>
                  <a:srgbClr val="C0504D"/>
                </a:solidFill>
                <a:latin typeface="Arial" panose="020B0604020202020204" pitchFamily="34" charset="0"/>
                <a:cs typeface="Arial" panose="020B0604020202020204" pitchFamily="34" charset="0"/>
              </a:rPr>
              <a:t>месяца </a:t>
            </a:r>
            <a:r>
              <a:rPr lang="ru-RU" b="1" spc="-5" dirty="0">
                <a:solidFill>
                  <a:srgbClr val="C0504D"/>
                </a:solidFill>
                <a:latin typeface="Arial" panose="020B0604020202020204" pitchFamily="34" charset="0"/>
                <a:cs typeface="Arial" panose="020B0604020202020204" pitchFamily="34" charset="0"/>
              </a:rPr>
              <a:t>(датированные </a:t>
            </a:r>
            <a:r>
              <a:rPr lang="ru-RU" b="1" dirty="0">
                <a:solidFill>
                  <a:srgbClr val="C0504D"/>
                </a:solidFill>
                <a:latin typeface="Arial" panose="020B0604020202020204" pitchFamily="34" charset="0"/>
                <a:cs typeface="Arial" panose="020B0604020202020204" pitchFamily="34" charset="0"/>
              </a:rPr>
              <a:t>31 </a:t>
            </a:r>
            <a:r>
              <a:rPr lang="ru-RU" b="1" spc="-5" dirty="0">
                <a:solidFill>
                  <a:srgbClr val="C0504D"/>
                </a:solidFill>
                <a:latin typeface="Arial" panose="020B0604020202020204" pitchFamily="34" charset="0"/>
                <a:cs typeface="Arial" panose="020B0604020202020204" pitchFamily="34" charset="0"/>
              </a:rPr>
              <a:t>марта), могут </a:t>
            </a:r>
            <a:r>
              <a:rPr lang="ru-RU" b="1" dirty="0">
                <a:solidFill>
                  <a:srgbClr val="C0504D"/>
                </a:solidFill>
                <a:latin typeface="Arial" panose="020B0604020202020204" pitchFamily="34" charset="0"/>
                <a:cs typeface="Arial" panose="020B0604020202020204" pitchFamily="34" charset="0"/>
              </a:rPr>
              <a:t>быть </a:t>
            </a:r>
            <a:r>
              <a:rPr lang="ru-RU" b="1" spc="-5" dirty="0">
                <a:solidFill>
                  <a:srgbClr val="C0504D"/>
                </a:solidFill>
                <a:latin typeface="Arial" panose="020B0604020202020204" pitchFamily="34" charset="0"/>
                <a:cs typeface="Arial" panose="020B0604020202020204" pitchFamily="34" charset="0"/>
              </a:rPr>
              <a:t>направлены  контрагенту </a:t>
            </a:r>
            <a:r>
              <a:rPr lang="ru-RU" b="1" dirty="0">
                <a:solidFill>
                  <a:srgbClr val="C0504D"/>
                </a:solidFill>
                <a:latin typeface="Arial" panose="020B0604020202020204" pitchFamily="34" charset="0"/>
                <a:cs typeface="Arial" panose="020B0604020202020204" pitchFamily="34" charset="0"/>
              </a:rPr>
              <a:t>31 </a:t>
            </a:r>
            <a:r>
              <a:rPr lang="ru-RU" b="1" spc="-5" dirty="0">
                <a:solidFill>
                  <a:srgbClr val="C0504D"/>
                </a:solidFill>
                <a:latin typeface="Arial" panose="020B0604020202020204" pitchFamily="34" charset="0"/>
                <a:cs typeface="Arial" panose="020B0604020202020204" pitchFamily="34" charset="0"/>
              </a:rPr>
              <a:t>марта </a:t>
            </a:r>
            <a:r>
              <a:rPr lang="ru-RU" b="1" dirty="0">
                <a:solidFill>
                  <a:srgbClr val="C0504D"/>
                </a:solidFill>
                <a:latin typeface="Arial" panose="020B0604020202020204" pitchFamily="34" charset="0"/>
                <a:cs typeface="Arial" panose="020B0604020202020204" pitchFamily="34" charset="0"/>
              </a:rPr>
              <a:t>или </a:t>
            </a:r>
            <a:r>
              <a:rPr lang="ru-RU" b="1" spc="-5" dirty="0">
                <a:solidFill>
                  <a:srgbClr val="C0504D"/>
                </a:solidFill>
                <a:latin typeface="Arial" panose="020B0604020202020204" pitchFamily="34" charset="0"/>
                <a:cs typeface="Arial" panose="020B0604020202020204" pitchFamily="34" charset="0"/>
              </a:rPr>
              <a:t>позднее </a:t>
            </a:r>
            <a:r>
              <a:rPr lang="ru-RU" b="1" dirty="0">
                <a:solidFill>
                  <a:srgbClr val="C0504D"/>
                </a:solidFill>
                <a:latin typeface="Arial" panose="020B0604020202020204" pitchFamily="34" charset="0"/>
                <a:cs typeface="Arial" panose="020B0604020202020204" pitchFamily="34" charset="0"/>
              </a:rPr>
              <a:t>в </a:t>
            </a:r>
            <a:r>
              <a:rPr lang="ru-RU" b="1" spc="-5" dirty="0">
                <a:solidFill>
                  <a:srgbClr val="C0504D"/>
                </a:solidFill>
                <a:latin typeface="Arial" panose="020B0604020202020204" pitchFamily="34" charset="0"/>
                <a:cs typeface="Arial" panose="020B0604020202020204" pitchFamily="34" charset="0"/>
              </a:rPr>
              <a:t>пределах </a:t>
            </a:r>
            <a:r>
              <a:rPr lang="ru-RU" b="1" spc="-10" dirty="0">
                <a:solidFill>
                  <a:srgbClr val="C0504D"/>
                </a:solidFill>
                <a:latin typeface="Arial" panose="020B0604020202020204" pitchFamily="34" charset="0"/>
                <a:cs typeface="Arial" panose="020B0604020202020204" pitchFamily="34" charset="0"/>
              </a:rPr>
              <a:t>разумного </a:t>
            </a:r>
            <a:r>
              <a:rPr lang="ru-RU" b="1" spc="-5" dirty="0">
                <a:solidFill>
                  <a:srgbClr val="C0504D"/>
                </a:solidFill>
                <a:latin typeface="Arial" panose="020B0604020202020204" pitchFamily="34" charset="0"/>
                <a:cs typeface="Arial" panose="020B0604020202020204" pitchFamily="34" charset="0"/>
              </a:rPr>
              <a:t>срока </a:t>
            </a:r>
            <a:r>
              <a:rPr lang="ru-RU" dirty="0">
                <a:latin typeface="Arial" panose="020B0604020202020204" pitchFamily="34" charset="0"/>
                <a:cs typeface="Arial" panose="020B0604020202020204" pitchFamily="34" charset="0"/>
              </a:rPr>
              <a:t>(см., </a:t>
            </a:r>
            <a:r>
              <a:rPr lang="ru-RU" spc="-5" dirty="0">
                <a:latin typeface="Arial" panose="020B0604020202020204" pitchFamily="34" charset="0"/>
                <a:cs typeface="Arial" panose="020B0604020202020204" pitchFamily="34" charset="0"/>
              </a:rPr>
              <a:t>письма </a:t>
            </a:r>
            <a:r>
              <a:rPr lang="ru-RU" dirty="0">
                <a:latin typeface="Arial" panose="020B0604020202020204" pitchFamily="34" charset="0"/>
                <a:cs typeface="Arial" panose="020B0604020202020204" pitchFamily="34" charset="0"/>
              </a:rPr>
              <a:t>Минфина </a:t>
            </a:r>
            <a:r>
              <a:rPr lang="ru-RU" spc="-15" dirty="0">
                <a:latin typeface="Arial" panose="020B0604020202020204" pitchFamily="34" charset="0"/>
                <a:cs typeface="Arial" panose="020B0604020202020204" pitchFamily="34" charset="0"/>
              </a:rPr>
              <a:t>РФ </a:t>
            </a:r>
            <a:r>
              <a:rPr lang="ru-RU" spc="-10" dirty="0">
                <a:latin typeface="Arial" panose="020B0604020202020204" pitchFamily="34" charset="0"/>
                <a:cs typeface="Arial" panose="020B0604020202020204" pitchFamily="34" charset="0"/>
              </a:rPr>
              <a:t>от </a:t>
            </a:r>
            <a:r>
              <a:rPr lang="ru-RU" dirty="0">
                <a:latin typeface="Arial" panose="020B0604020202020204" pitchFamily="34" charset="0"/>
                <a:cs typeface="Arial" panose="020B0604020202020204" pitchFamily="34" charset="0"/>
              </a:rPr>
              <a:t>27.07.2015 N </a:t>
            </a:r>
            <a:r>
              <a:rPr lang="ru-RU" spc="5" dirty="0">
                <a:latin typeface="Arial" panose="020B0604020202020204" pitchFamily="34" charset="0"/>
                <a:cs typeface="Arial" panose="020B0604020202020204" pitchFamily="34" charset="0"/>
              </a:rPr>
              <a:t>03-03- </a:t>
            </a:r>
            <a:r>
              <a:rPr lang="ru-RU" spc="-5" dirty="0" smtClean="0">
                <a:latin typeface="Arial" panose="020B0604020202020204" pitchFamily="34" charset="0"/>
                <a:cs typeface="Arial" panose="020B0604020202020204" pitchFamily="34" charset="0"/>
              </a:rPr>
              <a:t>05/42971</a:t>
            </a:r>
            <a:r>
              <a:rPr lang="ru-RU" spc="-5" dirty="0">
                <a:latin typeface="Arial" panose="020B0604020202020204" pitchFamily="34" charset="0"/>
                <a:cs typeface="Arial" panose="020B0604020202020204" pitchFamily="34" charset="0"/>
              </a:rPr>
              <a:t>, ФНС </a:t>
            </a:r>
            <a:r>
              <a:rPr lang="ru-RU" spc="-15" dirty="0">
                <a:latin typeface="Arial" panose="020B0604020202020204" pitchFamily="34" charset="0"/>
                <a:cs typeface="Arial" panose="020B0604020202020204" pitchFamily="34" charset="0"/>
              </a:rPr>
              <a:t>РФ от </a:t>
            </a:r>
            <a:r>
              <a:rPr lang="ru-RU" dirty="0">
                <a:latin typeface="Arial" panose="020B0604020202020204" pitchFamily="34" charset="0"/>
                <a:cs typeface="Arial" panose="020B0604020202020204" pitchFamily="34" charset="0"/>
              </a:rPr>
              <a:t>25.03.2019 N</a:t>
            </a:r>
            <a:r>
              <a:rPr lang="ru-RU" spc="-75" dirty="0">
                <a:latin typeface="Arial" panose="020B0604020202020204" pitchFamily="34" charset="0"/>
                <a:cs typeface="Arial" panose="020B0604020202020204" pitchFamily="34" charset="0"/>
              </a:rPr>
              <a:t> </a:t>
            </a:r>
            <a:r>
              <a:rPr lang="ru-RU" spc="-5" dirty="0">
                <a:latin typeface="Arial" panose="020B0604020202020204" pitchFamily="34" charset="0"/>
                <a:cs typeface="Arial" panose="020B0604020202020204" pitchFamily="34" charset="0"/>
              </a:rPr>
              <a:t>СД-4-3/5272).</a:t>
            </a:r>
            <a:endParaRPr lang="ru-RU" dirty="0">
              <a:latin typeface="Arial" panose="020B0604020202020204" pitchFamily="34" charset="0"/>
              <a:cs typeface="Arial" panose="020B0604020202020204" pitchFamily="34" charset="0"/>
            </a:endParaRPr>
          </a:p>
          <a:p>
            <a:pPr marL="85090">
              <a:lnSpc>
                <a:spcPct val="100000"/>
              </a:lnSpc>
            </a:pPr>
            <a:r>
              <a:rPr lang="ru-RU" spc="-35" dirty="0">
                <a:latin typeface="Arial" panose="020B0604020202020204" pitchFamily="34" charset="0"/>
                <a:cs typeface="Arial" panose="020B0604020202020204" pitchFamily="34" charset="0"/>
              </a:rPr>
              <a:t>Услуга </a:t>
            </a:r>
            <a:r>
              <a:rPr lang="ru-RU" dirty="0">
                <a:latin typeface="Arial" panose="020B0604020202020204" pitchFamily="34" charset="0"/>
                <a:cs typeface="Arial" panose="020B0604020202020204" pitchFamily="34" charset="0"/>
              </a:rPr>
              <a:t>считается </a:t>
            </a:r>
            <a:r>
              <a:rPr lang="ru-RU" spc="-5" dirty="0">
                <a:latin typeface="Arial" panose="020B0604020202020204" pitchFamily="34" charset="0"/>
                <a:cs typeface="Arial" panose="020B0604020202020204" pitchFamily="34" charset="0"/>
              </a:rPr>
              <a:t>реализованной </a:t>
            </a:r>
            <a:r>
              <a:rPr lang="ru-RU" dirty="0">
                <a:latin typeface="Arial" panose="020B0604020202020204" pitchFamily="34" charset="0"/>
                <a:cs typeface="Arial" panose="020B0604020202020204" pitchFamily="34" charset="0"/>
              </a:rPr>
              <a:t>(оказанной) в </a:t>
            </a:r>
            <a:r>
              <a:rPr lang="ru-RU" spc="-5" dirty="0">
                <a:latin typeface="Arial" panose="020B0604020202020204" pitchFamily="34" charset="0"/>
                <a:cs typeface="Arial" panose="020B0604020202020204" pitchFamily="34" charset="0"/>
              </a:rPr>
              <a:t>момент </a:t>
            </a:r>
            <a:r>
              <a:rPr lang="ru-RU" spc="-10" dirty="0">
                <a:latin typeface="Arial" panose="020B0604020202020204" pitchFamily="34" charset="0"/>
                <a:cs typeface="Arial" panose="020B0604020202020204" pitchFamily="34" charset="0"/>
              </a:rPr>
              <a:t>окончания </a:t>
            </a:r>
            <a:r>
              <a:rPr lang="ru-RU" dirty="0">
                <a:latin typeface="Arial" panose="020B0604020202020204" pitchFamily="34" charset="0"/>
                <a:cs typeface="Arial" panose="020B0604020202020204" pitchFamily="34" charset="0"/>
              </a:rPr>
              <a:t>ее </a:t>
            </a:r>
            <a:r>
              <a:rPr lang="ru-RU" spc="-5" dirty="0">
                <a:latin typeface="Arial" panose="020B0604020202020204" pitchFamily="34" charset="0"/>
                <a:cs typeface="Arial" panose="020B0604020202020204" pitchFamily="34" charset="0"/>
              </a:rPr>
              <a:t>оказания </a:t>
            </a:r>
            <a:r>
              <a:rPr lang="ru-RU" dirty="0">
                <a:latin typeface="Arial" panose="020B0604020202020204" pitchFamily="34" charset="0"/>
                <a:cs typeface="Arial" panose="020B0604020202020204" pitchFamily="34" charset="0"/>
              </a:rPr>
              <a:t>(независимо </a:t>
            </a:r>
            <a:r>
              <a:rPr lang="ru-RU" spc="-10" dirty="0">
                <a:latin typeface="Arial" panose="020B0604020202020204" pitchFamily="34" charset="0"/>
                <a:cs typeface="Arial" panose="020B0604020202020204" pitchFamily="34" charset="0"/>
              </a:rPr>
              <a:t>от </a:t>
            </a:r>
            <a:r>
              <a:rPr lang="ru-RU" dirty="0">
                <a:latin typeface="Arial" panose="020B0604020202020204" pitchFamily="34" charset="0"/>
                <a:cs typeface="Arial" panose="020B0604020202020204" pitchFamily="34" charset="0"/>
              </a:rPr>
              <a:t>составления</a:t>
            </a:r>
            <a:r>
              <a:rPr lang="ru-RU" spc="65" dirty="0">
                <a:latin typeface="Arial" panose="020B0604020202020204" pitchFamily="34" charset="0"/>
                <a:cs typeface="Arial" panose="020B0604020202020204" pitchFamily="34" charset="0"/>
              </a:rPr>
              <a:t> </a:t>
            </a:r>
            <a:r>
              <a:rPr lang="ru-RU" spc="-5" dirty="0" smtClean="0">
                <a:latin typeface="Arial" panose="020B0604020202020204" pitchFamily="34" charset="0"/>
                <a:cs typeface="Arial" panose="020B0604020202020204" pitchFamily="34" charset="0"/>
              </a:rPr>
              <a:t>акта </a:t>
            </a:r>
            <a:r>
              <a:rPr lang="ru-RU" dirty="0" smtClean="0">
                <a:latin typeface="Arial" panose="020B0604020202020204" pitchFamily="34" charset="0"/>
                <a:cs typeface="Arial" panose="020B0604020202020204" pitchFamily="34" charset="0"/>
              </a:rPr>
              <a:t>приемки</a:t>
            </a:r>
            <a:r>
              <a:rPr lang="ru-RU" dirty="0">
                <a:latin typeface="Arial" panose="020B0604020202020204" pitchFamily="34" charset="0"/>
                <a:cs typeface="Arial" panose="020B0604020202020204" pitchFamily="34" charset="0"/>
              </a:rPr>
              <a:t>) (см. письмо </a:t>
            </a:r>
            <a:r>
              <a:rPr lang="ru-RU" spc="-30" dirty="0">
                <a:latin typeface="Arial" panose="020B0604020202020204" pitchFamily="34" charset="0"/>
                <a:cs typeface="Arial" panose="020B0604020202020204" pitchFamily="34" charset="0"/>
              </a:rPr>
              <a:t>УФНС </a:t>
            </a:r>
            <a:r>
              <a:rPr lang="ru-RU" dirty="0">
                <a:latin typeface="Arial" panose="020B0604020202020204" pitchFamily="34" charset="0"/>
                <a:cs typeface="Arial" panose="020B0604020202020204" pitchFamily="34" charset="0"/>
              </a:rPr>
              <a:t>России по </a:t>
            </a:r>
            <a:r>
              <a:rPr lang="ru-RU" spc="-80" dirty="0">
                <a:latin typeface="Arial" panose="020B0604020202020204" pitchFamily="34" charset="0"/>
                <a:cs typeface="Arial" panose="020B0604020202020204" pitchFamily="34" charset="0"/>
              </a:rPr>
              <a:t>г. </a:t>
            </a:r>
            <a:r>
              <a:rPr lang="ru-RU" spc="-5" dirty="0">
                <a:latin typeface="Arial" panose="020B0604020202020204" pitchFamily="34" charset="0"/>
                <a:cs typeface="Arial" panose="020B0604020202020204" pitchFamily="34" charset="0"/>
              </a:rPr>
              <a:t>Москве </a:t>
            </a:r>
            <a:r>
              <a:rPr lang="ru-RU" spc="-10" dirty="0">
                <a:latin typeface="Arial" panose="020B0604020202020204" pitchFamily="34" charset="0"/>
                <a:cs typeface="Arial" panose="020B0604020202020204" pitchFamily="34" charset="0"/>
              </a:rPr>
              <a:t>от </a:t>
            </a:r>
            <a:r>
              <a:rPr lang="ru-RU" dirty="0">
                <a:latin typeface="Arial" panose="020B0604020202020204" pitchFamily="34" charset="0"/>
                <a:cs typeface="Arial" panose="020B0604020202020204" pitchFamily="34" charset="0"/>
              </a:rPr>
              <a:t>05.06.2012 N</a:t>
            </a:r>
            <a:r>
              <a:rPr lang="ru-RU" spc="5" dirty="0">
                <a:latin typeface="Arial" panose="020B0604020202020204" pitchFamily="34" charset="0"/>
                <a:cs typeface="Arial" panose="020B0604020202020204" pitchFamily="34" charset="0"/>
              </a:rPr>
              <a:t> </a:t>
            </a:r>
            <a:r>
              <a:rPr lang="ru-RU" dirty="0">
                <a:latin typeface="Arial" panose="020B0604020202020204" pitchFamily="34" charset="0"/>
                <a:cs typeface="Arial" panose="020B0604020202020204" pitchFamily="34" charset="0"/>
              </a:rPr>
              <a:t>16-15/049727@)</a:t>
            </a:r>
          </a:p>
        </p:txBody>
      </p:sp>
    </p:spTree>
    <p:extLst>
      <p:ext uri="{BB962C8B-B14F-4D97-AF65-F5344CB8AC3E}">
        <p14:creationId xmlns:p14="http://schemas.microsoft.com/office/powerpoint/2010/main" val="30764992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5997" y="252560"/>
            <a:ext cx="10756581" cy="370275"/>
          </a:xfrm>
          <a:prstGeom prst="rect">
            <a:avLst/>
          </a:prstGeom>
          <a:solidFill>
            <a:srgbClr val="FFFF00"/>
          </a:solidFill>
        </p:spPr>
        <p:txBody>
          <a:bodyPr wrap="square">
            <a:spAutoFit/>
          </a:bodyPr>
          <a:lstStyle/>
          <a:p>
            <a:r>
              <a:rPr lang="ru-RU" sz="1805" dirty="0"/>
              <a:t>Поставщик (исполнитель) отказывается направлять документы о приемке в электронной форме? </a:t>
            </a:r>
          </a:p>
        </p:txBody>
      </p:sp>
      <p:sp>
        <p:nvSpPr>
          <p:cNvPr id="3" name="Прямоугольник 2"/>
          <p:cNvSpPr/>
          <p:nvPr/>
        </p:nvSpPr>
        <p:spPr>
          <a:xfrm>
            <a:off x="825997" y="830094"/>
            <a:ext cx="11045870" cy="5368983"/>
          </a:xfrm>
          <a:prstGeom prst="rect">
            <a:avLst/>
          </a:prstGeom>
        </p:spPr>
        <p:txBody>
          <a:bodyPr wrap="square">
            <a:spAutoFit/>
          </a:bodyPr>
          <a:lstStyle/>
          <a:p>
            <a:r>
              <a:rPr lang="ru-RU" sz="1805" dirty="0"/>
              <a:t>Если контрактом предусмотрена приемка и оформление ее результатов только после предоставления документа о приемке, то электронный документ о приемке должен быть предоставлен заказчику в срок, установленный контрактом.</a:t>
            </a:r>
          </a:p>
          <a:p>
            <a:r>
              <a:rPr lang="ru-RU" sz="1805" dirty="0"/>
              <a:t>Далее, в срок, установленный контрактом, но не позднее 20 рабочих дней, заказчик обязан либо подписать этот документ, либо сформировать и направить мотивированный отказ от подписания.</a:t>
            </a:r>
          </a:p>
          <a:p>
            <a:endParaRPr lang="ru-RU" sz="1805" dirty="0"/>
          </a:p>
          <a:p>
            <a:r>
              <a:rPr lang="ru-RU" sz="1805" dirty="0"/>
              <a:t>Если товар Вами получен, а электронного документа о приемке нет (не направлен в срок, установленный контрактом), то необходимо незамедлительно оповестить о данном факте поставщика (т.е., поторопить его с оформлением). </a:t>
            </a:r>
          </a:p>
          <a:p>
            <a:r>
              <a:rPr lang="ru-RU" sz="1805" dirty="0"/>
              <a:t>До получения электронного документа о приемке товар (в коробке) можно:</a:t>
            </a:r>
          </a:p>
          <a:p>
            <a:pPr marL="286493" indent="-286493">
              <a:buFont typeface="Arial" panose="020B0604020202020204" pitchFamily="34" charset="0"/>
              <a:buChar char="•"/>
            </a:pPr>
            <a:r>
              <a:rPr lang="ru-RU" sz="1805" dirty="0"/>
              <a:t>принять на ответственное хранение – поместить на склад, но упаковку не вскрывать, действий, направленных на приемку, не осуществлять. Но не рекомендую.</a:t>
            </a:r>
          </a:p>
          <a:p>
            <a:pPr marL="286493" indent="-286493">
              <a:buFont typeface="Arial" panose="020B0604020202020204" pitchFamily="34" charset="0"/>
              <a:buChar char="•"/>
            </a:pPr>
            <a:r>
              <a:rPr lang="ru-RU" sz="1805" dirty="0"/>
              <a:t>не принимать на хранение. Сразу отказать (вернуть поставщику).</a:t>
            </a:r>
          </a:p>
          <a:p>
            <a:r>
              <a:rPr lang="ru-RU" sz="1805" dirty="0"/>
              <a:t>Формально, если контрактом установлено требование об оформлении документов о приемке в электронном виде, а поставщиком (подрядчиком, исполнителем) такой документ не представлен, заказчик не вправе осуществлять приемку и подписывать документ о приемке на бумаге. Необходимо напомнить поставщику, что без направленного документа о приемке ему будет трудно доказать факт передачи товара заказчику. В результате появится просрочка исполнения обязательств, за которую будет начислена пеня. До приемки товара (и подписания документа о приемке) заказчик не сможет произвести оплату. </a:t>
            </a:r>
          </a:p>
        </p:txBody>
      </p:sp>
    </p:spTree>
    <p:extLst>
      <p:ext uri="{BB962C8B-B14F-4D97-AF65-F5344CB8AC3E}">
        <p14:creationId xmlns:p14="http://schemas.microsoft.com/office/powerpoint/2010/main" val="117228876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6800" y="152400"/>
            <a:ext cx="10697145" cy="647981"/>
          </a:xfrm>
          <a:prstGeom prst="rect">
            <a:avLst/>
          </a:prstGeom>
        </p:spPr>
        <p:txBody>
          <a:bodyPr wrap="square">
            <a:spAutoFit/>
          </a:bodyPr>
          <a:lstStyle/>
          <a:p>
            <a:r>
              <a:rPr lang="ru-RU" sz="1805" dirty="0">
                <a:solidFill>
                  <a:srgbClr val="000000"/>
                </a:solidFill>
              </a:rPr>
              <a:t>В рамках использования функциональных возможностей ЕИС пользователям доступны следующие виды документов о приемке: </a:t>
            </a:r>
            <a:endParaRPr lang="ru-RU" sz="1805"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1187" y="1051671"/>
            <a:ext cx="9923256" cy="5354896"/>
          </a:xfrm>
          <a:prstGeom prst="rect">
            <a:avLst/>
          </a:prstGeom>
        </p:spPr>
      </p:pic>
    </p:spTree>
    <p:extLst>
      <p:ext uri="{BB962C8B-B14F-4D97-AF65-F5344CB8AC3E}">
        <p14:creationId xmlns:p14="http://schemas.microsoft.com/office/powerpoint/2010/main" val="395525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Уголки</Template>
  <TotalTime>2764</TotalTime>
  <Words>20547</Words>
  <Application>Microsoft Office PowerPoint</Application>
  <PresentationFormat>Широкоэкранный</PresentationFormat>
  <Paragraphs>1844</Paragraphs>
  <Slides>211</Slides>
  <Notes>3</Notes>
  <HiddenSlides>0</HiddenSlides>
  <MMClips>0</MMClips>
  <ScaleCrop>false</ScaleCrop>
  <HeadingPairs>
    <vt:vector size="6" baseType="variant">
      <vt:variant>
        <vt:lpstr>Использованные шрифты</vt:lpstr>
      </vt:variant>
      <vt:variant>
        <vt:i4>19</vt:i4>
      </vt:variant>
      <vt:variant>
        <vt:lpstr>Тема</vt:lpstr>
      </vt:variant>
      <vt:variant>
        <vt:i4>1</vt:i4>
      </vt:variant>
      <vt:variant>
        <vt:lpstr>Заголовки слайдов</vt:lpstr>
      </vt:variant>
      <vt:variant>
        <vt:i4>211</vt:i4>
      </vt:variant>
    </vt:vector>
  </HeadingPairs>
  <TitlesOfParts>
    <vt:vector size="231" baseType="lpstr">
      <vt:lpstr>Microsoft YaHei</vt:lpstr>
      <vt:lpstr>-apple-system</vt:lpstr>
      <vt:lpstr>Arial</vt:lpstr>
      <vt:lpstr>Arial</vt:lpstr>
      <vt:lpstr>Calibri</vt:lpstr>
      <vt:lpstr>Calibri Light</vt:lpstr>
      <vt:lpstr>Courier New</vt:lpstr>
      <vt:lpstr>Franklin Gothic Book</vt:lpstr>
      <vt:lpstr>GTHTRV+Arimo Regular</vt:lpstr>
      <vt:lpstr>Lao UI</vt:lpstr>
      <vt:lpstr>Lato</vt:lpstr>
      <vt:lpstr>Microsoft Sans Serif</vt:lpstr>
      <vt:lpstr>Open Sans</vt:lpstr>
      <vt:lpstr>PT Sans</vt:lpstr>
      <vt:lpstr>Segoe UI Semilight</vt:lpstr>
      <vt:lpstr>Times New Roman</vt:lpstr>
      <vt:lpstr>UFGERW+Arimo Bold</vt:lpstr>
      <vt:lpstr>Verdana</vt:lpstr>
      <vt:lpstr>Wingdings</vt:lpstr>
      <vt:lpstr>Crop</vt:lpstr>
      <vt:lpstr>«Практика применения Закона №44-ФЗ с учётом изменений в 2022 году» </vt:lpstr>
      <vt:lpstr>Презентация PowerPoint</vt:lpstr>
      <vt:lpstr>Презентация PowerPoint</vt:lpstr>
      <vt:lpstr>Презентация PowerPoint</vt:lpstr>
      <vt:lpstr>Электронная претензионная работа</vt:lpstr>
      <vt:lpstr>Права доступа пользователя</vt:lpstr>
      <vt:lpstr>Презентация PowerPoint</vt:lpstr>
      <vt:lpstr>Презентация PowerPoint</vt:lpstr>
      <vt:lpstr>Презентация PowerPoint</vt:lpstr>
      <vt:lpstr>Презентация PowerPoint</vt:lpstr>
      <vt:lpstr>Презентация PowerPoint</vt:lpstr>
      <vt:lpstr>Действие гражданского законодательства во времени.  Статья 4 ГК РФ</vt:lpstr>
      <vt:lpstr>Презентация PowerPoint</vt:lpstr>
      <vt:lpstr>Презентация PowerPoint</vt:lpstr>
      <vt:lpstr>Презентация PowerPoint</vt:lpstr>
      <vt:lpstr>Случаи расторжения контракта - ч. 8 ст. 95 Закона № 44-ФЗ</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Требования к заказчику, контрактной службе, контрактному управляющему. Статья 38</vt:lpstr>
      <vt:lpstr>Понятие «личная заинтересованность». Ч.1, 2 ст.10 Закона от 25 декабря 2008 г. N 273-ФЗ "О противодействии коррупции"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Требования к УЗ в закупках у ЕП</vt:lpstr>
      <vt:lpstr>Как и где установить данное требование?  РЕКОМЕНДАЦИИ!</vt:lpstr>
      <vt:lpstr>Пункт 1 ч.1 ст.31 Соответствие требованиям, установленным в соответствии с  законодательством РФ к лицам,  осуществляющим поставку товара, выполнение работы,  оказание услуги, являющихся объектом закупки</vt:lpstr>
      <vt:lpstr>Выписка из реестра лицензий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Новое обязательное условие к УЗ с 1 июля 2022 г. ПП РФ от 23 мая 2022 г. N 937.  Изменения в ПП 2571</vt:lpstr>
      <vt:lpstr>Обязательное условие к УЗ с 1 июля 2022 г.   ПП РФ от 23 мая 2022 г. N 937</vt:lpstr>
      <vt:lpstr>Презентация PowerPoint</vt:lpstr>
      <vt:lpstr>Ограничение по Указу Президента РФ 252</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Как отразить  неустойку в  электронном ДоП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Срок формирования документа о приемке поставщиком с использованием ЕИС, указанный в пункте 1  части 13 ст 94 закона?</vt:lpstr>
      <vt:lpstr>Презентация PowerPoint</vt:lpstr>
      <vt:lpstr>Презентация PowerPoint</vt:lpstr>
      <vt:lpstr>Презентация PowerPoint</vt:lpstr>
      <vt:lpstr>Статус документа о приемке</vt:lpstr>
      <vt:lpstr>Презентация PowerPoint</vt:lpstr>
      <vt:lpstr>Презентация PowerPoint</vt:lpstr>
      <vt:lpstr>Презентация PowerPoint</vt:lpstr>
      <vt:lpstr>Приемка товаров, работ, услуг</vt:lpstr>
      <vt:lpstr>Кто проводит приемку?</vt:lpstr>
      <vt:lpstr>Презентация PowerPoint</vt:lpstr>
      <vt:lpstr>Презентация PowerPoint</vt:lpstr>
      <vt:lpstr>В случае создания приемочной комиссии не позднее двадцати рабочих дней, следующих за днем  поступления заказчику документа о приемке :</vt:lpstr>
      <vt:lpstr>Презентация PowerPoint</vt:lpstr>
      <vt:lpstr>Права пользователя у ЗАКАЗЧИКА</vt:lpstr>
      <vt:lpstr>Презентация PowerPoint</vt:lpstr>
      <vt:lpstr>Приемочная  комиссия</vt:lpstr>
      <vt:lpstr>Если документ содержит нескольких подписантов</vt:lpstr>
      <vt:lpstr>Презентация PowerPoint</vt:lpstr>
      <vt:lpstr>Презентация PowerPoint</vt:lpstr>
      <vt:lpstr>Презентация PowerPoint</vt:lpstr>
      <vt:lpstr>Презентация PowerPoint</vt:lpstr>
      <vt:lpstr>ФОРМИРОВАНИЕ ДОКУМЕНТА О ПРИЕМКЕ ОБЩАЯ ИНФОРМАЦИЯ</vt:lpstr>
      <vt:lpstr>Отраслевая специализация контракта и ДоП</vt:lpstr>
      <vt:lpstr>Необходимо ли в ЕИС выставлять документы в электронной форме для электронного  актирования на аванс согласно контракта?</vt:lpstr>
      <vt:lpstr>Исправление документов о приемке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Неправильное оформление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Прослеживаемость товаров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Сроки оплаты (с даты подписания документа о приемке)</vt:lpstr>
      <vt:lpstr>Презентация PowerPoint</vt:lpstr>
      <vt:lpstr>Презентация PowerPoint</vt:lpstr>
      <vt:lpstr>С 16.04.2022 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Часть 65.1 статьи 112 Закона 44-ФЗ. </vt:lpstr>
      <vt:lpstr>Дополнительные случаи изменения «строительных»  контрактов</vt:lpstr>
      <vt:lpstr>Условия применения ПП 680</vt:lpstr>
      <vt:lpstr>Условия контракта, которые можно менять по ПП 680</vt:lpstr>
      <vt:lpstr>Порядок применения ПП 680</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Изменения в закупках у ЕП</vt:lpstr>
      <vt:lpstr>Особенности "антисанкционных"  закупок у единственных контрагентов, проводимых по  решению органов власти субъектов РФ</vt:lpstr>
      <vt:lpstr>Пункт 5.1 ч.1 ст.93 в ред. Закона от 28.06.2022 N 231-ФЗ, новая редакция действует с 9 июля 2022 г.</vt:lpstr>
      <vt:lpstr>Перечень недружественных России стран и  территорий</vt:lpstr>
      <vt:lpstr>Новые пункты закупки у ЕП с 8 марта 2022 г.  Пункт 5.2 ч.1 ст.93</vt:lpstr>
      <vt:lpstr>Новые пункты закупки у ЕП с 8 марта 2022 г.   Пункт 28.1 ч.1 ст.93</vt:lpstr>
      <vt:lpstr>Новые пункты закупки у ЕП Действуют с 11 марта 2022 года по 31 декабря 2022 г. включительно</vt:lpstr>
      <vt:lpstr>Требования к порядку закупки</vt:lpstr>
      <vt:lpstr>Презентация PowerPoint</vt:lpstr>
      <vt:lpstr>Закупки для нормального жизнеобеспечения граждан </vt:lpstr>
      <vt:lpstr>Особенности проведения запроса котировок</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Ольга</dc:creator>
  <cp:lastModifiedBy>Ольга</cp:lastModifiedBy>
  <cp:revision>248</cp:revision>
  <dcterms:created xsi:type="dcterms:W3CDTF">2022-04-25T02:40:46Z</dcterms:created>
  <dcterms:modified xsi:type="dcterms:W3CDTF">2022-10-12T04:45:28Z</dcterms:modified>
</cp:coreProperties>
</file>